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8.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2" r:id="rId1"/>
    <p:sldMasterId id="2147483680" r:id="rId2"/>
    <p:sldMasterId id="2147483691" r:id="rId3"/>
    <p:sldMasterId id="2147483702" r:id="rId4"/>
    <p:sldMasterId id="2147483715" r:id="rId5"/>
    <p:sldMasterId id="2147483725" r:id="rId6"/>
    <p:sldMasterId id="2147483736" r:id="rId7"/>
    <p:sldMasterId id="2147483746" r:id="rId8"/>
    <p:sldMasterId id="2147483749" r:id="rId9"/>
  </p:sldMasterIdLst>
  <p:notesMasterIdLst>
    <p:notesMasterId r:id="rId168"/>
  </p:notesMasterIdLst>
  <p:sldIdLst>
    <p:sldId id="265" r:id="rId10"/>
    <p:sldId id="1677" r:id="rId11"/>
    <p:sldId id="1685" r:id="rId12"/>
    <p:sldId id="264" r:id="rId13"/>
    <p:sldId id="1681" r:id="rId14"/>
    <p:sldId id="1682" r:id="rId15"/>
    <p:sldId id="1627" r:id="rId16"/>
    <p:sldId id="1683" r:id="rId17"/>
    <p:sldId id="1608" r:id="rId18"/>
    <p:sldId id="1684" r:id="rId19"/>
    <p:sldId id="1607" r:id="rId20"/>
    <p:sldId id="1686" r:id="rId21"/>
    <p:sldId id="1687" r:id="rId22"/>
    <p:sldId id="1741" r:id="rId23"/>
    <p:sldId id="1690" r:id="rId24"/>
    <p:sldId id="287" r:id="rId25"/>
    <p:sldId id="1691" r:id="rId26"/>
    <p:sldId id="1623" r:id="rId27"/>
    <p:sldId id="276" r:id="rId28"/>
    <p:sldId id="1408" r:id="rId29"/>
    <p:sldId id="1409" r:id="rId30"/>
    <p:sldId id="1601" r:id="rId31"/>
    <p:sldId id="1410" r:id="rId32"/>
    <p:sldId id="1411" r:id="rId33"/>
    <p:sldId id="1602" r:id="rId34"/>
    <p:sldId id="1729" r:id="rId35"/>
    <p:sldId id="1723" r:id="rId36"/>
    <p:sldId id="1695" r:id="rId37"/>
    <p:sldId id="1270" r:id="rId38"/>
    <p:sldId id="1730" r:id="rId39"/>
    <p:sldId id="1325" r:id="rId40"/>
    <p:sldId id="1359" r:id="rId41"/>
    <p:sldId id="1696" r:id="rId42"/>
    <p:sldId id="1697" r:id="rId43"/>
    <p:sldId id="1698" r:id="rId44"/>
    <p:sldId id="1699" r:id="rId45"/>
    <p:sldId id="1427" r:id="rId46"/>
    <p:sldId id="1701" r:id="rId47"/>
    <p:sldId id="1700" r:id="rId48"/>
    <p:sldId id="1702" r:id="rId49"/>
    <p:sldId id="1703" r:id="rId50"/>
    <p:sldId id="1669" r:id="rId51"/>
    <p:sldId id="1694" r:id="rId52"/>
    <p:sldId id="1704" r:id="rId53"/>
    <p:sldId id="1705" r:id="rId54"/>
    <p:sldId id="1713" r:id="rId55"/>
    <p:sldId id="1266" r:id="rId56"/>
    <p:sldId id="1227" r:id="rId57"/>
    <p:sldId id="1706" r:id="rId58"/>
    <p:sldId id="1707" r:id="rId59"/>
    <p:sldId id="1708" r:id="rId60"/>
    <p:sldId id="1709" r:id="rId61"/>
    <p:sldId id="1143" r:id="rId62"/>
    <p:sldId id="1710" r:id="rId63"/>
    <p:sldId id="1711" r:id="rId64"/>
    <p:sldId id="1243" r:id="rId65"/>
    <p:sldId id="1264" r:id="rId66"/>
    <p:sldId id="1265" r:id="rId67"/>
    <p:sldId id="1712" r:id="rId68"/>
    <p:sldId id="1724" r:id="rId69"/>
    <p:sldId id="1715" r:id="rId70"/>
    <p:sldId id="1716" r:id="rId71"/>
    <p:sldId id="1717" r:id="rId72"/>
    <p:sldId id="1718" r:id="rId73"/>
    <p:sldId id="1719" r:id="rId74"/>
    <p:sldId id="1720" r:id="rId75"/>
    <p:sldId id="1692" r:id="rId76"/>
    <p:sldId id="1732" r:id="rId77"/>
    <p:sldId id="1733" r:id="rId78"/>
    <p:sldId id="1464" r:id="rId79"/>
    <p:sldId id="1735" r:id="rId80"/>
    <p:sldId id="1736" r:id="rId81"/>
    <p:sldId id="1737" r:id="rId82"/>
    <p:sldId id="1738" r:id="rId83"/>
    <p:sldId id="1625" r:id="rId84"/>
    <p:sldId id="1624" r:id="rId85"/>
    <p:sldId id="1253" r:id="rId86"/>
    <p:sldId id="1254" r:id="rId87"/>
    <p:sldId id="1725" r:id="rId88"/>
    <p:sldId id="1722" r:id="rId89"/>
    <p:sldId id="1721" r:id="rId90"/>
    <p:sldId id="1726" r:id="rId91"/>
    <p:sldId id="1739" r:id="rId92"/>
    <p:sldId id="1728" r:id="rId93"/>
    <p:sldId id="1740" r:id="rId94"/>
    <p:sldId id="1076" r:id="rId95"/>
    <p:sldId id="1742" r:id="rId96"/>
    <p:sldId id="1743" r:id="rId97"/>
    <p:sldId id="1406" r:id="rId98"/>
    <p:sldId id="1731" r:id="rId99"/>
    <p:sldId id="1412" r:id="rId100"/>
    <p:sldId id="1744" r:id="rId101"/>
    <p:sldId id="1594" r:id="rId102"/>
    <p:sldId id="1745" r:id="rId103"/>
    <p:sldId id="1734" r:id="rId104"/>
    <p:sldId id="1746" r:id="rId105"/>
    <p:sldId id="1747" r:id="rId106"/>
    <p:sldId id="1320" r:id="rId107"/>
    <p:sldId id="1748" r:id="rId108"/>
    <p:sldId id="1267" r:id="rId109"/>
    <p:sldId id="1749" r:id="rId110"/>
    <p:sldId id="1333" r:id="rId111"/>
    <p:sldId id="1750" r:id="rId112"/>
    <p:sldId id="1331" r:id="rId113"/>
    <p:sldId id="275" r:id="rId114"/>
    <p:sldId id="1272" r:id="rId115"/>
    <p:sldId id="1751" r:id="rId116"/>
    <p:sldId id="1273" r:id="rId117"/>
    <p:sldId id="1752" r:id="rId118"/>
    <p:sldId id="1418" r:id="rId119"/>
    <p:sldId id="1278" r:id="rId120"/>
    <p:sldId id="1753" r:id="rId121"/>
    <p:sldId id="1355" r:id="rId122"/>
    <p:sldId id="1754" r:id="rId123"/>
    <p:sldId id="1755" r:id="rId124"/>
    <p:sldId id="1756" r:id="rId125"/>
    <p:sldId id="1757" r:id="rId126"/>
    <p:sldId id="1758" r:id="rId127"/>
    <p:sldId id="1759" r:id="rId128"/>
    <p:sldId id="1760" r:id="rId129"/>
    <p:sldId id="1761" r:id="rId130"/>
    <p:sldId id="1762" r:id="rId131"/>
    <p:sldId id="1763" r:id="rId132"/>
    <p:sldId id="1764" r:id="rId133"/>
    <p:sldId id="1765" r:id="rId134"/>
    <p:sldId id="1766" r:id="rId135"/>
    <p:sldId id="1565" r:id="rId136"/>
    <p:sldId id="968" r:id="rId137"/>
    <p:sldId id="1767" r:id="rId138"/>
    <p:sldId id="1768" r:id="rId139"/>
    <p:sldId id="1769" r:id="rId140"/>
    <p:sldId id="1770" r:id="rId141"/>
    <p:sldId id="1771" r:id="rId142"/>
    <p:sldId id="1772" r:id="rId143"/>
    <p:sldId id="1773" r:id="rId144"/>
    <p:sldId id="1774" r:id="rId145"/>
    <p:sldId id="1775" r:id="rId146"/>
    <p:sldId id="1776" r:id="rId147"/>
    <p:sldId id="1777" r:id="rId148"/>
    <p:sldId id="1778" r:id="rId149"/>
    <p:sldId id="1779" r:id="rId150"/>
    <p:sldId id="1780" r:id="rId151"/>
    <p:sldId id="1781" r:id="rId152"/>
    <p:sldId id="1782" r:id="rId153"/>
    <p:sldId id="1783" r:id="rId154"/>
    <p:sldId id="1784" r:id="rId155"/>
    <p:sldId id="1785" r:id="rId156"/>
    <p:sldId id="1786" r:id="rId157"/>
    <p:sldId id="1787" r:id="rId158"/>
    <p:sldId id="1788" r:id="rId159"/>
    <p:sldId id="1789" r:id="rId160"/>
    <p:sldId id="1790" r:id="rId161"/>
    <p:sldId id="1791" r:id="rId162"/>
    <p:sldId id="1792" r:id="rId163"/>
    <p:sldId id="1793" r:id="rId164"/>
    <p:sldId id="1794" r:id="rId165"/>
    <p:sldId id="1795" r:id="rId166"/>
    <p:sldId id="1796" r:id="rId167"/>
  </p:sldIdLst>
  <p:sldSz cx="6858000" cy="5143500"/>
  <p:notesSz cx="6858000" cy="9144000"/>
  <p:embeddedFontLst>
    <p:embeddedFont>
      <p:font typeface="Algerian" panose="04020705040A02060702" pitchFamily="82" charset="0"/>
      <p:regular r:id="rId169"/>
    </p:embeddedFont>
    <p:embeddedFont>
      <p:font typeface="Calibri" panose="020F0502020204030204" pitchFamily="34" charset="0"/>
      <p:regular r:id="rId170"/>
      <p:bold r:id="rId171"/>
      <p:italic r:id="rId172"/>
      <p:boldItalic r:id="rId173"/>
    </p:embeddedFont>
    <p:embeddedFont>
      <p:font typeface="Open Sans" panose="020B0604020202020204" charset="0"/>
      <p:regular r:id="rId174"/>
      <p:bold r:id="rId175"/>
      <p:italic r:id="rId176"/>
      <p:boldItalic r:id="rId177"/>
    </p:embeddedFont>
    <p:embeddedFont>
      <p:font typeface="Oswald" panose="020B0604020202020204" charset="0"/>
      <p:regular r:id="rId178"/>
      <p:bold r:id="rId1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FCCFF"/>
    <a:srgbClr val="FF66FF"/>
    <a:srgbClr val="0066FF"/>
    <a:srgbClr val="66FF99"/>
    <a:srgbClr val="F7436E"/>
    <a:srgbClr val="FF99FF"/>
    <a:srgbClr val="FBB7C7"/>
    <a:srgbClr val="F5BD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353" autoAdjust="0"/>
    <p:restoredTop sz="83794" autoAdjust="0"/>
  </p:normalViewPr>
  <p:slideViewPr>
    <p:cSldViewPr snapToGrid="0">
      <p:cViewPr varScale="1">
        <p:scale>
          <a:sx n="122" d="100"/>
          <a:sy n="122" d="100"/>
        </p:scale>
        <p:origin x="2040" y="96"/>
      </p:cViewPr>
      <p:guideLst/>
    </p:cSldViewPr>
  </p:slideViewPr>
  <p:outlineViewPr>
    <p:cViewPr>
      <p:scale>
        <a:sx n="33" d="100"/>
        <a:sy n="33" d="100"/>
      </p:scale>
      <p:origin x="0" y="-5886"/>
    </p:cViewPr>
  </p:outlineViewPr>
  <p:notesTextViewPr>
    <p:cViewPr>
      <p:scale>
        <a:sx n="3" d="2"/>
        <a:sy n="3" d="2"/>
      </p:scale>
      <p:origin x="0" y="0"/>
    </p:cViewPr>
  </p:notesTextViewPr>
  <p:sorterViewPr>
    <p:cViewPr>
      <p:scale>
        <a:sx n="200" d="100"/>
        <a:sy n="200" d="100"/>
      </p:scale>
      <p:origin x="0" y="0"/>
    </p:cViewPr>
  </p:sorterViewPr>
  <p:notesViewPr>
    <p:cSldViewPr snapToGrid="0">
      <p:cViewPr varScale="1">
        <p:scale>
          <a:sx n="53" d="100"/>
          <a:sy n="53" d="100"/>
        </p:scale>
        <p:origin x="2844" y="6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59" Type="http://schemas.openxmlformats.org/officeDocument/2006/relationships/slide" Target="slides/slide150.xml"/><Relationship Id="rId170" Type="http://schemas.openxmlformats.org/officeDocument/2006/relationships/font" Target="fonts/font2.fntdata"/><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53" Type="http://schemas.openxmlformats.org/officeDocument/2006/relationships/slide" Target="slides/slide44.xml"/><Relationship Id="rId74" Type="http://schemas.openxmlformats.org/officeDocument/2006/relationships/slide" Target="slides/slide65.xml"/><Relationship Id="rId128" Type="http://schemas.openxmlformats.org/officeDocument/2006/relationships/slide" Target="slides/slide119.xml"/><Relationship Id="rId149" Type="http://schemas.openxmlformats.org/officeDocument/2006/relationships/slide" Target="slides/slide140.xml"/><Relationship Id="rId5" Type="http://schemas.openxmlformats.org/officeDocument/2006/relationships/slideMaster" Target="slideMasters/slideMaster5.xml"/><Relationship Id="rId95" Type="http://schemas.openxmlformats.org/officeDocument/2006/relationships/slide" Target="slides/slide86.xml"/><Relationship Id="rId160" Type="http://schemas.openxmlformats.org/officeDocument/2006/relationships/slide" Target="slides/slide151.xml"/><Relationship Id="rId181" Type="http://schemas.openxmlformats.org/officeDocument/2006/relationships/viewProps" Target="viewProps.xml"/><Relationship Id="rId22" Type="http://schemas.openxmlformats.org/officeDocument/2006/relationships/slide" Target="slides/slide13.xml"/><Relationship Id="rId43" Type="http://schemas.openxmlformats.org/officeDocument/2006/relationships/slide" Target="slides/slide34.xml"/><Relationship Id="rId64" Type="http://schemas.openxmlformats.org/officeDocument/2006/relationships/slide" Target="slides/slide55.xml"/><Relationship Id="rId118" Type="http://schemas.openxmlformats.org/officeDocument/2006/relationships/slide" Target="slides/slide109.xml"/><Relationship Id="rId139" Type="http://schemas.openxmlformats.org/officeDocument/2006/relationships/slide" Target="slides/slide130.xml"/><Relationship Id="rId85" Type="http://schemas.openxmlformats.org/officeDocument/2006/relationships/slide" Target="slides/slide76.xml"/><Relationship Id="rId150" Type="http://schemas.openxmlformats.org/officeDocument/2006/relationships/slide" Target="slides/slide141.xml"/><Relationship Id="rId171" Type="http://schemas.openxmlformats.org/officeDocument/2006/relationships/font" Target="fonts/font3.fntdata"/><Relationship Id="rId12" Type="http://schemas.openxmlformats.org/officeDocument/2006/relationships/slide" Target="slides/slide3.xml"/><Relationship Id="rId33" Type="http://schemas.openxmlformats.org/officeDocument/2006/relationships/slide" Target="slides/slide24.xml"/><Relationship Id="rId108" Type="http://schemas.openxmlformats.org/officeDocument/2006/relationships/slide" Target="slides/slide99.xml"/><Relationship Id="rId129" Type="http://schemas.openxmlformats.org/officeDocument/2006/relationships/slide" Target="slides/slide120.xml"/><Relationship Id="rId54" Type="http://schemas.openxmlformats.org/officeDocument/2006/relationships/slide" Target="slides/slide45.xml"/><Relationship Id="rId75" Type="http://schemas.openxmlformats.org/officeDocument/2006/relationships/slide" Target="slides/slide66.xml"/><Relationship Id="rId96" Type="http://schemas.openxmlformats.org/officeDocument/2006/relationships/slide" Target="slides/slide87.xml"/><Relationship Id="rId140" Type="http://schemas.openxmlformats.org/officeDocument/2006/relationships/slide" Target="slides/slide131.xml"/><Relationship Id="rId161" Type="http://schemas.openxmlformats.org/officeDocument/2006/relationships/slide" Target="slides/slide152.xml"/><Relationship Id="rId182" Type="http://schemas.openxmlformats.org/officeDocument/2006/relationships/theme" Target="theme/theme1.xml"/><Relationship Id="rId6" Type="http://schemas.openxmlformats.org/officeDocument/2006/relationships/slideMaster" Target="slideMasters/slideMaster6.xml"/><Relationship Id="rId23" Type="http://schemas.openxmlformats.org/officeDocument/2006/relationships/slide" Target="slides/slide14.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slide" Target="slides/slide121.xml"/><Relationship Id="rId135" Type="http://schemas.openxmlformats.org/officeDocument/2006/relationships/slide" Target="slides/slide126.xml"/><Relationship Id="rId151" Type="http://schemas.openxmlformats.org/officeDocument/2006/relationships/slide" Target="slides/slide142.xml"/><Relationship Id="rId156" Type="http://schemas.openxmlformats.org/officeDocument/2006/relationships/slide" Target="slides/slide147.xml"/><Relationship Id="rId177" Type="http://schemas.openxmlformats.org/officeDocument/2006/relationships/font" Target="fonts/font9.fntdata"/><Relationship Id="rId172" Type="http://schemas.openxmlformats.org/officeDocument/2006/relationships/font" Target="fonts/font4.fntdata"/><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slide" Target="slides/slide132.xml"/><Relationship Id="rId146" Type="http://schemas.openxmlformats.org/officeDocument/2006/relationships/slide" Target="slides/slide137.xml"/><Relationship Id="rId167" Type="http://schemas.openxmlformats.org/officeDocument/2006/relationships/slide" Target="slides/slide158.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162" Type="http://schemas.openxmlformats.org/officeDocument/2006/relationships/slide" Target="slides/slide153.xml"/><Relationship Id="rId183"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157" Type="http://schemas.openxmlformats.org/officeDocument/2006/relationships/slide" Target="slides/slide148.xml"/><Relationship Id="rId178" Type="http://schemas.openxmlformats.org/officeDocument/2006/relationships/font" Target="fonts/font10.fntdata"/><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slide" Target="slides/slide143.xml"/><Relationship Id="rId173" Type="http://schemas.openxmlformats.org/officeDocument/2006/relationships/font" Target="fonts/font5.fntdata"/><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16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163" Type="http://schemas.openxmlformats.org/officeDocument/2006/relationships/slide" Target="slides/slide154.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slide" Target="slides/slide149.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slide" Target="slides/slide144.xml"/><Relationship Id="rId174" Type="http://schemas.openxmlformats.org/officeDocument/2006/relationships/font" Target="fonts/font6.fntdata"/><Relationship Id="rId179" Type="http://schemas.openxmlformats.org/officeDocument/2006/relationships/font" Target="fonts/font11.fntdata"/><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slide" Target="slides/slide139.xml"/><Relationship Id="rId164" Type="http://schemas.openxmlformats.org/officeDocument/2006/relationships/slide" Target="slides/slide155.xml"/><Relationship Id="rId169" Type="http://schemas.openxmlformats.org/officeDocument/2006/relationships/font" Target="fonts/font1.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presProps" Target="presProps.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slide" Target="slides/slide145.xml"/><Relationship Id="rId175" Type="http://schemas.openxmlformats.org/officeDocument/2006/relationships/font" Target="fonts/font7.fntdata"/><Relationship Id="rId16" Type="http://schemas.openxmlformats.org/officeDocument/2006/relationships/slide" Target="slides/slide7.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slide" Target="slides/slide135.xml"/><Relationship Id="rId90" Type="http://schemas.openxmlformats.org/officeDocument/2006/relationships/slide" Target="slides/slide81.xml"/><Relationship Id="rId165" Type="http://schemas.openxmlformats.org/officeDocument/2006/relationships/slide" Target="slides/slide156.xml"/><Relationship Id="rId27" Type="http://schemas.openxmlformats.org/officeDocument/2006/relationships/slide" Target="slides/slide18.xml"/><Relationship Id="rId48" Type="http://schemas.openxmlformats.org/officeDocument/2006/relationships/slide" Target="slides/slide39.xml"/><Relationship Id="rId69" Type="http://schemas.openxmlformats.org/officeDocument/2006/relationships/slide" Target="slides/slide60.xml"/><Relationship Id="rId113" Type="http://schemas.openxmlformats.org/officeDocument/2006/relationships/slide" Target="slides/slide104.xml"/><Relationship Id="rId134" Type="http://schemas.openxmlformats.org/officeDocument/2006/relationships/slide" Target="slides/slide125.xml"/><Relationship Id="rId80" Type="http://schemas.openxmlformats.org/officeDocument/2006/relationships/slide" Target="slides/slide71.xml"/><Relationship Id="rId155" Type="http://schemas.openxmlformats.org/officeDocument/2006/relationships/slide" Target="slides/slide146.xml"/><Relationship Id="rId176" Type="http://schemas.openxmlformats.org/officeDocument/2006/relationships/font" Target="fonts/font8.fntdata"/><Relationship Id="rId17" Type="http://schemas.openxmlformats.org/officeDocument/2006/relationships/slide" Target="slides/slide8.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24" Type="http://schemas.openxmlformats.org/officeDocument/2006/relationships/slide" Target="slides/slide115.xml"/><Relationship Id="rId70" Type="http://schemas.openxmlformats.org/officeDocument/2006/relationships/slide" Target="slides/slide61.xml"/><Relationship Id="rId91" Type="http://schemas.openxmlformats.org/officeDocument/2006/relationships/slide" Target="slides/slide82.xml"/><Relationship Id="rId145" Type="http://schemas.openxmlformats.org/officeDocument/2006/relationships/slide" Target="slides/slide136.xml"/><Relationship Id="rId166" Type="http://schemas.openxmlformats.org/officeDocument/2006/relationships/slide" Target="slides/slide157.xml"/><Relationship Id="rId1" Type="http://schemas.openxmlformats.org/officeDocument/2006/relationships/slideMaster" Target="slideMasters/slideMaster1.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s://apsjournals.apsnet.org/journal/mpmi" TargetMode="External"/><Relationship Id="rId2" Type="http://schemas.openxmlformats.org/officeDocument/2006/relationships/slide" Target="../slides/slide100.xml"/><Relationship Id="rId1" Type="http://schemas.openxmlformats.org/officeDocument/2006/relationships/notesMaster" Target="../notesMasters/notesMaster1.xml"/><Relationship Id="rId5" Type="http://schemas.openxmlformats.org/officeDocument/2006/relationships/hyperlink" Target="https://acsess.onlinelibrary.wiley.com/hub/journal/25782703/productinformation#typesofcontributions" TargetMode="External"/><Relationship Id="rId4" Type="http://schemas.openxmlformats.org/officeDocument/2006/relationships/hyperlink" Target="https://onlinelibrary.wiley.com/journal/10991085" TargetMode="Externa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8" Type="http://schemas.openxmlformats.org/officeDocument/2006/relationships/hyperlink" Target="https://www.rsc.org/journals-books-databases/author-and-reviewer-hub/authors-information/prepare-and-format/data-sharing/#policy" TargetMode="External"/><Relationship Id="rId13" Type="http://schemas.openxmlformats.org/officeDocument/2006/relationships/hyperlink" Target="https://publishingsupport.iopscience.iop.org/iop-publishing-data-availability-policy/#embargoes" TargetMode="External"/><Relationship Id="rId3" Type="http://schemas.openxmlformats.org/officeDocument/2006/relationships/hyperlink" Target="https://www.exeley.com/journal/journal_of_nematology" TargetMode="External"/><Relationship Id="rId7" Type="http://schemas.openxmlformats.org/officeDocument/2006/relationships/hyperlink" Target="https://bmcresnotes.biomedcentral.com/submission-guidelines/preparing-your-manuscript/data-note" TargetMode="External"/><Relationship Id="rId12" Type="http://schemas.openxmlformats.org/officeDocument/2006/relationships/hyperlink" Target="https://onlinelibrary.wiley.com/page/journal/1365294x/homepage/ForAuthors.html#Ed_policy" TargetMode="External"/><Relationship Id="rId2" Type="http://schemas.openxmlformats.org/officeDocument/2006/relationships/slide" Target="../slides/slide102.xml"/><Relationship Id="rId1" Type="http://schemas.openxmlformats.org/officeDocument/2006/relationships/notesMaster" Target="../notesMasters/notesMaster1.xml"/><Relationship Id="rId6" Type="http://schemas.openxmlformats.org/officeDocument/2006/relationships/hyperlink" Target="https://www.nature.com/sdata/policies/data-policies" TargetMode="External"/><Relationship Id="rId11" Type="http://schemas.openxmlformats.org/officeDocument/2006/relationships/hyperlink" Target="https://besjournals.onlinelibrary.wiley.com/hub/data_archiving_policy" TargetMode="External"/><Relationship Id="rId5" Type="http://schemas.openxmlformats.org/officeDocument/2006/relationships/hyperlink" Target="https://www.agu.org/Publish-with-AGU/Publish/Author-Resources/Data-and-Software-for-Authors" TargetMode="External"/><Relationship Id="rId10" Type="http://schemas.openxmlformats.org/officeDocument/2006/relationships/hyperlink" Target="https://onlinelibrary.wiley.com/page/journal/20457758/homepage/forauthors.html" TargetMode="External"/><Relationship Id="rId4" Type="http://schemas.openxmlformats.org/officeDocument/2006/relationships/hyperlink" Target="https://journals.asm.org/journal/mra" TargetMode="External"/><Relationship Id="rId9" Type="http://schemas.openxmlformats.org/officeDocument/2006/relationships/hyperlink" Target="https://academic.oup.com/ije/pages/General_Instructions#Data%20Resource%20Profiles" TargetMode="External"/><Relationship Id="rId14" Type="http://schemas.openxmlformats.org/officeDocument/2006/relationships/hyperlink" Target="http://www.ecography.org/authors/author-guidelines" TargetMode="Externa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8" Type="http://schemas.openxmlformats.org/officeDocument/2006/relationships/hyperlink" Target="https://www.nature.com/articles/s41597-022-01326-1#ref-CR21" TargetMode="External"/><Relationship Id="rId3" Type="http://schemas.openxmlformats.org/officeDocument/2006/relationships/hyperlink" Target="https://www.nature.com/sdata/publish/submission-guidelines" TargetMode="External"/><Relationship Id="rId7" Type="http://schemas.openxmlformats.org/officeDocument/2006/relationships/hyperlink" Target="https://doi.org/10.1038/s41597-022-01326-1" TargetMode="External"/><Relationship Id="rId2" Type="http://schemas.openxmlformats.org/officeDocument/2006/relationships/slide" Target="../slides/slide104.xml"/><Relationship Id="rId1" Type="http://schemas.openxmlformats.org/officeDocument/2006/relationships/notesMaster" Target="../notesMasters/notesMaster1.xml"/><Relationship Id="rId6" Type="http://schemas.openxmlformats.org/officeDocument/2006/relationships/hyperlink" Target="https://www.nature.com/articles/s41597-021-00841-x#ref-CR23" TargetMode="External"/><Relationship Id="rId5" Type="http://schemas.openxmlformats.org/officeDocument/2006/relationships/hyperlink" Target="https://doi.org/10.1038/s41597-021-00841-x" TargetMode="External"/><Relationship Id="rId4" Type="http://schemas.openxmlformats.org/officeDocument/2006/relationships/hyperlink" Target="https://www.nature.com/sdata/policies/data-policies" TargetMode="External"/></Relationships>
</file>

<file path=ppt/notesSlides/_rels/notesSlide105.xml.rels><?xml version="1.0" encoding="UTF-8" standalone="yes"?>
<Relationships xmlns="http://schemas.openxmlformats.org/package/2006/relationships"><Relationship Id="rId8" Type="http://schemas.openxmlformats.org/officeDocument/2006/relationships/hyperlink" Target="https://secure.wiley.com/on-demand-video-geoscience-dataset?utm_source=gdjd&amp;utm_medium=wold&amp;utm_campaign=R7NBF" TargetMode="External"/><Relationship Id="rId3" Type="http://schemas.openxmlformats.org/officeDocument/2006/relationships/hyperlink" Target="http://onlinelibrary.wiley.com/journal/10.1002/(ISSN)2049-6060" TargetMode="External"/><Relationship Id="rId7" Type="http://schemas.openxmlformats.org/officeDocument/2006/relationships/hyperlink" Target="http://metadata.nmdc.no/metadata-api/landingpage/01d102345aef4639f063a13ea20cd3f3" TargetMode="External"/><Relationship Id="rId2" Type="http://schemas.openxmlformats.org/officeDocument/2006/relationships/slide" Target="../slides/slide105.xml"/><Relationship Id="rId1" Type="http://schemas.openxmlformats.org/officeDocument/2006/relationships/notesMaster" Target="../notesMasters/notesMaster1.xml"/><Relationship Id="rId6" Type="http://schemas.openxmlformats.org/officeDocument/2006/relationships/hyperlink" Target="https://doi.org/10.21335/NMDC-551736490" TargetMode="External"/><Relationship Id="rId5" Type="http://schemas.openxmlformats.org/officeDocument/2006/relationships/hyperlink" Target="https://rmets.onlinelibrary.wiley.com/doi/epdf/10.1002/gdj3.114" TargetMode="External"/><Relationship Id="rId4" Type="http://schemas.openxmlformats.org/officeDocument/2006/relationships/hyperlink" Target="https://rmets.onlinelibrary.wiley.com/pb-assets/Manuscript%20guide%20final%20-%20WOL%202020.pdf" TargetMode="External"/></Relationships>
</file>

<file path=ppt/notesSlides/_rels/notesSlide106.xml.rels><?xml version="1.0" encoding="UTF-8" standalone="yes"?>
<Relationships xmlns="http://schemas.openxmlformats.org/package/2006/relationships"><Relationship Id="rId3" Type="http://schemas.openxmlformats.org/officeDocument/2006/relationships/hyperlink" Target="https://esj-journals.onlinelibrary.wiley.com/pb-assets/assets/14401703/Guidelines_for_Data_Papers_Revised_23May2021-1623382825310.pdf" TargetMode="External"/><Relationship Id="rId2" Type="http://schemas.openxmlformats.org/officeDocument/2006/relationships/slide" Target="../slides/slide106.xml"/><Relationship Id="rId1" Type="http://schemas.openxmlformats.org/officeDocument/2006/relationships/notesMaster" Target="../notesMasters/notesMaster1.xml"/><Relationship Id="rId6" Type="http://schemas.openxmlformats.org/officeDocument/2006/relationships/hyperlink" Target="https://eudat.eu/use-cases/european-long-term-ecological-research-network-0" TargetMode="External"/><Relationship Id="rId5" Type="http://schemas.openxmlformats.org/officeDocument/2006/relationships/hyperlink" Target="http://www.jalter.org/en/datapolicy/" TargetMode="External"/><Relationship Id="rId4" Type="http://schemas.openxmlformats.org/officeDocument/2006/relationships/hyperlink" Target="https://esj-journals.onlinelibrary.wiley.com/pb-assets/assets/14401703/ER_Datapaper_Metadata_construction_v1-1619488701423.xlsx" TargetMode="External"/></Relationships>
</file>

<file path=ppt/notesSlides/_rels/notesSlide107.xml.rels><?xml version="1.0" encoding="UTF-8" standalone="yes"?>
<Relationships xmlns="http://schemas.openxmlformats.org/package/2006/relationships"><Relationship Id="rId8" Type="http://schemas.openxmlformats.org/officeDocument/2006/relationships/hyperlink" Target="https://publishingsupport.iopscience.iop.org/journals/environmental-research-letters/#supplementary-material-and-data-in-journal-articles" TargetMode="External"/><Relationship Id="rId3" Type="http://schemas.openxmlformats.org/officeDocument/2006/relationships/hyperlink" Target="https://www.studiesinmycology.org/index.php/code-of-ethics" TargetMode="External"/><Relationship Id="rId7" Type="http://schemas.openxmlformats.org/officeDocument/2006/relationships/hyperlink" Target="http://www.openicpsr.org/" TargetMode="External"/><Relationship Id="rId2" Type="http://schemas.openxmlformats.org/officeDocument/2006/relationships/slide" Target="../slides/slide107.xml"/><Relationship Id="rId1" Type="http://schemas.openxmlformats.org/officeDocument/2006/relationships/notesMaster" Target="../notesMasters/notesMaster1.xml"/><Relationship Id="rId6" Type="http://schemas.openxmlformats.org/officeDocument/2006/relationships/hyperlink" Target="https://www.elsevier.com/journals/chemosphere/0045-6535/guide-for-authors#txt13401" TargetMode="External"/><Relationship Id="rId11" Type="http://schemas.openxmlformats.org/officeDocument/2006/relationships/hyperlink" Target="https://www.biomedcentral.com/getpublished/editorial-policies#availability+of+data+and+materials" TargetMode="External"/><Relationship Id="rId5" Type="http://schemas.openxmlformats.org/officeDocument/2006/relationships/hyperlink" Target="https://www.sciencedirect.com/journal/chemosphere" TargetMode="External"/><Relationship Id="rId10" Type="http://schemas.openxmlformats.org/officeDocument/2006/relationships/hyperlink" Target="https://nph.onlinelibrary.wiley.com/hub/journal/25722611/about/author-guidelines#6" TargetMode="External"/><Relationship Id="rId4" Type="http://schemas.openxmlformats.org/officeDocument/2006/relationships/hyperlink" Target="https://www.aspt.net/publications/sysbot#.Y0Qfq0zP2Uk" TargetMode="External"/><Relationship Id="rId9" Type="http://schemas.openxmlformats.org/officeDocument/2006/relationships/hyperlink" Target="https://zookeys.pensoft.net/about#Author-Guidelines" TargetMode="Externa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3" Type="http://schemas.openxmlformats.org/officeDocument/2006/relationships/hyperlink" Target="https://www.youtube.com/watch?v=gftrFKqtUlU" TargetMode="External"/><Relationship Id="rId2" Type="http://schemas.openxmlformats.org/officeDocument/2006/relationships/slide" Target="../slides/slide109.xml"/><Relationship Id="rId1" Type="http://schemas.openxmlformats.org/officeDocument/2006/relationships/notesMaster" Target="../notesMasters/notesMaster1.xml"/><Relationship Id="rId6" Type="http://schemas.openxmlformats.org/officeDocument/2006/relationships/hyperlink" Target="https://creativecommons.org/choose/" TargetMode="External"/><Relationship Id="rId5" Type="http://schemas.openxmlformats.org/officeDocument/2006/relationships/hyperlink" Target="https://uniofcam.libwizard.com/f/CreativeCommons" TargetMode="External"/><Relationship Id="rId4" Type="http://schemas.openxmlformats.org/officeDocument/2006/relationships/hyperlink" Target="https://www.youtube.com/watch?v=ntxJhUKTPII"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8" Type="http://schemas.openxmlformats.org/officeDocument/2006/relationships/hyperlink" Target="https://academic.oup.com/gigascience/pages/editorial_policies_and_reporting_standards" TargetMode="External"/><Relationship Id="rId13" Type="http://schemas.openxmlformats.org/officeDocument/2006/relationships/hyperlink" Target="https://dl.sciencesocieties.org/publications/jeq/author-instructions-datasets" TargetMode="External"/><Relationship Id="rId3" Type="http://schemas.openxmlformats.org/officeDocument/2006/relationships/hyperlink" Target="https://bmcresnotes.biomedcentral.com/" TargetMode="External"/><Relationship Id="rId7" Type="http://schemas.openxmlformats.org/officeDocument/2006/relationships/hyperlink" Target="https://academic.oup.com/gigascience/pages/data_note" TargetMode="External"/><Relationship Id="rId12" Type="http://schemas.openxmlformats.org/officeDocument/2006/relationships/hyperlink" Target="https://acsess.onlinelibrary.wiley.com/journal/15372537" TargetMode="External"/><Relationship Id="rId2" Type="http://schemas.openxmlformats.org/officeDocument/2006/relationships/slide" Target="../slides/slide110.xml"/><Relationship Id="rId1" Type="http://schemas.openxmlformats.org/officeDocument/2006/relationships/notesMaster" Target="../notesMasters/notesMaster1.xml"/><Relationship Id="rId6" Type="http://schemas.openxmlformats.org/officeDocument/2006/relationships/hyperlink" Target="http://creativecommons.org/publicdomain/zero/1.0/legalcode" TargetMode="External"/><Relationship Id="rId11" Type="http://schemas.openxmlformats.org/officeDocument/2006/relationships/hyperlink" Target="http://openhealthdata.metajnl.com/" TargetMode="External"/><Relationship Id="rId5" Type="http://schemas.openxmlformats.org/officeDocument/2006/relationships/hyperlink" Target="http://www.biomedcentral.com/about/policies/open-data" TargetMode="External"/><Relationship Id="rId10" Type="http://schemas.openxmlformats.org/officeDocument/2006/relationships/hyperlink" Target="https://f1000research.com/for-authors/data-guidelines#hosting" TargetMode="External"/><Relationship Id="rId4" Type="http://schemas.openxmlformats.org/officeDocument/2006/relationships/hyperlink" Target="https://www.biomedcentral.com/about/policies/license-agreement" TargetMode="External"/><Relationship Id="rId9" Type="http://schemas.openxmlformats.org/officeDocument/2006/relationships/hyperlink" Target="https://f1000research.com/browse/articles?articleTypes=DATA_NOTE" TargetMode="External"/><Relationship Id="rId14" Type="http://schemas.openxmlformats.org/officeDocument/2006/relationships/hyperlink" Target="https://www.legifrance.gouv.fr/dossierlegislatif/JORFDOLE000031589829/" TargetMode="External"/></Relationships>
</file>

<file path=ppt/notesSlides/_rels/notesSlide111.xml.rels><?xml version="1.0" encoding="UTF-8" standalone="yes"?>
<Relationships xmlns="http://schemas.openxmlformats.org/package/2006/relationships"><Relationship Id="rId3" Type="http://schemas.openxmlformats.org/officeDocument/2006/relationships/hyperlink" Target="https://doi.org/10.1038/s41597-019-0120-8" TargetMode="External"/><Relationship Id="rId2" Type="http://schemas.openxmlformats.org/officeDocument/2006/relationships/slide" Target="../slides/slide111.xml"/><Relationship Id="rId1" Type="http://schemas.openxmlformats.org/officeDocument/2006/relationships/notesMaster" Target="../notesMasters/notesMaster1.xml"/><Relationship Id="rId4" Type="http://schemas.openxmlformats.org/officeDocument/2006/relationships/hyperlink" Target="https://www.gbif.org/fr/dataset/eb605c7a-a91c-4ab8-a588-85d0ccb2be9e" TargetMode="External"/></Relationships>
</file>

<file path=ppt/notesSlides/_rels/notesSlide112.xml.rels><?xml version="1.0" encoding="UTF-8" standalone="yes"?>
<Relationships xmlns="http://schemas.openxmlformats.org/package/2006/relationships"><Relationship Id="rId3" Type="http://schemas.openxmlformats.org/officeDocument/2006/relationships/hyperlink" Target="https://f1000research.com/data-policies?utm_source=CPB&amp;utm_medium=cms&amp;utm_campaign=JPF15157" TargetMode="External"/><Relationship Id="rId2" Type="http://schemas.openxmlformats.org/officeDocument/2006/relationships/slide" Target="../slides/slide112.xml"/><Relationship Id="rId1" Type="http://schemas.openxmlformats.org/officeDocument/2006/relationships/notesMaster" Target="../notesMasters/notesMaster1.xml"/><Relationship Id="rId6" Type="http://schemas.openxmlformats.org/officeDocument/2006/relationships/hyperlink" Target="https://www.cell.com/one-earth/author" TargetMode="External"/><Relationship Id="rId5" Type="http://schemas.openxmlformats.org/officeDocument/2006/relationships/hyperlink" Target="https://open-research-europe.ec.europa.eu/data-policies" TargetMode="External"/><Relationship Id="rId4" Type="http://schemas.openxmlformats.org/officeDocument/2006/relationships/hyperlink" Target="https://www.nature.com/sdata/policies/editorial-and-publishing-policies/#complementary" TargetMode="External"/></Relationships>
</file>

<file path=ppt/notesSlides/_rels/notesSlide113.xml.rels><?xml version="1.0" encoding="UTF-8" standalone="yes"?>
<Relationships xmlns="http://schemas.openxmlformats.org/package/2006/relationships"><Relationship Id="rId3" Type="http://schemas.openxmlformats.org/officeDocument/2006/relationships/hyperlink" Target="https://datadryad.org/pages/journalLookup" TargetMode="External"/><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8" Type="http://schemas.openxmlformats.org/officeDocument/2006/relationships/hyperlink" Target="https://inpn.mnhn.fr/informations/sinp/presentation" TargetMode="External"/><Relationship Id="rId3" Type="http://schemas.openxmlformats.org/officeDocument/2006/relationships/hyperlink" Target="https://riojournal.com/article/12431/list/9/" TargetMode="External"/><Relationship Id="rId7" Type="http://schemas.openxmlformats.org/officeDocument/2006/relationships/hyperlink" Target="https://www.gbif.org/country/FR/publishing" TargetMode="External"/><Relationship Id="rId2" Type="http://schemas.openxmlformats.org/officeDocument/2006/relationships/slide" Target="../slides/slide121.xml"/><Relationship Id="rId1" Type="http://schemas.openxmlformats.org/officeDocument/2006/relationships/notesMaster" Target="../notesMasters/notesMaster1.xml"/><Relationship Id="rId6" Type="http://schemas.openxmlformats.org/officeDocument/2006/relationships/hyperlink" Target="http://www.gbif.fr/articles/01/03/22/la-france-troisieme-pays-contributeur-du-reseau-gbif" TargetMode="External"/><Relationship Id="rId11" Type="http://schemas.openxmlformats.org/officeDocument/2006/relationships/hyperlink" Target="https://edirepository.org/about/about-edi" TargetMode="External"/><Relationship Id="rId5" Type="http://schemas.openxmlformats.org/officeDocument/2006/relationships/hyperlink" Target="http://www.gbif.fr/page/infos/presentation-du-gbif-france" TargetMode="External"/><Relationship Id="rId10" Type="http://schemas.openxmlformats.org/officeDocument/2006/relationships/hyperlink" Target="https://www.gbif.org/science-review" TargetMode="External"/><Relationship Id="rId4" Type="http://schemas.openxmlformats.org/officeDocument/2006/relationships/hyperlink" Target="https://www.seanoe.org/html/about.htm" TargetMode="External"/><Relationship Id="rId9" Type="http://schemas.openxmlformats.org/officeDocument/2006/relationships/hyperlink" Target="https://www.gbif.org/" TargetMode="External"/></Relationships>
</file>

<file path=ppt/notesSlides/_rels/notesSlide122.xml.rels><?xml version="1.0" encoding="UTF-8" standalone="yes"?>
<Relationships xmlns="http://schemas.openxmlformats.org/package/2006/relationships"><Relationship Id="rId3" Type="http://schemas.openxmlformats.org/officeDocument/2006/relationships/hyperlink" Target="https://www.youtube.com/watch?v=gftrFKqtUlU" TargetMode="External"/><Relationship Id="rId2" Type="http://schemas.openxmlformats.org/officeDocument/2006/relationships/slide" Target="../slides/slide122.xml"/><Relationship Id="rId1" Type="http://schemas.openxmlformats.org/officeDocument/2006/relationships/notesMaster" Target="../notesMasters/notesMaster1.xml"/><Relationship Id="rId6" Type="http://schemas.openxmlformats.org/officeDocument/2006/relationships/hyperlink" Target="https://creativecommons.org/choose/" TargetMode="External"/><Relationship Id="rId5" Type="http://schemas.openxmlformats.org/officeDocument/2006/relationships/hyperlink" Target="https://uniofcam.libwizard.com/f/CreativeCommons" TargetMode="External"/><Relationship Id="rId4" Type="http://schemas.openxmlformats.org/officeDocument/2006/relationships/hyperlink" Target="https://www.youtube.com/watch?v=ntxJhUKTPII" TargetMode="Externa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8" Type="http://schemas.openxmlformats.org/officeDocument/2006/relationships/hyperlink" Target="https://eudat.eu/catalogue/B2SHARE" TargetMode="External"/><Relationship Id="rId13" Type="http://schemas.openxmlformats.org/officeDocument/2006/relationships/hyperlink" Target="https://www.cines.fr/wp-content/uploads/2020/03/eTDR-CINES-Privacy-Policy-1.pdf" TargetMode="External"/><Relationship Id="rId18" Type="http://schemas.openxmlformats.org/officeDocument/2006/relationships/hyperlink" Target="http://ieeexplore.ieee.org/" TargetMode="External"/><Relationship Id="rId3" Type="http://schemas.openxmlformats.org/officeDocument/2006/relationships/hyperlink" Target="https://recherche.data.gouv.fr/fr/actualite/recherche-data-gouv-a-un-an" TargetMode="External"/><Relationship Id="rId7" Type="http://schemas.openxmlformats.org/officeDocument/2006/relationships/hyperlink" Target="https://www.cines.fr/europe/eudat-cdi/" TargetMode="External"/><Relationship Id="rId12" Type="http://schemas.openxmlformats.org/officeDocument/2006/relationships/hyperlink" Target="https://www.cines.fr/wp-content/uploads/2020/03/eTDR-CINES-ToU.pdf" TargetMode="External"/><Relationship Id="rId17" Type="http://schemas.openxmlformats.org/officeDocument/2006/relationships/hyperlink" Target="https://ieee-dataport.org/" TargetMode="External"/><Relationship Id="rId2" Type="http://schemas.openxmlformats.org/officeDocument/2006/relationships/slide" Target="../slides/slide126.xml"/><Relationship Id="rId16" Type="http://schemas.openxmlformats.org/officeDocument/2006/relationships/hyperlink" Target="http://creativecommons.org/publicdomain/zero/1.0/" TargetMode="External"/><Relationship Id="rId1" Type="http://schemas.openxmlformats.org/officeDocument/2006/relationships/notesMaster" Target="../notesMasters/notesMaster1.xml"/><Relationship Id="rId6" Type="http://schemas.openxmlformats.org/officeDocument/2006/relationships/hyperlink" Target="https://datadryad.org/stash/submission_process#upload-methods" TargetMode="External"/><Relationship Id="rId11" Type="http://schemas.openxmlformats.org/officeDocument/2006/relationships/hyperlink" Target="https://www.cines.fr/wp-content/uploads/2020/03/eTDR-CINES-SLA.pdf" TargetMode="External"/><Relationship Id="rId5" Type="http://schemas.openxmlformats.org/officeDocument/2006/relationships/hyperlink" Target="https://datadryad.org/stash/faq#metadata" TargetMode="External"/><Relationship Id="rId15" Type="http://schemas.openxmlformats.org/officeDocument/2006/relationships/hyperlink" Target="http://gigadb.org/site/index" TargetMode="External"/><Relationship Id="rId10" Type="http://schemas.openxmlformats.org/officeDocument/2006/relationships/hyperlink" Target="https://www.cines.fr/europe/eudat-cdi/service-etdr/" TargetMode="External"/><Relationship Id="rId19" Type="http://schemas.openxmlformats.org/officeDocument/2006/relationships/hyperlink" Target="https://ieeexplore.ieee.org/Xplorehelp/#/faqs/code-ocean" TargetMode="External"/><Relationship Id="rId4" Type="http://schemas.openxmlformats.org/officeDocument/2006/relationships/hyperlink" Target="https://rdmkit.elixir-europe.org/data_publication.html#can-you-really-deposit-your-data-in-a-public-repository" TargetMode="External"/><Relationship Id="rId9" Type="http://schemas.openxmlformats.org/officeDocument/2006/relationships/hyperlink" Target="https://eudat.eu/catalogue/B2FIND" TargetMode="External"/><Relationship Id="rId14" Type="http://schemas.openxmlformats.org/officeDocument/2006/relationships/hyperlink" Target="https://www.cines.fr/wp-content/uploads/2020/03/CINES-eTDR-User-guide-20190328.pdf" TargetMode="External"/></Relationships>
</file>

<file path=ppt/notesSlides/_rels/notesSlide127.xml.rels><?xml version="1.0" encoding="UTF-8" standalone="yes"?>
<Relationships xmlns="http://schemas.openxmlformats.org/package/2006/relationships"><Relationship Id="rId8" Type="http://schemas.openxmlformats.org/officeDocument/2006/relationships/hyperlink" Target="https://www.combase.cc/index.php/en/donate-data" TargetMode="External"/><Relationship Id="rId13" Type="http://schemas.openxmlformats.org/officeDocument/2006/relationships/hyperlink" Target="https://osf.io/tvyxz/wiki/8.%20Approved%20Protected%20Access%20Repositories/" TargetMode="External"/><Relationship Id="rId3" Type="http://schemas.openxmlformats.org/officeDocument/2006/relationships/hyperlink" Target="http://www.gbif.org/" TargetMode="External"/><Relationship Id="rId7" Type="http://schemas.openxmlformats.org/officeDocument/2006/relationships/hyperlink" Target="https://www.ebi.ac.uk/about/terms-of-use" TargetMode="External"/><Relationship Id="rId12" Type="http://schemas.openxmlformats.org/officeDocument/2006/relationships/hyperlink" Target="https://www.datacc.org/vos-besoins/valoriser-ses-donnees/deposer-ses-donnees-en-ligne-ou-et-comment/" TargetMode="External"/><Relationship Id="rId2" Type="http://schemas.openxmlformats.org/officeDocument/2006/relationships/slide" Target="../slides/slide127.xml"/><Relationship Id="rId16" Type="http://schemas.openxmlformats.org/officeDocument/2006/relationships/hyperlink" Target="https://stilt.icos-cp.eu/viewer/" TargetMode="External"/><Relationship Id="rId1" Type="http://schemas.openxmlformats.org/officeDocument/2006/relationships/notesMaster" Target="../notesMasters/notesMaster1.xml"/><Relationship Id="rId6" Type="http://schemas.openxmlformats.org/officeDocument/2006/relationships/hyperlink" Target="https://www.ebi.ac.uk/metabolights/" TargetMode="External"/><Relationship Id="rId11" Type="http://schemas.openxmlformats.org/officeDocument/2006/relationships/hyperlink" Target="https://www.canal-u.tv/chaines/llf/software-heritage" TargetMode="External"/><Relationship Id="rId5" Type="http://schemas.openxmlformats.org/officeDocument/2006/relationships/hyperlink" Target="https://wi.knaw.nl/" TargetMode="External"/><Relationship Id="rId15" Type="http://schemas.openxmlformats.org/officeDocument/2006/relationships/hyperlink" Target="https://data.icos-cp.eu/portal/" TargetMode="External"/><Relationship Id="rId10" Type="http://schemas.openxmlformats.org/officeDocument/2006/relationships/hyperlink" Target="https://www.icpsr.umich.edu/web/pages/" TargetMode="External"/><Relationship Id="rId4" Type="http://schemas.openxmlformats.org/officeDocument/2006/relationships/hyperlink" Target="https://static-content.springer.com/esm/art%3A10.1038%2Fs41586-021-03819-2/MediaObjects/41586_2021_3819_MOESM1_ESM.pdf" TargetMode="External"/><Relationship Id="rId9" Type="http://schemas.openxmlformats.org/officeDocument/2006/relationships/hyperlink" Target="https://doranum.fr/2021/12/03/tout-savoir-sur-nakala/" TargetMode="External"/><Relationship Id="rId14" Type="http://schemas.openxmlformats.org/officeDocument/2006/relationships/hyperlink" Target="https://doranum.fr/acces-visualisation/la-visualisation-des-donnees-quelques-exemples_10_13143_csje-a859/" TargetMode="External"/></Relationships>
</file>

<file path=ppt/notesSlides/_rels/notesSlide128.xml.rels><?xml version="1.0" encoding="UTF-8" standalone="yes"?>
<Relationships xmlns="http://schemas.openxmlformats.org/package/2006/relationships"><Relationship Id="rId3" Type="http://schemas.openxmlformats.org/officeDocument/2006/relationships/hyperlink" Target="https://datamanagement.hms.harvard.edu/repositories" TargetMode="External"/><Relationship Id="rId2" Type="http://schemas.openxmlformats.org/officeDocument/2006/relationships/slide" Target="../slides/slide128.xml"/><Relationship Id="rId1" Type="http://schemas.openxmlformats.org/officeDocument/2006/relationships/notesMaster" Target="../notesMasters/notesMaster1.xml"/><Relationship Id="rId5" Type="http://schemas.openxmlformats.org/officeDocument/2006/relationships/hyperlink" Target="https://guides.dataverse.org/en/latest/api/native-api.html#list-metadata-blocks-defined-on-a-dataverse" TargetMode="External"/><Relationship Id="rId4" Type="http://schemas.openxmlformats.org/officeDocument/2006/relationships/hyperlink" Target="https://datamanagement.hms.harvard.edu/repositories-harvard-dataverse" TargetMode="External"/></Relationships>
</file>

<file path=ppt/notesSlides/_rels/notesSlide129.xml.rels><?xml version="1.0" encoding="UTF-8" standalone="yes"?>
<Relationships xmlns="http://schemas.openxmlformats.org/package/2006/relationships"><Relationship Id="rId8" Type="http://schemas.openxmlformats.org/officeDocument/2006/relationships/hyperlink" Target="https://www.isric.org/about/world-data-centre-soils-wdc-soils" TargetMode="External"/><Relationship Id="rId3" Type="http://schemas.openxmlformats.org/officeDocument/2006/relationships/hyperlink" Target="https://zenodo.org/record/3820473#.X4g-5-06-Uk" TargetMode="External"/><Relationship Id="rId7" Type="http://schemas.openxmlformats.org/officeDocument/2006/relationships/hyperlink" Target="https://www.dkrz.de/up/systems/wdcc" TargetMode="External"/><Relationship Id="rId2" Type="http://schemas.openxmlformats.org/officeDocument/2006/relationships/slide" Target="../slides/slide129.xml"/><Relationship Id="rId1" Type="http://schemas.openxmlformats.org/officeDocument/2006/relationships/notesMaster" Target="../notesMasters/notesMaster1.xml"/><Relationship Id="rId6" Type="http://schemas.openxmlformats.org/officeDocument/2006/relationships/hyperlink" Target="http://eidc.ceh.ac.uk/" TargetMode="External"/><Relationship Id="rId11" Type="http://schemas.openxmlformats.org/officeDocument/2006/relationships/hyperlink" Target="https://www.nature.com/articles/s41597-020-0486-7" TargetMode="External"/><Relationship Id="rId5" Type="http://schemas.openxmlformats.org/officeDocument/2006/relationships/hyperlink" Target="https://www.coretrustseal.org/why-certification/certified-repositories/" TargetMode="External"/><Relationship Id="rId10" Type="http://schemas.openxmlformats.org/officeDocument/2006/relationships/hyperlink" Target="https://op.europa.eu/en/publication-detail/-/publication/70aa74b5-53bf-11eb-b59f-01aa75ed71a1/language-en" TargetMode="External"/><Relationship Id="rId4" Type="http://schemas.openxmlformats.org/officeDocument/2006/relationships/hyperlink" Target="https://www.cessda.eu/Training/Training-Resources/Library/Data-Management-Expert-Guide/6.-Archive-Publish/Promoting-your-data" TargetMode="External"/><Relationship Id="rId9" Type="http://schemas.openxmlformats.org/officeDocument/2006/relationships/hyperlink" Target="https://www.iedadata.org/"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3" Type="http://schemas.openxmlformats.org/officeDocument/2006/relationships/hyperlink" Target="https://datadryad.org/stash/faq#metadata" TargetMode="External"/><Relationship Id="rId7" Type="http://schemas.openxmlformats.org/officeDocument/2006/relationships/hyperlink" Target="https://edirepository.org/about/about-edi" TargetMode="External"/><Relationship Id="rId2" Type="http://schemas.openxmlformats.org/officeDocument/2006/relationships/slide" Target="../slides/slide130.xml"/><Relationship Id="rId1" Type="http://schemas.openxmlformats.org/officeDocument/2006/relationships/notesMaster" Target="../notesMasters/notesMaster1.xml"/><Relationship Id="rId6" Type="http://schemas.openxmlformats.org/officeDocument/2006/relationships/hyperlink" Target="http://creativecommons.org/publicdomain/zero/1.0/" TargetMode="External"/><Relationship Id="rId5" Type="http://schemas.openxmlformats.org/officeDocument/2006/relationships/hyperlink" Target="http://gigadb.org/site/index" TargetMode="External"/><Relationship Id="rId4" Type="http://schemas.openxmlformats.org/officeDocument/2006/relationships/hyperlink" Target="https://www.datarepository.movebank.org/handle/10255/move.720" TargetMode="External"/></Relationships>
</file>

<file path=ppt/notesSlides/_rels/notesSlide131.xml.rels><?xml version="1.0" encoding="UTF-8" standalone="yes"?>
<Relationships xmlns="http://schemas.openxmlformats.org/package/2006/relationships"><Relationship Id="rId3" Type="http://schemas.openxmlformats.org/officeDocument/2006/relationships/hyperlink" Target="https://doranum.fr/depot-entrepots/fiche-synthetique/" TargetMode="External"/><Relationship Id="rId2" Type="http://schemas.openxmlformats.org/officeDocument/2006/relationships/slide" Target="../slides/slide131.xml"/><Relationship Id="rId1" Type="http://schemas.openxmlformats.org/officeDocument/2006/relationships/notesMaster" Target="../notesMasters/notesMaster1.xml"/><Relationship Id="rId4" Type="http://schemas.openxmlformats.org/officeDocument/2006/relationships/hyperlink" Target="https://zenodo.org/record/4084763#.Ylfh19PP3V_" TargetMode="External"/></Relationships>
</file>

<file path=ppt/notesSlides/_rels/notesSlide132.xml.rels><?xml version="1.0" encoding="UTF-8" standalone="yes"?>
<Relationships xmlns="http://schemas.openxmlformats.org/package/2006/relationships"><Relationship Id="rId8" Type="http://schemas.openxmlformats.org/officeDocument/2006/relationships/hyperlink" Target="https://www.isric.org/about/world-data-centre-soils-wdc-soils" TargetMode="External"/><Relationship Id="rId3" Type="http://schemas.openxmlformats.org/officeDocument/2006/relationships/hyperlink" Target="http://oad.simmons.edu/oadwiki/Data_repositories" TargetMode="External"/><Relationship Id="rId7" Type="http://schemas.openxmlformats.org/officeDocument/2006/relationships/hyperlink" Target="https://www.dkrz.de/up/systems/wdcc" TargetMode="External"/><Relationship Id="rId2" Type="http://schemas.openxmlformats.org/officeDocument/2006/relationships/slide" Target="../slides/slide132.xml"/><Relationship Id="rId1" Type="http://schemas.openxmlformats.org/officeDocument/2006/relationships/notesMaster" Target="../notesMasters/notesMaster1.xml"/><Relationship Id="rId6" Type="http://schemas.openxmlformats.org/officeDocument/2006/relationships/hyperlink" Target="http://eidc.ceh.ac.uk/" TargetMode="External"/><Relationship Id="rId11" Type="http://schemas.openxmlformats.org/officeDocument/2006/relationships/hyperlink" Target="https://www.nature.com/articles/s41597-020-0486-7" TargetMode="External"/><Relationship Id="rId5" Type="http://schemas.openxmlformats.org/officeDocument/2006/relationships/hyperlink" Target="https://www.coretrustseal.org/why-certification/certified-repositories/" TargetMode="External"/><Relationship Id="rId10" Type="http://schemas.openxmlformats.org/officeDocument/2006/relationships/hyperlink" Target="https://op.europa.eu/en/publication-detail/-/publication/70aa74b5-53bf-11eb-b59f-01aa75ed71a1/language-en" TargetMode="External"/><Relationship Id="rId4" Type="http://schemas.openxmlformats.org/officeDocument/2006/relationships/hyperlink" Target="https://zenodo.org/record/4084763#.Ylfh19PP3V_" TargetMode="External"/><Relationship Id="rId9" Type="http://schemas.openxmlformats.org/officeDocument/2006/relationships/hyperlink" Target="https://www.iedadata.org/" TargetMode="Externa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3" Type="http://schemas.openxmlformats.org/officeDocument/2006/relationships/hyperlink" Target="https://www.seanoe.org/html/about.htm" TargetMode="External"/><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8" Type="http://schemas.openxmlformats.org/officeDocument/2006/relationships/hyperlink" Target="https://www.authorea.com/users/616189/articles/642317-data-in-brief?mode=edit" TargetMode="External"/><Relationship Id="rId3" Type="http://schemas.openxmlformats.org/officeDocument/2006/relationships/hyperlink" Target="http://data.freshwaterbiodiversity.eu/fmj/information.html#guidelines" TargetMode="External"/><Relationship Id="rId7" Type="http://schemas.openxmlformats.org/officeDocument/2006/relationships/hyperlink" Target="https://authorservices.wiley.com/author-resources/Journal-Authors/Prepare/authoring-tools/authorea.html" TargetMode="External"/><Relationship Id="rId2" Type="http://schemas.openxmlformats.org/officeDocument/2006/relationships/slide" Target="../slides/slide142.xml"/><Relationship Id="rId1" Type="http://schemas.openxmlformats.org/officeDocument/2006/relationships/notesMaster" Target="../notesMasters/notesMaster1.xml"/><Relationship Id="rId6" Type="http://schemas.openxmlformats.org/officeDocument/2006/relationships/hyperlink" Target="https://www.authorea.com/users/8850/articles/213710-getting-started-with-authorea" TargetMode="External"/><Relationship Id="rId5" Type="http://schemas.openxmlformats.org/officeDocument/2006/relationships/hyperlink" Target="http://data.freshwaterbiodiversity.eu/metadb/bf_mdb_fmjarticle.php" TargetMode="External"/><Relationship Id="rId4" Type="http://schemas.openxmlformats.org/officeDocument/2006/relationships/hyperlink" Target="http://data.freshwaterbiodiversity.eu/submitdata" TargetMode="Externa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3" Type="http://schemas.openxmlformats.org/officeDocument/2006/relationships/hyperlink" Target="https://bdj.pensoft.net/about#For-authors" TargetMode="External"/><Relationship Id="rId2" Type="http://schemas.openxmlformats.org/officeDocument/2006/relationships/slide" Target="../slides/slide144.xml"/><Relationship Id="rId1" Type="http://schemas.openxmlformats.org/officeDocument/2006/relationships/notesMaster" Target="../notesMasters/notesMaster1.xml"/><Relationship Id="rId5" Type="http://schemas.openxmlformats.org/officeDocument/2006/relationships/hyperlink" Target="https://oneecosystem.pensoft.net/browse_journal_articles.php?form_name=filter_articles&amp;sortby=0&amp;journal_id=52&amp;search_in_=0&amp;section_type%5B%5D=266" TargetMode="External"/><Relationship Id="rId4" Type="http://schemas.openxmlformats.org/officeDocument/2006/relationships/hyperlink" Target="https://docs.google.com/spreadsheets/d/1gv7RwKPq7LxGcy114qoEEusU4DLbva3it_7Dh6Nvvt8/edit#gid=0" TargetMode="Externa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3" Type="http://schemas.openxmlformats.org/officeDocument/2006/relationships/hyperlink" Target="https://www.gbif.org/fr/dataset/688ff587-af92-4f7b-82b5-3ee565afa025" TargetMode="External"/><Relationship Id="rId2" Type="http://schemas.openxmlformats.org/officeDocument/2006/relationships/slide" Target="../slides/slide147.xml"/><Relationship Id="rId1" Type="http://schemas.openxmlformats.org/officeDocument/2006/relationships/notesMaster" Target="../notesMasters/notesMaster1.xml"/><Relationship Id="rId5" Type="http://schemas.openxmlformats.org/officeDocument/2006/relationships/hyperlink" Target="https://www.gbif.org/fr/dataset/030fe6dc-d6b3-48b8-bd1d-a2133fdbfaa4" TargetMode="External"/><Relationship Id="rId4" Type="http://schemas.openxmlformats.org/officeDocument/2006/relationships/hyperlink" Target="http://creativecommons.org/licenses/by/4.0/legalcode" TargetMode="Externa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3" Type="http://schemas.openxmlformats.org/officeDocument/2006/relationships/hyperlink" Target="https://nospensees.fr/la-valeur-de-la-reconnaissance/" TargetMode="External"/><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oi.org/10.1016/j.dib.2020.106647"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entrepot.recherche.data.gouv.fr/dataset.xhtml?persistentId=doi:10.15454/JIGO8R"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oranum.fr/plan-gestion-donnees-dmp/origine-description-donnees-recherche/?utm_campaign=Data%20veille&amp;utm_medium=email&amp;utm_source=Revue%20newsletter" TargetMode="External"/><Relationship Id="rId7" Type="http://schemas.openxmlformats.org/officeDocument/2006/relationships/hyperlink" Target="https://www.journals.elsevier.com/data-in-brief/policies-and-guidelines/what-data-are-suitable-for-data-in-brief"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www.cessda.eu/Training/Training-Resources/Library/Data-Management-Expert-Guide/1.-Plan/Research-data" TargetMode="External"/><Relationship Id="rId5" Type="http://schemas.openxmlformats.org/officeDocument/2006/relationships/hyperlink" Target="http://www.oecd.org/sti/inno/new-data-for-understanding-the-human-condition.pdf" TargetMode="External"/><Relationship Id="rId4" Type="http://schemas.openxmlformats.org/officeDocument/2006/relationships/hyperlink" Target="https://qdr.syr.edu/deposit/data"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oi.org/10.3897/fmj.3.91025"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oi.org/10.3897/fmj.3.91025"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doi.org/10.3897/fmj.3.91025"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entrepot.recherche.data.gouv.fr/dataset.xhtml?persistentId=doi:10.57745/KMGODH"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doi.org/10.3897/zookeys.306.4898"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doi.org/10.3897/zookeys.306.4898"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gbif.org/dataset/b528799a-2d52-4023-aa02-9ce081e3ca5f"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doi.org/10.3897/zookeys.306.4898"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gbif.org/dataset/b528799a-2d52-4023-aa02-9ce081e3ca5f"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envir.sciencesconf.org/data/pages/J2_CM2_StandardMetadonnees_JulienBarde.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journals.elsevier.com/data-in-brief/"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www.journals.elsevier.com/data-in-brief/policies-and-guidelines/what-data-are-suitable-for-data-in-brief" TargetMode="External"/><Relationship Id="rId5" Type="http://schemas.openxmlformats.org/officeDocument/2006/relationships/hyperlink" Target="https://www.journals.elsevier.com/data-in-brief/about-data-in-brief/video-how-to-submit-your-research-data-article-to-data-in-brief" TargetMode="External"/><Relationship Id="rId4" Type="http://schemas.openxmlformats.org/officeDocument/2006/relationships/hyperlink" Target="https://www.journals.elsevier.com/data-in-brief" TargetMode="Externa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s://bdj.pensoft.net/article/90591/instance/7954465/" TargetMode="External"/><Relationship Id="rId3" Type="http://schemas.openxmlformats.org/officeDocument/2006/relationships/hyperlink" Target="https://doi.org/10.1016/j.dib.2023.108906" TargetMode="External"/><Relationship Id="rId7" Type="http://schemas.openxmlformats.org/officeDocument/2006/relationships/hyperlink" Target="https://data.mendeley.com/datasets/7vpdrbdkd4"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doi.org/10.1016/j.dib.2023.109155" TargetMode="External"/><Relationship Id="rId5" Type="http://schemas.openxmlformats.org/officeDocument/2006/relationships/hyperlink" Target="https://www.sciencedirect.com/science/article/pii/S2352340922006266" TargetMode="External"/><Relationship Id="rId4" Type="http://schemas.openxmlformats.org/officeDocument/2006/relationships/hyperlink" Target="https://data.mendeley.com/datasets/7n3d6696hz/2" TargetMode="External"/><Relationship Id="rId9" Type="http://schemas.openxmlformats.org/officeDocument/2006/relationships/hyperlink" Target="https://datascience.codata.org/articles/10.5334/dsj-2019-018/"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doi.org/10.1016/j.dib.2023.108906"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data.mendeley.com/datasets/7n3d6696hz/2"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doi.org/10.1016/j.dib.2023.108906"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data.mendeley.com/datasets/7n3d6696hz/2"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doi.org/10.1016/j.dib.2023.108906"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data.mendeley.com/datasets/7n3d6696hz/2"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doi.org/10.1016/j.dib.2023.108906"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data.mendeley.com/datasets/7n3d6696hz/2" TargetMode="External"/></Relationships>
</file>

<file path=ppt/notesSlides/_rels/notesSlide37.xml.rels><?xml version="1.0" encoding="UTF-8" standalone="yes"?>
<Relationships xmlns="http://schemas.openxmlformats.org/package/2006/relationships"><Relationship Id="rId8" Type="http://schemas.openxmlformats.org/officeDocument/2006/relationships/hyperlink" Target="https://db.cger.nies.go.jp/JaLTER/metacat/metacat/ERDP-2022-02.1/jalter-en" TargetMode="External"/><Relationship Id="rId3" Type="http://schemas.openxmlformats.org/officeDocument/2006/relationships/hyperlink" Target="https://esj-journals.onlinelibrary.wiley.com/journal/14401703" TargetMode="External"/><Relationship Id="rId7" Type="http://schemas.openxmlformats.org/officeDocument/2006/relationships/hyperlink" Target="https://doi.org/10.1111/1440-1703.12315"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db.cger.nies.go.jp/JaLTER/datalicense.html" TargetMode="External"/><Relationship Id="rId11" Type="http://schemas.openxmlformats.org/officeDocument/2006/relationships/hyperlink" Target="https://doi.org/10.1111/1440-1703.12062" TargetMode="External"/><Relationship Id="rId5" Type="http://schemas.openxmlformats.org/officeDocument/2006/relationships/hyperlink" Target="https://esj-journals.onlinelibrary.wiley.com/pb-assets/assets/14401703/ERE_A%20guide%20for%20the%20recommended%20structure_20Jun2022-1655867393800.xlsx" TargetMode="External"/><Relationship Id="rId10" Type="http://schemas.openxmlformats.org/officeDocument/2006/relationships/hyperlink" Target="https://doi.org/10.1111/1440-1703.12271" TargetMode="External"/><Relationship Id="rId4" Type="http://schemas.openxmlformats.org/officeDocument/2006/relationships/hyperlink" Target="https://esj-journals.onlinelibrary.wiley.com/pb-assets/assets/14401703/ERE_Guidelines%20for%20Data%20Articles_Revised%2020%20June%202022-1655856953.pdf" TargetMode="External"/><Relationship Id="rId9" Type="http://schemas.openxmlformats.org/officeDocument/2006/relationships/hyperlink" Target="https://doi.org/10.1111/1440-1703.12215" TargetMode="External"/></Relationships>
</file>

<file path=ppt/notesSlides/_rels/notesSlide38.xml.rels><?xml version="1.0" encoding="UTF-8" standalone="yes"?>
<Relationships xmlns="http://schemas.openxmlformats.org/package/2006/relationships"><Relationship Id="rId8" Type="http://schemas.openxmlformats.org/officeDocument/2006/relationships/hyperlink" Target="https://doi.org/10.1111/1440-1703.12062" TargetMode="External"/><Relationship Id="rId3" Type="http://schemas.openxmlformats.org/officeDocument/2006/relationships/hyperlink" Target="https://esj-journals.onlinelibrary.wiley.com/journal/14401703" TargetMode="External"/><Relationship Id="rId7" Type="http://schemas.openxmlformats.org/officeDocument/2006/relationships/hyperlink" Target="https://doi.org/10.1111/1440-1703.12271"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doi.org/10.1111/1440-1703.12215" TargetMode="External"/><Relationship Id="rId5" Type="http://schemas.openxmlformats.org/officeDocument/2006/relationships/hyperlink" Target="https://db.cger.nies.go.jp/JaLTER/metacat/metacat/ERDP-2022-02.1/jalter-en" TargetMode="External"/><Relationship Id="rId4" Type="http://schemas.openxmlformats.org/officeDocument/2006/relationships/hyperlink" Target="https://doi.org/10.1111/1440-1703.12315"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esj-journals.onlinelibrary.wiley.com/journal/14401703" TargetMode="External"/><Relationship Id="rId2" Type="http://schemas.openxmlformats.org/officeDocument/2006/relationships/slide" Target="../slides/slide39.xml"/><Relationship Id="rId1" Type="http://schemas.openxmlformats.org/officeDocument/2006/relationships/notesMaster" Target="../notesMasters/notesMaster1.xml"/><Relationship Id="rId5" Type="http://schemas.openxmlformats.org/officeDocument/2006/relationships/hyperlink" Target="https://db.cger.nies.go.jp/JaLTER/metacat/metacat/ERDP-2022-02.1/jalter-en" TargetMode="External"/><Relationship Id="rId4" Type="http://schemas.openxmlformats.org/officeDocument/2006/relationships/hyperlink" Target="https://doi.org/10.1111/1440-1703.12315"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esj-journals.onlinelibrary.wiley.com/journal/14401703"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https://db.cger.nies.go.jp/JaLTER/metacat/metacat/ERDP-2022-02.1/jalter-en" TargetMode="External"/><Relationship Id="rId4" Type="http://schemas.openxmlformats.org/officeDocument/2006/relationships/hyperlink" Target="https://doi.org/10.1111/1440-1703.12315"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sciencedirect.com/journal/data-in-brief"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8" Type="http://schemas.openxmlformats.org/officeDocument/2006/relationships/hyperlink" Target="https://doi.org/10.1016/j.dib.2018.01.065" TargetMode="External"/><Relationship Id="rId13" Type="http://schemas.openxmlformats.org/officeDocument/2006/relationships/hyperlink" Target="https://doi.org/10.1002/jeq2.20430" TargetMode="External"/><Relationship Id="rId3" Type="http://schemas.openxmlformats.org/officeDocument/2006/relationships/hyperlink" Target="https://doi.org/10.1038/s41597-022-01145-4" TargetMode="External"/><Relationship Id="rId7" Type="http://schemas.openxmlformats.org/officeDocument/2006/relationships/hyperlink" Target="https://doi.org/10.1038/sdata.2016.84" TargetMode="External"/><Relationship Id="rId12" Type="http://schemas.openxmlformats.org/officeDocument/2006/relationships/hyperlink" Target="https://doi.org/10.3897/oneeco.2.e11613"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doi.org/10.1016/j.dib.2022.108515" TargetMode="External"/><Relationship Id="rId11" Type="http://schemas.openxmlformats.org/officeDocument/2006/relationships/hyperlink" Target="https://bmcresnotes.biomedcentral.com/articles/10.1186/s13104-021-05622-8" TargetMode="External"/><Relationship Id="rId5" Type="http://schemas.openxmlformats.org/officeDocument/2006/relationships/hyperlink" Target="https://github.com/b-montevideo/French_yields_code" TargetMode="External"/><Relationship Id="rId10" Type="http://schemas.openxmlformats.org/officeDocument/2006/relationships/hyperlink" Target="https://bdj.pensoft.net/article/32910/" TargetMode="External"/><Relationship Id="rId4" Type="http://schemas.openxmlformats.org/officeDocument/2006/relationships/hyperlink" Target="https://doi.org/10.5880/PIK.2021.001" TargetMode="External"/><Relationship Id="rId9" Type="http://schemas.openxmlformats.org/officeDocument/2006/relationships/hyperlink" Target="https://doi.org/10.1016/j.dib.2018.10.045" TargetMode="External"/><Relationship Id="rId14" Type="http://schemas.openxmlformats.org/officeDocument/2006/relationships/hyperlink" Target="https://www.dataman.co.nz/?AspxAutoDetectCookieSupport=1"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8" Type="http://schemas.openxmlformats.org/officeDocument/2006/relationships/hyperlink" Target="https://doi.org/10.6084/m9.figshare.12869960.v6" TargetMode="External"/><Relationship Id="rId3" Type="http://schemas.openxmlformats.org/officeDocument/2006/relationships/hyperlink" Target="http://doi.org/10.5334/dsj-2019-018" TargetMode="External"/><Relationship Id="rId7" Type="http://schemas.openxmlformats.org/officeDocument/2006/relationships/hyperlink" Target="https://doi.org/10.1186/s13104-021-05552-5" TargetMode="External"/><Relationship Id="rId12" Type="http://schemas.openxmlformats.org/officeDocument/2006/relationships/hyperlink" Target="https://doi.org/10.1016/j.dib.2020.105154"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figshare.com/s/4d57474fd63864a6dfd8" TargetMode="External"/><Relationship Id="rId11" Type="http://schemas.openxmlformats.org/officeDocument/2006/relationships/hyperlink" Target="https://data.mendeley.com/datasets/f8rx3dhjhx/draft?a=1c23bbed-d1b1-4fc3-8d08-b412f91ce965" TargetMode="External"/><Relationship Id="rId5" Type="http://schemas.openxmlformats.org/officeDocument/2006/relationships/hyperlink" Target="http://gigadb.org/dataset/100855" TargetMode="External"/><Relationship Id="rId10" Type="http://schemas.openxmlformats.org/officeDocument/2006/relationships/hyperlink" Target="https://doi.org/10.1002/ecy.2394" TargetMode="External"/><Relationship Id="rId4" Type="http://schemas.openxmlformats.org/officeDocument/2006/relationships/hyperlink" Target="http://ipt-togo.gbif.fr/resource?r=reserve_djamde" TargetMode="External"/><Relationship Id="rId9" Type="http://schemas.openxmlformats.org/officeDocument/2006/relationships/hyperlink" Target="https://doi.org/10.5061/dryad.g7b3302" TargetMode="External"/></Relationships>
</file>

<file path=ppt/notesSlides/_rels/notesSlide49.xml.rels><?xml version="1.0" encoding="UTF-8" standalone="yes"?>
<Relationships xmlns="http://schemas.openxmlformats.org/package/2006/relationships"><Relationship Id="rId8" Type="http://schemas.openxmlformats.org/officeDocument/2006/relationships/hyperlink" Target="http://db.cger.nies.go.jp/JaLTER/metacat/metacat/ERDP-2018-05.1/jalter-en" TargetMode="External"/><Relationship Id="rId3" Type="http://schemas.openxmlformats.org/officeDocument/2006/relationships/hyperlink" Target="https://doi.org/10.1002/2688-8319.12133" TargetMode="External"/><Relationship Id="rId7" Type="http://schemas.openxmlformats.org/officeDocument/2006/relationships/hyperlink" Target="http://db.cger.nies.go.jp/JaLTER/ER_DataPapers/archives/2018/ERDP-2018-05/metadata" TargetMode="External"/><Relationship Id="rId2" Type="http://schemas.openxmlformats.org/officeDocument/2006/relationships/slide" Target="../slides/slide49.xml"/><Relationship Id="rId1" Type="http://schemas.openxmlformats.org/officeDocument/2006/relationships/notesMaster" Target="../notesMasters/notesMaster1.xml"/><Relationship Id="rId6" Type="http://schemas.openxmlformats.org/officeDocument/2006/relationships/hyperlink" Target="https://esajournals.onlinelibrary.wiley.com/action/downloadSupplement?doi=10.1002%2Fecy.2394&amp;file=ecy2394-sup-0002-MetadataS1.pdf" TargetMode="External"/><Relationship Id="rId5" Type="http://schemas.openxmlformats.org/officeDocument/2006/relationships/hyperlink" Target="https://dataverse.ird.fr/dataset.xhtml?persistentId=doi:10.23708/PQTQDA" TargetMode="External"/><Relationship Id="rId4" Type="http://schemas.openxmlformats.org/officeDocument/2006/relationships/hyperlink" Target="https://datadryad.org/stash/dataset/doi:10.5061/dryad.0gb5mkm23" TargetMode="External"/><Relationship Id="rId9" Type="http://schemas.openxmlformats.org/officeDocument/2006/relationships/hyperlink" Target="https://doi.org/10.1002/gdj3.115"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doi.org/10.18167/coopist/0006" TargetMode="External"/><Relationship Id="rId3" Type="http://schemas.openxmlformats.org/officeDocument/2006/relationships/hyperlink" Target="http://www.icmje.org/recommendations/browse/roles-and-responsibilities/defining-the-role-of-authors-and-contributors.html" TargetMode="External"/><Relationship Id="rId7" Type="http://schemas.openxmlformats.org/officeDocument/2006/relationships/hyperlink" Target="https://www.nejm.org/doi/full/10.1056/NEJMsb1616595?query=featured_data-sharing"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nature.com/articles/d41586-022-00921-x" TargetMode="External"/><Relationship Id="rId5" Type="http://schemas.openxmlformats.org/officeDocument/2006/relationships/hyperlink" Target="https://www.redactionmedicale.fr/2022/04/il-est-temps-de-reconnaitre-la-paternite-des-donnees-ouvertes-concept-de-data-authors?utm_source=sendinblue&amp;utm_campaign=Newsletter%20davril%202022%20envoye%20le%202%20mai%202022&amp;utm_medium=email" TargetMode="External"/><Relationship Id="rId4" Type="http://schemas.openxmlformats.org/officeDocument/2006/relationships/hyperlink" Target="https://mi-gt-donnees.pages.math.unistra.fr/site/download/Christine%20Hadrossek%20-%20Synth%C3%A8se%20webinaire%20du%205%20novembre%20Data%20Paper.pdf" TargetMode="External"/><Relationship Id="rId9" Type="http://schemas.openxmlformats.org/officeDocument/2006/relationships/hyperlink" Target="https://coop-ist.cirad.fr/etre-auteur/definir-les-auteurs/1-qui-est-auteur-d-une-publication-les-quatre-conditions" TargetMode="External"/></Relationships>
</file>

<file path=ppt/notesSlides/_rels/notesSlide50.xml.rels><?xml version="1.0" encoding="UTF-8" standalone="yes"?>
<Relationships xmlns="http://schemas.openxmlformats.org/package/2006/relationships"><Relationship Id="rId8" Type="http://schemas.openxmlformats.org/officeDocument/2006/relationships/hyperlink" Target="https://figshare.com/articles/dataset/Oliveira_et_al_AmphiBIO_v1/4644424" TargetMode="External"/><Relationship Id="rId13" Type="http://schemas.openxmlformats.org/officeDocument/2006/relationships/hyperlink" Target="http://vmcebagn-dev.ird.fr/geonetwork/srv/eng/search?hl=eng#%7C5617a9ff-d0aa-48a9-b2c2-cb7fd5b92692" TargetMode="External"/><Relationship Id="rId3" Type="http://schemas.openxmlformats.org/officeDocument/2006/relationships/hyperlink" Target="https://doi.org/10.1038/s41597-020-0436-4" TargetMode="External"/><Relationship Id="rId7" Type="http://schemas.openxmlformats.org/officeDocument/2006/relationships/hyperlink" Target="https://doi.org/10.1038/sdata.2017.123" TargetMode="External"/><Relationship Id="rId12" Type="http://schemas.openxmlformats.org/officeDocument/2006/relationships/hyperlink" Target="http://vmcebagn-dev.ird.fr/" TargetMode="External"/><Relationship Id="rId2" Type="http://schemas.openxmlformats.org/officeDocument/2006/relationships/slide" Target="../slides/slide50.xml"/><Relationship Id="rId1" Type="http://schemas.openxmlformats.org/officeDocument/2006/relationships/notesMaster" Target="../notesMasters/notesMaster1.xml"/><Relationship Id="rId6" Type="http://schemas.openxmlformats.org/officeDocument/2006/relationships/hyperlink" Target="https://data.freshwaterbiodiversity.eu/" TargetMode="External"/><Relationship Id="rId11" Type="http://schemas.openxmlformats.org/officeDocument/2006/relationships/hyperlink" Target="https://bdj.pensoft.net/article/37518/instance/5252969/" TargetMode="External"/><Relationship Id="rId5" Type="http://schemas.openxmlformats.org/officeDocument/2006/relationships/hyperlink" Target="https://www.amazon-fish.com/" TargetMode="External"/><Relationship Id="rId10" Type="http://schemas.openxmlformats.org/officeDocument/2006/relationships/hyperlink" Target="https://www.gbif.org/publisher/bee30abf-e3a6-4e4e-b626-7ef57800b027" TargetMode="External"/><Relationship Id="rId4" Type="http://schemas.openxmlformats.org/officeDocument/2006/relationships/hyperlink" Target="https://www.nature.com/articles/s41597-020-0436-4#ref-CR31" TargetMode="External"/><Relationship Id="rId9" Type="http://schemas.openxmlformats.org/officeDocument/2006/relationships/hyperlink" Target="https://doi.org/10.15468/5becml" TargetMode="External"/></Relationships>
</file>

<file path=ppt/notesSlides/_rels/notesSlide51.xml.rels><?xml version="1.0" encoding="UTF-8" standalone="yes"?>
<Relationships xmlns="http://schemas.openxmlformats.org/package/2006/relationships"><Relationship Id="rId8" Type="http://schemas.openxmlformats.org/officeDocument/2006/relationships/hyperlink" Target="https://www.gbif.org/dataset/17f6f3d0-b5ef-434b-95a8-cc32d8e5236f" TargetMode="External"/><Relationship Id="rId3" Type="http://schemas.openxmlformats.org/officeDocument/2006/relationships/hyperlink" Target="https://doi.org/10.3897/BDJ.8.e47865" TargetMode="External"/><Relationship Id="rId7" Type="http://schemas.openxmlformats.org/officeDocument/2006/relationships/hyperlink" Target="https://doi.org/10.3897/BDJ.9.e59913"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https://doi.org/10.3897/BDJ.9.e69022" TargetMode="External"/><Relationship Id="rId5" Type="http://schemas.openxmlformats.org/officeDocument/2006/relationships/hyperlink" Target="https://esajournals.onlinelibrary.wiley.com/action/downloadSupplement?doi=10.1002%2Fecy.2379&amp;file=ecy2379-sup-0002-MetadataS1.pdf" TargetMode="External"/><Relationship Id="rId4" Type="http://schemas.openxmlformats.org/officeDocument/2006/relationships/hyperlink" Target="http://ipt.gbif.pt/ipt/resource?r=camera_trapping_azores" TargetMode="External"/><Relationship Id="rId9" Type="http://schemas.openxmlformats.org/officeDocument/2006/relationships/hyperlink" Target="http://reshare.ukdataservice.ac.uk/852960/" TargetMode="External"/></Relationships>
</file>

<file path=ppt/notesSlides/_rels/notesSlide52.xml.rels><?xml version="1.0" encoding="UTF-8" standalone="yes"?>
<Relationships xmlns="http://schemas.openxmlformats.org/package/2006/relationships"><Relationship Id="rId8" Type="http://schemas.openxmlformats.org/officeDocument/2006/relationships/hyperlink" Target="https://doi.org/10.1002/hyp.14108" TargetMode="External"/><Relationship Id="rId13" Type="http://schemas.openxmlformats.org/officeDocument/2006/relationships/hyperlink" Target="https://doi.org/10.1038/s41597-020-00763-0" TargetMode="External"/><Relationship Id="rId3" Type="http://schemas.openxmlformats.org/officeDocument/2006/relationships/hyperlink" Target="https://www.nature.com/articles/s41597-022-01277-7#Sec10" TargetMode="External"/><Relationship Id="rId7" Type="http://schemas.openxmlformats.org/officeDocument/2006/relationships/hyperlink" Target="https://www.met.ie/climate/available-data/long-term-data-sets" TargetMode="External"/><Relationship Id="rId12" Type="http://schemas.openxmlformats.org/officeDocument/2006/relationships/hyperlink" Target="http://step.esa.int/main/toolboxes/snap/" TargetMode="External"/><Relationship Id="rId2" Type="http://schemas.openxmlformats.org/officeDocument/2006/relationships/slide" Target="../slides/slide52.xml"/><Relationship Id="rId1" Type="http://schemas.openxmlformats.org/officeDocument/2006/relationships/notesMaster" Target="../notesMasters/notesMaster1.xml"/><Relationship Id="rId6" Type="http://schemas.openxmlformats.org/officeDocument/2006/relationships/hyperlink" Target="http://hdl.handle.net/2262/92442" TargetMode="External"/><Relationship Id="rId11" Type="http://schemas.openxmlformats.org/officeDocument/2006/relationships/hyperlink" Target="https://doi.org/10.1038/s41597-019-0236-x" TargetMode="External"/><Relationship Id="rId5" Type="http://schemas.openxmlformats.org/officeDocument/2006/relationships/hyperlink" Target="https://doi.org/10.1002/gdj3.92" TargetMode="External"/><Relationship Id="rId15" Type="http://schemas.openxmlformats.org/officeDocument/2006/relationships/hyperlink" Target="http://tinyurl.com/ClimateEU" TargetMode="External"/><Relationship Id="rId10" Type="http://schemas.openxmlformats.org/officeDocument/2006/relationships/hyperlink" Target="https://www.actioncontrelafaim.org/en/groundwater-resource-observatory-for-the-southwestern-madagascar/" TargetMode="External"/><Relationship Id="rId4" Type="http://schemas.openxmlformats.org/officeDocument/2006/relationships/hyperlink" Target="http://baobab.sedoo.fr/DACCIWA/" TargetMode="External"/><Relationship Id="rId9" Type="http://schemas.openxmlformats.org/officeDocument/2006/relationships/hyperlink" Target="https://data.mendeley.com/datasets/sndcjn5mc5/draft?a=156849b0-ac6e-4497-a642-0d5b70127efe" TargetMode="External"/><Relationship Id="rId14" Type="http://schemas.openxmlformats.org/officeDocument/2006/relationships/hyperlink" Target="https://www.nature.com/articles/s41597-020-00763-0#ref-CR14" TargetMode="External"/></Relationships>
</file>

<file path=ppt/notesSlides/_rels/notesSlide53.xml.rels><?xml version="1.0" encoding="UTF-8" standalone="yes"?>
<Relationships xmlns="http://schemas.openxmlformats.org/package/2006/relationships"><Relationship Id="rId8" Type="http://schemas.openxmlformats.org/officeDocument/2006/relationships/hyperlink" Target="https://www.sciencedirect.com/science/article/pii/S2352340921000792" TargetMode="External"/><Relationship Id="rId3" Type="http://schemas.openxmlformats.org/officeDocument/2006/relationships/hyperlink" Target="https://doi.org/10.1038/s41597-022-01318-1" TargetMode="External"/><Relationship Id="rId7" Type="http://schemas.openxmlformats.org/officeDocument/2006/relationships/hyperlink" Target="https://www.sciencedirect.com/science/journal/23523409" TargetMode="External"/><Relationship Id="rId2" Type="http://schemas.openxmlformats.org/officeDocument/2006/relationships/slide" Target="../slides/slide53.xml"/><Relationship Id="rId1" Type="http://schemas.openxmlformats.org/officeDocument/2006/relationships/notesMaster" Target="../notesMasters/notesMaster1.xml"/><Relationship Id="rId6" Type="http://schemas.openxmlformats.org/officeDocument/2006/relationships/hyperlink" Target="https://esdac.jrc.ec.europa.eu/resource-type/datasets" TargetMode="External"/><Relationship Id="rId5" Type="http://schemas.openxmlformats.org/officeDocument/2006/relationships/hyperlink" Target="https://doi.org/10.1111/ejss.13299" TargetMode="External"/><Relationship Id="rId10" Type="http://schemas.openxmlformats.org/officeDocument/2006/relationships/hyperlink" Target="https://data.tpdc.ac.cn/en/" TargetMode="External"/><Relationship Id="rId4" Type="http://schemas.openxmlformats.org/officeDocument/2006/relationships/hyperlink" Target="https://doi.org/10.18167/DVN1/KKPLR8" TargetMode="External"/><Relationship Id="rId9" Type="http://schemas.openxmlformats.org/officeDocument/2006/relationships/hyperlink" Target="https://www.nature.com/articles/s41597-021-00925-8" TargetMode="External"/></Relationships>
</file>

<file path=ppt/notesSlides/_rels/notesSlide54.xml.rels><?xml version="1.0" encoding="UTF-8" standalone="yes"?>
<Relationships xmlns="http://schemas.openxmlformats.org/package/2006/relationships"><Relationship Id="rId8" Type="http://schemas.openxmlformats.org/officeDocument/2006/relationships/hyperlink" Target="https://doi.org/10.1029/2021WR030581" TargetMode="External"/><Relationship Id="rId13" Type="http://schemas.openxmlformats.org/officeDocument/2006/relationships/hyperlink" Target="https://geo.igb-berlin.de/layers/igb_geonode_data:geonode:catchments_of_german_surface_water_bodies" TargetMode="External"/><Relationship Id="rId18" Type="http://schemas.openxmlformats.org/officeDocument/2006/relationships/hyperlink" Target="https://www.actioncontrelafaim.org/en/groundwater-resource-observatory-for-the-southwestern-madagascar/" TargetMode="External"/><Relationship Id="rId3" Type="http://schemas.openxmlformats.org/officeDocument/2006/relationships/hyperlink" Target="https://doi.org/10.1029/2021WR030386" TargetMode="External"/><Relationship Id="rId7" Type="http://schemas.openxmlformats.org/officeDocument/2006/relationships/hyperlink" Target="https://psl.noaa.gov/data/gridded/data.cobe2.html" TargetMode="External"/><Relationship Id="rId12" Type="http://schemas.openxmlformats.org/officeDocument/2006/relationships/hyperlink" Target="https://doi.org/10.1002/hyp.14272" TargetMode="External"/><Relationship Id="rId17" Type="http://schemas.openxmlformats.org/officeDocument/2006/relationships/hyperlink" Target="https://data.mendeley.com/datasets/sndcjn5mc5/draft?a=156849b0-ac6e-4497-a642-0d5b70127efe" TargetMode="External"/><Relationship Id="rId2" Type="http://schemas.openxmlformats.org/officeDocument/2006/relationships/slide" Target="../slides/slide54.xml"/><Relationship Id="rId16" Type="http://schemas.openxmlformats.org/officeDocument/2006/relationships/hyperlink" Target="https://doi.org/10.1002/hyp.14108" TargetMode="External"/><Relationship Id="rId1" Type="http://schemas.openxmlformats.org/officeDocument/2006/relationships/notesMaster" Target="../notesMasters/notesMaster1.xml"/><Relationship Id="rId6" Type="http://schemas.openxmlformats.org/officeDocument/2006/relationships/hyperlink" Target="https://psl.noaa.gov/data/gridded/data.noaa.oisst.v2.html" TargetMode="External"/><Relationship Id="rId11" Type="http://schemas.openxmlformats.org/officeDocument/2006/relationships/hyperlink" Target="https://doi.org/10.5285/b5811883-225f-4bad-962a-8ba43baf9a74" TargetMode="External"/><Relationship Id="rId5" Type="http://schemas.openxmlformats.org/officeDocument/2006/relationships/hyperlink" Target="https://data.mendeley.com/datasets/4ynzr5n3s6/1" TargetMode="External"/><Relationship Id="rId15" Type="http://schemas.openxmlformats.org/officeDocument/2006/relationships/hyperlink" Target="https://doi.org/10.5281/zenodo.6959403" TargetMode="External"/><Relationship Id="rId10" Type="http://schemas.openxmlformats.org/officeDocument/2006/relationships/hyperlink" Target="https://www2.bgs.ac.uk/ukccs/accessions/index.html#item133485" TargetMode="External"/><Relationship Id="rId4" Type="http://schemas.openxmlformats.org/officeDocument/2006/relationships/hyperlink" Target="https://doi.org/10.1016/j.dib.2022.108646" TargetMode="External"/><Relationship Id="rId9" Type="http://schemas.openxmlformats.org/officeDocument/2006/relationships/hyperlink" Target="http://www.bgs.ac.uk/ukccs/accessions/index.html#item107811" TargetMode="External"/><Relationship Id="rId14" Type="http://schemas.openxmlformats.org/officeDocument/2006/relationships/hyperlink" Target="https://doi.org/10.1016/j.dib.2022.108541" TargetMode="External"/></Relationships>
</file>

<file path=ppt/notesSlides/_rels/notesSlide55.xml.rels><?xml version="1.0" encoding="UTF-8" standalone="yes"?>
<Relationships xmlns="http://schemas.openxmlformats.org/package/2006/relationships"><Relationship Id="rId8" Type="http://schemas.openxmlformats.org/officeDocument/2006/relationships/hyperlink" Target="https://db.cngb.org/cnsa" TargetMode="External"/><Relationship Id="rId3" Type="http://schemas.openxmlformats.org/officeDocument/2006/relationships/hyperlink" Target="https://www.ncbi.nlm.nih.gov/nuccore/LIED00000000" TargetMode="External"/><Relationship Id="rId7" Type="http://schemas.openxmlformats.org/officeDocument/2006/relationships/hyperlink" Target="https://doi.org/10.1093/gigascience/giaa080" TargetMode="External"/><Relationship Id="rId2" Type="http://schemas.openxmlformats.org/officeDocument/2006/relationships/slide" Target="../slides/slide55.xml"/><Relationship Id="rId1" Type="http://schemas.openxmlformats.org/officeDocument/2006/relationships/notesMaster" Target="../notesMasters/notesMaster1.xml"/><Relationship Id="rId6" Type="http://schemas.openxmlformats.org/officeDocument/2006/relationships/hyperlink" Target="https://www.ncbi.nlm.nih.gov/nuccore/BPSV01000000" TargetMode="External"/><Relationship Id="rId5" Type="http://schemas.openxmlformats.org/officeDocument/2006/relationships/hyperlink" Target="https://doi.org/10.1186/s13104-021-05798-z" TargetMode="External"/><Relationship Id="rId4" Type="http://schemas.openxmlformats.org/officeDocument/2006/relationships/hyperlink" Target="https://www.ncbi.nlm.nih.gov/geo/query/acc.cgi?acc=GSE106750" TargetMode="External"/></Relationships>
</file>

<file path=ppt/notesSlides/_rels/notesSlide56.xml.rels><?xml version="1.0" encoding="UTF-8" standalone="yes"?>
<Relationships xmlns="http://schemas.openxmlformats.org/package/2006/relationships"><Relationship Id="rId8" Type="http://schemas.openxmlformats.org/officeDocument/2006/relationships/hyperlink" Target="https://doi.org/10.1016/j.dib.2021.106961" TargetMode="External"/><Relationship Id="rId13" Type="http://schemas.openxmlformats.org/officeDocument/2006/relationships/hyperlink" Target="https://github.com/simonporcher/COVID-19-Governments-Responses" TargetMode="External"/><Relationship Id="rId3" Type="http://schemas.openxmlformats.org/officeDocument/2006/relationships/hyperlink" Target="http://doi.org/10.5334/ohd.33" TargetMode="External"/><Relationship Id="rId7" Type="http://schemas.openxmlformats.org/officeDocument/2006/relationships/hyperlink" Target="https://doi.org/10.5334/ohd.31.s1" TargetMode="External"/><Relationship Id="rId12" Type="http://schemas.openxmlformats.org/officeDocument/2006/relationships/hyperlink" Target="https://doi.org/10.1038/s41597-020-00757-y" TargetMode="External"/><Relationship Id="rId2" Type="http://schemas.openxmlformats.org/officeDocument/2006/relationships/slide" Target="../slides/slide56.xml"/><Relationship Id="rId16" Type="http://schemas.openxmlformats.org/officeDocument/2006/relationships/hyperlink" Target="https://osf.io/mpwjq" TargetMode="External"/><Relationship Id="rId1" Type="http://schemas.openxmlformats.org/officeDocument/2006/relationships/notesMaster" Target="../notesMasters/notesMaster1.xml"/><Relationship Id="rId6" Type="http://schemas.openxmlformats.org/officeDocument/2006/relationships/hyperlink" Target="https://github.com/valleyfever/valleyfevercasedata" TargetMode="External"/><Relationship Id="rId11" Type="http://schemas.openxmlformats.org/officeDocument/2006/relationships/hyperlink" Target="https://www.gbif.org/dataset/94adad5f-fb11-426f-93e0-3dd02f3ccd1d" TargetMode="External"/><Relationship Id="rId5" Type="http://schemas.openxmlformats.org/officeDocument/2006/relationships/hyperlink" Target="http://doi.org/10.5334/ohd.31" TargetMode="External"/><Relationship Id="rId15" Type="http://schemas.openxmlformats.org/officeDocument/2006/relationships/hyperlink" Target="https://doi.org/10.1093/ije/dyab027" TargetMode="External"/><Relationship Id="rId10" Type="http://schemas.openxmlformats.org/officeDocument/2006/relationships/hyperlink" Target="https://doi.org/10.3897/BDJ.8.e58076" TargetMode="External"/><Relationship Id="rId4" Type="http://schemas.openxmlformats.org/officeDocument/2006/relationships/hyperlink" Target="https://doi.org/10.6084/m9.figshare.12932844" TargetMode="External"/><Relationship Id="rId9" Type="http://schemas.openxmlformats.org/officeDocument/2006/relationships/hyperlink" Target="http://dx.doi.org/10.17632/2fc53mk7yd.1" TargetMode="External"/><Relationship Id="rId14" Type="http://schemas.openxmlformats.org/officeDocument/2006/relationships/hyperlink" Target="https://www.openicpsr.org/openicpsr/project/119061/version/V6/view" TargetMode="External"/></Relationships>
</file>

<file path=ppt/notesSlides/_rels/notesSlide57.xml.rels><?xml version="1.0" encoding="UTF-8" standalone="yes"?>
<Relationships xmlns="http://schemas.openxmlformats.org/package/2006/relationships"><Relationship Id="rId8" Type="http://schemas.openxmlformats.org/officeDocument/2006/relationships/hyperlink" Target="https://doi.org/10.1016/j.dib.2018.05.006" TargetMode="External"/><Relationship Id="rId13" Type="http://schemas.openxmlformats.org/officeDocument/2006/relationships/hyperlink" Target="https://github.com/g-dolphin/WorldCarbonPricingDatabase" TargetMode="External"/><Relationship Id="rId3" Type="http://schemas.openxmlformats.org/officeDocument/2006/relationships/hyperlink" Target="https://doi.org/10.1515/jbnst-2023-0004" TargetMode="External"/><Relationship Id="rId7" Type="http://schemas.openxmlformats.org/officeDocument/2006/relationships/hyperlink" Target="https://data.mendeley.com/datasets/rt55j2tcy3" TargetMode="External"/><Relationship Id="rId12" Type="http://schemas.openxmlformats.org/officeDocument/2006/relationships/hyperlink" Target="https://datadryad.org/stash/dataset/doi:10.5061/dryad.547d7wmbq" TargetMode="External"/><Relationship Id="rId17" Type="http://schemas.openxmlformats.org/officeDocument/2006/relationships/hyperlink" Target="https://dataverse.ada.edu.au/dataverse/ncld" TargetMode="External"/><Relationship Id="rId2" Type="http://schemas.openxmlformats.org/officeDocument/2006/relationships/slide" Target="../slides/slide57.xml"/><Relationship Id="rId16" Type="http://schemas.openxmlformats.org/officeDocument/2006/relationships/hyperlink" Target="https://doi.org/10.1515/jbnst-2020-0029" TargetMode="External"/><Relationship Id="rId1" Type="http://schemas.openxmlformats.org/officeDocument/2006/relationships/notesMaster" Target="../notesMasters/notesMaster1.xml"/><Relationship Id="rId6" Type="http://schemas.openxmlformats.org/officeDocument/2006/relationships/hyperlink" Target="https://doi.org/10.1016/j.dib.2022.108561" TargetMode="External"/><Relationship Id="rId11" Type="http://schemas.openxmlformats.org/officeDocument/2006/relationships/hyperlink" Target="https://doi.org/10.1038/s41597-022-01659-x" TargetMode="External"/><Relationship Id="rId5" Type="http://schemas.openxmlformats.org/officeDocument/2006/relationships/hyperlink" Target="https://fdz.iab.de/en/our-data-products/establishment-data/iab-job-vacancy-survey/)" TargetMode="External"/><Relationship Id="rId15" Type="http://schemas.openxmlformats.org/officeDocument/2006/relationships/hyperlink" Target="https://www.degruyter.com/journal/key/JBNST/html" TargetMode="External"/><Relationship Id="rId10" Type="http://schemas.openxmlformats.org/officeDocument/2006/relationships/hyperlink" Target="https://www.ukdataservice.ac.uk/get-data/how-to-access/conditions%23/tab-end-user-licence" TargetMode="External"/><Relationship Id="rId4" Type="http://schemas.openxmlformats.org/officeDocument/2006/relationships/hyperlink" Target="https://fdz.iab.de/en/data-access/" TargetMode="External"/><Relationship Id="rId9" Type="http://schemas.openxmlformats.org/officeDocument/2006/relationships/hyperlink" Target="https://doi.org/10.1038/sdata.2018.225" TargetMode="External"/><Relationship Id="rId14" Type="http://schemas.openxmlformats.org/officeDocument/2006/relationships/hyperlink" Target="https://doi.org/10.1016/j.dib.2021.106766" TargetMode="External"/></Relationships>
</file>

<file path=ppt/notesSlides/_rels/notesSlide58.xml.rels><?xml version="1.0" encoding="UTF-8" standalone="yes"?>
<Relationships xmlns="http://schemas.openxmlformats.org/package/2006/relationships"><Relationship Id="rId8" Type="http://schemas.openxmlformats.org/officeDocument/2006/relationships/hyperlink" Target="http://doi.org/10.5334/ohd.30" TargetMode="External"/><Relationship Id="rId13" Type="http://schemas.openxmlformats.org/officeDocument/2006/relationships/hyperlink" Target="http://doi.org/10.5334/johd.13" TargetMode="External"/><Relationship Id="rId18" Type="http://schemas.openxmlformats.org/officeDocument/2006/relationships/hyperlink" Target="http://doi.org/10.5334/johd.7" TargetMode="External"/><Relationship Id="rId3" Type="http://schemas.openxmlformats.org/officeDocument/2006/relationships/hyperlink" Target="https://doi.org/10.1016/j.dib.2022.108429" TargetMode="External"/><Relationship Id="rId7" Type="http://schemas.openxmlformats.org/officeDocument/2006/relationships/hyperlink" Target="https://dataverse.harvard.edu/dataset.xhtml?persistentId=doi:10.7910/DVN/3JZKBO" TargetMode="External"/><Relationship Id="rId12" Type="http://schemas.openxmlformats.org/officeDocument/2006/relationships/hyperlink" Target="https://doi.org/10.17632/cjfxg84bmx.1" TargetMode="External"/><Relationship Id="rId17" Type="http://schemas.openxmlformats.org/officeDocument/2006/relationships/hyperlink" Target="http://doi.org/10.5281/zenodo.579679" TargetMode="External"/><Relationship Id="rId2" Type="http://schemas.openxmlformats.org/officeDocument/2006/relationships/slide" Target="../slides/slide58.xml"/><Relationship Id="rId16" Type="http://schemas.openxmlformats.org/officeDocument/2006/relationships/hyperlink" Target="https://github.com/dhlab-epfl/LinkedBooksReferenceParsing" TargetMode="External"/><Relationship Id="rId1" Type="http://schemas.openxmlformats.org/officeDocument/2006/relationships/notesMaster" Target="../notesMasters/notesMaster1.xml"/><Relationship Id="rId6" Type="http://schemas.openxmlformats.org/officeDocument/2006/relationships/hyperlink" Target="https://doi.org/10.1016/j.dib.2020.106542" TargetMode="External"/><Relationship Id="rId11" Type="http://schemas.openxmlformats.org/officeDocument/2006/relationships/hyperlink" Target="https://doi.org/10.1016/j.dib.2018.10.112" TargetMode="External"/><Relationship Id="rId5" Type="http://schemas.openxmlformats.org/officeDocument/2006/relationships/hyperlink" Target="https://www.actioncontrelafaim.org/en/groundwater-resource-observatory-for-the-southwestern-madagascar/" TargetMode="External"/><Relationship Id="rId15" Type="http://schemas.openxmlformats.org/officeDocument/2006/relationships/hyperlink" Target="http://doi.org/10.5334/johd.9" TargetMode="External"/><Relationship Id="rId10" Type="http://schemas.openxmlformats.org/officeDocument/2006/relationships/hyperlink" Target="https://doi.org/10.5334/ohd.30.s1" TargetMode="External"/><Relationship Id="rId4" Type="http://schemas.openxmlformats.org/officeDocument/2006/relationships/hyperlink" Target="https://data.mendeley.com/datasets/sndcjn5mc5/draft?a=156849b0-ac6e-4497-a642-0d5b70127efe" TargetMode="External"/><Relationship Id="rId9" Type="http://schemas.openxmlformats.org/officeDocument/2006/relationships/hyperlink" Target="https://www.fatalencounters.org/" TargetMode="External"/><Relationship Id="rId14" Type="http://schemas.openxmlformats.org/officeDocument/2006/relationships/hyperlink" Target="https://zenodo.org/record/3596076#.XlZ7CxP7Su4" TargetMode="External"/></Relationships>
</file>

<file path=ppt/notesSlides/_rels/notesSlide59.xml.rels><?xml version="1.0" encoding="UTF-8" standalone="yes"?>
<Relationships xmlns="http://schemas.openxmlformats.org/package/2006/relationships"><Relationship Id="rId8" Type="http://schemas.openxmlformats.org/officeDocument/2006/relationships/hyperlink" Target="https://www.cahiersagricultures.fr/fr/component/toc/?task=topic&amp;id=889" TargetMode="External"/><Relationship Id="rId3" Type="http://schemas.openxmlformats.org/officeDocument/2006/relationships/hyperlink" Target="https://doi.org/10.4000/cybergeo.37430" TargetMode="External"/><Relationship Id="rId7" Type="http://schemas.openxmlformats.org/officeDocument/2006/relationships/hyperlink" Target="https://data.inrae.fr/" TargetMode="External"/><Relationship Id="rId2" Type="http://schemas.openxmlformats.org/officeDocument/2006/relationships/slide" Target="../slides/slide59.xml"/><Relationship Id="rId1" Type="http://schemas.openxmlformats.org/officeDocument/2006/relationships/notesMaster" Target="../notesMasters/notesMaster1.xml"/><Relationship Id="rId6" Type="http://schemas.openxmlformats.org/officeDocument/2006/relationships/hyperlink" Target="https://data.inrae.fr/dataset.xhtml?persistentId=doi:10.15454/ZZWQMN" TargetMode="External"/><Relationship Id="rId5" Type="http://schemas.openxmlformats.org/officeDocument/2006/relationships/hyperlink" Target="https://doi.org/10.4000/cybergeo.36443" TargetMode="External"/><Relationship Id="rId4" Type="http://schemas.openxmlformats.org/officeDocument/2006/relationships/hyperlink" Target="https://tlecorre.gitpages.huma-num.fr/cassmir/"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redactionmedicale.fr/2022/04/il-est-temps-de-reconnaitre-la-paternite-des-donnees-ouvertes-concept-de-data-authors?utm_source=sendinblue&amp;utm_campaign=Newsletter%20davril%202022%20envoye%20le%202%20mai%202022&amp;utm_medium=email" TargetMode="External"/><Relationship Id="rId7" Type="http://schemas.openxmlformats.org/officeDocument/2006/relationships/hyperlink" Target="https://coop-ist.cirad.fr/etre-auteur/definir-les-auteurs/1-qui-est-auteur-d-une-publication-les-quatre-conditions"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doi.org/10.18167/coopist/0006" TargetMode="External"/><Relationship Id="rId5" Type="http://schemas.openxmlformats.org/officeDocument/2006/relationships/hyperlink" Target="https://www.nejm.org/doi/full/10.1056/NEJMsb1616595?query=featured_data-sharing" TargetMode="External"/><Relationship Id="rId4" Type="http://schemas.openxmlformats.org/officeDocument/2006/relationships/hyperlink" Target="https://www.nature.com/articles/d41586-022-00921-x"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ojs.silvafennica.fi/index.php/silvafennica/about/submissions#authorGuidelines"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datacc.org/bonnes-pratiques/adopter-un-plan-de-gestion-des-donnees/gestion-des-donnees-une-nouvelle-exigence-de-nouvelles-competences/"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archimag.com/univers-data/2016/08/03/13-cours-gratuits-tout-savoir-open-data" TargetMode="External"/><Relationship Id="rId2" Type="http://schemas.openxmlformats.org/officeDocument/2006/relationships/slide" Target="../slides/slide65.xml"/><Relationship Id="rId1" Type="http://schemas.openxmlformats.org/officeDocument/2006/relationships/notesMaster" Target="../notesMasters/notesMaster1.xml"/><Relationship Id="rId4" Type="http://schemas.openxmlformats.org/officeDocument/2006/relationships/hyperlink" Target="https://ukdataservice.ac.uk/media/622181/exercise_documentation.pdf" TargetMode="Externa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ouvrirlascience.fr/wp-content/uploads/2020/11/Passeport-pour-la-science-ouverte-Guide-a-lusage-des-doctorants_30-10-2020_Impression-grand-public.pdf"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teamopendata.org/t/le-choix-dans-la-date-ou-iso-8601-le-retour-de-la-vengeance-ou-01-01-2018-ma-tuer/948" TargetMode="External"/><Relationship Id="rId2" Type="http://schemas.openxmlformats.org/officeDocument/2006/relationships/slide" Target="../slides/slide68.xml"/><Relationship Id="rId1" Type="http://schemas.openxmlformats.org/officeDocument/2006/relationships/notesMaster" Target="../notesMasters/notesMaster1.xml"/><Relationship Id="rId4" Type="http://schemas.openxmlformats.org/officeDocument/2006/relationships/hyperlink" Target="https://fr.wikipedia.org/wiki/ISO_8601" TargetMode="Externa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teamopendata.org/t/le-choix-dans-la-date-ou-iso-8601-le-retour-de-la-vengeance-ou-01-01-2018-ma-tuer/948" TargetMode="External"/><Relationship Id="rId2" Type="http://schemas.openxmlformats.org/officeDocument/2006/relationships/slide" Target="../slides/slide69.xml"/><Relationship Id="rId1" Type="http://schemas.openxmlformats.org/officeDocument/2006/relationships/notesMaster" Target="../notesMasters/notesMaster1.xml"/><Relationship Id="rId4" Type="http://schemas.openxmlformats.org/officeDocument/2006/relationships/hyperlink" Target="https://fr.wikipedia.org/wiki/ISO_8601"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transfers.ens.fr/l-oupoco-l-ouvroir-de-poesie-combinatoire" TargetMode="External"/><Relationship Id="rId7" Type="http://schemas.openxmlformats.org/officeDocument/2006/relationships/hyperlink" Target="https://doi.org/10.1002/ecy.2119"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journals.openedition.org/cybergeo/36443" TargetMode="External"/><Relationship Id="rId5" Type="http://schemas.openxmlformats.org/officeDocument/2006/relationships/hyperlink" Target="https://zenodo.org/record/4479068#.ZG4Z5qXP17M" TargetMode="External"/><Relationship Id="rId4" Type="http://schemas.openxmlformats.org/officeDocument/2006/relationships/hyperlink" Target="https://doi.org/10.1163/24523666-bja10017" TargetMode="Externa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data.europa.eu/elearning/fr/module2/#/id/co-01" TargetMode="External"/><Relationship Id="rId2" Type="http://schemas.openxmlformats.org/officeDocument/2006/relationships/slide" Target="../slides/slide71.xml"/><Relationship Id="rId1" Type="http://schemas.openxmlformats.org/officeDocument/2006/relationships/notesMaster" Target="../notesMasters/notesMaster1.xml"/><Relationship Id="rId6" Type="http://schemas.openxmlformats.org/officeDocument/2006/relationships/hyperlink" Target="https://data.europa.eu/sites/default/files/use-cases/global_-_culture_trip.pdf" TargetMode="External"/><Relationship Id="rId5" Type="http://schemas.openxmlformats.org/officeDocument/2006/relationships/hyperlink" Target="https://data.europa.eu/sites/default/files/use-cases/global_-_invisible_city.pdf" TargetMode="External"/><Relationship Id="rId4" Type="http://schemas.openxmlformats.org/officeDocument/2006/relationships/hyperlink" Target="https://data.europa.eu/fr/impact-studies/use-cases" TargetMode="Externa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www.datacc.org/vos-besoins/trouver-des-donnees/moteurs-de-recherche-scientifiques-et-data-journals/" TargetMode="External"/><Relationship Id="rId2" Type="http://schemas.openxmlformats.org/officeDocument/2006/relationships/slide" Target="../slides/slide72.xml"/><Relationship Id="rId1" Type="http://schemas.openxmlformats.org/officeDocument/2006/relationships/notesMaster" Target="../notesMasters/notesMaster1.xml"/><Relationship Id="rId4" Type="http://schemas.openxmlformats.org/officeDocument/2006/relationships/hyperlink" Target="https://doi.org/10.18167/coopist/0071" TargetMode="Externa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tandfonline.com/doi/full/10.1080/00031305.2017.1375989" TargetMode="External"/><Relationship Id="rId2" Type="http://schemas.openxmlformats.org/officeDocument/2006/relationships/slide" Target="../slides/slide76.xml"/><Relationship Id="rId1" Type="http://schemas.openxmlformats.org/officeDocument/2006/relationships/notesMaster" Target="../notesMasters/notesMaster1.xml"/><Relationship Id="rId6" Type="http://schemas.openxmlformats.org/officeDocument/2006/relationships/hyperlink" Target="https://journals.plos.org/plosbiology/article?id=10.1371/journal.pbio.1002295" TargetMode="External"/><Relationship Id="rId5" Type="http://schemas.openxmlformats.org/officeDocument/2006/relationships/hyperlink" Target="https://gmd.copernicus.org/articles/15/129/2022/#section5" TargetMode="External"/><Relationship Id="rId4" Type="http://schemas.openxmlformats.org/officeDocument/2006/relationships/hyperlink" Target="https://gmd.copernicus.org/articles/15/129/2022/gmd-15-129-2022-supplement.pdf" TargetMode="External"/></Relationships>
</file>

<file path=ppt/notesSlides/_rels/notesSlide77.xml.rels><?xml version="1.0" encoding="UTF-8" standalone="yes"?>
<Relationships xmlns="http://schemas.openxmlformats.org/package/2006/relationships"><Relationship Id="rId8" Type="http://schemas.openxmlformats.org/officeDocument/2006/relationships/hyperlink" Target="https://www.canal-u.tv/video/medici/evaluer_un_data_paper_retour_d_experience_de_la_revue_cybergeo.58277" TargetMode="External"/><Relationship Id="rId3" Type="http://schemas.openxmlformats.org/officeDocument/2006/relationships/hyperlink" Target="https://mi-gt-donnees.pages.math.unistra.fr/site/download/Christine%20Hadrossek%20-%20Synth%C3%A8se%20webinaire%20du%205%20novembre%20Data%20Paper.pdf" TargetMode="External"/><Relationship Id="rId7" Type="http://schemas.openxmlformats.org/officeDocument/2006/relationships/hyperlink" Target="https://www.agronomy.org/publications/journals/author-resources/jeq-instructions/dataset" TargetMode="External"/><Relationship Id="rId2" Type="http://schemas.openxmlformats.org/officeDocument/2006/relationships/slide" Target="../slides/slide77.xml"/><Relationship Id="rId1" Type="http://schemas.openxmlformats.org/officeDocument/2006/relationships/notesMaster" Target="../notesMasters/notesMaster1.xml"/><Relationship Id="rId6" Type="http://schemas.openxmlformats.org/officeDocument/2006/relationships/hyperlink" Target="https://www.nature.com/sdata/policies/editorial-and-publishing-policies/#publication-criteria" TargetMode="External"/><Relationship Id="rId5" Type="http://schemas.openxmlformats.org/officeDocument/2006/relationships/hyperlink" Target="https://rmets.onlinelibrary.wiley.com/hub/journal/20496060/guidelines-for-reviewers" TargetMode="External"/><Relationship Id="rId10" Type="http://schemas.openxmlformats.org/officeDocument/2006/relationships/hyperlink" Target="http://citingbytes.blogspot.com/2013/08/how-to-review-dataset-couple-of-case.html" TargetMode="External"/><Relationship Id="rId4" Type="http://schemas.openxmlformats.org/officeDocument/2006/relationships/hyperlink" Target="https://www.earth-system-science-data.net/peer_review/review_criteria.html" TargetMode="External"/><Relationship Id="rId9" Type="http://schemas.openxmlformats.org/officeDocument/2006/relationships/hyperlink" Target="https://onlinelibrary.wiley.com/pb-assets/assets/14401703/ERE_Guidelines_for_Data_Papers_revised_6Mar2019-1551848942780.pdf" TargetMode="Externa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ouvrirlascience.fr/wp-content/uploads/2022/10/SO_22-09-28-WEB-FR.pdf" TargetMode="External"/><Relationship Id="rId7" Type="http://schemas.openxmlformats.org/officeDocument/2006/relationships/hyperlink" Target="https://archivesic.ccsd.cnrs.fr/sic_01427978/document"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nature.com/articles/d41586-022-00921-x" TargetMode="External"/><Relationship Id="rId5" Type="http://schemas.openxmlformats.org/officeDocument/2006/relationships/hyperlink" Target="https://www.redactionmedicale.fr/2022/04/il-est-temps-de-reconnaitre-la-paternite-des-donnees-ouvertes-concept-de-data-authors" TargetMode="External"/><Relationship Id="rId4" Type="http://schemas.openxmlformats.org/officeDocument/2006/relationships/hyperlink" Target="https://nospensees.fr/la-valeur-de-la-reconnaissance/" TargetMode="Externa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cat.opidor.fr/index.php/CNRS_Donn%C3%A9es_de_la_Recherche_:_Catalogue_des_entrep%C3%B4ts_et_des_services" TargetMode="External"/><Relationship Id="rId2" Type="http://schemas.openxmlformats.org/officeDocument/2006/relationships/slide" Target="../slides/slide81.xml"/><Relationship Id="rId1" Type="http://schemas.openxmlformats.org/officeDocument/2006/relationships/notesMaster" Target="../notesMasters/notesMaster1.xml"/><Relationship Id="rId6" Type="http://schemas.openxmlformats.org/officeDocument/2006/relationships/hyperlink" Target="https://mtropics.obs-mip.fr/catalogue-m-tropics/" TargetMode="External"/><Relationship Id="rId5" Type="http://schemas.openxmlformats.org/officeDocument/2006/relationships/hyperlink" Target="https://mtropics.obs-mip.fr/fr/natural-environment-fr/site-cameroun-fr/" TargetMode="External"/><Relationship Id="rId4" Type="http://schemas.openxmlformats.org/officeDocument/2006/relationships/hyperlink" Target="https://mtropics.obs-mip.fr/" TargetMode="Externa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s://morphomuseum.com/" TargetMode="External"/><Relationship Id="rId7" Type="http://schemas.openxmlformats.org/officeDocument/2006/relationships/hyperlink" Target="https://www.wiki.ed.ac.uk/display/datashare/Sources+of+dataset+peer+review" TargetMode="External"/><Relationship Id="rId2" Type="http://schemas.openxmlformats.org/officeDocument/2006/relationships/slide" Target="../slides/slide89.xml"/><Relationship Id="rId1" Type="http://schemas.openxmlformats.org/officeDocument/2006/relationships/notesMaster" Target="../notesMasters/notesMaster1.xml"/><Relationship Id="rId6" Type="http://schemas.openxmlformats.org/officeDocument/2006/relationships/hyperlink" Target="https://journals.sagepub.com/description/IJR" TargetMode="External"/><Relationship Id="rId5" Type="http://schemas.openxmlformats.org/officeDocument/2006/relationships/hyperlink" Target="http://morphomuseum.com/morphodig" TargetMode="External"/><Relationship Id="rId4" Type="http://schemas.openxmlformats.org/officeDocument/2006/relationships/hyperlink" Target="https://doi.org/10.1017/scs.2017.14"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s://coop-ist.cirad.fr/gerer-des-donnees/rediger-un-data-paper/1-qu-est-ce-qu-un-data-paper" TargetMode="External"/><Relationship Id="rId2" Type="http://schemas.openxmlformats.org/officeDocument/2006/relationships/slide" Target="../slides/slide90.xml"/><Relationship Id="rId1" Type="http://schemas.openxmlformats.org/officeDocument/2006/relationships/notesMaster" Target="../notesMasters/notesMaster1.xml"/><Relationship Id="rId4" Type="http://schemas.openxmlformats.org/officeDocument/2006/relationships/hyperlink" Target="https://insights.uksg.org/articles/10.1629/uksg.510/" TargetMode="External"/></Relationships>
</file>

<file path=ppt/notesSlides/_rels/notesSlide91.xml.rels><?xml version="1.0" encoding="UTF-8" standalone="yes"?>
<Relationships xmlns="http://schemas.openxmlformats.org/package/2006/relationships"><Relationship Id="rId8" Type="http://schemas.openxmlformats.org/officeDocument/2006/relationships/hyperlink" Target="http://library.wur.nl/ojs/index.php/ODJAR/index" TargetMode="External"/><Relationship Id="rId3" Type="http://schemas.openxmlformats.org/officeDocument/2006/relationships/hyperlink" Target="https://onlinelibrary.wiley.com/journal/14668238" TargetMode="External"/><Relationship Id="rId7" Type="http://schemas.openxmlformats.org/officeDocument/2006/relationships/hyperlink" Target="http://www.freshwaterjournal.eu/" TargetMode="External"/><Relationship Id="rId2" Type="http://schemas.openxmlformats.org/officeDocument/2006/relationships/slide" Target="../slides/slide91.xml"/><Relationship Id="rId1" Type="http://schemas.openxmlformats.org/officeDocument/2006/relationships/notesMaster" Target="../notesMasters/notesMaster1.xml"/><Relationship Id="rId6" Type="http://schemas.openxmlformats.org/officeDocument/2006/relationships/hyperlink" Target="http://earth-system-science-data.net/" TargetMode="External"/><Relationship Id="rId5" Type="http://schemas.openxmlformats.org/officeDocument/2006/relationships/hyperlink" Target="https://www.nature.com/nbt/" TargetMode="External"/><Relationship Id="rId4" Type="http://schemas.openxmlformats.org/officeDocument/2006/relationships/hyperlink" Target="https://academic.oup.com/gigascience/pages/data_note" TargetMode="External"/><Relationship Id="rId9" Type="http://schemas.openxmlformats.org/officeDocument/2006/relationships/hyperlink" Target="https://brill.com/view/journals/rdj/rdj-overview.xml" TargetMode="Externa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www.journals.elsevier.com/data-in-brief/" TargetMode="External"/><Relationship Id="rId7" Type="http://schemas.openxmlformats.org/officeDocument/2006/relationships/hyperlink" Target="https://www.journals.elsevier.com/data-in-brief/policies-and-guidelines/what-data-are-suitable-for-data-in-brief" TargetMode="External"/><Relationship Id="rId2" Type="http://schemas.openxmlformats.org/officeDocument/2006/relationships/slide" Target="../slides/slide93.xml"/><Relationship Id="rId1" Type="http://schemas.openxmlformats.org/officeDocument/2006/relationships/notesMaster" Target="../notesMasters/notesMaster1.xml"/><Relationship Id="rId6" Type="http://schemas.openxmlformats.org/officeDocument/2006/relationships/hyperlink" Target="mailto:dib-me@elsevier.com" TargetMode="External"/><Relationship Id="rId5" Type="http://schemas.openxmlformats.org/officeDocument/2006/relationships/hyperlink" Target="https://www.journals.elsevier.com/data-in-brief/about-data-in-brief/video-how-to-submit-your-research-data-article-to-data-in-brief" TargetMode="External"/><Relationship Id="rId4" Type="http://schemas.openxmlformats.org/officeDocument/2006/relationships/hyperlink" Target="https://www.journals.elsevier.com/data-in-brief" TargetMode="Externa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s://annforsci.biomedcentral.com/articles/10.1186/s13595-022-01132-0" TargetMode="External"/><Relationship Id="rId2" Type="http://schemas.openxmlformats.org/officeDocument/2006/relationships/slide" Target="../slides/slide95.xml"/><Relationship Id="rId1" Type="http://schemas.openxmlformats.org/officeDocument/2006/relationships/notesMaster" Target="../notesMasters/notesMaster1.xml"/><Relationship Id="rId6" Type="http://schemas.openxmlformats.org/officeDocument/2006/relationships/hyperlink" Target="https://metadata-afs.nancy.inra.fr/geonetwork/srv/fre/catalog.search#/metadata/02c5ca07-1536-4f89-9a0c-9e8d44a91287" TargetMode="External"/><Relationship Id="rId5" Type="http://schemas.openxmlformats.org/officeDocument/2006/relationships/hyperlink" Target="https://annforsci.biomedcentral.com/articles/10.1007/s13595-021-01104-w" TargetMode="External"/><Relationship Id="rId4" Type="http://schemas.openxmlformats.org/officeDocument/2006/relationships/hyperlink" Target="https://metadata-afs.nancy.inra.fr/geonetwork/srv/fre/catalog.search#/metadata/bcea7f69-2cf1-444b-8e5b-e9feb23683db" TargetMode="Externa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8" Type="http://schemas.openxmlformats.org/officeDocument/2006/relationships/hyperlink" Target="https://doi.org/10.1002/ecy.3377" TargetMode="External"/><Relationship Id="rId13" Type="http://schemas.openxmlformats.org/officeDocument/2006/relationships/hyperlink" Target="https://esajournals.onlinelibrary.wiley.com/doi/full/10.1002/ecy.3353#support-information-section" TargetMode="External"/><Relationship Id="rId3" Type="http://schemas.openxmlformats.org/officeDocument/2006/relationships/hyperlink" Target="https://esajournals.onlinelibrary.wiley.com/journal/19399170" TargetMode="External"/><Relationship Id="rId7" Type="http://schemas.openxmlformats.org/officeDocument/2006/relationships/hyperlink" Target="https://doi.org/10.1002/ecy.3474" TargetMode="External"/><Relationship Id="rId12" Type="http://schemas.openxmlformats.org/officeDocument/2006/relationships/hyperlink" Target="https://esajournals.onlinelibrary.wiley.com/doi/full/10.1002/ecy.1894" TargetMode="External"/><Relationship Id="rId2" Type="http://schemas.openxmlformats.org/officeDocument/2006/relationships/slide" Target="../slides/slide97.xml"/><Relationship Id="rId1" Type="http://schemas.openxmlformats.org/officeDocument/2006/relationships/notesMaster" Target="../notesMasters/notesMaster1.xml"/><Relationship Id="rId6" Type="http://schemas.openxmlformats.org/officeDocument/2006/relationships/hyperlink" Target="https://doi.org/10.1002/ecy.3687" TargetMode="External"/><Relationship Id="rId11" Type="http://schemas.openxmlformats.org/officeDocument/2006/relationships/hyperlink" Target="https://esajournals.onlinelibrary.wiley.com/hub/journal/19399170/resources/data_paper_inst_ecy" TargetMode="External"/><Relationship Id="rId5" Type="http://schemas.openxmlformats.org/officeDocument/2006/relationships/hyperlink" Target="https://doi.org/10.1002/ecy.3706" TargetMode="External"/><Relationship Id="rId15" Type="http://schemas.openxmlformats.org/officeDocument/2006/relationships/hyperlink" Target="https://openhealthdata.metajnl.com/about/submissions/" TargetMode="External"/><Relationship Id="rId10" Type="http://schemas.openxmlformats.org/officeDocument/2006/relationships/hyperlink" Target="https://www.esa.org/wp-content/uploads/2021/03/ECY-Data-Paper-Metadata-Template-Mar2021.docx" TargetMode="External"/><Relationship Id="rId4" Type="http://schemas.openxmlformats.org/officeDocument/2006/relationships/hyperlink" Target="https://www.esa.org/wp-content/uploads/2022/05/ESA-Data-Paper-Guidelines.pdf" TargetMode="External"/><Relationship Id="rId9" Type="http://schemas.openxmlformats.org/officeDocument/2006/relationships/hyperlink" Target="https://doi.org/10.1002/ecy.3470" TargetMode="External"/><Relationship Id="rId14" Type="http://schemas.openxmlformats.org/officeDocument/2006/relationships/hyperlink" Target="https://emammal.si.edu/search/node/SNAPSHOT%20USA" TargetMode="Externa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Illustration par qqs revues: classiques ou Data journal</a:t>
            </a:r>
          </a:p>
          <a:p>
            <a:pPr marL="0" marR="0" lvl="0" indent="0" algn="l" defTabSz="446088"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fr-FR" sz="1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Ecology</a:t>
            </a:r>
            <a:r>
              <a:rPr kumimoji="0" lang="fr-FR"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 2000 ;  </a:t>
            </a:r>
          </a:p>
          <a:p>
            <a:pPr marL="0" marR="0" lvl="0" indent="0" algn="l" defTabSz="446088"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fr-FR" sz="1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Annals</a:t>
            </a:r>
            <a:r>
              <a:rPr kumimoji="0" lang="fr-FR"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Forest Science: 2015</a:t>
            </a:r>
          </a:p>
          <a:p>
            <a:pPr marL="0" marR="0" lvl="0" indent="0" algn="l" defTabSz="446088"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Wingdings" panose="05000000000000000000" pitchFamily="2" charset="2"/>
              </a:rPr>
              <a:t>	</a:t>
            </a:r>
            <a:r>
              <a:rPr kumimoji="0" lang="fr-FR" sz="1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Wingdings" panose="05000000000000000000" pitchFamily="2" charset="2"/>
              </a:rPr>
              <a:t>Biodiversity</a:t>
            </a:r>
            <a:r>
              <a:rPr kumimoji="0" lang="fr-FR"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Wingdings" panose="05000000000000000000" pitchFamily="2" charset="2"/>
              </a:rPr>
              <a:t> Data Journal: 2013</a:t>
            </a:r>
          </a:p>
          <a:p>
            <a:pPr marL="0" marR="0" lvl="0" indent="0" algn="l" defTabSz="446088"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The Plant </a:t>
            </a:r>
            <a:r>
              <a:rPr kumimoji="0" lang="fr-FR" sz="1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Phenome</a:t>
            </a:r>
            <a:r>
              <a:rPr kumimoji="0" lang="fr-FR"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Journal: 2018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Revue la + ancienne: </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Journal of Chemical and Engineering Data, 1956.</a:t>
            </a:r>
            <a:endParaRPr kumimoji="0" lang="fr-FR"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a:p>
            <a:pPr marL="158750" indent="0">
              <a:buNone/>
            </a:pPr>
            <a:endParaRPr lang="fr-FR" sz="1100" dirty="0">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5865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a:xfrm>
            <a:off x="685800" y="4389120"/>
            <a:ext cx="5486400" cy="4114800"/>
          </a:xfrm>
        </p:spPr>
        <p:txBody>
          <a:bodyPr/>
          <a:lstStyle/>
          <a:p>
            <a:pPr marL="158750" indent="0">
              <a:buNone/>
            </a:pPr>
            <a:endParaRPr lang="fr-FR" sz="110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88938422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400"/>
            <a:ext cx="5486400" cy="4584700"/>
          </a:xfrm>
          <a:prstGeom prst="rect">
            <a:avLst/>
          </a:prstGeom>
        </p:spPr>
        <p:txBody>
          <a:bodyPr spcFirstLastPara="1" wrap="square" lIns="91425" tIns="91425" rIns="91425" bIns="91425" anchor="t" anchorCtr="0">
            <a:noAutofit/>
          </a:bodyPr>
          <a:lstStyle/>
          <a:p>
            <a:pPr marL="0" indent="0">
              <a:buNone/>
            </a:pPr>
            <a:r>
              <a:rPr lang="fr-FR" sz="1000" dirty="0">
                <a:latin typeface="Calibri" panose="020F0502020204030204" pitchFamily="34" charset="0"/>
                <a:cs typeface="Calibri" panose="020F0502020204030204" pitchFamily="34" charset="0"/>
              </a:rPr>
              <a:t>MPMI – </a:t>
            </a:r>
            <a:r>
              <a:rPr lang="fr-FR" sz="1000" dirty="0">
                <a:latin typeface="Calibri" panose="020F0502020204030204" pitchFamily="34" charset="0"/>
                <a:cs typeface="Calibri" panose="020F0502020204030204" pitchFamily="34" charset="0"/>
                <a:hlinkClick r:id="rId3"/>
              </a:rPr>
              <a:t>https://apsjournals.apsnet.org/journal/mpmi</a:t>
            </a:r>
            <a:r>
              <a:rPr lang="fr-FR" sz="1000" dirty="0">
                <a:latin typeface="Calibri" panose="020F0502020204030204" pitchFamily="34" charset="0"/>
                <a:cs typeface="Calibri" panose="020F0502020204030204" pitchFamily="34" charset="0"/>
              </a:rPr>
              <a:t>  </a:t>
            </a:r>
          </a:p>
          <a:p>
            <a:pPr marL="0" indent="0">
              <a:buNone/>
            </a:pPr>
            <a:r>
              <a:rPr lang="fr-FR" sz="1000" dirty="0">
                <a:latin typeface="Calibri" panose="020F0502020204030204" pitchFamily="34" charset="0"/>
                <a:cs typeface="Calibri" panose="020F0502020204030204" pitchFamily="34" charset="0"/>
              </a:rPr>
              <a:t>MPMI publie des </a:t>
            </a:r>
            <a:r>
              <a:rPr lang="en-US" sz="1000" i="1" dirty="0">
                <a:latin typeface="Calibri" panose="020F0502020204030204" pitchFamily="34" charset="0"/>
                <a:cs typeface="Calibri" panose="020F0502020204030204" pitchFamily="34" charset="0"/>
              </a:rPr>
              <a:t>Resource Announcements : </a:t>
            </a:r>
            <a:r>
              <a:rPr lang="en-US" sz="1000" dirty="0">
                <a:latin typeface="Calibri" panose="020F0502020204030204" pitchFamily="34" charset="0"/>
                <a:cs typeface="Calibri" panose="020F0502020204030204" pitchFamily="34" charset="0"/>
              </a:rPr>
              <a:t>brief, peer-reviewed communications describing new, large-scale data sets, sequences, code, or other resources available for plant pathogens, plant-microbe interactions, or plant-associated data of interest to the broader community. </a:t>
            </a:r>
            <a:endParaRPr lang="fr-FR" sz="1000" dirty="0">
              <a:latin typeface="Calibri" panose="020F0502020204030204" pitchFamily="34" charset="0"/>
              <a:cs typeface="Calibri" panose="020F0502020204030204" pitchFamily="34" charset="0"/>
            </a:endParaRPr>
          </a:p>
          <a:p>
            <a:pPr marL="0" indent="0">
              <a:buNone/>
            </a:pPr>
            <a:r>
              <a:rPr lang="fr-FR" sz="1000" dirty="0">
                <a:latin typeface="Calibri" panose="020F0502020204030204" pitchFamily="34" charset="0"/>
                <a:cs typeface="Calibri" panose="020F0502020204030204" pitchFamily="34" charset="0"/>
              </a:rPr>
              <a:t>texte libre : max 2-3 pages + 1 table.</a:t>
            </a:r>
          </a:p>
          <a:p>
            <a:pPr marL="0" indent="0">
              <a:buNone/>
            </a:pPr>
            <a:r>
              <a:rPr lang="fr-FR" sz="1000" dirty="0">
                <a:latin typeface="Calibri" panose="020F0502020204030204" pitchFamily="34" charset="0"/>
                <a:cs typeface="Calibri" panose="020F0502020204030204" pitchFamily="34" charset="0"/>
              </a:rPr>
              <a:t>Ici: 4 paragraphes + 1 table + 1 résumé très court.</a:t>
            </a:r>
          </a:p>
          <a:p>
            <a:pPr marL="0" indent="0">
              <a:buNone/>
            </a:pPr>
            <a:r>
              <a:rPr lang="fr-FR" sz="1000" dirty="0">
                <a:latin typeface="Calibri" panose="020F0502020204030204" pitchFamily="34" charset="0"/>
                <a:cs typeface="Calibri" panose="020F0502020204030204" pitchFamily="34" charset="0"/>
              </a:rPr>
              <a:t>Données dans </a:t>
            </a:r>
            <a:r>
              <a:rPr lang="fr-FR" sz="1000" dirty="0" err="1">
                <a:latin typeface="Calibri" panose="020F0502020204030204" pitchFamily="34" charset="0"/>
                <a:cs typeface="Calibri" panose="020F0502020204030204" pitchFamily="34" charset="0"/>
              </a:rPr>
              <a:t>GenBank</a:t>
            </a:r>
            <a:r>
              <a:rPr lang="fr-FR" sz="1000" dirty="0">
                <a:latin typeface="Calibri" panose="020F0502020204030204" pitchFamily="34" charset="0"/>
                <a:cs typeface="Calibri" panose="020F0502020204030204" pitchFamily="34" charset="0"/>
              </a:rPr>
              <a:t>: accession </a:t>
            </a:r>
            <a:r>
              <a:rPr lang="fr-FR" sz="1000" dirty="0" err="1">
                <a:latin typeface="Calibri" panose="020F0502020204030204" pitchFamily="34" charset="0"/>
                <a:cs typeface="Calibri" panose="020F0502020204030204" pitchFamily="34" charset="0"/>
              </a:rPr>
              <a:t>number</a:t>
            </a:r>
            <a:r>
              <a:rPr lang="fr-FR" sz="1000" dirty="0">
                <a:latin typeface="Calibri" panose="020F0502020204030204" pitchFamily="34" charset="0"/>
                <a:cs typeface="Calibri" panose="020F0502020204030204" pitchFamily="34" charset="0"/>
              </a:rPr>
              <a:t> dans l’article.</a:t>
            </a:r>
          </a:p>
          <a:p>
            <a:pPr marL="0" indent="0">
              <a:buNone/>
            </a:pPr>
            <a:endParaRPr lang="fr-FR" sz="1000" dirty="0">
              <a:latin typeface="Calibri" panose="020F0502020204030204" pitchFamily="34" charset="0"/>
              <a:cs typeface="Calibri" panose="020F0502020204030204" pitchFamily="34" charset="0"/>
            </a:endParaRPr>
          </a:p>
          <a:p>
            <a:pPr marL="0" indent="0">
              <a:buNone/>
            </a:pPr>
            <a:r>
              <a:rPr lang="fr-FR" sz="1000" dirty="0" err="1">
                <a:latin typeface="Calibri" panose="020F0502020204030204" pitchFamily="34" charset="0"/>
                <a:cs typeface="Calibri" panose="020F0502020204030204" pitchFamily="34" charset="0"/>
              </a:rPr>
              <a:t>Hydrological</a:t>
            </a:r>
            <a:r>
              <a:rPr lang="fr-FR" sz="1000" dirty="0">
                <a:latin typeface="Calibri" panose="020F0502020204030204" pitchFamily="34" charset="0"/>
                <a:cs typeface="Calibri" panose="020F0502020204030204" pitchFamily="34" charset="0"/>
              </a:rPr>
              <a:t> </a:t>
            </a:r>
            <a:r>
              <a:rPr lang="fr-FR" sz="1000" dirty="0" err="1">
                <a:latin typeface="Calibri" panose="020F0502020204030204" pitchFamily="34" charset="0"/>
                <a:cs typeface="Calibri" panose="020F0502020204030204" pitchFamily="34" charset="0"/>
              </a:rPr>
              <a:t>Processes</a:t>
            </a:r>
            <a:r>
              <a:rPr lang="fr-FR" sz="1000" dirty="0">
                <a:latin typeface="Calibri" panose="020F0502020204030204" pitchFamily="34" charset="0"/>
                <a:cs typeface="Calibri" panose="020F0502020204030204" pitchFamily="34" charset="0"/>
              </a:rPr>
              <a:t> (</a:t>
            </a:r>
            <a:r>
              <a:rPr lang="fr-FR" sz="1000" dirty="0" err="1">
                <a:latin typeface="Calibri" panose="020F0502020204030204" pitchFamily="34" charset="0"/>
                <a:cs typeface="Calibri" panose="020F0502020204030204" pitchFamily="34" charset="0"/>
              </a:rPr>
              <a:t>Wiley</a:t>
            </a:r>
            <a:r>
              <a:rPr lang="fr-FR" sz="1000" dirty="0">
                <a:latin typeface="Calibri" panose="020F0502020204030204" pitchFamily="34" charset="0"/>
                <a:cs typeface="Calibri" panose="020F0502020204030204" pitchFamily="34" charset="0"/>
              </a:rPr>
              <a:t>): max 2 pages : </a:t>
            </a:r>
            <a:r>
              <a:rPr lang="fr-FR" sz="1000" dirty="0">
                <a:latin typeface="Calibri" panose="020F0502020204030204" pitchFamily="34" charset="0"/>
                <a:cs typeface="Calibri" panose="020F0502020204030204" pitchFamily="34" charset="0"/>
                <a:hlinkClick r:id="rId4"/>
              </a:rPr>
              <a:t>https://onlinelibrary.wiley.com/journal/10991085</a:t>
            </a:r>
            <a:r>
              <a:rPr lang="fr-FR" sz="1000" dirty="0">
                <a:latin typeface="Calibri" panose="020F0502020204030204" pitchFamily="34" charset="0"/>
                <a:cs typeface="Calibri" panose="020F0502020204030204" pitchFamily="34" charset="0"/>
              </a:rPr>
              <a:t> </a:t>
            </a:r>
          </a:p>
          <a:p>
            <a:pPr marL="0" indent="0">
              <a:buNone/>
            </a:pPr>
            <a:endParaRPr lang="fr-FR" sz="1000" dirty="0">
              <a:latin typeface="Calibri" panose="020F0502020204030204" pitchFamily="34" charset="0"/>
              <a:cs typeface="Calibri" panose="020F0502020204030204" pitchFamily="34" charset="0"/>
            </a:endParaRPr>
          </a:p>
          <a:p>
            <a:pPr marL="0" indent="0">
              <a:buNone/>
            </a:pPr>
            <a:r>
              <a:rPr lang="fr-FR" sz="1000" dirty="0">
                <a:latin typeface="Calibri" panose="020F0502020204030204" pitchFamily="34" charset="0"/>
                <a:cs typeface="Calibri" panose="020F0502020204030204" pitchFamily="34" charset="0"/>
              </a:rPr>
              <a:t>BMC Research Notes : limite de 300 mots pour Objectives; 500 mots pour Data description et 300 mots pour Limitations.</a:t>
            </a:r>
          </a:p>
          <a:p>
            <a:pPr marL="0" indent="0">
              <a:buNone/>
            </a:pPr>
            <a:endParaRPr lang="fr-FR" sz="1000" dirty="0">
              <a:latin typeface="Calibri" panose="020F0502020204030204" pitchFamily="34" charset="0"/>
              <a:cs typeface="Calibri" panose="020F0502020204030204" pitchFamily="34" charset="0"/>
            </a:endParaRPr>
          </a:p>
          <a:p>
            <a:pPr marL="0" indent="0">
              <a:buNone/>
            </a:pPr>
            <a:r>
              <a:rPr lang="fr-FR" sz="1000" dirty="0">
                <a:latin typeface="Calibri" panose="020F0502020204030204" pitchFamily="34" charset="0"/>
                <a:cs typeface="Calibri" panose="020F0502020204030204" pitchFamily="34" charset="0"/>
              </a:rPr>
              <a:t>The Plant </a:t>
            </a:r>
            <a:r>
              <a:rPr lang="fr-FR" sz="1000" dirty="0" err="1">
                <a:latin typeface="Calibri" panose="020F0502020204030204" pitchFamily="34" charset="0"/>
                <a:cs typeface="Calibri" panose="020F0502020204030204" pitchFamily="34" charset="0"/>
              </a:rPr>
              <a:t>Phenome</a:t>
            </a:r>
            <a:r>
              <a:rPr lang="fr-FR" sz="1000" dirty="0">
                <a:latin typeface="Calibri" panose="020F0502020204030204" pitchFamily="34" charset="0"/>
                <a:cs typeface="Calibri" panose="020F0502020204030204" pitchFamily="34" charset="0"/>
              </a:rPr>
              <a:t> : </a:t>
            </a:r>
            <a:r>
              <a:rPr lang="fr-FR" sz="1000" dirty="0">
                <a:latin typeface="Calibri" panose="020F0502020204030204" pitchFamily="34" charset="0"/>
                <a:cs typeface="Calibri" panose="020F0502020204030204" pitchFamily="34" charset="0"/>
                <a:hlinkClick r:id="rId5"/>
              </a:rPr>
              <a:t>https://acsess.onlinelibrary.wiley.com/hub/journal/25782703/productinformation#typesofcontributions</a:t>
            </a:r>
            <a:r>
              <a:rPr lang="fr-FR" sz="1000" dirty="0">
                <a:latin typeface="Calibri" panose="020F0502020204030204" pitchFamily="34" charset="0"/>
                <a:cs typeface="Calibri" panose="020F0502020204030204" pitchFamily="34" charset="0"/>
              </a:rPr>
              <a:t> </a:t>
            </a:r>
          </a:p>
          <a:p>
            <a:pPr marL="0" indent="0">
              <a:buNone/>
            </a:pPr>
            <a:r>
              <a:rPr lang="en-US" sz="1000" dirty="0">
                <a:latin typeface="Calibri" panose="020F0502020204030204" pitchFamily="34" charset="0"/>
                <a:cs typeface="Calibri" panose="020F0502020204030204" pitchFamily="34" charset="0"/>
              </a:rPr>
              <a:t>Data Briefs  (limited to two pages or less) are papers that describe a large phenotypic dataset submitted to the journal repository for community analysis. </a:t>
            </a:r>
            <a:endParaRPr lang="fr-FR" sz="100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17328431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399"/>
            <a:ext cx="5486400" cy="3429001"/>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67901725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400"/>
            <a:ext cx="5486400" cy="6663690"/>
          </a:xfrm>
          <a:prstGeom prst="rect">
            <a:avLst/>
          </a:prstGeom>
        </p:spPr>
        <p:txBody>
          <a:bodyPr spcFirstLastPara="1" wrap="square" lIns="91425" tIns="91425" rIns="91425" bIns="91425" anchor="t" anchorCtr="0">
            <a:noAutofit/>
          </a:bodyPr>
          <a:lstStyle/>
          <a:p>
            <a:pPr marL="0" indent="0" algn="just">
              <a:buNone/>
            </a:pPr>
            <a:r>
              <a:rPr lang="en-US" sz="1000" b="1" i="0" u="none" strike="noStrike" cap="none" dirty="0">
                <a:solidFill>
                  <a:srgbClr val="000000"/>
                </a:solidFill>
                <a:effectLst/>
                <a:latin typeface="Calibri" panose="020F0502020204030204" pitchFamily="34" charset="0"/>
                <a:cs typeface="Calibri" panose="020F0502020204030204" pitchFamily="34" charset="0"/>
                <a:sym typeface="Arial"/>
              </a:rPr>
              <a:t>Journal of Nematology </a:t>
            </a:r>
            <a:r>
              <a:rPr lang="en-US" sz="800" b="1" i="0" u="none" strike="noStrike" cap="none" dirty="0">
                <a:solidFill>
                  <a:srgbClr val="000000"/>
                </a:solidFill>
                <a:effectLst/>
                <a:latin typeface="Calibri" panose="020F0502020204030204" pitchFamily="34" charset="0"/>
                <a:cs typeface="Calibri" panose="020F0502020204030204" pitchFamily="34" charset="0"/>
                <a:sym typeface="Arial"/>
              </a:rPr>
              <a:t>: </a:t>
            </a:r>
            <a:r>
              <a:rPr lang="fr-FR" sz="800" dirty="0">
                <a:latin typeface="Calibri" panose="020F0502020204030204" pitchFamily="34" charset="0"/>
                <a:cs typeface="Calibri" panose="020F0502020204030204" pitchFamily="34" charset="0"/>
                <a:hlinkClick r:id="rId3"/>
              </a:rPr>
              <a:t>https://www.exeley.com/journal/journal_of_nematology</a:t>
            </a:r>
            <a:r>
              <a:rPr lang="fr-FR" sz="800" dirty="0">
                <a:latin typeface="Calibri" panose="020F0502020204030204" pitchFamily="34" charset="0"/>
                <a:cs typeface="Calibri" panose="020F0502020204030204" pitchFamily="34" charset="0"/>
              </a:rPr>
              <a:t> </a:t>
            </a:r>
          </a:p>
          <a:p>
            <a:pPr marL="0" indent="0" algn="just">
              <a:buNone/>
            </a:pPr>
            <a:r>
              <a:rPr lang="en-US" sz="1000" b="0" i="1" u="none" strike="noStrike" kern="1200" cap="none" dirty="0">
                <a:solidFill>
                  <a:schemeClr val="tx1"/>
                </a:solidFill>
                <a:effectLst/>
                <a:latin typeface="Calibri" panose="020F0502020204030204" pitchFamily="34" charset="0"/>
                <a:cs typeface="Calibri" panose="020F0502020204030204" pitchFamily="34" charset="0"/>
                <a:sym typeface="Arial"/>
              </a:rPr>
              <a:t>Sequences and assemblies must be made publicly available before an announcement will be considered for publication</a:t>
            </a:r>
            <a:r>
              <a:rPr lang="en-US" sz="1000" b="0" i="0" u="none" strike="noStrike" kern="1200" cap="none" dirty="0">
                <a:solidFill>
                  <a:schemeClr val="tx1"/>
                </a:solidFill>
                <a:effectLst/>
                <a:latin typeface="Calibri" panose="020F0502020204030204" pitchFamily="34" charset="0"/>
                <a:cs typeface="Calibri" panose="020F0502020204030204" pitchFamily="34" charset="0"/>
                <a:sym typeface="Arial"/>
              </a:rPr>
              <a:t>. </a:t>
            </a:r>
            <a:r>
              <a:rPr lang="fr-FR" sz="800" dirty="0">
                <a:latin typeface="Calibri" panose="020F0502020204030204" pitchFamily="34" charset="0"/>
                <a:cs typeface="Calibri" panose="020F0502020204030204" pitchFamily="34" charset="0"/>
                <a:hlinkClick r:id="rId4"/>
              </a:rPr>
              <a:t>https://journals.asm.org/journal/mra</a:t>
            </a:r>
            <a:r>
              <a:rPr lang="fr-FR" sz="800" dirty="0">
                <a:latin typeface="Calibri" panose="020F0502020204030204" pitchFamily="34" charset="0"/>
                <a:cs typeface="Calibri" panose="020F0502020204030204" pitchFamily="34" charset="0"/>
              </a:rPr>
              <a:t> </a:t>
            </a:r>
          </a:p>
          <a:p>
            <a:pPr marL="0" indent="0">
              <a:buNone/>
            </a:pPr>
            <a:endParaRPr lang="fr-FR" sz="800" dirty="0">
              <a:latin typeface="Calibri" panose="020F0502020204030204" pitchFamily="34" charset="0"/>
              <a:cs typeface="Calibri" panose="020F0502020204030204" pitchFamily="34" charset="0"/>
            </a:endParaRPr>
          </a:p>
          <a:p>
            <a:pPr marL="0" indent="0">
              <a:buNone/>
            </a:pPr>
            <a:r>
              <a:rPr lang="fr-FR" sz="1000" dirty="0">
                <a:latin typeface="Calibri" panose="020F0502020204030204" pitchFamily="34" charset="0"/>
                <a:cs typeface="Calibri" panose="020F0502020204030204" pitchFamily="34" charset="0"/>
              </a:rPr>
              <a:t>Pour toutes les revues publiées par </a:t>
            </a:r>
            <a:r>
              <a:rPr lang="fr-FR" sz="1000" b="1" dirty="0">
                <a:latin typeface="Calibri" panose="020F0502020204030204" pitchFamily="34" charset="0"/>
                <a:cs typeface="Calibri" panose="020F0502020204030204" pitchFamily="34" charset="0"/>
              </a:rPr>
              <a:t>AGU</a:t>
            </a:r>
            <a:r>
              <a:rPr lang="fr-FR" sz="1000" dirty="0">
                <a:latin typeface="Calibri" panose="020F0502020204030204" pitchFamily="34" charset="0"/>
                <a:cs typeface="Calibri" panose="020F0502020204030204" pitchFamily="34" charset="0"/>
              </a:rPr>
              <a:t>, les données doivent être communiquées dès la soumission (ex: </a:t>
            </a:r>
            <a:r>
              <a:rPr lang="fr-FR" sz="1000" dirty="0" err="1">
                <a:latin typeface="Calibri" panose="020F0502020204030204" pitchFamily="34" charset="0"/>
                <a:cs typeface="Calibri" panose="020F0502020204030204" pitchFamily="34" charset="0"/>
              </a:rPr>
              <a:t>Geochemistry</a:t>
            </a:r>
            <a:r>
              <a:rPr lang="fr-FR" sz="1000" dirty="0">
                <a:latin typeface="Calibri" panose="020F0502020204030204" pitchFamily="34" charset="0"/>
                <a:cs typeface="Calibri" panose="020F0502020204030204" pitchFamily="34" charset="0"/>
              </a:rPr>
              <a:t> </a:t>
            </a:r>
            <a:r>
              <a:rPr lang="fr-FR" sz="1000" dirty="0" err="1">
                <a:latin typeface="Calibri" panose="020F0502020204030204" pitchFamily="34" charset="0"/>
                <a:cs typeface="Calibri" panose="020F0502020204030204" pitchFamily="34" charset="0"/>
              </a:rPr>
              <a:t>Geophysics</a:t>
            </a:r>
            <a:r>
              <a:rPr lang="fr-FR" sz="1000" dirty="0">
                <a:latin typeface="Calibri" panose="020F0502020204030204" pitchFamily="34" charset="0"/>
                <a:cs typeface="Calibri" panose="020F0502020204030204" pitchFamily="34" charset="0"/>
              </a:rPr>
              <a:t> </a:t>
            </a:r>
            <a:r>
              <a:rPr lang="fr-FR" sz="1000" dirty="0" err="1">
                <a:latin typeface="Calibri" panose="020F0502020204030204" pitchFamily="34" charset="0"/>
                <a:cs typeface="Calibri" panose="020F0502020204030204" pitchFamily="34" charset="0"/>
              </a:rPr>
              <a:t>Geosystems</a:t>
            </a:r>
            <a:r>
              <a:rPr lang="fr-FR" sz="1000" dirty="0">
                <a:latin typeface="Calibri" panose="020F0502020204030204" pitchFamily="34" charset="0"/>
                <a:cs typeface="Calibri" panose="020F0502020204030204" pitchFamily="34" charset="0"/>
              </a:rPr>
              <a:t>): </a:t>
            </a:r>
            <a:r>
              <a:rPr lang="fr-FR" sz="900" dirty="0">
                <a:latin typeface="Calibri" panose="020F0502020204030204" pitchFamily="34" charset="0"/>
                <a:cs typeface="Calibri" panose="020F0502020204030204" pitchFamily="34" charset="0"/>
                <a:hlinkClick r:id="rId5"/>
              </a:rPr>
              <a:t>https://www.agu.org/Publish-with-AGU/Publish/Author-Resources/Data-and-Software-for-Authors</a:t>
            </a:r>
            <a:r>
              <a:rPr lang="fr-FR" sz="900" dirty="0">
                <a:latin typeface="Calibri" panose="020F0502020204030204" pitchFamily="34" charset="0"/>
                <a:cs typeface="Calibri" panose="020F0502020204030204" pitchFamily="34" charset="0"/>
              </a:rPr>
              <a:t>  </a:t>
            </a:r>
          </a:p>
          <a:p>
            <a:pPr marL="0" indent="0">
              <a:buNone/>
            </a:pPr>
            <a:endParaRPr lang="fr-FR" sz="800" dirty="0">
              <a:latin typeface="Calibri" panose="020F0502020204030204" pitchFamily="34" charset="0"/>
              <a:cs typeface="Calibri" panose="020F0502020204030204" pitchFamily="34" charset="0"/>
            </a:endParaRPr>
          </a:p>
          <a:p>
            <a:pPr marL="0" indent="0">
              <a:buNone/>
            </a:pPr>
            <a:r>
              <a:rPr lang="fr-FR" sz="1000" b="1" dirty="0">
                <a:latin typeface="Calibri" panose="020F0502020204030204" pitchFamily="34" charset="0"/>
                <a:cs typeface="Calibri" panose="020F0502020204030204" pitchFamily="34" charset="0"/>
              </a:rPr>
              <a:t>Scientific Data </a:t>
            </a:r>
            <a:r>
              <a:rPr lang="fr-FR" sz="1000" dirty="0">
                <a:latin typeface="Calibri" panose="020F0502020204030204" pitchFamily="34" charset="0"/>
                <a:cs typeface="Calibri" panose="020F0502020204030204" pitchFamily="34" charset="0"/>
              </a:rPr>
              <a:t>: </a:t>
            </a:r>
            <a:r>
              <a:rPr lang="en-US" sz="1000" i="1" dirty="0">
                <a:latin typeface="Calibri" panose="020F0502020204030204" pitchFamily="34" charset="0"/>
                <a:cs typeface="Calibri" panose="020F0502020204030204" pitchFamily="34" charset="0"/>
              </a:rPr>
              <a:t>datasets must be made available to editors and referees at the time of submission, and must be shared with the scientific community as a condition of publication</a:t>
            </a:r>
            <a:r>
              <a:rPr lang="en-US" sz="1000" dirty="0">
                <a:latin typeface="Calibri" panose="020F0502020204030204" pitchFamily="34" charset="0"/>
                <a:cs typeface="Calibri" panose="020F0502020204030204" pitchFamily="34" charset="0"/>
              </a:rPr>
              <a:t>. </a:t>
            </a:r>
            <a:r>
              <a:rPr lang="en-US" sz="900" dirty="0">
                <a:latin typeface="Calibri" panose="020F0502020204030204" pitchFamily="34" charset="0"/>
                <a:cs typeface="Calibri" panose="020F0502020204030204" pitchFamily="34" charset="0"/>
                <a:hlinkClick r:id="rId6"/>
              </a:rPr>
              <a:t>https://www.nature.com/sdata/policies/data-policies</a:t>
            </a:r>
            <a:r>
              <a:rPr lang="en-US" sz="900" dirty="0">
                <a:latin typeface="Calibri" panose="020F0502020204030204" pitchFamily="34" charset="0"/>
                <a:cs typeface="Calibri" panose="020F0502020204030204" pitchFamily="34" charset="0"/>
              </a:rPr>
              <a:t>  </a:t>
            </a:r>
          </a:p>
          <a:p>
            <a:pPr marL="0" indent="0">
              <a:buNone/>
            </a:pPr>
            <a:endParaRPr lang="en-US" sz="800" dirty="0">
              <a:latin typeface="Calibri" panose="020F0502020204030204" pitchFamily="34" charset="0"/>
              <a:cs typeface="Calibri" panose="020F0502020204030204" pitchFamily="34" charset="0"/>
            </a:endParaRPr>
          </a:p>
          <a:p>
            <a:pPr marL="0" indent="0">
              <a:buNone/>
            </a:pPr>
            <a:r>
              <a:rPr lang="en-US" sz="1000" b="1" dirty="0">
                <a:latin typeface="Calibri" panose="020F0502020204030204" pitchFamily="34" charset="0"/>
                <a:cs typeface="Calibri" panose="020F0502020204030204" pitchFamily="34" charset="0"/>
              </a:rPr>
              <a:t>BMC Research Notes: </a:t>
            </a:r>
            <a:r>
              <a:rPr lang="en-US" sz="1000" i="1" dirty="0">
                <a:latin typeface="Calibri" panose="020F0502020204030204" pitchFamily="34" charset="0"/>
                <a:cs typeface="Calibri" panose="020F0502020204030204" pitchFamily="34" charset="0"/>
              </a:rPr>
              <a:t>Completeness and accessibility of data sets will be checked during editorial evaluation (restrictions related to human privacy or public safety will be considered, authors should specify this in their cover letter). </a:t>
            </a:r>
            <a:r>
              <a:rPr lang="en-US" sz="900" dirty="0">
                <a:latin typeface="Calibri" panose="020F0502020204030204" pitchFamily="34" charset="0"/>
                <a:cs typeface="Calibri" panose="020F0502020204030204" pitchFamily="34" charset="0"/>
                <a:hlinkClick r:id="rId7"/>
              </a:rPr>
              <a:t>https://bmcresnotes.biomedcentral.com/submission-guidelines/preparing-your-manuscript/data-note</a:t>
            </a:r>
            <a:r>
              <a:rPr lang="en-US" sz="900" dirty="0">
                <a:latin typeface="Calibri" panose="020F0502020204030204" pitchFamily="34" charset="0"/>
                <a:cs typeface="Calibri" panose="020F0502020204030204" pitchFamily="34" charset="0"/>
              </a:rPr>
              <a:t>  </a:t>
            </a:r>
          </a:p>
          <a:p>
            <a:pPr marL="0" indent="0">
              <a:spcBef>
                <a:spcPts val="600"/>
              </a:spcBef>
              <a:buNone/>
            </a:pPr>
            <a:r>
              <a:rPr lang="en-US" sz="1000" dirty="0">
                <a:latin typeface="Calibri" panose="020F0502020204030204" pitchFamily="34" charset="0"/>
                <a:cs typeface="Calibri" panose="020F0502020204030204" pitchFamily="34" charset="0"/>
              </a:rPr>
              <a:t>For all submissions to </a:t>
            </a:r>
            <a:r>
              <a:rPr lang="en-US" sz="1000" b="1" dirty="0">
                <a:latin typeface="Calibri" panose="020F0502020204030204" pitchFamily="34" charset="0"/>
                <a:cs typeface="Calibri" panose="020F0502020204030204" pitchFamily="34" charset="0"/>
              </a:rPr>
              <a:t>Royal Society of Chemistry journals </a:t>
            </a:r>
            <a:r>
              <a:rPr lang="en-US" sz="1000" dirty="0">
                <a:latin typeface="Calibri" panose="020F0502020204030204" pitchFamily="34" charset="0"/>
                <a:cs typeface="Calibri" panose="020F0502020204030204" pitchFamily="34" charset="0"/>
              </a:rPr>
              <a:t>(ex: Chemical Science), </a:t>
            </a:r>
            <a:r>
              <a:rPr lang="en-US" sz="1000" i="1" dirty="0">
                <a:latin typeface="Calibri" panose="020F0502020204030204" pitchFamily="34" charset="0"/>
                <a:cs typeface="Calibri" panose="020F0502020204030204" pitchFamily="34" charset="0"/>
              </a:rPr>
              <a:t>any data required to understand and verify the research in an article must be made available on submission. </a:t>
            </a:r>
            <a:r>
              <a:rPr lang="en-US" sz="900" dirty="0">
                <a:latin typeface="Calibri" panose="020F0502020204030204" pitchFamily="34" charset="0"/>
                <a:cs typeface="Calibri" panose="020F0502020204030204" pitchFamily="34" charset="0"/>
                <a:hlinkClick r:id="rId8"/>
              </a:rPr>
              <a:t>https://www.rsc.org/journals-books-databases/author-and-reviewer-hub/authors-information/prepare-and-format/data-sharing/#policy</a:t>
            </a:r>
            <a:r>
              <a:rPr lang="en-US" sz="900" dirty="0">
                <a:latin typeface="Calibri" panose="020F0502020204030204" pitchFamily="34" charset="0"/>
                <a:cs typeface="Calibri" panose="020F0502020204030204" pitchFamily="34" charset="0"/>
              </a:rPr>
              <a:t> </a:t>
            </a:r>
            <a:endParaRPr lang="fr-FR" sz="900" dirty="0">
              <a:latin typeface="Calibri" panose="020F0502020204030204" pitchFamily="34" charset="0"/>
              <a:cs typeface="Calibri" panose="020F0502020204030204" pitchFamily="34" charset="0"/>
            </a:endParaRPr>
          </a:p>
          <a:p>
            <a:pPr marL="0" indent="0">
              <a:buNone/>
            </a:pPr>
            <a:endParaRPr lang="en-US" sz="800" dirty="0">
              <a:latin typeface="Calibri" panose="020F0502020204030204" pitchFamily="34" charset="0"/>
              <a:cs typeface="Calibri" panose="020F0502020204030204" pitchFamily="34" charset="0"/>
            </a:endParaRPr>
          </a:p>
          <a:p>
            <a:pPr marL="0" indent="0" algn="just">
              <a:buNone/>
            </a:pPr>
            <a:r>
              <a:rPr lang="en-US" sz="1000" b="1" i="0" u="none" strike="noStrike" cap="none" dirty="0">
                <a:solidFill>
                  <a:srgbClr val="000000"/>
                </a:solidFill>
                <a:effectLst/>
                <a:latin typeface="Calibri" panose="020F0502020204030204" pitchFamily="34" charset="0"/>
                <a:cs typeface="Calibri" panose="020F0502020204030204" pitchFamily="34" charset="0"/>
                <a:sym typeface="Arial"/>
              </a:rPr>
              <a:t>International Journal of Epidemiology</a:t>
            </a:r>
            <a:r>
              <a:rPr lang="en-US" sz="1000" b="0" i="0" u="none" strike="noStrike" cap="none" dirty="0">
                <a:solidFill>
                  <a:srgbClr val="000000"/>
                </a:solidFill>
                <a:effectLst/>
                <a:latin typeface="Calibri" panose="020F0502020204030204" pitchFamily="34" charset="0"/>
                <a:cs typeface="Calibri" panose="020F0502020204030204" pitchFamily="34" charset="0"/>
                <a:sym typeface="Arial"/>
              </a:rPr>
              <a:t>: </a:t>
            </a:r>
            <a:r>
              <a:rPr lang="fr-FR" sz="1000" i="1" dirty="0">
                <a:latin typeface="Calibri" panose="020F0502020204030204" pitchFamily="34" charset="0"/>
                <a:cs typeface="Calibri" panose="020F0502020204030204" pitchFamily="34" charset="0"/>
              </a:rPr>
              <a:t>Data can </a:t>
            </a:r>
            <a:r>
              <a:rPr lang="fr-FR" sz="1000" i="1" dirty="0" err="1">
                <a:latin typeface="Calibri" panose="020F0502020204030204" pitchFamily="34" charset="0"/>
                <a:cs typeface="Calibri" panose="020F0502020204030204" pitchFamily="34" charset="0"/>
              </a:rPr>
              <a:t>be</a:t>
            </a:r>
            <a:r>
              <a:rPr lang="fr-FR" sz="1000" i="1" dirty="0">
                <a:latin typeface="Calibri" panose="020F0502020204030204" pitchFamily="34" charset="0"/>
                <a:cs typeface="Calibri" panose="020F0502020204030204" pitchFamily="34" charset="0"/>
              </a:rPr>
              <a:t> </a:t>
            </a:r>
            <a:r>
              <a:rPr lang="fr-FR" sz="1000" i="1" dirty="0" err="1">
                <a:latin typeface="Calibri" panose="020F0502020204030204" pitchFamily="34" charset="0"/>
                <a:cs typeface="Calibri" panose="020F0502020204030204" pitchFamily="34" charset="0"/>
              </a:rPr>
              <a:t>openly</a:t>
            </a:r>
            <a:r>
              <a:rPr lang="fr-FR" sz="1000" i="1" dirty="0">
                <a:latin typeface="Calibri" panose="020F0502020204030204" pitchFamily="34" charset="0"/>
                <a:cs typeface="Calibri" panose="020F0502020204030204" pitchFamily="34" charset="0"/>
              </a:rPr>
              <a:t> </a:t>
            </a:r>
            <a:r>
              <a:rPr lang="fr-FR" sz="1000" i="1" dirty="0" err="1">
                <a:latin typeface="Calibri" panose="020F0502020204030204" pitchFamily="34" charset="0"/>
                <a:cs typeface="Calibri" panose="020F0502020204030204" pitchFamily="34" charset="0"/>
              </a:rPr>
              <a:t>available</a:t>
            </a:r>
            <a:r>
              <a:rPr lang="fr-FR" sz="1000" i="1" dirty="0">
                <a:latin typeface="Calibri" panose="020F0502020204030204" pitchFamily="34" charset="0"/>
                <a:cs typeface="Calibri" panose="020F0502020204030204" pitchFamily="34" charset="0"/>
              </a:rPr>
              <a:t> on a </a:t>
            </a:r>
            <a:r>
              <a:rPr lang="fr-FR" sz="1000" i="1" dirty="0" err="1">
                <a:latin typeface="Calibri" panose="020F0502020204030204" pitchFamily="34" charset="0"/>
                <a:cs typeface="Calibri" panose="020F0502020204030204" pitchFamily="34" charset="0"/>
              </a:rPr>
              <a:t>website</a:t>
            </a:r>
            <a:r>
              <a:rPr lang="fr-FR" sz="1000" i="1" dirty="0">
                <a:latin typeface="Calibri" panose="020F0502020204030204" pitchFamily="34" charset="0"/>
                <a:cs typeface="Calibri" panose="020F0502020204030204" pitchFamily="34" charset="0"/>
              </a:rPr>
              <a:t> or able to </a:t>
            </a:r>
            <a:r>
              <a:rPr lang="fr-FR" sz="1000" i="1" dirty="0" err="1">
                <a:latin typeface="Calibri" panose="020F0502020204030204" pitchFamily="34" charset="0"/>
                <a:cs typeface="Calibri" panose="020F0502020204030204" pitchFamily="34" charset="0"/>
              </a:rPr>
              <a:t>be</a:t>
            </a:r>
            <a:r>
              <a:rPr lang="fr-FR" sz="1000" i="1" dirty="0">
                <a:latin typeface="Calibri" panose="020F0502020204030204" pitchFamily="34" charset="0"/>
                <a:cs typeface="Calibri" panose="020F0502020204030204" pitchFamily="34" charset="0"/>
              </a:rPr>
              <a:t> </a:t>
            </a:r>
            <a:r>
              <a:rPr lang="fr-FR" sz="1000" i="1" dirty="0" err="1">
                <a:latin typeface="Calibri" panose="020F0502020204030204" pitchFamily="34" charset="0"/>
                <a:cs typeface="Calibri" panose="020F0502020204030204" pitchFamily="34" charset="0"/>
              </a:rPr>
              <a:t>granted</a:t>
            </a:r>
            <a:r>
              <a:rPr lang="fr-FR" sz="1000" i="1" dirty="0">
                <a:latin typeface="Calibri" panose="020F0502020204030204" pitchFamily="34" charset="0"/>
                <a:cs typeface="Calibri" panose="020F0502020204030204" pitchFamily="34" charset="0"/>
              </a:rPr>
              <a:t>… : accessible pour des collaborations, ou sur demande</a:t>
            </a:r>
            <a:r>
              <a:rPr lang="fr-FR" sz="1000" dirty="0">
                <a:latin typeface="Calibri" panose="020F0502020204030204" pitchFamily="34" charset="0"/>
                <a:cs typeface="Calibri" panose="020F0502020204030204" pitchFamily="34" charset="0"/>
              </a:rPr>
              <a:t>.</a:t>
            </a:r>
          </a:p>
          <a:p>
            <a:pPr marL="0" indent="0" algn="just">
              <a:buNone/>
            </a:pPr>
            <a:r>
              <a:rPr lang="fr-FR" sz="900" b="0" u="none" strike="noStrike" cap="none" dirty="0">
                <a:solidFill>
                  <a:srgbClr val="000000"/>
                </a:solidFill>
                <a:effectLst/>
                <a:latin typeface="Calibri" panose="020F0502020204030204" pitchFamily="34" charset="0"/>
                <a:cs typeface="Calibri" panose="020F0502020204030204" pitchFamily="34" charset="0"/>
                <a:sym typeface="Arial"/>
                <a:hlinkClick r:id="rId9"/>
              </a:rPr>
              <a:t>https://academic.oup.com/ije/pages/General_Instructions#Data%20Resource%20Profiles</a:t>
            </a:r>
            <a:r>
              <a:rPr lang="fr-FR" sz="900" b="0" u="none" strike="noStrike" cap="none" dirty="0">
                <a:solidFill>
                  <a:srgbClr val="000000"/>
                </a:solidFill>
                <a:effectLst/>
                <a:latin typeface="Calibri" panose="020F0502020204030204" pitchFamily="34" charset="0"/>
                <a:cs typeface="Calibri" panose="020F0502020204030204" pitchFamily="34" charset="0"/>
                <a:sym typeface="Arial"/>
              </a:rPr>
              <a:t> </a:t>
            </a:r>
          </a:p>
          <a:p>
            <a:pPr marL="0" lvl="0" indent="0">
              <a:buNone/>
            </a:pPr>
            <a:endParaRPr lang="fr-FR" sz="800" b="0" u="none" strike="noStrike" cap="none" dirty="0">
              <a:solidFill>
                <a:srgbClr val="000000"/>
              </a:solidFill>
              <a:effectLst/>
              <a:latin typeface="Calibri" panose="020F0502020204030204" pitchFamily="34" charset="0"/>
              <a:cs typeface="Calibri" panose="020F0502020204030204" pitchFamily="34" charset="0"/>
              <a:sym typeface="Arial"/>
            </a:endParaRPr>
          </a:p>
          <a:p>
            <a:pPr marL="0" lvl="0" indent="0" algn="just">
              <a:buNone/>
            </a:pPr>
            <a:r>
              <a:rPr lang="en-US" sz="1000" b="1" dirty="0">
                <a:latin typeface="Calibri" panose="020F0502020204030204" pitchFamily="34" charset="0"/>
                <a:cs typeface="Calibri" panose="020F0502020204030204" pitchFamily="34" charset="0"/>
              </a:rPr>
              <a:t>Ecology and Evolution, J Applied </a:t>
            </a:r>
            <a:r>
              <a:rPr lang="en-US" sz="1000" b="1" dirty="0" err="1">
                <a:latin typeface="Calibri" panose="020F0502020204030204" pitchFamily="34" charset="0"/>
                <a:cs typeface="Calibri" panose="020F0502020204030204" pitchFamily="34" charset="0"/>
              </a:rPr>
              <a:t>Ecol</a:t>
            </a:r>
            <a:r>
              <a:rPr lang="en-US" sz="1000" b="1" dirty="0">
                <a:latin typeface="Calibri" panose="020F0502020204030204" pitchFamily="34" charset="0"/>
                <a:cs typeface="Calibri" panose="020F0502020204030204" pitchFamily="34" charset="0"/>
              </a:rPr>
              <a:t> et </a:t>
            </a:r>
            <a:r>
              <a:rPr lang="en-US" sz="1000" b="1" dirty="0" err="1">
                <a:latin typeface="Calibri" panose="020F0502020204030204" pitchFamily="34" charset="0"/>
                <a:cs typeface="Calibri" panose="020F0502020204030204" pitchFamily="34" charset="0"/>
              </a:rPr>
              <a:t>toutes</a:t>
            </a:r>
            <a:r>
              <a:rPr lang="en-US" sz="1000" b="1" dirty="0">
                <a:latin typeface="Calibri" panose="020F0502020204030204" pitchFamily="34" charset="0"/>
                <a:cs typeface="Calibri" panose="020F0502020204030204" pitchFamily="34" charset="0"/>
              </a:rPr>
              <a:t> les revues de la BES</a:t>
            </a:r>
            <a:r>
              <a:rPr lang="en-US" sz="1000" b="1" i="1" dirty="0">
                <a:latin typeface="Calibri" panose="020F0502020204030204" pitchFamily="34" charset="0"/>
                <a:cs typeface="Calibri" panose="020F0502020204030204" pitchFamily="34" charset="0"/>
              </a:rPr>
              <a:t>: </a:t>
            </a:r>
            <a:r>
              <a:rPr lang="en-US" sz="1000" i="1" dirty="0">
                <a:latin typeface="Calibri" panose="020F0502020204030204" pitchFamily="34" charset="0"/>
                <a:cs typeface="Calibri" panose="020F0502020204030204" pitchFamily="34" charset="0"/>
              </a:rPr>
              <a:t>Authors may elect to have the data publicly available at time of publication, or may opt to embargo access to the data for a period of up to a year after publication. Exceptions may be granted at the discretion of the editor, especially for sensitive information such as human data, confidential social data or location of endangered species</a:t>
            </a:r>
            <a:r>
              <a:rPr lang="en-US" sz="1000" dirty="0">
                <a:latin typeface="Calibri" panose="020F0502020204030204" pitchFamily="34" charset="0"/>
                <a:cs typeface="Calibri" panose="020F0502020204030204" pitchFamily="34" charset="0"/>
              </a:rPr>
              <a:t>. </a:t>
            </a:r>
            <a:r>
              <a:rPr lang="en-US" sz="900" b="0" u="none" strike="noStrike" cap="none" dirty="0">
                <a:solidFill>
                  <a:srgbClr val="000000"/>
                </a:solidFill>
                <a:effectLst/>
                <a:latin typeface="Calibri" panose="020F0502020204030204" pitchFamily="34" charset="0"/>
                <a:cs typeface="Calibri" panose="020F0502020204030204" pitchFamily="34" charset="0"/>
                <a:sym typeface="Arial"/>
                <a:hlinkClick r:id="rId10"/>
              </a:rPr>
              <a:t>https://onlinelibrary.wiley.com/page/journal/20457758/homepage/forauthors.html</a:t>
            </a:r>
            <a:r>
              <a:rPr lang="en-US" sz="900" dirty="0">
                <a:latin typeface="Calibri" panose="020F0502020204030204" pitchFamily="34" charset="0"/>
                <a:cs typeface="Calibri" panose="020F0502020204030204" pitchFamily="34" charset="0"/>
              </a:rPr>
              <a:t> ; </a:t>
            </a:r>
            <a:r>
              <a:rPr lang="en-US" sz="900" dirty="0">
                <a:latin typeface="Calibri" panose="020F0502020204030204" pitchFamily="34" charset="0"/>
                <a:cs typeface="Calibri" panose="020F0502020204030204" pitchFamily="34" charset="0"/>
                <a:hlinkClick r:id="rId11"/>
              </a:rPr>
              <a:t>https://besjournals.onlinelibrary.wiley.com/hub/data_archiving_policy</a:t>
            </a:r>
            <a:r>
              <a:rPr lang="en-US" sz="900" dirty="0">
                <a:latin typeface="Calibri" panose="020F0502020204030204" pitchFamily="34" charset="0"/>
                <a:cs typeface="Calibri" panose="020F0502020204030204" pitchFamily="34" charset="0"/>
              </a:rPr>
              <a:t> </a:t>
            </a:r>
            <a:endParaRPr lang="en-US" sz="1100" b="0" u="none" strike="noStrike" cap="none" dirty="0">
              <a:solidFill>
                <a:srgbClr val="000000"/>
              </a:solidFill>
              <a:effectLst/>
              <a:latin typeface="Calibri" panose="020F0502020204030204" pitchFamily="34" charset="0"/>
              <a:cs typeface="Calibri" panose="020F0502020204030204" pitchFamily="34" charset="0"/>
              <a:sym typeface="Arial"/>
            </a:endParaRPr>
          </a:p>
          <a:p>
            <a:pPr marL="0" lvl="0" indent="0" algn="just">
              <a:buNone/>
            </a:pPr>
            <a:r>
              <a:rPr lang="en-US" sz="1000" b="1" dirty="0">
                <a:latin typeface="Calibri" panose="020F0502020204030204" pitchFamily="34" charset="0"/>
                <a:cs typeface="Calibri" panose="020F0502020204030204" pitchFamily="34" charset="0"/>
              </a:rPr>
              <a:t>Molecular Ecology </a:t>
            </a:r>
            <a:r>
              <a:rPr lang="en-US" sz="1000" dirty="0">
                <a:latin typeface="Calibri" panose="020F0502020204030204" pitchFamily="34" charset="0"/>
                <a:cs typeface="Calibri" panose="020F0502020204030204" pitchFamily="34" charset="0"/>
              </a:rPr>
              <a:t>: </a:t>
            </a:r>
            <a:r>
              <a:rPr lang="en-US" sz="1000" i="1" dirty="0">
                <a:latin typeface="Calibri" panose="020F0502020204030204" pitchFamily="34" charset="0"/>
                <a:cs typeface="Calibri" panose="020F0502020204030204" pitchFamily="34" charset="0"/>
              </a:rPr>
              <a:t>Embargos may be granted in exceptional instances at the discretion of the Editor, such as for human subject data, location of endangered species, or long-term ecological data sets</a:t>
            </a:r>
            <a:r>
              <a:rPr lang="en-US" sz="1000" dirty="0">
                <a:latin typeface="Calibri" panose="020F0502020204030204" pitchFamily="34" charset="0"/>
                <a:cs typeface="Calibri" panose="020F0502020204030204" pitchFamily="34" charset="0"/>
              </a:rPr>
              <a:t>. </a:t>
            </a:r>
            <a:r>
              <a:rPr lang="en-US" sz="900" dirty="0">
                <a:latin typeface="Calibri" panose="020F0502020204030204" pitchFamily="34" charset="0"/>
                <a:cs typeface="Calibri" panose="020F0502020204030204" pitchFamily="34" charset="0"/>
                <a:hlinkClick r:id="rId12"/>
              </a:rPr>
              <a:t>https://onlinelibrary.wiley.com/page/journal/1365294x/homepage/ForAuthors.html#Ed_policy</a:t>
            </a:r>
            <a:endParaRPr lang="en-US" sz="900" dirty="0">
              <a:latin typeface="Calibri" panose="020F0502020204030204" pitchFamily="34" charset="0"/>
              <a:cs typeface="Calibri" panose="020F0502020204030204" pitchFamily="34" charset="0"/>
            </a:endParaRPr>
          </a:p>
          <a:p>
            <a:pPr marL="0" lvl="0" indent="0">
              <a:buNone/>
            </a:pPr>
            <a:r>
              <a:rPr lang="en-US" sz="1000" b="1" u="none" strike="noStrike" cap="none" dirty="0">
                <a:solidFill>
                  <a:srgbClr val="000000"/>
                </a:solidFill>
                <a:effectLst/>
                <a:latin typeface="Calibri" panose="020F0502020204030204" pitchFamily="34" charset="0"/>
                <a:cs typeface="Calibri" panose="020F0502020204030204" pitchFamily="34" charset="0"/>
                <a:sym typeface="Arial"/>
              </a:rPr>
              <a:t>Studies in Family Planning</a:t>
            </a:r>
            <a:r>
              <a:rPr lang="en-US" sz="1000" b="0" u="none" strike="noStrike" cap="none" dirty="0">
                <a:solidFill>
                  <a:srgbClr val="000000"/>
                </a:solidFill>
                <a:effectLst/>
                <a:latin typeface="Calibri" panose="020F0502020204030204" pitchFamily="34" charset="0"/>
                <a:cs typeface="Calibri" panose="020F0502020204030204" pitchFamily="34" charset="0"/>
                <a:sym typeface="Arial"/>
              </a:rPr>
              <a:t>: </a:t>
            </a:r>
            <a:r>
              <a:rPr lang="en-US" sz="1000" b="0" i="1" u="none" strike="noStrike" cap="none" dirty="0">
                <a:solidFill>
                  <a:srgbClr val="000000"/>
                </a:solidFill>
                <a:effectLst/>
                <a:latin typeface="Calibri" panose="020F0502020204030204" pitchFamily="34" charset="0"/>
                <a:cs typeface="Calibri" panose="020F0502020204030204" pitchFamily="34" charset="0"/>
                <a:sym typeface="Arial"/>
              </a:rPr>
              <a:t>Your complete dataset, as well as key data collection tools (e.g., questionnaires) should be openly available or available upon request</a:t>
            </a:r>
            <a:r>
              <a:rPr lang="en-US" sz="1000" b="0" u="none" strike="noStrike" cap="none" dirty="0">
                <a:solidFill>
                  <a:srgbClr val="000000"/>
                </a:solidFill>
                <a:effectLst/>
                <a:latin typeface="Calibri" panose="020F0502020204030204" pitchFamily="34" charset="0"/>
                <a:cs typeface="Calibri" panose="020F0502020204030204" pitchFamily="34" charset="0"/>
                <a:sym typeface="Arial"/>
              </a:rPr>
              <a:t>.</a:t>
            </a:r>
            <a:endParaRPr lang="en-US" sz="800" b="0" u="none" strike="noStrike" cap="none" dirty="0">
              <a:solidFill>
                <a:srgbClr val="000000"/>
              </a:solidFill>
              <a:effectLst/>
              <a:latin typeface="Calibri" panose="020F0502020204030204" pitchFamily="34" charset="0"/>
              <a:cs typeface="Calibri" panose="020F0502020204030204" pitchFamily="34" charset="0"/>
              <a:sym typeface="Arial"/>
            </a:endParaRPr>
          </a:p>
          <a:p>
            <a:pPr marL="0" lvl="0" indent="0">
              <a:buNone/>
            </a:pPr>
            <a:r>
              <a:rPr lang="en-US" sz="1000" b="0" u="none" strike="noStrike" cap="none" dirty="0">
                <a:solidFill>
                  <a:srgbClr val="000000"/>
                </a:solidFill>
                <a:effectLst/>
                <a:latin typeface="Calibri" panose="020F0502020204030204" pitchFamily="34" charset="0"/>
                <a:cs typeface="Calibri" panose="020F0502020204030204" pitchFamily="34" charset="0"/>
                <a:sym typeface="Arial"/>
              </a:rPr>
              <a:t>Les revues de </a:t>
            </a:r>
            <a:r>
              <a:rPr lang="en-US" sz="1000" b="1" u="none" strike="noStrike" cap="none" dirty="0">
                <a:solidFill>
                  <a:srgbClr val="000000"/>
                </a:solidFill>
                <a:effectLst/>
                <a:latin typeface="Calibri" panose="020F0502020204030204" pitchFamily="34" charset="0"/>
                <a:cs typeface="Calibri" panose="020F0502020204030204" pitchFamily="34" charset="0"/>
                <a:sym typeface="Arial"/>
              </a:rPr>
              <a:t>IOP Publishing </a:t>
            </a:r>
            <a:r>
              <a:rPr lang="en-US" sz="1000" b="0" u="none" strike="noStrike" cap="none" dirty="0">
                <a:solidFill>
                  <a:srgbClr val="000000"/>
                </a:solidFill>
                <a:effectLst/>
                <a:latin typeface="Calibri" panose="020F0502020204030204" pitchFamily="34" charset="0"/>
                <a:cs typeface="Calibri" panose="020F0502020204030204" pitchFamily="34" charset="0"/>
                <a:sym typeface="Arial"/>
              </a:rPr>
              <a:t>: “Embargoes on data sharing are permitted” : </a:t>
            </a:r>
            <a:endParaRPr lang="fr-FR" sz="1000" b="0" u="none" strike="noStrike" cap="none" dirty="0">
              <a:solidFill>
                <a:srgbClr val="000000"/>
              </a:solidFill>
              <a:effectLst/>
              <a:latin typeface="Calibri" panose="020F0502020204030204" pitchFamily="34" charset="0"/>
              <a:cs typeface="Calibri" panose="020F0502020204030204" pitchFamily="34" charset="0"/>
              <a:sym typeface="Arial"/>
            </a:endParaRPr>
          </a:p>
          <a:p>
            <a:pPr marL="0" indent="0">
              <a:buNone/>
            </a:pPr>
            <a:r>
              <a:rPr lang="fr-FR" sz="900" i="0" baseline="0" dirty="0">
                <a:latin typeface="Calibri" panose="020F0502020204030204" pitchFamily="34" charset="0"/>
                <a:cs typeface="Calibri" panose="020F0502020204030204" pitchFamily="34" charset="0"/>
                <a:hlinkClick r:id="rId13"/>
              </a:rPr>
              <a:t>https://publishingsupport.iopscience.iop.org/iop-publishing-data-availability-policy/#embargoes</a:t>
            </a:r>
            <a:r>
              <a:rPr lang="fr-FR" sz="900" i="0" baseline="0" dirty="0">
                <a:latin typeface="Calibri" panose="020F0502020204030204" pitchFamily="34" charset="0"/>
                <a:cs typeface="Calibri" panose="020F0502020204030204" pitchFamily="34" charset="0"/>
              </a:rPr>
              <a:t>  </a:t>
            </a:r>
          </a:p>
          <a:p>
            <a:pPr marL="0" lvl="0" indent="0">
              <a:buNone/>
            </a:pPr>
            <a:r>
              <a:rPr lang="fr-FR" sz="900" b="1" i="0" u="none" strike="noStrike" cap="none" baseline="0" dirty="0" err="1">
                <a:solidFill>
                  <a:srgbClr val="000000"/>
                </a:solidFill>
                <a:effectLst/>
                <a:latin typeface="Calibri" panose="020F0502020204030204" pitchFamily="34" charset="0"/>
                <a:cs typeface="Calibri" panose="020F0502020204030204" pitchFamily="34" charset="0"/>
                <a:sym typeface="Arial"/>
              </a:rPr>
              <a:t>Ecography</a:t>
            </a:r>
            <a:r>
              <a:rPr lang="fr-FR" sz="900" b="0" i="0" u="none" strike="noStrike" cap="none" baseline="0" dirty="0">
                <a:solidFill>
                  <a:srgbClr val="000000"/>
                </a:solidFill>
                <a:effectLst/>
                <a:latin typeface="Calibri" panose="020F0502020204030204" pitchFamily="34" charset="0"/>
                <a:cs typeface="Calibri" panose="020F0502020204030204" pitchFamily="34" charset="0"/>
                <a:sym typeface="Arial"/>
              </a:rPr>
              <a:t> : </a:t>
            </a:r>
            <a:r>
              <a:rPr lang="fr-FR" sz="900" b="0" i="0" u="none" strike="noStrike" cap="none" baseline="0" dirty="0">
                <a:solidFill>
                  <a:srgbClr val="000000"/>
                </a:solidFill>
                <a:effectLst/>
                <a:latin typeface="Calibri" panose="020F0502020204030204" pitchFamily="34" charset="0"/>
                <a:cs typeface="Calibri" panose="020F0502020204030204" pitchFamily="34" charset="0"/>
                <a:sym typeface="Arial"/>
                <a:hlinkClick r:id="rId14"/>
              </a:rPr>
              <a:t>http://www.ecography.org/authors/author-guidelines</a:t>
            </a:r>
            <a:r>
              <a:rPr lang="fr-FR" sz="900" b="0" i="0" u="none" strike="noStrike" cap="none" baseline="0" dirty="0">
                <a:solidFill>
                  <a:srgbClr val="000000"/>
                </a:solidFill>
                <a:effectLst/>
                <a:latin typeface="Calibri" panose="020F0502020204030204" pitchFamily="34" charset="0"/>
                <a:cs typeface="Calibri" panose="020F0502020204030204" pitchFamily="34" charset="0"/>
                <a:sym typeface="Arial"/>
              </a:rPr>
              <a:t> </a:t>
            </a:r>
          </a:p>
          <a:p>
            <a:pPr marL="0" lvl="0" indent="0">
              <a:buNone/>
            </a:pPr>
            <a:endParaRPr lang="fr-FR" sz="900" b="0" i="0" u="none" strike="noStrike" cap="none" baseline="0" dirty="0">
              <a:solidFill>
                <a:srgbClr val="000000"/>
              </a:solidFill>
              <a:effectLst/>
              <a:latin typeface="Calibri" panose="020F0502020204030204" pitchFamily="34" charset="0"/>
              <a:cs typeface="Calibri" panose="020F0502020204030204" pitchFamily="34" charset="0"/>
              <a:sym typeface="Arial"/>
            </a:endParaRPr>
          </a:p>
          <a:p>
            <a:pPr marL="0" lvl="0" indent="0">
              <a:buNone/>
            </a:pPr>
            <a:r>
              <a:rPr lang="en-US" sz="1000" b="1" i="0" u="none" strike="noStrike" cap="none" dirty="0">
                <a:solidFill>
                  <a:srgbClr val="000000"/>
                </a:solidFill>
                <a:effectLst/>
                <a:latin typeface="Calibri" panose="020F0502020204030204" pitchFamily="34" charset="0"/>
                <a:cs typeface="Calibri" panose="020F0502020204030204" pitchFamily="34" charset="0"/>
                <a:sym typeface="Arial"/>
              </a:rPr>
              <a:t>Methods in Ecology and Evolution. </a:t>
            </a:r>
            <a:r>
              <a:rPr lang="en-US" sz="1000" b="0" i="1" u="none" strike="noStrike" cap="none" dirty="0">
                <a:solidFill>
                  <a:srgbClr val="000000"/>
                </a:solidFill>
                <a:effectLst/>
                <a:latin typeface="Calibri" panose="020F0502020204030204" pitchFamily="34" charset="0"/>
                <a:cs typeface="Calibri" panose="020F0502020204030204" pitchFamily="34" charset="0"/>
                <a:sym typeface="Arial"/>
              </a:rPr>
              <a:t>Data should normally be made publicly available at the time of publication, but </a:t>
            </a:r>
            <a:r>
              <a:rPr lang="en-US" sz="1000" b="1" i="1" u="none" strike="noStrike" cap="none" dirty="0">
                <a:solidFill>
                  <a:srgbClr val="000000"/>
                </a:solidFill>
                <a:effectLst/>
                <a:latin typeface="Calibri" panose="020F0502020204030204" pitchFamily="34" charset="0"/>
                <a:cs typeface="Calibri" panose="020F0502020204030204" pitchFamily="34" charset="0"/>
                <a:sym typeface="Arial"/>
              </a:rPr>
              <a:t>may be postponed for up to one year </a:t>
            </a:r>
            <a:r>
              <a:rPr lang="en-US" sz="1000" b="0" i="1" u="none" strike="noStrike" cap="none" dirty="0">
                <a:solidFill>
                  <a:srgbClr val="000000"/>
                </a:solidFill>
                <a:effectLst/>
                <a:latin typeface="Calibri" panose="020F0502020204030204" pitchFamily="34" charset="0"/>
                <a:cs typeface="Calibri" panose="020F0502020204030204" pitchFamily="34" charset="0"/>
                <a:sym typeface="Arial"/>
              </a:rPr>
              <a:t>if the technology of the archive allows for it. </a:t>
            </a:r>
            <a:r>
              <a:rPr lang="en-US" sz="1000" i="1" baseline="0" dirty="0">
                <a:latin typeface="Calibri" panose="020F0502020204030204" pitchFamily="34" charset="0"/>
                <a:cs typeface="Calibri" panose="020F0502020204030204" pitchFamily="34" charset="0"/>
              </a:rPr>
              <a:t>Code and/or data should be made available for peer review (see more information here) either uploaded as a file for reviewers and editors OR given as a link to a suitable private for peer review repository</a:t>
            </a:r>
            <a:r>
              <a:rPr lang="en-US" sz="1000" i="0" baseline="0" dirty="0">
                <a:latin typeface="Calibri" panose="020F0502020204030204" pitchFamily="34" charset="0"/>
                <a:cs typeface="Calibri" panose="020F0502020204030204" pitchFamily="34" charset="0"/>
              </a:rPr>
              <a:t>. https://besjournals.onlinelibrary.wiley.com/hub/journal/2041210X/author-guidelines#data_availability</a:t>
            </a:r>
            <a:endParaRPr lang="fr-FR" sz="1000" i="0" baseline="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901863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399"/>
            <a:ext cx="5486400" cy="3086101"/>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76816281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400"/>
            <a:ext cx="5486400" cy="4584700"/>
          </a:xfrm>
          <a:prstGeom prst="rect">
            <a:avLst/>
          </a:prstGeom>
        </p:spPr>
        <p:txBody>
          <a:bodyPr spcFirstLastPara="1" wrap="square" lIns="91425" tIns="91425" rIns="91425" bIns="91425" anchor="t" anchorCtr="0">
            <a:noAutofit/>
          </a:bodyPr>
          <a:lstStyle/>
          <a:p>
            <a:pPr marL="0" lvl="0" indent="0">
              <a:buNone/>
            </a:pPr>
            <a:r>
              <a:rPr lang="fr-FR" sz="1000" dirty="0">
                <a:latin typeface="Calibri" panose="020F0502020204030204" pitchFamily="34" charset="0"/>
                <a:cs typeface="Calibri" panose="020F0502020204030204" pitchFamily="34" charset="0"/>
              </a:rPr>
              <a:t>Scientific Data:</a:t>
            </a:r>
          </a:p>
          <a:p>
            <a:pPr marL="0" lvl="0" indent="0" algn="l" rtl="0">
              <a:spcBef>
                <a:spcPts val="0"/>
              </a:spcBef>
              <a:spcAft>
                <a:spcPts val="0"/>
              </a:spcAft>
              <a:buNone/>
            </a:pPr>
            <a:r>
              <a:rPr lang="fr-FR" sz="1000" dirty="0">
                <a:latin typeface="Calibri" panose="020F0502020204030204" pitchFamily="34" charset="0"/>
                <a:cs typeface="Calibri" panose="020F0502020204030204" pitchFamily="34" charset="0"/>
              </a:rPr>
              <a:t>Guide des auteurs : </a:t>
            </a:r>
            <a:r>
              <a:rPr lang="fr-FR" sz="1000" dirty="0">
                <a:latin typeface="Calibri" panose="020F0502020204030204" pitchFamily="34" charset="0"/>
                <a:cs typeface="Calibri" panose="020F0502020204030204" pitchFamily="34" charset="0"/>
                <a:hlinkClick r:id="rId3"/>
              </a:rPr>
              <a:t>https://www.nature.com/sdata/publish/submission-guidelines</a:t>
            </a:r>
            <a:r>
              <a:rPr lang="fr-FR" sz="1000" dirty="0">
                <a:latin typeface="Calibri" panose="020F0502020204030204" pitchFamily="34" charset="0"/>
                <a:cs typeface="Calibri" panose="020F0502020204030204" pitchFamily="34" charset="0"/>
              </a:rPr>
              <a:t> </a:t>
            </a:r>
          </a:p>
          <a:p>
            <a:pPr marL="0" lvl="0" indent="0" algn="l" rtl="0">
              <a:spcBef>
                <a:spcPts val="0"/>
              </a:spcBef>
              <a:spcAft>
                <a:spcPts val="0"/>
              </a:spcAft>
              <a:buNone/>
            </a:pPr>
            <a:r>
              <a:rPr lang="fr-FR" sz="1000" dirty="0">
                <a:latin typeface="Calibri" panose="020F0502020204030204" pitchFamily="34" charset="0"/>
                <a:cs typeface="Calibri" panose="020F0502020204030204" pitchFamily="34" charset="0"/>
              </a:rPr>
              <a:t>Data policy : </a:t>
            </a:r>
            <a:r>
              <a:rPr lang="fr-FR" sz="1000" dirty="0">
                <a:latin typeface="Calibri" panose="020F0502020204030204" pitchFamily="34" charset="0"/>
                <a:cs typeface="Calibri" panose="020F0502020204030204" pitchFamily="34" charset="0"/>
                <a:hlinkClick r:id="rId4"/>
              </a:rPr>
              <a:t>https://www.nature.com/sdata/policies/data-policies</a:t>
            </a:r>
            <a:endParaRPr lang="fr-FR" sz="1000" i="0" baseline="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fr-FR" sz="1000" i="0" baseline="0"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US" sz="1000" dirty="0">
                <a:latin typeface="Calibri" panose="020F0502020204030204" pitchFamily="34" charset="0"/>
                <a:cs typeface="Calibri" panose="020F0502020204030204" pitchFamily="34" charset="0"/>
              </a:rPr>
              <a:t>Seventy years of data from the world’s longest grazed and irrigated pasture trials. </a:t>
            </a:r>
            <a:r>
              <a:rPr lang="en-US" sz="1000" i="1" dirty="0">
                <a:latin typeface="Calibri" panose="020F0502020204030204" pitchFamily="34" charset="0"/>
                <a:cs typeface="Calibri" panose="020F0502020204030204" pitchFamily="34" charset="0"/>
              </a:rPr>
              <a:t>Sci Data</a:t>
            </a:r>
            <a:r>
              <a:rPr lang="en-US" sz="1000" dirty="0">
                <a:latin typeface="Calibri" panose="020F0502020204030204" pitchFamily="34" charset="0"/>
                <a:cs typeface="Calibri" panose="020F0502020204030204" pitchFamily="34" charset="0"/>
              </a:rPr>
              <a:t> </a:t>
            </a:r>
            <a:r>
              <a:rPr lang="en-US" sz="1000" b="1" dirty="0">
                <a:latin typeface="Calibri" panose="020F0502020204030204" pitchFamily="34" charset="0"/>
                <a:cs typeface="Calibri" panose="020F0502020204030204" pitchFamily="34" charset="0"/>
              </a:rPr>
              <a:t>8</a:t>
            </a:r>
            <a:r>
              <a:rPr lang="en-US" sz="1000" dirty="0">
                <a:latin typeface="Calibri" panose="020F0502020204030204" pitchFamily="34" charset="0"/>
                <a:cs typeface="Calibri" panose="020F0502020204030204" pitchFamily="34" charset="0"/>
              </a:rPr>
              <a:t>, 53 (2021). </a:t>
            </a:r>
            <a:r>
              <a:rPr lang="fr-FR" sz="1000" dirty="0">
                <a:latin typeface="Calibri" panose="020F0502020204030204" pitchFamily="34" charset="0"/>
                <a:cs typeface="Calibri" panose="020F0502020204030204" pitchFamily="34" charset="0"/>
                <a:hlinkClick r:id="rId5"/>
              </a:rPr>
              <a:t>https://doi.org/10.1038/s41597-021-00841-x</a:t>
            </a:r>
            <a:r>
              <a:rPr lang="fr-FR" sz="1000" dirty="0">
                <a:latin typeface="Calibri" panose="020F0502020204030204" pitchFamily="34" charset="0"/>
                <a:cs typeface="Calibri" panose="020F0502020204030204" pitchFamily="34" charset="0"/>
              </a:rPr>
              <a:t>  </a:t>
            </a:r>
          </a:p>
          <a:p>
            <a:pPr lvl="0"/>
            <a:r>
              <a:rPr lang="en-US" sz="1000" dirty="0">
                <a:latin typeface="Calibri" panose="020F0502020204030204" pitchFamily="34" charset="0"/>
                <a:cs typeface="Calibri" panose="020F0502020204030204" pitchFamily="34" charset="0"/>
              </a:rPr>
              <a:t>Data are published in five spreadsheets at Figshare</a:t>
            </a:r>
            <a:r>
              <a:rPr lang="en-US" sz="1000" baseline="30000" dirty="0">
                <a:latin typeface="Calibri" panose="020F0502020204030204" pitchFamily="34" charset="0"/>
                <a:cs typeface="Calibri" panose="020F0502020204030204" pitchFamily="34" charset="0"/>
                <a:hlinkClick r:id="rId6" tooltip="McDowell, R. W. The Winchmore long-term Fertiliser and Irrigation Trial data. figshare &#10;                  https://doi.org/10.6084/m9.figshare.13530209&#10;                  &#10;                 (2021)."/>
              </a:rPr>
              <a:t>23</a:t>
            </a:r>
            <a:endParaRPr lang="en-US" sz="1000" baseline="30000" dirty="0">
              <a:latin typeface="Calibri" panose="020F0502020204030204" pitchFamily="34" charset="0"/>
              <a:cs typeface="Calibri" panose="020F0502020204030204" pitchFamily="34" charset="0"/>
            </a:endParaRPr>
          </a:p>
          <a:p>
            <a:pPr lvl="0"/>
            <a:endParaRPr lang="en-US" sz="1000" baseline="30000" dirty="0">
              <a:latin typeface="Calibri" panose="020F0502020204030204" pitchFamily="34" charset="0"/>
              <a:cs typeface="Calibri" panose="020F0502020204030204" pitchFamily="34" charset="0"/>
            </a:endParaRPr>
          </a:p>
          <a:p>
            <a:pPr lvl="0"/>
            <a:r>
              <a:rPr lang="en-US" sz="1000" dirty="0" err="1">
                <a:latin typeface="Calibri" panose="020F0502020204030204" pitchFamily="34" charset="0"/>
                <a:cs typeface="Calibri" panose="020F0502020204030204" pitchFamily="34" charset="0"/>
              </a:rPr>
              <a:t>Autre</a:t>
            </a:r>
            <a:r>
              <a:rPr lang="en-US" sz="1000" dirty="0">
                <a:latin typeface="Calibri" panose="020F0502020204030204" pitchFamily="34" charset="0"/>
                <a:cs typeface="Calibri" panose="020F0502020204030204" pitchFamily="34" charset="0"/>
              </a:rPr>
              <a:t> data paper possible:</a:t>
            </a:r>
          </a:p>
          <a:p>
            <a:pPr lvl="0"/>
            <a:r>
              <a:rPr lang="en-US" sz="1000" dirty="0">
                <a:latin typeface="Calibri" panose="020F0502020204030204" pitchFamily="34" charset="0"/>
                <a:cs typeface="Calibri" panose="020F0502020204030204" pitchFamily="34" charset="0"/>
              </a:rPr>
              <a:t>A global inventory of animal diversity measured in different grazing treatments. Sci Data 9, 209 (2022). </a:t>
            </a:r>
            <a:r>
              <a:rPr lang="en-US" sz="1000" dirty="0">
                <a:latin typeface="Calibri" panose="020F0502020204030204" pitchFamily="34" charset="0"/>
                <a:cs typeface="Calibri" panose="020F0502020204030204" pitchFamily="34" charset="0"/>
                <a:hlinkClick r:id="rId7"/>
              </a:rPr>
              <a:t>https://doi.org/10.1038/s41597-022-01326-1</a:t>
            </a:r>
            <a:endParaRPr lang="en-US" sz="1000" dirty="0">
              <a:latin typeface="Calibri" panose="020F0502020204030204" pitchFamily="34" charset="0"/>
              <a:cs typeface="Calibri" panose="020F0502020204030204" pitchFamily="34" charset="0"/>
            </a:endParaRPr>
          </a:p>
          <a:p>
            <a:pPr lvl="0"/>
            <a:r>
              <a:rPr lang="en-US" sz="1000" dirty="0">
                <a:latin typeface="Calibri" panose="020F0502020204030204" pitchFamily="34" charset="0"/>
                <a:cs typeface="Calibri" panose="020F0502020204030204" pitchFamily="34" charset="0"/>
              </a:rPr>
              <a:t>The data can be found at The Knowledge Network for Biocomplexity (KNB)</a:t>
            </a:r>
            <a:r>
              <a:rPr lang="en-US" sz="1000" baseline="30000" dirty="0">
                <a:latin typeface="Calibri" panose="020F0502020204030204" pitchFamily="34" charset="0"/>
                <a:cs typeface="Calibri" panose="020F0502020204030204" pitchFamily="34" charset="0"/>
                <a:hlinkClick r:id="rId8" tooltip="Filazzola, A. et al. A global inventory of animal biodiversity measured in different grazing treatments. KNB Data Repository &#10;                  https://doi.org/10.5063/F12F7KVF&#10;                  &#10;                 (2022)."/>
              </a:rPr>
              <a:t>21</a:t>
            </a:r>
            <a:r>
              <a:rPr lang="en-US" sz="10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46529260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400"/>
            <a:ext cx="5486400" cy="4584700"/>
          </a:xfrm>
          <a:prstGeom prst="rect">
            <a:avLst/>
          </a:prstGeom>
        </p:spPr>
        <p:txBody>
          <a:bodyPr spcFirstLastPara="1" wrap="square" lIns="91425" tIns="91425" rIns="91425" bIns="91425" anchor="t" anchorCtr="0">
            <a:noAutofit/>
          </a:bodyPr>
          <a:lstStyle/>
          <a:p>
            <a:pPr marL="0" indent="0">
              <a:buNone/>
            </a:pPr>
            <a:r>
              <a:rPr lang="en-US" b="1" i="0" u="none" strike="noStrike" kern="1200" cap="none" dirty="0">
                <a:solidFill>
                  <a:schemeClr val="tx1"/>
                </a:solidFill>
                <a:effectLst/>
                <a:latin typeface="Calibri" panose="020F0502020204030204" pitchFamily="34" charset="0"/>
                <a:cs typeface="Calibri" panose="020F0502020204030204" pitchFamily="34" charset="0"/>
                <a:sym typeface="Arial"/>
              </a:rPr>
              <a:t>Geoscience Data Journal</a:t>
            </a:r>
            <a:r>
              <a:rPr lang="en-US" b="0" i="0" u="none" strike="noStrike" kern="1200" cap="none" dirty="0">
                <a:solidFill>
                  <a:schemeClr val="tx1"/>
                </a:solidFill>
                <a:effectLst/>
                <a:latin typeface="Calibri" panose="020F0502020204030204" pitchFamily="34" charset="0"/>
                <a:cs typeface="Calibri" panose="020F0502020204030204" pitchFamily="34" charset="0"/>
                <a:sym typeface="Arial"/>
              </a:rPr>
              <a:t> (Wiley): </a:t>
            </a:r>
            <a:r>
              <a:rPr lang="en-US" b="0" i="0" u="none" strike="noStrike" kern="1200" cap="none" dirty="0">
                <a:solidFill>
                  <a:schemeClr val="tx1"/>
                </a:solidFill>
                <a:effectLst/>
                <a:latin typeface="Calibri" panose="020F0502020204030204" pitchFamily="34" charset="0"/>
                <a:cs typeface="Calibri" panose="020F0502020204030204" pitchFamily="34" charset="0"/>
                <a:sym typeface="Arial"/>
                <a:hlinkClick r:id="rId3"/>
              </a:rPr>
              <a:t>http://onlinelibrary.wiley.com/journal/10.1002/(ISSN)2049-6060</a:t>
            </a:r>
            <a:endParaRPr lang="fr-FR" b="0" i="0" u="none" strike="noStrike" kern="1200" cap="none" dirty="0">
              <a:solidFill>
                <a:schemeClr val="tx1"/>
              </a:solidFill>
              <a:effectLst/>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u="none" strike="noStrike" kern="1200" cap="none" dirty="0">
                <a:solidFill>
                  <a:schemeClr val="tx1"/>
                </a:solidFill>
                <a:effectLst/>
                <a:latin typeface="Calibri" panose="020F0502020204030204" pitchFamily="34" charset="0"/>
                <a:cs typeface="Calibri" panose="020F0502020204030204" pitchFamily="34" charset="0"/>
                <a:sym typeface="Arial"/>
              </a:rPr>
              <a:t>coût de publication (2022): 1200 Euros.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u="none" strike="noStrike" kern="1200" cap="none" dirty="0">
                <a:solidFill>
                  <a:schemeClr val="tx1"/>
                </a:solidFill>
                <a:effectLst/>
                <a:latin typeface="Calibri" panose="020F0502020204030204" pitchFamily="34" charset="0"/>
                <a:cs typeface="Calibri" panose="020F0502020204030204" pitchFamily="34" charset="0"/>
                <a:sym typeface="Arial"/>
              </a:rPr>
              <a:t>Template : </a:t>
            </a:r>
            <a:r>
              <a:rPr lang="fr-FR" sz="900" b="0" i="0" u="none" strike="noStrike" kern="1200" cap="none" dirty="0">
                <a:solidFill>
                  <a:schemeClr val="tx1"/>
                </a:solidFill>
                <a:effectLst/>
                <a:latin typeface="Calibri" panose="020F0502020204030204" pitchFamily="34" charset="0"/>
                <a:cs typeface="Calibri" panose="020F0502020204030204" pitchFamily="34" charset="0"/>
                <a:sym typeface="Arial"/>
                <a:hlinkClick r:id="rId4"/>
              </a:rPr>
              <a:t>https://rmets.onlinelibrary.wiley.com/pb-assets/Manuscript%20guide%20final%20-%20WOL%202020.pdf</a:t>
            </a:r>
            <a:r>
              <a:rPr lang="fr-FR" sz="900" b="0" i="0" u="none" strike="noStrike" kern="1200" cap="none" dirty="0">
                <a:solidFill>
                  <a:schemeClr val="tx1"/>
                </a:solidFill>
                <a:effectLst/>
                <a:latin typeface="Calibri" panose="020F0502020204030204" pitchFamily="34" charset="0"/>
                <a:cs typeface="Calibri" panose="020F0502020204030204" pitchFamily="34"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100" b="0" i="0" u="none" strike="noStrike" kern="1200" cap="none" dirty="0">
              <a:solidFill>
                <a:schemeClr val="tx1"/>
              </a:solidFill>
              <a:effectLst/>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latin typeface="Calibri" panose="020F0502020204030204" pitchFamily="34" charset="0"/>
                <a:cs typeface="Calibri" panose="020F0502020204030204" pitchFamily="34" charset="0"/>
              </a:rPr>
              <a:t>A real-world dataset and data simulation algorithm for automated fish species identification.</a:t>
            </a:r>
            <a:r>
              <a:rPr lang="en-US" sz="900" b="0" dirty="0">
                <a:latin typeface="Calibri" panose="020F0502020204030204" pitchFamily="34" charset="0"/>
                <a:cs typeface="Calibri" panose="020F0502020204030204" pitchFamily="34" charset="0"/>
              </a:rPr>
              <a:t> </a:t>
            </a:r>
            <a:r>
              <a:rPr lang="en-US" sz="900" b="0" dirty="0">
                <a:latin typeface="Calibri" panose="020F0502020204030204" pitchFamily="34" charset="0"/>
                <a:cs typeface="Calibri" panose="020F0502020204030204" pitchFamily="34" charset="0"/>
                <a:hlinkClick r:id="rId5"/>
              </a:rPr>
              <a:t>https://rmets.onlinelibrary.wiley.com/doi/epdf/10.1002/gdj3.114</a:t>
            </a:r>
            <a:r>
              <a:rPr lang="en-US" sz="900" b="0" dirty="0">
                <a:latin typeface="Calibri" panose="020F0502020204030204" pitchFamily="34" charset="0"/>
                <a:cs typeface="Calibri" panose="020F0502020204030204" pitchFamily="34" charset="0"/>
              </a:rPr>
              <a:t>  </a:t>
            </a:r>
          </a:p>
          <a:p>
            <a:pPr marL="0" lvl="0" indent="0">
              <a:buClrTx/>
              <a:buSzTx/>
              <a:buNone/>
              <a:defRPr/>
            </a:pPr>
            <a:r>
              <a:rPr lang="en-US" sz="1100" b="0" i="0" u="none" strike="noStrike" cap="none" dirty="0">
                <a:solidFill>
                  <a:srgbClr val="000000"/>
                </a:solidFill>
                <a:effectLst/>
                <a:latin typeface="Calibri" panose="020F0502020204030204" pitchFamily="34" charset="0"/>
                <a:cs typeface="Calibri" panose="020F0502020204030204" pitchFamily="34" charset="0"/>
                <a:sym typeface="Arial"/>
              </a:rPr>
              <a:t>The data is available at </a:t>
            </a:r>
            <a:r>
              <a:rPr lang="fr-FR" sz="900" dirty="0">
                <a:latin typeface="Calibri" panose="020F0502020204030204" pitchFamily="34" charset="0"/>
                <a:cs typeface="Calibri" panose="020F0502020204030204" pitchFamily="34" charset="0"/>
                <a:hlinkClick r:id="rId6"/>
              </a:rPr>
              <a:t>https://doi.org/10.21335/NMDC-551736490</a:t>
            </a:r>
            <a:r>
              <a:rPr lang="fr-FR" sz="900" dirty="0">
                <a:latin typeface="Calibri" panose="020F0502020204030204" pitchFamily="34" charset="0"/>
                <a:cs typeface="Calibri" panose="020F0502020204030204" pitchFamily="34" charset="0"/>
              </a:rPr>
              <a:t> </a:t>
            </a:r>
            <a:endParaRPr lang="en-US" sz="900" b="0" i="0" u="none" strike="noStrike" cap="none" dirty="0">
              <a:solidFill>
                <a:srgbClr val="000000"/>
              </a:solidFill>
              <a:effectLst/>
              <a:latin typeface="Calibri" panose="020F0502020204030204" pitchFamily="34" charset="0"/>
              <a:cs typeface="Calibri" panose="020F0502020204030204" pitchFamily="34" charset="0"/>
              <a:sym typeface="Arial"/>
            </a:endParaRPr>
          </a:p>
          <a:p>
            <a:pPr marL="0" lvl="0" indent="0">
              <a:buClrTx/>
              <a:buSzTx/>
              <a:buNone/>
              <a:defRPr/>
            </a:pPr>
            <a:r>
              <a:rPr lang="fr-FR" sz="1100" b="0" i="0" u="none" strike="noStrike" cap="none" dirty="0">
                <a:solidFill>
                  <a:srgbClr val="000000"/>
                </a:solidFill>
                <a:effectLst/>
                <a:latin typeface="Calibri" panose="020F0502020204030204" pitchFamily="34" charset="0"/>
                <a:cs typeface="Calibri" panose="020F0502020204030204" pitchFamily="34" charset="0"/>
                <a:sym typeface="Arial"/>
              </a:rPr>
              <a:t>The </a:t>
            </a:r>
            <a:r>
              <a:rPr lang="fr-FR" sz="1100" b="0" i="0" u="none" strike="noStrike" cap="none" dirty="0" err="1">
                <a:solidFill>
                  <a:srgbClr val="000000"/>
                </a:solidFill>
                <a:effectLst/>
                <a:latin typeface="Calibri" panose="020F0502020204030204" pitchFamily="34" charset="0"/>
                <a:cs typeface="Calibri" panose="020F0502020204030204" pitchFamily="34" charset="0"/>
                <a:sym typeface="Arial"/>
              </a:rPr>
              <a:t>dataset</a:t>
            </a:r>
            <a:r>
              <a:rPr lang="fr-FR" sz="1100" b="0" i="0" u="none" strike="noStrike" cap="none" dirty="0">
                <a:solidFill>
                  <a:srgbClr val="000000"/>
                </a:solidFill>
                <a:effectLst/>
                <a:latin typeface="Calibri" panose="020F0502020204030204" pitchFamily="34" charset="0"/>
                <a:cs typeface="Calibri" panose="020F0502020204030204" pitchFamily="34" charset="0"/>
                <a:sym typeface="Arial"/>
              </a:rPr>
              <a:t> and code can </a:t>
            </a:r>
            <a:r>
              <a:rPr lang="fr-FR" sz="1100" b="0" i="0" u="none" strike="noStrike" cap="none" dirty="0" err="1">
                <a:solidFill>
                  <a:srgbClr val="000000"/>
                </a:solidFill>
                <a:effectLst/>
                <a:latin typeface="Calibri" panose="020F0502020204030204" pitchFamily="34" charset="0"/>
                <a:cs typeface="Calibri" panose="020F0502020204030204" pitchFamily="34" charset="0"/>
                <a:sym typeface="Arial"/>
              </a:rPr>
              <a:t>be</a:t>
            </a:r>
            <a:r>
              <a:rPr lang="fr-FR" sz="1100" b="0" i="0" u="none" strike="noStrike" cap="none" dirty="0">
                <a:solidFill>
                  <a:srgbClr val="000000"/>
                </a:solidFill>
                <a:effectLst/>
                <a:latin typeface="Calibri" panose="020F0502020204030204" pitchFamily="34" charset="0"/>
                <a:cs typeface="Calibri" panose="020F0502020204030204" pitchFamily="34" charset="0"/>
                <a:sym typeface="Arial"/>
              </a:rPr>
              <a:t> </a:t>
            </a:r>
            <a:r>
              <a:rPr lang="fr-FR" sz="1100" b="0" i="0" u="none" strike="noStrike" cap="none" dirty="0" err="1">
                <a:solidFill>
                  <a:srgbClr val="000000"/>
                </a:solidFill>
                <a:effectLst/>
                <a:latin typeface="Calibri" panose="020F0502020204030204" pitchFamily="34" charset="0"/>
                <a:cs typeface="Calibri" panose="020F0502020204030204" pitchFamily="34" charset="0"/>
                <a:sym typeface="Arial"/>
              </a:rPr>
              <a:t>downloaded</a:t>
            </a:r>
            <a:r>
              <a:rPr lang="fr-FR" sz="1100" b="0" i="0" u="none" strike="noStrike" cap="none" dirty="0">
                <a:solidFill>
                  <a:srgbClr val="000000"/>
                </a:solidFill>
                <a:effectLst/>
                <a:latin typeface="Calibri" panose="020F0502020204030204" pitchFamily="34" charset="0"/>
                <a:cs typeface="Calibri" panose="020F0502020204030204" pitchFamily="34" charset="0"/>
                <a:sym typeface="Arial"/>
              </a:rPr>
              <a:t> </a:t>
            </a:r>
            <a:r>
              <a:rPr lang="fr-FR" sz="1100" b="0" i="0" u="none" strike="noStrike" cap="none" dirty="0" err="1">
                <a:solidFill>
                  <a:srgbClr val="000000"/>
                </a:solidFill>
                <a:effectLst/>
                <a:latin typeface="Calibri" panose="020F0502020204030204" pitchFamily="34" charset="0"/>
                <a:cs typeface="Calibri" panose="020F0502020204030204" pitchFamily="34" charset="0"/>
                <a:sym typeface="Arial"/>
              </a:rPr>
              <a:t>from</a:t>
            </a:r>
            <a:r>
              <a:rPr lang="fr-FR" sz="1100" b="0" i="0" u="none" strike="noStrike" cap="none" dirty="0">
                <a:solidFill>
                  <a:srgbClr val="000000"/>
                </a:solidFill>
                <a:effectLst/>
                <a:latin typeface="Calibri" panose="020F0502020204030204" pitchFamily="34" charset="0"/>
                <a:cs typeface="Calibri" panose="020F0502020204030204" pitchFamily="34" charset="0"/>
                <a:sym typeface="Arial"/>
              </a:rPr>
              <a:t> the </a:t>
            </a:r>
            <a:r>
              <a:rPr lang="fr-FR" sz="1100" b="0" i="0" u="none" strike="noStrike" cap="none" dirty="0" err="1">
                <a:solidFill>
                  <a:srgbClr val="000000"/>
                </a:solidFill>
                <a:effectLst/>
                <a:latin typeface="Calibri" panose="020F0502020204030204" pitchFamily="34" charset="0"/>
                <a:cs typeface="Calibri" panose="020F0502020204030204" pitchFamily="34" charset="0"/>
                <a:sym typeface="Arial"/>
              </a:rPr>
              <a:t>Norwegian</a:t>
            </a:r>
            <a:r>
              <a:rPr lang="fr-FR" sz="1100" b="0" i="0" u="none" strike="noStrike" cap="none" dirty="0">
                <a:solidFill>
                  <a:srgbClr val="000000"/>
                </a:solidFill>
                <a:effectLst/>
                <a:latin typeface="Calibri" panose="020F0502020204030204" pitchFamily="34" charset="0"/>
                <a:cs typeface="Calibri" panose="020F0502020204030204" pitchFamily="34" charset="0"/>
                <a:sym typeface="Arial"/>
              </a:rPr>
              <a:t> Marine Data Centre (NMDC) as a zip </a:t>
            </a:r>
            <a:r>
              <a:rPr lang="fr-FR" dirty="0">
                <a:latin typeface="Calibri" panose="020F0502020204030204" pitchFamily="34" charset="0"/>
                <a:cs typeface="Calibri" panose="020F0502020204030204" pitchFamily="34" charset="0"/>
              </a:rPr>
              <a:t>file at </a:t>
            </a:r>
            <a:r>
              <a:rPr lang="fr-FR" sz="900" dirty="0">
                <a:latin typeface="Calibri" panose="020F0502020204030204" pitchFamily="34" charset="0"/>
                <a:cs typeface="Calibri" panose="020F0502020204030204" pitchFamily="34" charset="0"/>
                <a:hlinkClick r:id="rId7"/>
              </a:rPr>
              <a:t>http://metadata.nmdc.no/metadata-api/landingpage/01d102345aef4639f063a13ea20cd3f3</a:t>
            </a:r>
            <a:endParaRPr lang="fr-FR" sz="900" dirty="0">
              <a:latin typeface="Calibri" panose="020F0502020204030204" pitchFamily="34" charset="0"/>
              <a:cs typeface="Calibri" panose="020F0502020204030204" pitchFamily="34" charset="0"/>
            </a:endParaRPr>
          </a:p>
          <a:p>
            <a:pPr marL="0" lvl="0" indent="0">
              <a:buClrTx/>
              <a:buSzTx/>
              <a:buNone/>
              <a:defRPr/>
            </a:pPr>
            <a:endParaRPr lang="en-US" sz="1100"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Calibri" panose="020F0502020204030204" pitchFamily="34" charset="0"/>
                <a:cs typeface="Calibri" panose="020F0502020204030204" pitchFamily="34" charset="0"/>
              </a:rPr>
              <a:t>How and why you should publish your geoscience dataset </a:t>
            </a:r>
            <a:r>
              <a:rPr lang="en-US" sz="1000" b="1" dirty="0">
                <a:latin typeface="Calibri" panose="020F0502020204030204" pitchFamily="34" charset="0"/>
                <a:cs typeface="Calibri" panose="020F0502020204030204" pitchFamily="34" charset="0"/>
              </a:rPr>
              <a:t>: </a:t>
            </a:r>
            <a:r>
              <a:rPr lang="en-US" sz="1000" dirty="0">
                <a:latin typeface="Calibri" panose="020F0502020204030204" pitchFamily="34" charset="0"/>
                <a:cs typeface="Calibri" panose="020F0502020204030204" pitchFamily="34" charset="0"/>
              </a:rPr>
              <a:t>FREE ON-DEMAND WEBINAR:</a:t>
            </a:r>
            <a:r>
              <a:rPr lang="en-US" sz="1100" dirty="0">
                <a:latin typeface="Calibri" panose="020F0502020204030204" pitchFamily="34" charset="0"/>
                <a:cs typeface="Calibri" panose="020F0502020204030204" pitchFamily="34" charset="0"/>
              </a:rPr>
              <a:t> </a:t>
            </a:r>
            <a:r>
              <a:rPr lang="en-US" sz="900" dirty="0">
                <a:latin typeface="Calibri" panose="020F0502020204030204" pitchFamily="34" charset="0"/>
                <a:cs typeface="Calibri" panose="020F0502020204030204" pitchFamily="34" charset="0"/>
                <a:hlinkClick r:id="rId8"/>
              </a:rPr>
              <a:t>https://secure.wiley.com/on-demand-video-geoscience-dataset?utm_source=gdjd&amp;utm_medium=wold&amp;utm_campaign=R7NBF</a:t>
            </a:r>
            <a:r>
              <a:rPr lang="en-US" sz="900" dirty="0">
                <a:latin typeface="Calibri" panose="020F0502020204030204" pitchFamily="34" charset="0"/>
                <a:cs typeface="Calibri" panose="020F0502020204030204" pitchFamily="34" charset="0"/>
              </a:rPr>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8851751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400"/>
            <a:ext cx="5486400" cy="45847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err="1">
                <a:solidFill>
                  <a:srgbClr val="000000"/>
                </a:solidFill>
                <a:effectLst/>
                <a:latin typeface="Calibri" panose="020F0502020204030204" pitchFamily="34" charset="0"/>
                <a:cs typeface="Calibri" panose="020F0502020204030204" pitchFamily="34" charset="0"/>
                <a:sym typeface="Arial"/>
              </a:rPr>
              <a:t>Ecological</a:t>
            </a:r>
            <a:r>
              <a:rPr lang="fr-FR" sz="1100" b="1" i="0" u="none" strike="noStrike" cap="none" dirty="0">
                <a:solidFill>
                  <a:srgbClr val="000000"/>
                </a:solidFill>
                <a:effectLst/>
                <a:latin typeface="Calibri" panose="020F0502020204030204" pitchFamily="34" charset="0"/>
                <a:cs typeface="Calibri" panose="020F0502020204030204" pitchFamily="34" charset="0"/>
                <a:sym typeface="Arial"/>
              </a:rPr>
              <a:t> Research </a:t>
            </a:r>
            <a:r>
              <a:rPr lang="fr-FR" sz="1100" b="0" i="0" u="none" strike="noStrike" cap="none" dirty="0">
                <a:solidFill>
                  <a:srgbClr val="000000"/>
                </a:solidFill>
                <a:effectLst/>
                <a:latin typeface="Calibri" panose="020F0502020204030204" pitchFamily="34" charset="0"/>
                <a:cs typeface="Calibri" panose="020F0502020204030204" pitchFamily="34" charset="0"/>
                <a:sym typeface="Arial"/>
              </a:rPr>
              <a:t>– Association japonaise d’écologie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0" i="0" u="none" strike="noStrike" cap="none" dirty="0">
                <a:solidFill>
                  <a:srgbClr val="000000"/>
                </a:solidFill>
                <a:effectLst/>
                <a:latin typeface="Calibri" panose="020F0502020204030204" pitchFamily="34" charset="0"/>
                <a:cs typeface="Calibri" panose="020F0502020204030204" pitchFamily="34" charset="0"/>
                <a:sym typeface="Arial"/>
              </a:rPr>
              <a:t>Revue avec libre accès optionnel (2022) : 2500 €. </a:t>
            </a:r>
          </a:p>
          <a:p>
            <a:pPr marL="158750" indent="0">
              <a:buNone/>
            </a:pPr>
            <a:r>
              <a:rPr lang="en-US" b="1" dirty="0">
                <a:latin typeface="Calibri" panose="020F0502020204030204" pitchFamily="34" charset="0"/>
                <a:cs typeface="Calibri" panose="020F0502020204030204" pitchFamily="34" charset="0"/>
              </a:rPr>
              <a:t>Data articles </a:t>
            </a:r>
            <a:r>
              <a:rPr lang="en-US" dirty="0">
                <a:latin typeface="Calibri" panose="020F0502020204030204" pitchFamily="34" charset="0"/>
                <a:cs typeface="Calibri" panose="020F0502020204030204" pitchFamily="34" charset="0"/>
              </a:rPr>
              <a:t>are intended to develop ecological research by electronically archiving excellent research data accompanying metadata of any ecological process. The data and the general information of metadata of any data papers should be made publicly available. </a:t>
            </a:r>
          </a:p>
          <a:p>
            <a:pPr marL="158750" indent="0">
              <a:buNone/>
            </a:pPr>
            <a:r>
              <a:rPr lang="en-US" dirty="0">
                <a:latin typeface="Calibri" panose="020F0502020204030204" pitchFamily="34" charset="0"/>
                <a:cs typeface="Calibri" panose="020F0502020204030204" pitchFamily="34" charset="0"/>
              </a:rPr>
              <a:t>Before the publication, the data should be archived either on the </a:t>
            </a:r>
            <a:r>
              <a:rPr lang="en-US" dirty="0" err="1">
                <a:latin typeface="Calibri" panose="020F0502020204030204" pitchFamily="34" charset="0"/>
                <a:cs typeface="Calibri" panose="020F0502020204030204" pitchFamily="34" charset="0"/>
              </a:rPr>
              <a:t>JaLTER</a:t>
            </a:r>
            <a:r>
              <a:rPr lang="en-US" dirty="0">
                <a:latin typeface="Calibri" panose="020F0502020204030204" pitchFamily="34" charset="0"/>
                <a:cs typeface="Calibri" panose="020F0502020204030204" pitchFamily="34" charset="0"/>
              </a:rPr>
              <a:t> Network depository or other open-access depositories which Data Paper Editor certificates (e.g. </a:t>
            </a:r>
            <a:r>
              <a:rPr lang="en-US" dirty="0" err="1">
                <a:latin typeface="Calibri" panose="020F0502020204030204" pitchFamily="34" charset="0"/>
                <a:cs typeface="Calibri" panose="020F0502020204030204" pitchFamily="34" charset="0"/>
              </a:rPr>
              <a:t>FigShare</a:t>
            </a:r>
            <a:r>
              <a:rPr lang="en-US" dirty="0">
                <a:latin typeface="Calibri" panose="020F0502020204030204" pitchFamily="34" charset="0"/>
                <a:cs typeface="Calibri" panose="020F0502020204030204" pitchFamily="34" charset="0"/>
              </a:rPr>
              <a:t>, Dryad, GBIF). </a:t>
            </a:r>
          </a:p>
          <a:p>
            <a:pPr marL="158750" indent="0">
              <a:buNone/>
            </a:pPr>
            <a:r>
              <a:rPr lang="en-US" dirty="0">
                <a:latin typeface="Calibri" panose="020F0502020204030204" pitchFamily="34" charset="0"/>
                <a:cs typeface="Calibri" panose="020F0502020204030204" pitchFamily="34" charset="0"/>
              </a:rPr>
              <a:t>To prepare data and metadata, please refer to </a:t>
            </a:r>
            <a:r>
              <a:rPr lang="en-US" dirty="0">
                <a:latin typeface="Calibri" panose="020F0502020204030204" pitchFamily="34" charset="0"/>
                <a:cs typeface="Calibri" panose="020F0502020204030204" pitchFamily="34" charset="0"/>
                <a:hlinkClick r:id="rId3" tooltip="ERE Guidelines for Data Papers"/>
              </a:rPr>
              <a:t>Guidelines for data papers</a:t>
            </a:r>
            <a:r>
              <a:rPr lang="en-US" dirty="0">
                <a:latin typeface="Calibri" panose="020F0502020204030204" pitchFamily="34" charset="0"/>
                <a:cs typeface="Calibri" panose="020F0502020204030204" pitchFamily="34" charset="0"/>
              </a:rPr>
              <a:t> and </a:t>
            </a:r>
            <a:r>
              <a:rPr lang="en-US" dirty="0">
                <a:latin typeface="Calibri" panose="020F0502020204030204" pitchFamily="34" charset="0"/>
                <a:cs typeface="Calibri" panose="020F0502020204030204" pitchFamily="34" charset="0"/>
                <a:hlinkClick r:id="rId4"/>
              </a:rPr>
              <a:t>A guide for the recommended structure</a:t>
            </a:r>
            <a:r>
              <a:rPr lang="en-US" dirty="0">
                <a:latin typeface="Calibri" panose="020F0502020204030204" pitchFamily="34" charset="0"/>
                <a:cs typeface="Calibri" panose="020F0502020204030204" pitchFamily="34" charset="0"/>
              </a:rPr>
              <a:t>.</a:t>
            </a:r>
          </a:p>
          <a:p>
            <a:pPr marL="158750" indent="0">
              <a:buNone/>
            </a:pPr>
            <a:r>
              <a:rPr lang="en-US" sz="1100" i="0" baseline="0" dirty="0">
                <a:latin typeface="Calibri" panose="020F0502020204030204" pitchFamily="34" charset="0"/>
                <a:cs typeface="Calibri" panose="020F0502020204030204" pitchFamily="34" charset="0"/>
              </a:rPr>
              <a:t>he data and metadata</a:t>
            </a:r>
          </a:p>
          <a:p>
            <a:pPr marL="158750" indent="0">
              <a:buNone/>
            </a:pPr>
            <a:r>
              <a:rPr lang="en-US" sz="1100" i="0" baseline="0" dirty="0">
                <a:latin typeface="Calibri" panose="020F0502020204030204" pitchFamily="34" charset="0"/>
                <a:cs typeface="Calibri" panose="020F0502020204030204" pitchFamily="34" charset="0"/>
              </a:rPr>
              <a:t>archived in the </a:t>
            </a:r>
            <a:r>
              <a:rPr lang="en-US" sz="1100" i="0" baseline="0" dirty="0" err="1">
                <a:latin typeface="Calibri" panose="020F0502020204030204" pitchFamily="34" charset="0"/>
                <a:cs typeface="Calibri" panose="020F0502020204030204" pitchFamily="34" charset="0"/>
              </a:rPr>
              <a:t>JaLTER</a:t>
            </a:r>
            <a:r>
              <a:rPr lang="en-US" sz="1100" i="0" baseline="0" dirty="0">
                <a:latin typeface="Calibri" panose="020F0502020204030204" pitchFamily="34" charset="0"/>
                <a:cs typeface="Calibri" panose="020F0502020204030204" pitchFamily="34" charset="0"/>
              </a:rPr>
              <a:t> Network will follow the policy of </a:t>
            </a:r>
            <a:r>
              <a:rPr lang="en-US" sz="1100" i="0" baseline="0" dirty="0" err="1">
                <a:latin typeface="Calibri" panose="020F0502020204030204" pitchFamily="34" charset="0"/>
                <a:cs typeface="Calibri" panose="020F0502020204030204" pitchFamily="34" charset="0"/>
              </a:rPr>
              <a:t>JaLTER</a:t>
            </a:r>
            <a:r>
              <a:rPr lang="en-US" sz="1100" i="0" baseline="0" dirty="0">
                <a:latin typeface="Calibri" panose="020F0502020204030204" pitchFamily="34" charset="0"/>
                <a:cs typeface="Calibri" panose="020F0502020204030204" pitchFamily="34" charset="0"/>
              </a:rPr>
              <a:t> Network Data Policy. </a:t>
            </a:r>
            <a:r>
              <a:rPr lang="fr-FR" sz="1100" i="0" baseline="0" dirty="0">
                <a:latin typeface="Calibri" panose="020F0502020204030204" pitchFamily="34" charset="0"/>
                <a:cs typeface="Calibri" panose="020F0502020204030204" pitchFamily="34" charset="0"/>
                <a:hlinkClick r:id="rId5"/>
              </a:rPr>
              <a:t>http://www.jalter.org/en/datapolicy/</a:t>
            </a:r>
            <a:r>
              <a:rPr lang="fr-FR" sz="1100" i="0" baseline="0" dirty="0">
                <a:latin typeface="Calibri" panose="020F0502020204030204" pitchFamily="34" charset="0"/>
                <a:cs typeface="Calibri" panose="020F0502020204030204" pitchFamily="34" charset="0"/>
              </a:rPr>
              <a:t> </a:t>
            </a:r>
          </a:p>
          <a:p>
            <a:pPr marL="158750" indent="0">
              <a:buNone/>
            </a:pPr>
            <a:endParaRPr lang="fr-FR" sz="1100" i="0" baseline="0" dirty="0">
              <a:latin typeface="Calibri" panose="020F0502020204030204" pitchFamily="34" charset="0"/>
              <a:cs typeface="Calibri" panose="020F0502020204030204" pitchFamily="34" charset="0"/>
            </a:endParaRPr>
          </a:p>
          <a:p>
            <a:pPr marL="158750" indent="0">
              <a:buNone/>
            </a:pPr>
            <a:r>
              <a:rPr lang="en-US" sz="1100" i="0" baseline="0" dirty="0">
                <a:latin typeface="Calibri" panose="020F0502020204030204" pitchFamily="34" charset="0"/>
                <a:cs typeface="Calibri" panose="020F0502020204030204" pitchFamily="34" charset="0"/>
              </a:rPr>
              <a:t>LTER Europe will evaluate the use of B2SHARE as repository for shareable digital objects and evaluate the option as central data repository for LTER data objects / files : </a:t>
            </a:r>
            <a:r>
              <a:rPr lang="en-US" sz="900" i="0" baseline="0" dirty="0">
                <a:latin typeface="Calibri" panose="020F0502020204030204" pitchFamily="34" charset="0"/>
                <a:cs typeface="Calibri" panose="020F0502020204030204" pitchFamily="34" charset="0"/>
                <a:hlinkClick r:id="rId6"/>
              </a:rPr>
              <a:t>https://eudat.eu/use-cases/european-long-term-ecological-research-network-0</a:t>
            </a:r>
            <a:r>
              <a:rPr lang="en-US" sz="900" i="0" baseline="0" dirty="0">
                <a:latin typeface="Calibri" panose="020F0502020204030204" pitchFamily="34" charset="0"/>
                <a:cs typeface="Calibri" panose="020F0502020204030204" pitchFamily="34" charset="0"/>
              </a:rPr>
              <a:t> </a:t>
            </a:r>
          </a:p>
          <a:p>
            <a:pPr marL="158750" indent="0">
              <a:buNone/>
            </a:pPr>
            <a:endParaRPr lang="fr-FR" sz="1100" i="0" baseline="0" dirty="0"/>
          </a:p>
        </p:txBody>
      </p:sp>
    </p:spTree>
    <p:extLst>
      <p:ext uri="{BB962C8B-B14F-4D97-AF65-F5344CB8AC3E}">
        <p14:creationId xmlns:p14="http://schemas.microsoft.com/office/powerpoint/2010/main" val="68618807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399"/>
            <a:ext cx="5634990" cy="4800601"/>
          </a:xfrm>
          <a:prstGeom prst="rect">
            <a:avLst/>
          </a:prstGeom>
        </p:spPr>
        <p:txBody>
          <a:bodyPr spcFirstLastPara="1" wrap="square" lIns="91425" tIns="91425" rIns="91425" bIns="91425" anchor="t" anchorCtr="0">
            <a:noAutofit/>
          </a:bodyPr>
          <a:lstStyle/>
          <a:p>
            <a:pPr marL="0" indent="0">
              <a:buNone/>
            </a:pPr>
            <a:r>
              <a:rPr lang="en-US" sz="1000" i="0" baseline="0" dirty="0">
                <a:latin typeface="Calibri" panose="020F0502020204030204" pitchFamily="34" charset="0"/>
                <a:cs typeface="Calibri" panose="020F0502020204030204" pitchFamily="34" charset="0"/>
              </a:rPr>
              <a:t>Ecological Monographs : authors publishing in this journal and who deposit data in Dryad (see “Ecological Monographs Dryad Sponsorship” below) will incur a $50 data subsidy fee.</a:t>
            </a:r>
          </a:p>
          <a:p>
            <a:pPr marL="0" indent="0">
              <a:buNone/>
            </a:pPr>
            <a:r>
              <a:rPr lang="en-US" sz="1000" i="0" baseline="0" dirty="0">
                <a:latin typeface="Calibri" panose="020F0502020204030204" pitchFamily="34" charset="0"/>
                <a:cs typeface="Calibri" panose="020F0502020204030204" pitchFamily="34" charset="0"/>
              </a:rPr>
              <a:t>Behavioral Ecology will provide data deposition in Dryad at no charge. Alternative, equivalent repositories may be considered by the Editor-in-Chief. https://academic.oup.com/beheco/pages/information_for_authors</a:t>
            </a:r>
          </a:p>
          <a:p>
            <a:pPr marL="0" indent="0">
              <a:buNone/>
            </a:pPr>
            <a:endParaRPr lang="en-US" sz="1000" i="0" baseline="0" dirty="0">
              <a:latin typeface="Calibri" panose="020F0502020204030204" pitchFamily="34" charset="0"/>
              <a:cs typeface="Calibri" panose="020F0502020204030204" pitchFamily="34" charset="0"/>
            </a:endParaRPr>
          </a:p>
          <a:p>
            <a:pPr marL="0" indent="0">
              <a:buNone/>
            </a:pPr>
            <a:r>
              <a:rPr lang="en-US" sz="1000" i="0" baseline="0" dirty="0" err="1">
                <a:latin typeface="Calibri" panose="020F0502020204030204" pitchFamily="34" charset="0"/>
                <a:cs typeface="Calibri" panose="020F0502020204030204" pitchFamily="34" charset="0"/>
              </a:rPr>
              <a:t>Exemple</a:t>
            </a:r>
            <a:r>
              <a:rPr lang="en-US" sz="1000" i="0" baseline="0" dirty="0">
                <a:latin typeface="Calibri" panose="020F0502020204030204" pitchFamily="34" charset="0"/>
                <a:cs typeface="Calibri" panose="020F0502020204030204" pitchFamily="34" charset="0"/>
              </a:rPr>
              <a:t> de revues </a:t>
            </a:r>
            <a:r>
              <a:rPr lang="en-US" sz="1000" i="0" baseline="0" dirty="0" err="1">
                <a:latin typeface="Calibri" panose="020F0502020204030204" pitchFamily="34" charset="0"/>
                <a:cs typeface="Calibri" panose="020F0502020204030204" pitchFamily="34" charset="0"/>
              </a:rPr>
              <a:t>imposant</a:t>
            </a:r>
            <a:r>
              <a:rPr lang="en-US" sz="1000" i="0" baseline="0" dirty="0">
                <a:latin typeface="Calibri" panose="020F0502020204030204" pitchFamily="34" charset="0"/>
                <a:cs typeface="Calibri" panose="020F0502020204030204" pitchFamily="34" charset="0"/>
              </a:rPr>
              <a:t> un entrepôt </a:t>
            </a:r>
            <a:r>
              <a:rPr lang="en-US" sz="1000" i="0" baseline="0" dirty="0" err="1">
                <a:latin typeface="Calibri" panose="020F0502020204030204" pitchFamily="34" charset="0"/>
                <a:cs typeface="Calibri" panose="020F0502020204030204" pitchFamily="34" charset="0"/>
              </a:rPr>
              <a:t>mais</a:t>
            </a:r>
            <a:r>
              <a:rPr lang="en-US" sz="1000" i="0" baseline="0" dirty="0">
                <a:latin typeface="Calibri" panose="020F0502020204030204" pitchFamily="34" charset="0"/>
                <a:cs typeface="Calibri" panose="020F0502020204030204" pitchFamily="34" charset="0"/>
              </a:rPr>
              <a:t> ne </a:t>
            </a:r>
            <a:r>
              <a:rPr lang="en-US" sz="1000" i="0" baseline="0" dirty="0" err="1">
                <a:latin typeface="Calibri" panose="020F0502020204030204" pitchFamily="34" charset="0"/>
                <a:cs typeface="Calibri" panose="020F0502020204030204" pitchFamily="34" charset="0"/>
              </a:rPr>
              <a:t>publiant</a:t>
            </a:r>
            <a:r>
              <a:rPr lang="en-US" sz="1000" i="0" baseline="0" dirty="0">
                <a:latin typeface="Calibri" panose="020F0502020204030204" pitchFamily="34" charset="0"/>
                <a:cs typeface="Calibri" panose="020F0502020204030204" pitchFamily="34" charset="0"/>
              </a:rPr>
              <a:t> pas de </a:t>
            </a:r>
            <a:r>
              <a:rPr lang="en-US" sz="1000" i="1" baseline="0" dirty="0">
                <a:latin typeface="Calibri" panose="020F0502020204030204" pitchFamily="34" charset="0"/>
                <a:cs typeface="Calibri" panose="020F0502020204030204" pitchFamily="34" charset="0"/>
              </a:rPr>
              <a:t>Data paper</a:t>
            </a:r>
            <a:r>
              <a:rPr lang="en-US" sz="1000" i="0" baseline="0" dirty="0">
                <a:latin typeface="Calibri" panose="020F0502020204030204" pitchFamily="34" charset="0"/>
                <a:cs typeface="Calibri" panose="020F0502020204030204" pitchFamily="34" charset="0"/>
              </a:rPr>
              <a:t> : </a:t>
            </a:r>
          </a:p>
          <a:p>
            <a:pPr marL="0" indent="0">
              <a:buNone/>
            </a:pPr>
            <a:r>
              <a:rPr lang="en-US" sz="1000" b="1" dirty="0">
                <a:latin typeface="Calibri" panose="020F0502020204030204" pitchFamily="34" charset="0"/>
                <a:cs typeface="Calibri" panose="020F0502020204030204" pitchFamily="34" charset="0"/>
              </a:rPr>
              <a:t>Studies in Mycology </a:t>
            </a:r>
            <a:r>
              <a:rPr lang="en-US" sz="1000" dirty="0">
                <a:latin typeface="Calibri" panose="020F0502020204030204" pitchFamily="34" charset="0"/>
                <a:cs typeface="Calibri" panose="020F0502020204030204" pitchFamily="34" charset="0"/>
              </a:rPr>
              <a:t>: </a:t>
            </a:r>
            <a:r>
              <a:rPr lang="en-US" sz="1000" dirty="0">
                <a:latin typeface="Calibri" panose="020F0502020204030204" pitchFamily="34" charset="0"/>
                <a:cs typeface="Calibri" panose="020F0502020204030204" pitchFamily="34" charset="0"/>
                <a:hlinkClick r:id="rId3"/>
              </a:rPr>
              <a:t>https://www.studiesinmycology.org/index.php/code-of-ethics</a:t>
            </a:r>
            <a:r>
              <a:rPr lang="en-US" sz="1000" dirty="0">
                <a:latin typeface="Calibri" panose="020F0502020204030204" pitchFamily="34" charset="0"/>
                <a:cs typeface="Calibri" panose="020F0502020204030204" pitchFamily="34" charset="0"/>
              </a:rPr>
              <a:t> . Taxonomic novelties and </a:t>
            </a:r>
            <a:r>
              <a:rPr lang="en-US" sz="1000" dirty="0" err="1">
                <a:latin typeface="Calibri" panose="020F0502020204030204" pitchFamily="34" charset="0"/>
                <a:cs typeface="Calibri" panose="020F0502020204030204" pitchFamily="34" charset="0"/>
              </a:rPr>
              <a:t>typification</a:t>
            </a:r>
            <a:r>
              <a:rPr lang="en-US" sz="1000" dirty="0">
                <a:latin typeface="Calibri" panose="020F0502020204030204" pitchFamily="34" charset="0"/>
                <a:cs typeface="Calibri" panose="020F0502020204030204" pitchFamily="34" charset="0"/>
              </a:rPr>
              <a:t> events should be deposited in </a:t>
            </a:r>
            <a:r>
              <a:rPr lang="en-US" sz="1000" dirty="0" err="1">
                <a:latin typeface="Calibri" panose="020F0502020204030204" pitchFamily="34" charset="0"/>
                <a:cs typeface="Calibri" panose="020F0502020204030204" pitchFamily="34" charset="0"/>
              </a:rPr>
              <a:t>MycoBank</a:t>
            </a:r>
            <a:r>
              <a:rPr lang="en-US" sz="1000" dirty="0">
                <a:latin typeface="Calibri" panose="020F0502020204030204" pitchFamily="34" charset="0"/>
                <a:cs typeface="Calibri" panose="020F0502020204030204" pitchFamily="34" charset="0"/>
              </a:rPr>
              <a:t>. Sequences must be lodged at one of the partners of the International Nucleotide Sequence Database Collaboration (DDBJ, EMBL or GenBank at NCBI). Alignments and phylogenetic trees should be deposited in </a:t>
            </a:r>
            <a:r>
              <a:rPr lang="en-US" sz="1000" dirty="0" err="1">
                <a:latin typeface="Calibri" panose="020F0502020204030204" pitchFamily="34" charset="0"/>
                <a:cs typeface="Calibri" panose="020F0502020204030204" pitchFamily="34" charset="0"/>
              </a:rPr>
              <a:t>TreeBASE</a:t>
            </a:r>
            <a:r>
              <a:rPr lang="en-US" sz="1000" dirty="0">
                <a:latin typeface="Calibri" panose="020F0502020204030204" pitchFamily="34" charset="0"/>
                <a:cs typeface="Calibri" panose="020F0502020204030204" pitchFamily="34" charset="0"/>
              </a:rPr>
              <a:t>.</a:t>
            </a:r>
          </a:p>
          <a:p>
            <a:pPr marL="0" indent="0">
              <a:buNone/>
            </a:pPr>
            <a:r>
              <a:rPr lang="en-US" sz="1000" b="1" i="0" baseline="0" dirty="0">
                <a:latin typeface="Calibri" panose="020F0502020204030204" pitchFamily="34" charset="0"/>
                <a:cs typeface="Calibri" panose="020F0502020204030204" pitchFamily="34" charset="0"/>
              </a:rPr>
              <a:t>Systematic Botany </a:t>
            </a:r>
            <a:r>
              <a:rPr lang="en-US" sz="1000" i="0" baseline="0" dirty="0">
                <a:latin typeface="Calibri" panose="020F0502020204030204" pitchFamily="34" charset="0"/>
                <a:cs typeface="Calibri" panose="020F0502020204030204" pitchFamily="34" charset="0"/>
              </a:rPr>
              <a:t>: </a:t>
            </a:r>
            <a:r>
              <a:rPr lang="en-US" sz="1000" i="0" baseline="0" dirty="0">
                <a:latin typeface="Calibri" panose="020F0502020204030204" pitchFamily="34" charset="0"/>
                <a:cs typeface="Calibri" panose="020F0502020204030204" pitchFamily="34" charset="0"/>
                <a:hlinkClick r:id="rId4"/>
              </a:rPr>
              <a:t>https://www.aspt.net/publications/sysbot#.Y0Qfq0zP2Uk</a:t>
            </a:r>
            <a:r>
              <a:rPr lang="en-US" sz="1000" i="0" baseline="0" dirty="0">
                <a:latin typeface="Calibri" panose="020F0502020204030204" pitchFamily="34" charset="0"/>
                <a:cs typeface="Calibri" panose="020F0502020204030204" pitchFamily="34" charset="0"/>
              </a:rPr>
              <a:t> : Data should be submitted to Dryad (http://datadryad.org/) after the manuscript is submitted, and ASPT will pay for the costs. DNA sequences must be submitted to GenBank. </a:t>
            </a:r>
          </a:p>
          <a:p>
            <a:pPr marL="0" indent="0">
              <a:buNone/>
            </a:pPr>
            <a:r>
              <a:rPr lang="en-US" sz="1000" b="1" i="0" baseline="0" dirty="0">
                <a:latin typeface="Calibri" panose="020F0502020204030204" pitchFamily="34" charset="0"/>
                <a:cs typeface="Calibri" panose="020F0502020204030204" pitchFamily="34" charset="0"/>
              </a:rPr>
              <a:t>Chemosphere</a:t>
            </a:r>
            <a:r>
              <a:rPr lang="en-US" sz="1000" i="0" baseline="0" dirty="0">
                <a:latin typeface="Calibri" panose="020F0502020204030204" pitchFamily="34" charset="0"/>
                <a:cs typeface="Calibri" panose="020F0502020204030204" pitchFamily="34" charset="0"/>
              </a:rPr>
              <a:t> : </a:t>
            </a:r>
            <a:r>
              <a:rPr lang="en-US" sz="1000" i="0" baseline="0" dirty="0">
                <a:latin typeface="Calibri" panose="020F0502020204030204" pitchFamily="34" charset="0"/>
                <a:cs typeface="Calibri" panose="020F0502020204030204" pitchFamily="34" charset="0"/>
                <a:hlinkClick r:id="rId5"/>
              </a:rPr>
              <a:t>https://www.sciencedirect.com/journal/chemosphere</a:t>
            </a:r>
            <a:r>
              <a:rPr lang="en-US" sz="1000" i="0" baseline="0" dirty="0">
                <a:latin typeface="Calibri" panose="020F0502020204030204" pitchFamily="34" charset="0"/>
                <a:cs typeface="Calibri" panose="020F0502020204030204" pitchFamily="34" charset="0"/>
              </a:rPr>
              <a:t> : articles </a:t>
            </a:r>
            <a:r>
              <a:rPr lang="en-US" sz="1000" i="0" baseline="0" dirty="0" err="1">
                <a:latin typeface="Calibri" panose="020F0502020204030204" pitchFamily="34" charset="0"/>
                <a:cs typeface="Calibri" panose="020F0502020204030204" pitchFamily="34" charset="0"/>
              </a:rPr>
              <a:t>en</a:t>
            </a:r>
            <a:r>
              <a:rPr lang="en-US" sz="1000" i="0" baseline="0" dirty="0">
                <a:latin typeface="Calibri" panose="020F0502020204030204" pitchFamily="34" charset="0"/>
                <a:cs typeface="Calibri" panose="020F0502020204030204" pitchFamily="34" charset="0"/>
              </a:rPr>
              <a:t> Environmental Chemistry, Toxicology and Risk Assessment,  Treatment and Remediation.  </a:t>
            </a:r>
            <a:r>
              <a:rPr lang="en-US" sz="1000" i="0" baseline="0" dirty="0" err="1">
                <a:latin typeface="Calibri" panose="020F0502020204030204" pitchFamily="34" charset="0"/>
                <a:cs typeface="Calibri" panose="020F0502020204030204" pitchFamily="34" charset="0"/>
              </a:rPr>
              <a:t>Recommande</a:t>
            </a:r>
            <a:r>
              <a:rPr lang="en-US" sz="1000" i="0" baseline="0" dirty="0">
                <a:latin typeface="Calibri" panose="020F0502020204030204" pitchFamily="34" charset="0"/>
                <a:cs typeface="Calibri" panose="020F0502020204030204" pitchFamily="34" charset="0"/>
              </a:rPr>
              <a:t> le </a:t>
            </a:r>
            <a:r>
              <a:rPr lang="en-US" sz="1000" i="0" baseline="0" dirty="0" err="1">
                <a:latin typeface="Calibri" panose="020F0502020204030204" pitchFamily="34" charset="0"/>
                <a:cs typeface="Calibri" panose="020F0502020204030204" pitchFamily="34" charset="0"/>
              </a:rPr>
              <a:t>dépôt</a:t>
            </a:r>
            <a:r>
              <a:rPr lang="en-US" sz="1000" i="0" baseline="0" dirty="0">
                <a:latin typeface="Calibri" panose="020F0502020204030204" pitchFamily="34" charset="0"/>
                <a:cs typeface="Calibri" panose="020F0502020204030204" pitchFamily="34" charset="0"/>
              </a:rPr>
              <a:t> de </a:t>
            </a:r>
            <a:r>
              <a:rPr lang="en-US" sz="1000" i="0" baseline="0" dirty="0" err="1">
                <a:latin typeface="Calibri" panose="020F0502020204030204" pitchFamily="34" charset="0"/>
                <a:cs typeface="Calibri" panose="020F0502020204030204" pitchFamily="34" charset="0"/>
              </a:rPr>
              <a:t>données</a:t>
            </a:r>
            <a:r>
              <a:rPr lang="en-US" sz="1000" i="0" baseline="0" dirty="0">
                <a:latin typeface="Calibri" panose="020F0502020204030204" pitchFamily="34" charset="0"/>
                <a:cs typeface="Calibri" panose="020F0502020204030204" pitchFamily="34" charset="0"/>
              </a:rPr>
              <a:t> dans PANGAEA: </a:t>
            </a:r>
            <a:r>
              <a:rPr lang="en-US" sz="900" i="0" baseline="0" dirty="0">
                <a:latin typeface="Calibri" panose="020F0502020204030204" pitchFamily="34" charset="0"/>
                <a:cs typeface="Calibri" panose="020F0502020204030204" pitchFamily="34" charset="0"/>
                <a:hlinkClick r:id="rId6"/>
              </a:rPr>
              <a:t>https://www.elsevier.com/journals/chemosphere/0045-6535/guide-for-authors#txt13401</a:t>
            </a:r>
            <a:r>
              <a:rPr lang="en-US" sz="900" i="0" baseline="0" dirty="0">
                <a:latin typeface="Calibri" panose="020F0502020204030204" pitchFamily="34" charset="0"/>
                <a:cs typeface="Calibri" panose="020F0502020204030204" pitchFamily="34" charset="0"/>
              </a:rPr>
              <a:t>  </a:t>
            </a:r>
          </a:p>
          <a:p>
            <a:pPr marL="0" indent="0">
              <a:buNone/>
            </a:pPr>
            <a:r>
              <a:rPr lang="en-US" sz="1000" i="0" baseline="0" dirty="0">
                <a:latin typeface="Calibri" panose="020F0502020204030204" pitchFamily="34" charset="0"/>
                <a:cs typeface="Calibri" panose="020F0502020204030204" pitchFamily="34" charset="0"/>
              </a:rPr>
              <a:t>The </a:t>
            </a:r>
            <a:r>
              <a:rPr lang="en-US" sz="1000" b="1" i="0" baseline="0" dirty="0">
                <a:latin typeface="Calibri" panose="020F0502020204030204" pitchFamily="34" charset="0"/>
                <a:cs typeface="Calibri" panose="020F0502020204030204" pitchFamily="34" charset="0"/>
              </a:rPr>
              <a:t>Journal of Economic Histor</a:t>
            </a:r>
            <a:r>
              <a:rPr lang="en-US" sz="1000" i="0" baseline="0" dirty="0">
                <a:latin typeface="Calibri" panose="020F0502020204030204" pitchFamily="34" charset="0"/>
                <a:cs typeface="Calibri" panose="020F0502020204030204" pitchFamily="34" charset="0"/>
              </a:rPr>
              <a:t>y requires authors to deposit data and materials with the </a:t>
            </a:r>
            <a:r>
              <a:rPr lang="en-US" sz="1000" i="0" baseline="0" dirty="0" err="1">
                <a:latin typeface="Calibri" panose="020F0502020204030204" pitchFamily="34" charset="0"/>
                <a:cs typeface="Calibri" panose="020F0502020204030204" pitchFamily="34" charset="0"/>
              </a:rPr>
              <a:t>openICPSR</a:t>
            </a:r>
            <a:r>
              <a:rPr lang="en-US" sz="1000" i="0" baseline="0" dirty="0">
                <a:latin typeface="Calibri" panose="020F0502020204030204" pitchFamily="34" charset="0"/>
                <a:cs typeface="Calibri" panose="020F0502020204030204" pitchFamily="34" charset="0"/>
              </a:rPr>
              <a:t> repository (</a:t>
            </a:r>
            <a:r>
              <a:rPr lang="en-US" sz="1000" i="0" baseline="0" dirty="0">
                <a:latin typeface="Calibri" panose="020F0502020204030204" pitchFamily="34" charset="0"/>
                <a:cs typeface="Calibri" panose="020F0502020204030204" pitchFamily="34" charset="0"/>
                <a:hlinkClick r:id="rId7"/>
              </a:rPr>
              <a:t>www.openicpsr.org</a:t>
            </a:r>
            <a:r>
              <a:rPr lang="en-US" sz="1000" i="0" baseline="0" dirty="0">
                <a:latin typeface="Calibri" panose="020F0502020204030204" pitchFamily="34" charset="0"/>
                <a:cs typeface="Calibri" panose="020F0502020204030204" pitchFamily="34" charset="0"/>
              </a:rPr>
              <a:t> ). </a:t>
            </a:r>
          </a:p>
          <a:p>
            <a:pPr marL="0" indent="0">
              <a:buNone/>
            </a:pPr>
            <a:r>
              <a:rPr lang="en-US" sz="1000" b="1" i="0" baseline="0" dirty="0">
                <a:latin typeface="Calibri" panose="020F0502020204030204" pitchFamily="34" charset="0"/>
                <a:cs typeface="Calibri" panose="020F0502020204030204" pitchFamily="34" charset="0"/>
              </a:rPr>
              <a:t>American Economic Review </a:t>
            </a:r>
            <a:r>
              <a:rPr lang="en-US" sz="1000" i="0" baseline="0" dirty="0">
                <a:latin typeface="Calibri" panose="020F0502020204030204" pitchFamily="34" charset="0"/>
                <a:cs typeface="Calibri" panose="020F0502020204030204" pitchFamily="34" charset="0"/>
              </a:rPr>
              <a:t>: Data and programs should be archived in the AEA Data and Code Repository. </a:t>
            </a:r>
          </a:p>
          <a:p>
            <a:pPr marL="0" indent="0">
              <a:buNone/>
            </a:pPr>
            <a:endParaRPr lang="en-US" sz="800" b="1" i="0" baseline="0" dirty="0">
              <a:latin typeface="Calibri" panose="020F0502020204030204" pitchFamily="34" charset="0"/>
              <a:cs typeface="Calibri" panose="020F0502020204030204" pitchFamily="34" charset="0"/>
            </a:endParaRPr>
          </a:p>
          <a:p>
            <a:pPr marL="0" indent="0">
              <a:buNone/>
            </a:pPr>
            <a:r>
              <a:rPr lang="fr-FR" sz="1000" dirty="0">
                <a:solidFill>
                  <a:prstClr val="black"/>
                </a:solidFill>
                <a:latin typeface="Calibri" panose="020F0502020204030204" pitchFamily="34" charset="0"/>
                <a:cs typeface="Calibri" panose="020F0502020204030204" pitchFamily="34" charset="0"/>
              </a:rPr>
              <a:t>qqs revues ont des collaborations avec DRYAD (ex: The Plant </a:t>
            </a:r>
            <a:r>
              <a:rPr lang="fr-FR" sz="1000" dirty="0" err="1">
                <a:solidFill>
                  <a:prstClr val="black"/>
                </a:solidFill>
                <a:latin typeface="Calibri" panose="020F0502020204030204" pitchFamily="34" charset="0"/>
                <a:cs typeface="Calibri" panose="020F0502020204030204" pitchFamily="34" charset="0"/>
              </a:rPr>
              <a:t>Phenome</a:t>
            </a:r>
            <a:r>
              <a:rPr lang="fr-FR" sz="1000" dirty="0">
                <a:solidFill>
                  <a:prstClr val="black"/>
                </a:solidFill>
                <a:latin typeface="Calibri" panose="020F0502020204030204" pitchFamily="34" charset="0"/>
                <a:cs typeface="Calibri" panose="020F0502020204030204" pitchFamily="34" charset="0"/>
              </a:rPr>
              <a:t> Journal)</a:t>
            </a:r>
            <a:endParaRPr lang="en-US" sz="1000" b="1" i="0" baseline="0" dirty="0">
              <a:latin typeface="Calibri" panose="020F0502020204030204" pitchFamily="34" charset="0"/>
              <a:cs typeface="Calibri" panose="020F0502020204030204" pitchFamily="34" charset="0"/>
            </a:endParaRPr>
          </a:p>
          <a:p>
            <a:pPr marL="0" indent="0">
              <a:buNone/>
            </a:pPr>
            <a:endParaRPr lang="en-US" sz="800" b="1" i="0" baseline="0" dirty="0">
              <a:latin typeface="Calibri" panose="020F0502020204030204" pitchFamily="34" charset="0"/>
              <a:cs typeface="Calibri" panose="020F0502020204030204" pitchFamily="34" charset="0"/>
            </a:endParaRPr>
          </a:p>
          <a:p>
            <a:pPr marL="0" indent="0">
              <a:buNone/>
            </a:pPr>
            <a:r>
              <a:rPr lang="en-US" sz="1000" b="1" i="0" baseline="0" dirty="0" err="1">
                <a:latin typeface="Calibri" panose="020F0502020204030204" pitchFamily="34" charset="0"/>
                <a:cs typeface="Calibri" panose="020F0502020204030204" pitchFamily="34" charset="0"/>
              </a:rPr>
              <a:t>Exemples</a:t>
            </a:r>
            <a:r>
              <a:rPr lang="en-US" sz="1000" b="1" i="0" baseline="0" dirty="0">
                <a:latin typeface="Calibri" panose="020F0502020204030204" pitchFamily="34" charset="0"/>
                <a:cs typeface="Calibri" panose="020F0502020204030204" pitchFamily="34" charset="0"/>
              </a:rPr>
              <a:t> de revues acceptant les </a:t>
            </a:r>
            <a:r>
              <a:rPr lang="en-US" sz="1000" b="1" i="0" baseline="0" dirty="0" err="1">
                <a:latin typeface="Calibri" panose="020F0502020204030204" pitchFamily="34" charset="0"/>
                <a:cs typeface="Calibri" panose="020F0502020204030204" pitchFamily="34" charset="0"/>
              </a:rPr>
              <a:t>données</a:t>
            </a:r>
            <a:r>
              <a:rPr lang="en-US" sz="1000" b="1" i="0" baseline="0" dirty="0">
                <a:latin typeface="Calibri" panose="020F0502020204030204" pitchFamily="34" charset="0"/>
                <a:cs typeface="Calibri" panose="020F0502020204030204" pitchFamily="34" charset="0"/>
              </a:rPr>
              <a:t> </a:t>
            </a:r>
            <a:r>
              <a:rPr lang="en-US" sz="1000" b="1" i="0" baseline="0" dirty="0" err="1">
                <a:latin typeface="Calibri" panose="020F0502020204030204" pitchFamily="34" charset="0"/>
                <a:cs typeface="Calibri" panose="020F0502020204030204" pitchFamily="34" charset="0"/>
              </a:rPr>
              <a:t>en</a:t>
            </a:r>
            <a:r>
              <a:rPr lang="en-US" sz="1000" b="1" i="0" baseline="0" dirty="0">
                <a:latin typeface="Calibri" panose="020F0502020204030204" pitchFamily="34" charset="0"/>
                <a:cs typeface="Calibri" panose="020F0502020204030204" pitchFamily="34" charset="0"/>
              </a:rPr>
              <a:t> “supplementary files” : </a:t>
            </a:r>
          </a:p>
          <a:p>
            <a:pPr>
              <a:buNone/>
            </a:pPr>
            <a:r>
              <a:rPr lang="en-US" sz="1000" i="0" baseline="0" dirty="0">
                <a:latin typeface="Calibri" panose="020F0502020204030204" pitchFamily="34" charset="0"/>
                <a:cs typeface="Calibri" panose="020F0502020204030204" pitchFamily="34" charset="0"/>
              </a:rPr>
              <a:t>Environmental Research Letters </a:t>
            </a:r>
            <a:r>
              <a:rPr lang="en-US" sz="1000" i="0" baseline="0" dirty="0">
                <a:latin typeface="Calibri" panose="020F0502020204030204" pitchFamily="34" charset="0"/>
                <a:cs typeface="Calibri" panose="020F0502020204030204" pitchFamily="34" charset="0"/>
                <a:hlinkClick r:id="rId8"/>
              </a:rPr>
              <a:t>https://publishingsupport.iopscience.iop.org/journals/environmental-research-letters/#supplementary-material-and-data-in-journal-articles</a:t>
            </a:r>
            <a:r>
              <a:rPr lang="en-US" sz="1000" i="0" baseline="0" dirty="0">
                <a:latin typeface="Calibri" panose="020F0502020204030204" pitchFamily="34" charset="0"/>
                <a:cs typeface="Calibri" panose="020F0502020204030204" pitchFamily="34" charset="0"/>
              </a:rPr>
              <a:t> </a:t>
            </a:r>
          </a:p>
          <a:p>
            <a:pPr>
              <a:buNone/>
            </a:pPr>
            <a:r>
              <a:rPr lang="en-US" sz="1000" i="0" baseline="0" dirty="0" err="1">
                <a:latin typeface="Calibri" panose="020F0502020204030204" pitchFamily="34" charset="0"/>
                <a:cs typeface="Calibri" panose="020F0502020204030204" pitchFamily="34" charset="0"/>
              </a:rPr>
              <a:t>Zookeys</a:t>
            </a:r>
            <a:r>
              <a:rPr lang="en-US" sz="1000" i="0" baseline="0" dirty="0">
                <a:latin typeface="Calibri" panose="020F0502020204030204" pitchFamily="34" charset="0"/>
                <a:cs typeface="Calibri" panose="020F0502020204030204" pitchFamily="34" charset="0"/>
              </a:rPr>
              <a:t>: Data can be published in various ways, such as preservation in data repositories linked to the respective article or as data files or packages supplementary to the article. </a:t>
            </a:r>
            <a:r>
              <a:rPr lang="en-US" sz="1000" i="0" baseline="0" dirty="0">
                <a:latin typeface="Calibri" panose="020F0502020204030204" pitchFamily="34" charset="0"/>
                <a:cs typeface="Calibri" panose="020F0502020204030204" pitchFamily="34" charset="0"/>
                <a:hlinkClick r:id="rId9"/>
              </a:rPr>
              <a:t>https://zookeys.pensoft.net/about#Author-Guidelines</a:t>
            </a:r>
            <a:r>
              <a:rPr lang="en-US" sz="1000" i="0" baseline="0" dirty="0">
                <a:latin typeface="Calibri" panose="020F0502020204030204" pitchFamily="34" charset="0"/>
                <a:cs typeface="Calibri" panose="020F0502020204030204" pitchFamily="34" charset="0"/>
              </a:rPr>
              <a:t> </a:t>
            </a:r>
          </a:p>
          <a:p>
            <a:pPr>
              <a:buNone/>
            </a:pPr>
            <a:r>
              <a:rPr lang="en-US" sz="1000" i="0" baseline="0" dirty="0">
                <a:latin typeface="Calibri" panose="020F0502020204030204" pitchFamily="34" charset="0"/>
                <a:cs typeface="Calibri" panose="020F0502020204030204" pitchFamily="34" charset="0"/>
              </a:rPr>
              <a:t>Plants, People, Planet : </a:t>
            </a:r>
            <a:r>
              <a:rPr lang="en-US" sz="1000" i="1" baseline="0" dirty="0">
                <a:latin typeface="Calibri" panose="020F0502020204030204" pitchFamily="34" charset="0"/>
                <a:cs typeface="Calibri" panose="020F0502020204030204" pitchFamily="34" charset="0"/>
              </a:rPr>
              <a:t>Where feasible, data should be included as part of the article or as supporting information, however, if this is not possible, we expect authors to make use of public data repositories: </a:t>
            </a:r>
            <a:r>
              <a:rPr lang="en-US" sz="1000" i="0" baseline="0" dirty="0">
                <a:latin typeface="Calibri" panose="020F0502020204030204" pitchFamily="34" charset="0"/>
                <a:cs typeface="Calibri" panose="020F0502020204030204" pitchFamily="34" charset="0"/>
                <a:hlinkClick r:id="rId10"/>
              </a:rPr>
              <a:t>https://nph.onlinelibrary.wiley.com/hub/journal/25722611/about/author-guidelines#6</a:t>
            </a:r>
            <a:r>
              <a:rPr lang="en-US" sz="1000" i="0" baseline="0" dirty="0">
                <a:latin typeface="Calibri" panose="020F0502020204030204" pitchFamily="34" charset="0"/>
                <a:cs typeface="Calibri" panose="020F0502020204030204" pitchFamily="34" charset="0"/>
              </a:rPr>
              <a:t>  </a:t>
            </a:r>
          </a:p>
          <a:p>
            <a:pPr marL="158750" indent="0">
              <a:buNone/>
            </a:pPr>
            <a:r>
              <a:rPr lang="en-US" sz="1000" i="0" baseline="0" dirty="0" err="1">
                <a:latin typeface="Calibri" panose="020F0502020204030204" pitchFamily="34" charset="0"/>
                <a:cs typeface="Calibri" panose="020F0502020204030204" pitchFamily="34" charset="0"/>
              </a:rPr>
              <a:t>Toutes</a:t>
            </a:r>
            <a:r>
              <a:rPr lang="en-US" sz="1000" i="0" baseline="0" dirty="0">
                <a:latin typeface="Calibri" panose="020F0502020204030204" pitchFamily="34" charset="0"/>
                <a:cs typeface="Calibri" panose="020F0502020204030204" pitchFamily="34" charset="0"/>
              </a:rPr>
              <a:t> les revues de BMC (BioMed Central) (</a:t>
            </a:r>
            <a:r>
              <a:rPr lang="en-US" sz="1000" dirty="0" err="1">
                <a:latin typeface="Calibri" panose="020F0502020204030204" pitchFamily="34" charset="0"/>
                <a:cs typeface="Calibri" panose="020F0502020204030204" pitchFamily="34" charset="0"/>
              </a:rPr>
              <a:t>exemple</a:t>
            </a:r>
            <a:r>
              <a:rPr lang="en-US" sz="1000" dirty="0">
                <a:latin typeface="Calibri" panose="020F0502020204030204" pitchFamily="34" charset="0"/>
                <a:cs typeface="Calibri" panose="020F0502020204030204" pitchFamily="34" charset="0"/>
              </a:rPr>
              <a:t> Parasites &amp; vectors) :  </a:t>
            </a:r>
            <a:r>
              <a:rPr lang="en-US" sz="1000" dirty="0">
                <a:latin typeface="Calibri" panose="020F0502020204030204" pitchFamily="34" charset="0"/>
                <a:cs typeface="Calibri" panose="020F0502020204030204" pitchFamily="34" charset="0"/>
                <a:hlinkClick r:id="rId11"/>
              </a:rPr>
              <a:t>https://www.biomedcentral.com/getpublished/editorial-policies#availability+of+data+and+materials</a:t>
            </a:r>
            <a:r>
              <a:rPr lang="en-US" sz="1000" dirty="0">
                <a:latin typeface="Calibri" panose="020F0502020204030204" pitchFamily="34" charset="0"/>
                <a:cs typeface="Calibri" panose="020F0502020204030204" pitchFamily="34" charset="0"/>
              </a:rPr>
              <a:t> </a:t>
            </a:r>
            <a:endParaRPr lang="en-US" sz="1000" i="0" baseline="0" dirty="0">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421374436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400"/>
            <a:ext cx="5486400" cy="4584700"/>
          </a:xfrm>
          <a:prstGeom prst="rect">
            <a:avLst/>
          </a:prstGeom>
        </p:spPr>
        <p:txBody>
          <a:bodyPr spcFirstLastPara="1" wrap="square" lIns="91425" tIns="91425" rIns="91425" bIns="91425" anchor="t" anchorCtr="0">
            <a:noAutofit/>
          </a:bodyPr>
          <a:lstStyle/>
          <a:p>
            <a:pPr marL="158750" indent="0">
              <a:buNone/>
            </a:pPr>
            <a:endParaRPr lang="fr-FR" sz="1100" i="0" baseline="0" dirty="0"/>
          </a:p>
        </p:txBody>
      </p:sp>
    </p:spTree>
    <p:extLst>
      <p:ext uri="{BB962C8B-B14F-4D97-AF65-F5344CB8AC3E}">
        <p14:creationId xmlns:p14="http://schemas.microsoft.com/office/powerpoint/2010/main" val="79749086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400"/>
            <a:ext cx="5486400" cy="4584700"/>
          </a:xfrm>
          <a:prstGeom prst="rect">
            <a:avLst/>
          </a:prstGeom>
        </p:spPr>
        <p:txBody>
          <a:bodyPr spcFirstLastPara="1" wrap="square" lIns="91425" tIns="91425" rIns="91425" bIns="91425" anchor="t" anchorCtr="0">
            <a:noAutofit/>
          </a:bodyPr>
          <a:lstStyle/>
          <a:p>
            <a:pPr marL="0" indent="0">
              <a:buNone/>
            </a:pPr>
            <a:r>
              <a:rPr lang="fr-FR" sz="1000" i="0" baseline="0" dirty="0">
                <a:latin typeface="Calibri" panose="020F0502020204030204" pitchFamily="34" charset="0"/>
                <a:cs typeface="Calibri" panose="020F0502020204030204" pitchFamily="34" charset="0"/>
              </a:rPr>
              <a:t>Choisir la licence vous permet de garder un moyen de contrôle sur la réutilisation de vos données. C’est vous qui décidez ce que le </a:t>
            </a:r>
            <a:r>
              <a:rPr lang="fr-FR" sz="1000" i="0" baseline="0" dirty="0" err="1">
                <a:latin typeface="Calibri" panose="020F0502020204030204" pitchFamily="34" charset="0"/>
                <a:cs typeface="Calibri" panose="020F0502020204030204" pitchFamily="34" charset="0"/>
              </a:rPr>
              <a:t>réutilisateur</a:t>
            </a:r>
            <a:r>
              <a:rPr lang="fr-FR" sz="1000" i="0" baseline="0" dirty="0">
                <a:latin typeface="Calibri" panose="020F0502020204030204" pitchFamily="34" charset="0"/>
                <a:cs typeface="Calibri" panose="020F0502020204030204" pitchFamily="34" charset="0"/>
              </a:rPr>
              <a:t> peut faire et dans quelles conditions avec vos données. Par exemple vous pouvez interdire que vos données soient réutilisées dans un but de développement commercial.</a:t>
            </a:r>
          </a:p>
          <a:p>
            <a:pPr marL="0" indent="0">
              <a:buNone/>
            </a:pPr>
            <a:endParaRPr lang="fr-FR" sz="1000" i="0" baseline="0" dirty="0">
              <a:latin typeface="Calibri" panose="020F0502020204030204" pitchFamily="34" charset="0"/>
              <a:cs typeface="Calibri" panose="020F0502020204030204" pitchFamily="34" charset="0"/>
            </a:endParaRPr>
          </a:p>
          <a:p>
            <a:pPr marL="0" indent="0">
              <a:buNone/>
            </a:pPr>
            <a:r>
              <a:rPr lang="fr-FR" sz="1000" b="1" i="0" baseline="0" dirty="0">
                <a:latin typeface="Calibri" panose="020F0502020204030204" pitchFamily="34" charset="0"/>
                <a:cs typeface="Calibri" panose="020F0502020204030204" pitchFamily="34" charset="0"/>
              </a:rPr>
              <a:t>Vidéos sur les </a:t>
            </a:r>
            <a:r>
              <a:rPr lang="fr-FR" sz="1000" b="1" dirty="0">
                <a:latin typeface="Calibri" panose="020F0502020204030204" pitchFamily="34" charset="0"/>
                <a:cs typeface="Calibri" panose="020F0502020204030204" pitchFamily="34" charset="0"/>
              </a:rPr>
              <a:t>licences Creative Commons</a:t>
            </a:r>
            <a:endParaRPr lang="fr-FR" sz="1000" b="1" i="0" baseline="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000" b="0" dirty="0">
                <a:latin typeface="Calibri" panose="020F0502020204030204" pitchFamily="34" charset="0"/>
                <a:cs typeface="Calibri" panose="020F0502020204030204" pitchFamily="34" charset="0"/>
              </a:rPr>
              <a:t>Creative Commons? C’est quoi ça? : </a:t>
            </a:r>
            <a:r>
              <a:rPr lang="fr-FR" sz="1000" i="0" baseline="0" dirty="0">
                <a:latin typeface="Calibri" panose="020F0502020204030204" pitchFamily="34" charset="0"/>
                <a:cs typeface="Calibri" panose="020F0502020204030204" pitchFamily="34" charset="0"/>
                <a:hlinkClick r:id="rId3"/>
              </a:rPr>
              <a:t>https://www.youtube.com/watch?v=gftrFKqtUlU</a:t>
            </a:r>
            <a:r>
              <a:rPr lang="fr-FR" sz="1000" i="0" baseline="0" dirty="0">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000" b="0" dirty="0">
                <a:latin typeface="Calibri" panose="020F0502020204030204" pitchFamily="34" charset="0"/>
                <a:cs typeface="Calibri" panose="020F0502020204030204" pitchFamily="34" charset="0"/>
              </a:rPr>
              <a:t>Comprendre les licences </a:t>
            </a:r>
            <a:r>
              <a:rPr lang="fr-FR" sz="1000" b="0" dirty="0" err="1">
                <a:latin typeface="Calibri" panose="020F0502020204030204" pitchFamily="34" charset="0"/>
                <a:cs typeface="Calibri" panose="020F0502020204030204" pitchFamily="34" charset="0"/>
              </a:rPr>
              <a:t>creative</a:t>
            </a:r>
            <a:r>
              <a:rPr lang="fr-FR" sz="1000" b="0" dirty="0">
                <a:latin typeface="Calibri" panose="020F0502020204030204" pitchFamily="34" charset="0"/>
                <a:cs typeface="Calibri" panose="020F0502020204030204" pitchFamily="34" charset="0"/>
              </a:rPr>
              <a:t> </a:t>
            </a:r>
            <a:r>
              <a:rPr lang="fr-FR" sz="1000" b="0" dirty="0" err="1">
                <a:latin typeface="Calibri" panose="020F0502020204030204" pitchFamily="34" charset="0"/>
                <a:cs typeface="Calibri" panose="020F0502020204030204" pitchFamily="34" charset="0"/>
              </a:rPr>
              <a:t>commons</a:t>
            </a:r>
            <a:r>
              <a:rPr lang="fr-FR" sz="1000" b="0" dirty="0">
                <a:latin typeface="Calibri" panose="020F0502020204030204" pitchFamily="34" charset="0"/>
                <a:cs typeface="Calibri" panose="020F0502020204030204" pitchFamily="34" charset="0"/>
              </a:rPr>
              <a:t>: </a:t>
            </a:r>
            <a:r>
              <a:rPr lang="fr-FR" sz="1000" b="0" dirty="0">
                <a:latin typeface="Calibri" panose="020F0502020204030204" pitchFamily="34" charset="0"/>
                <a:cs typeface="Calibri" panose="020F0502020204030204" pitchFamily="34" charset="0"/>
                <a:hlinkClick r:id="rId4"/>
              </a:rPr>
              <a:t>https://www.youtube.com/watch?v=ntxJhUKTPII</a:t>
            </a:r>
            <a:r>
              <a:rPr lang="fr-FR" sz="1000" b="0" dirty="0">
                <a:latin typeface="Calibri" panose="020F0502020204030204" pitchFamily="34" charset="0"/>
                <a:cs typeface="Calibri" panose="020F0502020204030204" pitchFamily="34" charset="0"/>
              </a:rPr>
              <a:t>   </a:t>
            </a:r>
          </a:p>
          <a:p>
            <a:pPr marL="0" indent="0">
              <a:buNone/>
            </a:pPr>
            <a:endParaRPr lang="fr-FR" sz="1000" i="0" baseline="0" dirty="0">
              <a:latin typeface="Calibri" panose="020F0502020204030204" pitchFamily="34" charset="0"/>
              <a:cs typeface="Calibri" panose="020F0502020204030204" pitchFamily="34" charset="0"/>
            </a:endParaRPr>
          </a:p>
          <a:p>
            <a:pPr marL="0" indent="0">
              <a:buNone/>
            </a:pPr>
            <a:r>
              <a:rPr lang="fr-FR" sz="1000" b="1" i="0" baseline="0" dirty="0">
                <a:latin typeface="Calibri" panose="020F0502020204030204" pitchFamily="34" charset="0"/>
                <a:cs typeface="Calibri" panose="020F0502020204030204" pitchFamily="34" charset="0"/>
              </a:rPr>
              <a:t>Quizz</a:t>
            </a:r>
            <a:r>
              <a:rPr lang="fr-FR" sz="1000" i="0" baseline="0" dirty="0">
                <a:latin typeface="Calibri" panose="020F0502020204030204" pitchFamily="34" charset="0"/>
                <a:cs typeface="Calibri" panose="020F0502020204030204" pitchFamily="34" charset="0"/>
              </a:rPr>
              <a:t> en anglais sur les licences Créative Commons: </a:t>
            </a:r>
            <a:r>
              <a:rPr lang="fr-FR" sz="1000" i="0" baseline="0" dirty="0">
                <a:latin typeface="Calibri" panose="020F0502020204030204" pitchFamily="34" charset="0"/>
                <a:cs typeface="Calibri" panose="020F0502020204030204" pitchFamily="34" charset="0"/>
                <a:hlinkClick r:id="rId5"/>
              </a:rPr>
              <a:t>https://uniofcam.libwizard.com/f/CreativeCommons</a:t>
            </a:r>
            <a:r>
              <a:rPr lang="fr-FR" sz="1000" i="0" baseline="0" dirty="0">
                <a:latin typeface="Calibri" panose="020F0502020204030204" pitchFamily="34" charset="0"/>
                <a:cs typeface="Calibri" panose="020F0502020204030204" pitchFamily="34" charset="0"/>
              </a:rPr>
              <a:t> </a:t>
            </a:r>
          </a:p>
          <a:p>
            <a:pPr marL="0" indent="0">
              <a:buNone/>
            </a:pPr>
            <a:endParaRPr lang="fr-FR" sz="1000" i="0" baseline="0" dirty="0">
              <a:latin typeface="Calibri" panose="020F0502020204030204" pitchFamily="34" charset="0"/>
              <a:cs typeface="Calibri" panose="020F0502020204030204" pitchFamily="34" charset="0"/>
            </a:endParaRPr>
          </a:p>
          <a:p>
            <a:pPr marL="0" indent="0">
              <a:buNone/>
            </a:pPr>
            <a:r>
              <a:rPr lang="en-US" sz="1000" dirty="0">
                <a:latin typeface="Calibri" panose="020F0502020204030204" pitchFamily="34" charset="0"/>
                <a:cs typeface="Calibri" panose="020F0502020204030204" pitchFamily="34" charset="0"/>
              </a:rPr>
              <a:t>Creative Common have developed a tool - the </a:t>
            </a:r>
            <a:r>
              <a:rPr lang="en-US" sz="1000" dirty="0">
                <a:latin typeface="Calibri" panose="020F0502020204030204" pitchFamily="34" charset="0"/>
                <a:cs typeface="Calibri" panose="020F0502020204030204" pitchFamily="34" charset="0"/>
                <a:hlinkClick r:id="rId6"/>
              </a:rPr>
              <a:t>License Chooser</a:t>
            </a:r>
            <a:r>
              <a:rPr lang="en-US" sz="1000" dirty="0">
                <a:latin typeface="Calibri" panose="020F0502020204030204" pitchFamily="34" charset="0"/>
                <a:cs typeface="Calibri" panose="020F0502020204030204" pitchFamily="34" charset="0"/>
              </a:rPr>
              <a:t>.</a:t>
            </a:r>
            <a:endParaRPr lang="fr-FR" sz="1000" i="0" baseline="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64368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pPr marL="158750" indent="0">
              <a:buNone/>
            </a:pPr>
            <a:endParaRPr lang="fr-FR" dirty="0"/>
          </a:p>
        </p:txBody>
      </p:sp>
      <p:sp>
        <p:nvSpPr>
          <p:cNvPr id="4" name="Espace réservé du numéro de diapositive 3"/>
          <p:cNvSpPr>
            <a:spLocks noGrp="1"/>
          </p:cNvSpPr>
          <p:nvPr>
            <p:ph type="sldNum" sz="quarter" idx="5"/>
          </p:nvPr>
        </p:nvSpPr>
        <p:spPr/>
        <p:txBody>
          <a:bodyPr/>
          <a:lstStyle/>
          <a:p>
            <a:fld id="{264EAA0A-B561-40A3-8D75-3AA42611BB63}" type="slidenum">
              <a:rPr lang="fr-FR" smtClean="0"/>
              <a:pPr/>
              <a:t>11</a:t>
            </a:fld>
            <a:endParaRPr lang="fr-FR"/>
          </a:p>
        </p:txBody>
      </p:sp>
    </p:spTree>
    <p:extLst>
      <p:ext uri="{BB962C8B-B14F-4D97-AF65-F5344CB8AC3E}">
        <p14:creationId xmlns:p14="http://schemas.microsoft.com/office/powerpoint/2010/main" val="128467702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79768" y="4715153"/>
            <a:ext cx="5438140" cy="5480407"/>
          </a:xfrm>
          <a:prstGeom prst="rect">
            <a:avLst/>
          </a:prstGeom>
        </p:spPr>
        <p:txBody>
          <a:bodyPr spcFirstLastPara="1" wrap="square" lIns="91425" tIns="91425" rIns="91425" bIns="91425" anchor="t" anchorCtr="0">
            <a:noAutofit/>
          </a:bodyPr>
          <a:lstStyle/>
          <a:p>
            <a:pPr marL="0" indent="0">
              <a:buNone/>
            </a:pPr>
            <a:r>
              <a:rPr lang="en-US" sz="1000" b="1" i="0" u="none" strike="noStrike" cap="none" dirty="0">
                <a:solidFill>
                  <a:srgbClr val="000000"/>
                </a:solidFill>
                <a:effectLst/>
                <a:latin typeface="Calibri" panose="020F0502020204030204" pitchFamily="34" charset="0"/>
                <a:cs typeface="Calibri" panose="020F0502020204030204" pitchFamily="34" charset="0"/>
                <a:sym typeface="Arial"/>
              </a:rPr>
              <a:t>BMC Research Notes</a:t>
            </a:r>
            <a:r>
              <a:rPr lang="en-US" sz="1000" b="0" i="1" u="none" strike="noStrike" cap="none" dirty="0">
                <a:solidFill>
                  <a:srgbClr val="000000"/>
                </a:solidFill>
                <a:effectLst/>
                <a:latin typeface="Calibri" panose="020F0502020204030204" pitchFamily="34" charset="0"/>
                <a:cs typeface="Calibri" panose="020F0502020204030204" pitchFamily="34" charset="0"/>
                <a:sym typeface="Arial"/>
              </a:rPr>
              <a:t> </a:t>
            </a:r>
            <a:r>
              <a:rPr lang="en-US" sz="1000" b="0" i="0" u="none" strike="noStrike" cap="none" dirty="0">
                <a:solidFill>
                  <a:srgbClr val="000000"/>
                </a:solidFill>
                <a:effectLst/>
                <a:latin typeface="Calibri" panose="020F0502020204030204" pitchFamily="34" charset="0"/>
                <a:cs typeface="Calibri" panose="020F0502020204030204" pitchFamily="34" charset="0"/>
                <a:sym typeface="Arial"/>
              </a:rPr>
              <a:t>(BioMed Central): </a:t>
            </a:r>
            <a:r>
              <a:rPr lang="en-US" sz="1000" b="0" i="0" u="none" strike="noStrike" cap="none" dirty="0">
                <a:solidFill>
                  <a:srgbClr val="000000"/>
                </a:solidFill>
                <a:effectLst/>
                <a:latin typeface="Calibri" panose="020F0502020204030204" pitchFamily="34" charset="0"/>
                <a:cs typeface="Calibri" panose="020F0502020204030204" pitchFamily="34" charset="0"/>
                <a:sym typeface="Arial"/>
                <a:hlinkClick r:id="rId3"/>
              </a:rPr>
              <a:t>https://bmcresnotes.biomedcentral.com/</a:t>
            </a:r>
            <a:r>
              <a:rPr lang="en-US" sz="1000" b="0" i="0" u="none" strike="noStrike" cap="none" dirty="0">
                <a:solidFill>
                  <a:srgbClr val="000000"/>
                </a:solidFill>
                <a:effectLst/>
                <a:latin typeface="Calibri" panose="020F0502020204030204" pitchFamily="34" charset="0"/>
                <a:cs typeface="Calibri" panose="020F0502020204030204" pitchFamily="34" charset="0"/>
                <a:sym typeface="Arial"/>
              </a:rPr>
              <a:t>  </a:t>
            </a:r>
            <a:endParaRPr lang="fr-FR" sz="1000" b="0" i="0" u="none" strike="noStrike" cap="none" dirty="0">
              <a:solidFill>
                <a:srgbClr val="000000"/>
              </a:solidFill>
              <a:effectLst/>
              <a:latin typeface="Calibri" panose="020F0502020204030204" pitchFamily="34" charset="0"/>
              <a:cs typeface="Calibri" panose="020F0502020204030204" pitchFamily="34" charset="0"/>
              <a:sym typeface="Arial"/>
            </a:endParaRPr>
          </a:p>
          <a:p>
            <a:pPr marL="0" indent="0">
              <a:buNone/>
            </a:pPr>
            <a:r>
              <a:rPr lang="fr-FR" sz="1000" b="0" i="0" u="none" strike="noStrike" cap="none" dirty="0">
                <a:solidFill>
                  <a:srgbClr val="000000"/>
                </a:solidFill>
                <a:effectLst/>
                <a:latin typeface="Calibri" panose="020F0502020204030204" pitchFamily="34" charset="0"/>
                <a:cs typeface="Calibri" panose="020F0502020204030204" pitchFamily="34" charset="0"/>
                <a:sym typeface="Arial"/>
              </a:rPr>
              <a:t>Licences pour le texte (CC-BY) et pour les données (</a:t>
            </a:r>
            <a:r>
              <a:rPr lang="fr-FR" sz="1000" b="1" i="0" u="none" strike="noStrike" cap="none" dirty="0">
                <a:solidFill>
                  <a:srgbClr val="000000"/>
                </a:solidFill>
                <a:effectLst/>
                <a:latin typeface="Calibri" panose="020F0502020204030204" pitchFamily="34" charset="0"/>
                <a:cs typeface="Calibri" panose="020F0502020204030204" pitchFamily="34" charset="0"/>
                <a:sym typeface="Arial"/>
              </a:rPr>
              <a:t>CC0</a:t>
            </a:r>
            <a:r>
              <a:rPr lang="fr-FR" sz="1000" b="0" i="0" u="none" strike="noStrike" cap="none" dirty="0">
                <a:solidFill>
                  <a:srgbClr val="000000"/>
                </a:solidFill>
                <a:effectLst/>
                <a:latin typeface="Calibri" panose="020F0502020204030204" pitchFamily="34" charset="0"/>
                <a:cs typeface="Calibri" panose="020F0502020204030204" pitchFamily="34" charset="0"/>
                <a:sym typeface="Arial"/>
              </a:rPr>
              <a:t>) : </a:t>
            </a:r>
            <a:r>
              <a:rPr lang="fr-FR" sz="1000" dirty="0">
                <a:latin typeface="Calibri" panose="020F0502020204030204" pitchFamily="34" charset="0"/>
                <a:cs typeface="Calibri" panose="020F0502020204030204" pitchFamily="34" charset="0"/>
                <a:hlinkClick r:id="rId4"/>
              </a:rPr>
              <a:t>https://www.biomedcentral.com/about/policies/license-agreement</a:t>
            </a:r>
            <a:r>
              <a:rPr lang="fr-FR" sz="1000" dirty="0">
                <a:latin typeface="Calibri" panose="020F0502020204030204" pitchFamily="34" charset="0"/>
                <a:cs typeface="Calibri" panose="020F0502020204030204" pitchFamily="34" charset="0"/>
              </a:rPr>
              <a:t> (</a:t>
            </a:r>
            <a:r>
              <a:rPr lang="en-US" sz="1000" i="1" dirty="0">
                <a:latin typeface="Calibri" panose="020F0502020204030204" pitchFamily="34" charset="0"/>
                <a:cs typeface="Calibri" panose="020F0502020204030204" pitchFamily="34" charset="0"/>
              </a:rPr>
              <a:t>In line with </a:t>
            </a:r>
            <a:r>
              <a:rPr lang="en-US" sz="1000" i="1" dirty="0">
                <a:latin typeface="Calibri" panose="020F0502020204030204" pitchFamily="34" charset="0"/>
                <a:cs typeface="Calibri" panose="020F0502020204030204" pitchFamily="34" charset="0"/>
                <a:hlinkClick r:id="rId5"/>
              </a:rPr>
              <a:t>BMC's Open Data Policy</a:t>
            </a:r>
            <a:r>
              <a:rPr lang="en-US" sz="1000" i="1" dirty="0">
                <a:latin typeface="Calibri" panose="020F0502020204030204" pitchFamily="34" charset="0"/>
                <a:cs typeface="Calibri" panose="020F0502020204030204" pitchFamily="34" charset="0"/>
              </a:rPr>
              <a:t>, data included in the article shall be made available under the </a:t>
            </a:r>
            <a:r>
              <a:rPr lang="en-US" sz="1000" i="1" dirty="0">
                <a:latin typeface="Calibri" panose="020F0502020204030204" pitchFamily="34" charset="0"/>
                <a:cs typeface="Calibri" panose="020F0502020204030204" pitchFamily="34" charset="0"/>
                <a:hlinkClick r:id="rId6"/>
              </a:rPr>
              <a:t>Creative Commons 1.0 Public Domain Dedication waiver</a:t>
            </a:r>
            <a:r>
              <a:rPr lang="en-US" sz="1000" i="1" dirty="0">
                <a:latin typeface="Calibri" panose="020F0502020204030204" pitchFamily="34" charset="0"/>
                <a:cs typeface="Calibri" panose="020F0502020204030204" pitchFamily="34" charset="0"/>
              </a:rPr>
              <a:t>, unless otherwise stated). </a:t>
            </a:r>
            <a:endParaRPr lang="en-US" sz="1000" dirty="0">
              <a:latin typeface="Calibri" panose="020F0502020204030204" pitchFamily="34" charset="0"/>
              <a:cs typeface="Calibri" panose="020F0502020204030204" pitchFamily="34" charset="0"/>
            </a:endParaRPr>
          </a:p>
          <a:p>
            <a:pPr marL="0" indent="0">
              <a:buNone/>
            </a:pPr>
            <a:r>
              <a:rPr lang="en-US" sz="1000" b="1" dirty="0" err="1">
                <a:latin typeface="Calibri" panose="020F0502020204030204" pitchFamily="34" charset="0"/>
                <a:cs typeface="Calibri" panose="020F0502020204030204" pitchFamily="34" charset="0"/>
              </a:rPr>
              <a:t>GigaScience</a:t>
            </a:r>
            <a:r>
              <a:rPr lang="en-US" sz="1000" b="1" dirty="0">
                <a:latin typeface="Calibri" panose="020F0502020204030204" pitchFamily="34" charset="0"/>
                <a:cs typeface="Calibri" panose="020F0502020204030204" pitchFamily="34" charset="0"/>
              </a:rPr>
              <a:t> </a:t>
            </a:r>
            <a:r>
              <a:rPr lang="en-US" sz="1000" dirty="0">
                <a:latin typeface="Calibri" panose="020F0502020204030204" pitchFamily="34" charset="0"/>
                <a:cs typeface="Calibri" panose="020F0502020204030204" pitchFamily="34" charset="0"/>
              </a:rPr>
              <a:t>: </a:t>
            </a:r>
            <a:r>
              <a:rPr lang="en-US" sz="1000" dirty="0">
                <a:latin typeface="Calibri" panose="020F0502020204030204" pitchFamily="34" charset="0"/>
                <a:cs typeface="Calibri" panose="020F0502020204030204" pitchFamily="34" charset="0"/>
                <a:hlinkClick r:id="rId7"/>
              </a:rPr>
              <a:t>https://academic.oup.com/gigascience/pages/data_note</a:t>
            </a:r>
            <a:r>
              <a:rPr lang="en-US" sz="1000" dirty="0">
                <a:latin typeface="Calibri" panose="020F0502020204030204" pitchFamily="34" charset="0"/>
                <a:cs typeface="Calibri" panose="020F0502020204030204" pitchFamily="34" charset="0"/>
              </a:rPr>
              <a:t> “</a:t>
            </a:r>
            <a:r>
              <a:rPr lang="en-US" sz="1000" i="1" dirty="0">
                <a:latin typeface="Calibri" panose="020F0502020204030204" pitchFamily="34" charset="0"/>
                <a:cs typeface="Calibri" panose="020F0502020204030204" pitchFamily="34" charset="0"/>
              </a:rPr>
              <a:t>the accompanying datasets must be accessible by any researcher wishing to use them under a Creative Commons </a:t>
            </a:r>
            <a:r>
              <a:rPr lang="en-US" sz="1000" b="1" i="1" dirty="0">
                <a:latin typeface="Calibri" panose="020F0502020204030204" pitchFamily="34" charset="0"/>
                <a:cs typeface="Calibri" panose="020F0502020204030204" pitchFamily="34" charset="0"/>
              </a:rPr>
              <a:t>CC0</a:t>
            </a:r>
            <a:r>
              <a:rPr lang="en-US" sz="1000" i="1" dirty="0">
                <a:latin typeface="Calibri" panose="020F0502020204030204" pitchFamily="34" charset="0"/>
                <a:cs typeface="Calibri" panose="020F0502020204030204" pitchFamily="34" charset="0"/>
              </a:rPr>
              <a:t> waiver, without restrictions,…” </a:t>
            </a:r>
            <a:r>
              <a:rPr lang="en-US" sz="900" i="0" dirty="0">
                <a:latin typeface="Calibri" panose="020F0502020204030204" pitchFamily="34" charset="0"/>
                <a:cs typeface="Calibri" panose="020F0502020204030204" pitchFamily="34" charset="0"/>
              </a:rPr>
              <a:t>(</a:t>
            </a:r>
            <a:r>
              <a:rPr lang="en-US" sz="900" i="0" dirty="0">
                <a:latin typeface="Calibri" panose="020F0502020204030204" pitchFamily="34" charset="0"/>
                <a:cs typeface="Calibri" panose="020F0502020204030204" pitchFamily="34" charset="0"/>
                <a:hlinkClick r:id="rId8"/>
              </a:rPr>
              <a:t>https://academic.oup.com/gigascience/pages/editorial_policies_and_reporting_standards</a:t>
            </a:r>
            <a:r>
              <a:rPr lang="en-US" sz="900" i="1" dirty="0">
                <a:latin typeface="Calibri" panose="020F0502020204030204" pitchFamily="34" charset="0"/>
                <a:cs typeface="Calibri" panose="020F0502020204030204" pitchFamily="34" charset="0"/>
              </a:rPr>
              <a:t>).</a:t>
            </a:r>
          </a:p>
          <a:p>
            <a:pPr marL="0" indent="0">
              <a:buNone/>
            </a:pPr>
            <a:r>
              <a:rPr lang="en-US" sz="1000" i="1" dirty="0">
                <a:latin typeface="Calibri" panose="020F0502020204030204" pitchFamily="34" charset="0"/>
                <a:cs typeface="Calibri" panose="020F0502020204030204" pitchFamily="34" charset="0"/>
              </a:rPr>
              <a:t> </a:t>
            </a:r>
          </a:p>
          <a:p>
            <a:pPr marL="0" indent="0">
              <a:buNone/>
            </a:pPr>
            <a:r>
              <a:rPr lang="en-US" sz="1000" b="1" dirty="0">
                <a:latin typeface="Calibri" panose="020F0502020204030204" pitchFamily="34" charset="0"/>
                <a:cs typeface="Calibri" panose="020F0502020204030204" pitchFamily="34" charset="0"/>
              </a:rPr>
              <a:t>F1000 Research </a:t>
            </a:r>
            <a:r>
              <a:rPr lang="en-US" sz="1000" dirty="0">
                <a:latin typeface="Calibri" panose="020F0502020204030204" pitchFamily="34" charset="0"/>
                <a:cs typeface="Calibri" panose="020F0502020204030204" pitchFamily="34" charset="0"/>
              </a:rPr>
              <a:t>: </a:t>
            </a:r>
            <a:r>
              <a:rPr lang="en-US" sz="1000" dirty="0">
                <a:latin typeface="Calibri" panose="020F0502020204030204" pitchFamily="34" charset="0"/>
                <a:cs typeface="Calibri" panose="020F0502020204030204" pitchFamily="34" charset="0"/>
                <a:hlinkClick r:id="rId9"/>
              </a:rPr>
              <a:t>https://f1000research.com/browse/articles?articleTypes=DATA_NOTE</a:t>
            </a:r>
            <a:r>
              <a:rPr lang="en-US" sz="1000" dirty="0">
                <a:latin typeface="Calibri" panose="020F0502020204030204" pitchFamily="34" charset="0"/>
                <a:cs typeface="Calibri" panose="020F0502020204030204" pitchFamily="34" charset="0"/>
              </a:rPr>
              <a:t>  </a:t>
            </a:r>
          </a:p>
          <a:p>
            <a:pPr marL="0" indent="0">
              <a:buNone/>
            </a:pPr>
            <a:r>
              <a:rPr lang="en-US" sz="1000" dirty="0">
                <a:latin typeface="Calibri" panose="020F0502020204030204" pitchFamily="34" charset="0"/>
                <a:cs typeface="Calibri" panose="020F0502020204030204" pitchFamily="34" charset="0"/>
              </a:rPr>
              <a:t>“</a:t>
            </a:r>
            <a:r>
              <a:rPr lang="en-US" sz="1000" i="1" dirty="0">
                <a:latin typeface="Calibri" panose="020F0502020204030204" pitchFamily="34" charset="0"/>
                <a:cs typeface="Calibri" panose="020F0502020204030204" pitchFamily="34" charset="0"/>
              </a:rPr>
              <a:t>Where it is possible to do so, data should be deposited in a stable and </a:t>
            </a:r>
            <a:r>
              <a:rPr lang="en-US" sz="1000" i="1" dirty="0" err="1">
                <a:latin typeface="Calibri" panose="020F0502020204030204" pitchFamily="34" charset="0"/>
                <a:cs typeface="Calibri" panose="020F0502020204030204" pitchFamily="34" charset="0"/>
              </a:rPr>
              <a:t>recognised</a:t>
            </a:r>
            <a:r>
              <a:rPr lang="en-US" sz="1000" i="1" dirty="0">
                <a:latin typeface="Calibri" panose="020F0502020204030204" pitchFamily="34" charset="0"/>
                <a:cs typeface="Calibri" panose="020F0502020204030204" pitchFamily="34" charset="0"/>
              </a:rPr>
              <a:t> open repository under a </a:t>
            </a:r>
            <a:r>
              <a:rPr lang="en-US" sz="1000" b="1" i="1" dirty="0">
                <a:latin typeface="Calibri" panose="020F0502020204030204" pitchFamily="34" charset="0"/>
                <a:cs typeface="Calibri" panose="020F0502020204030204" pitchFamily="34" charset="0"/>
              </a:rPr>
              <a:t>CC0 license </a:t>
            </a:r>
            <a:r>
              <a:rPr lang="en-US" sz="1000" i="1" dirty="0">
                <a:latin typeface="Calibri" panose="020F0502020204030204" pitchFamily="34" charset="0"/>
                <a:cs typeface="Calibri" panose="020F0502020204030204" pitchFamily="34" charset="0"/>
              </a:rPr>
              <a:t>prior to article submission</a:t>
            </a:r>
            <a:r>
              <a:rPr lang="en-US" sz="1000" dirty="0">
                <a:latin typeface="Calibri" panose="020F0502020204030204" pitchFamily="34" charset="0"/>
                <a:cs typeface="Calibri" panose="020F0502020204030204" pitchFamily="34" charset="0"/>
              </a:rPr>
              <a:t>” </a:t>
            </a:r>
            <a:r>
              <a:rPr lang="en-US" sz="900" dirty="0">
                <a:latin typeface="Calibri" panose="020F0502020204030204" pitchFamily="34" charset="0"/>
                <a:cs typeface="Calibri" panose="020F0502020204030204" pitchFamily="34" charset="0"/>
              </a:rPr>
              <a:t>(</a:t>
            </a:r>
            <a:r>
              <a:rPr lang="en-US" sz="900" dirty="0">
                <a:latin typeface="Calibri" panose="020F0502020204030204" pitchFamily="34" charset="0"/>
                <a:cs typeface="Calibri" panose="020F0502020204030204" pitchFamily="34" charset="0"/>
                <a:hlinkClick r:id="rId10"/>
              </a:rPr>
              <a:t>https://f1000research.com/for-authors/data-guidelines#hosting</a:t>
            </a:r>
            <a:r>
              <a:rPr lang="en-US" sz="900" dirty="0">
                <a:latin typeface="Calibri" panose="020F0502020204030204" pitchFamily="34" charset="0"/>
                <a:cs typeface="Calibri" panose="020F0502020204030204" pitchFamily="34" charset="0"/>
              </a:rPr>
              <a:t>). </a:t>
            </a:r>
            <a:endParaRPr lang="en-US" sz="900" b="0" i="0" u="none" strike="noStrike" cap="none" dirty="0">
              <a:solidFill>
                <a:srgbClr val="000000"/>
              </a:solidFill>
              <a:effectLst/>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00" b="1" i="0" u="none" strike="noStrike" cap="none" dirty="0">
                <a:solidFill>
                  <a:srgbClr val="000000"/>
                </a:solidFill>
                <a:effectLst/>
                <a:latin typeface="Calibri" panose="020F0502020204030204" pitchFamily="34" charset="0"/>
                <a:cs typeface="Calibri" panose="020F0502020204030204" pitchFamily="34" charset="0"/>
                <a:sym typeface="Arial"/>
              </a:rPr>
              <a:t>Journal of Open Health Data</a:t>
            </a:r>
            <a:r>
              <a:rPr lang="en-US" sz="1000" b="0" i="0" u="none" strike="noStrike" cap="none" dirty="0">
                <a:solidFill>
                  <a:srgbClr val="000000"/>
                </a:solidFill>
                <a:effectLst/>
                <a:latin typeface="Calibri" panose="020F0502020204030204" pitchFamily="34" charset="0"/>
                <a:cs typeface="Calibri" panose="020F0502020204030204" pitchFamily="34" charset="0"/>
                <a:sym typeface="Arial"/>
              </a:rPr>
              <a:t>: </a:t>
            </a:r>
            <a:r>
              <a:rPr lang="en-US" sz="1000" b="0" i="0" u="none" strike="noStrike" cap="none" dirty="0">
                <a:solidFill>
                  <a:srgbClr val="000000"/>
                </a:solidFill>
                <a:effectLst/>
                <a:latin typeface="Calibri" panose="020F0502020204030204" pitchFamily="34" charset="0"/>
                <a:cs typeface="Calibri" panose="020F0502020204030204" pitchFamily="34" charset="0"/>
                <a:sym typeface="Arial"/>
                <a:hlinkClick r:id="rId11"/>
              </a:rPr>
              <a:t>http://openhealthdata.metajnl.com/</a:t>
            </a:r>
            <a:endParaRPr lang="fr-FR" sz="1000" b="0" i="0" u="none" strike="noStrike" cap="none" dirty="0">
              <a:solidFill>
                <a:srgbClr val="000000"/>
              </a:solidFill>
              <a:effectLst/>
              <a:latin typeface="Calibri" panose="020F0502020204030204" pitchFamily="34" charset="0"/>
              <a:cs typeface="Calibri" panose="020F0502020204030204" pitchFamily="34" charset="0"/>
              <a:sym typeface="Arial"/>
            </a:endParaRPr>
          </a:p>
          <a:p>
            <a:pPr marL="0" indent="0">
              <a:buNone/>
            </a:pPr>
            <a:r>
              <a:rPr lang="en-US" sz="1000" dirty="0">
                <a:latin typeface="Calibri" panose="020F0502020204030204" pitchFamily="34" charset="0"/>
                <a:cs typeface="Calibri" panose="020F0502020204030204" pitchFamily="34" charset="0"/>
              </a:rPr>
              <a:t>data should be deposited under an open license that permits unrestricted access (e.g. CC0, CC-BY) or otherwise, under moderate access. More restrictive licenses can be used if a valid reason (e.g. patient information, legal) is present.</a:t>
            </a:r>
          </a:p>
          <a:p>
            <a:pPr marL="0" indent="0">
              <a:buNone/>
            </a:pPr>
            <a:r>
              <a:rPr lang="fr-FR" sz="1000" b="1" dirty="0">
                <a:latin typeface="Calibri" panose="020F0502020204030204" pitchFamily="34" charset="0"/>
                <a:cs typeface="Calibri" panose="020F0502020204030204" pitchFamily="34" charset="0"/>
              </a:rPr>
              <a:t>Journal of </a:t>
            </a:r>
            <a:r>
              <a:rPr lang="fr-FR" sz="1000" b="1" dirty="0" err="1">
                <a:latin typeface="Calibri" panose="020F0502020204030204" pitchFamily="34" charset="0"/>
                <a:cs typeface="Calibri" panose="020F0502020204030204" pitchFamily="34" charset="0"/>
              </a:rPr>
              <a:t>Environmental</a:t>
            </a:r>
            <a:r>
              <a:rPr lang="fr-FR" sz="1000" b="1" dirty="0">
                <a:latin typeface="Calibri" panose="020F0502020204030204" pitchFamily="34" charset="0"/>
                <a:cs typeface="Calibri" panose="020F0502020204030204" pitchFamily="34" charset="0"/>
              </a:rPr>
              <a:t> </a:t>
            </a:r>
            <a:r>
              <a:rPr lang="fr-FR" sz="1000" b="1" dirty="0" err="1">
                <a:latin typeface="Calibri" panose="020F0502020204030204" pitchFamily="34" charset="0"/>
                <a:cs typeface="Calibri" panose="020F0502020204030204" pitchFamily="34" charset="0"/>
              </a:rPr>
              <a:t>Quality</a:t>
            </a:r>
            <a:r>
              <a:rPr lang="fr-FR" sz="1000" b="1" dirty="0">
                <a:latin typeface="Calibri" panose="020F0502020204030204" pitchFamily="34" charset="0"/>
                <a:cs typeface="Calibri" panose="020F0502020204030204" pitchFamily="34" charset="0"/>
              </a:rPr>
              <a:t> </a:t>
            </a:r>
            <a:r>
              <a:rPr lang="fr-FR" sz="1000" dirty="0">
                <a:latin typeface="Calibri" panose="020F0502020204030204" pitchFamily="34" charset="0"/>
                <a:cs typeface="Calibri" panose="020F0502020204030204" pitchFamily="34" charset="0"/>
              </a:rPr>
              <a:t>: </a:t>
            </a:r>
            <a:r>
              <a:rPr lang="fr-FR" sz="900" dirty="0">
                <a:latin typeface="Calibri" panose="020F0502020204030204" pitchFamily="34" charset="0"/>
                <a:cs typeface="Calibri" panose="020F0502020204030204" pitchFamily="34" charset="0"/>
                <a:hlinkClick r:id="rId12"/>
              </a:rPr>
              <a:t>https://acsess.onlinelibrary.wiley.com/journal/15372537</a:t>
            </a:r>
            <a:r>
              <a:rPr lang="fr-FR" sz="900" dirty="0">
                <a:latin typeface="Calibri" panose="020F0502020204030204" pitchFamily="34" charset="0"/>
                <a:cs typeface="Calibri" panose="020F0502020204030204" pitchFamily="34" charset="0"/>
              </a:rPr>
              <a:t>  </a:t>
            </a:r>
          </a:p>
          <a:p>
            <a:pPr marL="0" indent="0">
              <a:buNone/>
            </a:pPr>
            <a:r>
              <a:rPr lang="fr-FR" sz="1000" dirty="0">
                <a:latin typeface="Calibri" panose="020F0502020204030204" pitchFamily="34" charset="0"/>
                <a:cs typeface="Calibri" panose="020F0502020204030204" pitchFamily="34" charset="0"/>
              </a:rPr>
              <a:t>possibilité de licences différentes en fonction des </a:t>
            </a:r>
            <a:r>
              <a:rPr lang="fr-FR" sz="1000" dirty="0" err="1">
                <a:latin typeface="Calibri" panose="020F0502020204030204" pitchFamily="34" charset="0"/>
                <a:cs typeface="Calibri" panose="020F0502020204030204" pitchFamily="34" charset="0"/>
              </a:rPr>
              <a:t>datasets</a:t>
            </a:r>
            <a:r>
              <a:rPr lang="fr-FR" sz="1000" dirty="0">
                <a:latin typeface="Calibri" panose="020F0502020204030204" pitchFamily="34" charset="0"/>
                <a:cs typeface="Calibri" panose="020F0502020204030204" pitchFamily="34" charset="0"/>
              </a:rPr>
              <a:t> (</a:t>
            </a:r>
            <a:r>
              <a:rPr lang="en-US" sz="1000" i="1" dirty="0">
                <a:latin typeface="Calibri" panose="020F0502020204030204" pitchFamily="34" charset="0"/>
                <a:cs typeface="Calibri" panose="020F0502020204030204" pitchFamily="34" charset="0"/>
              </a:rPr>
              <a:t>Datasets can contain a wide variety of content, and each may have a </a:t>
            </a:r>
            <a:r>
              <a:rPr lang="en-US" sz="1000" b="1" i="1" dirty="0">
                <a:latin typeface="Calibri" panose="020F0502020204030204" pitchFamily="34" charset="0"/>
                <a:cs typeface="Calibri" panose="020F0502020204030204" pitchFamily="34" charset="0"/>
              </a:rPr>
              <a:t>different license</a:t>
            </a:r>
            <a:r>
              <a:rPr lang="en-US" sz="1000" i="1" dirty="0">
                <a:latin typeface="Calibri" panose="020F0502020204030204" pitchFamily="34" charset="0"/>
                <a:cs typeface="Calibri" panose="020F0502020204030204" pitchFamily="34" charset="0"/>
              </a:rPr>
              <a:t>, or intellectual property ownership, which must be separately specified in the content metadata</a:t>
            </a:r>
            <a:r>
              <a:rPr lang="en-US" sz="1000" dirty="0">
                <a:latin typeface="Calibri" panose="020F0502020204030204" pitchFamily="34" charset="0"/>
                <a:cs typeface="Calibri" panose="020F0502020204030204" pitchFamily="34" charset="0"/>
              </a:rPr>
              <a:t>. </a:t>
            </a:r>
            <a:r>
              <a:rPr lang="en-US" sz="900" dirty="0">
                <a:latin typeface="Calibri" panose="020F0502020204030204" pitchFamily="34" charset="0"/>
                <a:cs typeface="Calibri" panose="020F0502020204030204" pitchFamily="34" charset="0"/>
                <a:hlinkClick r:id="rId13"/>
              </a:rPr>
              <a:t>https://dl.sciencesocieties.org/publications/jeq/author-instructions-datasets</a:t>
            </a:r>
            <a:r>
              <a:rPr lang="en-US" sz="900" dirty="0">
                <a:latin typeface="Calibri" panose="020F0502020204030204" pitchFamily="34" charset="0"/>
                <a:cs typeface="Calibri" panose="020F0502020204030204" pitchFamily="34" charset="0"/>
              </a:rPr>
              <a:t>  </a:t>
            </a:r>
          </a:p>
          <a:p>
            <a:pPr marL="0" indent="0">
              <a:buNone/>
            </a:pPr>
            <a:r>
              <a:rPr lang="en-US" sz="1000" dirty="0">
                <a:latin typeface="Calibri" panose="020F0502020204030204" pitchFamily="34" charset="0"/>
                <a:cs typeface="Calibri" panose="020F0502020204030204" pitchFamily="34" charset="0"/>
              </a:rPr>
              <a:t>ASA, CSSA, and SSSA collaborates with Dryad Digital Repository. Authors may choose to host their article-associated data in Dryad at no cost. </a:t>
            </a:r>
          </a:p>
          <a:p>
            <a:pPr marL="0" indent="0">
              <a:buNone/>
            </a:pPr>
            <a:r>
              <a:rPr lang="en-US" sz="1000" b="1" dirty="0">
                <a:latin typeface="Calibri" panose="020F0502020204030204" pitchFamily="34" charset="0"/>
                <a:cs typeface="Calibri" panose="020F0502020204030204" pitchFamily="34" charset="0"/>
              </a:rPr>
              <a:t>The Plant Phenome Journal </a:t>
            </a:r>
            <a:r>
              <a:rPr lang="en-US" sz="1000" dirty="0">
                <a:latin typeface="Calibri" panose="020F0502020204030204" pitchFamily="34" charset="0"/>
                <a:cs typeface="Calibri" panose="020F0502020204030204" pitchFamily="34" charset="0"/>
              </a:rPr>
              <a:t>: articles are published under the CC BY-NC-ND (attribution, noncommercial, no derivatives) license. But authors may request a CC BY (attribution) license. </a:t>
            </a:r>
          </a:p>
          <a:p>
            <a:pPr marL="0" indent="0">
              <a:buNone/>
            </a:pPr>
            <a:endParaRPr lang="en-US" sz="800" i="0" baseline="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000" b="1" dirty="0">
                <a:latin typeface="Calibri" panose="020F0502020204030204" pitchFamily="34" charset="0"/>
                <a:cs typeface="Calibri" panose="020F0502020204030204" pitchFamily="34" charset="0"/>
              </a:rPr>
              <a:t>La loi </a:t>
            </a:r>
            <a:r>
              <a:rPr lang="fr-FR" sz="1000" b="1" i="1" dirty="0">
                <a:latin typeface="Calibri" panose="020F0502020204030204" pitchFamily="34" charset="0"/>
                <a:cs typeface="Calibri" panose="020F0502020204030204" pitchFamily="34" charset="0"/>
              </a:rPr>
              <a:t>pour une République numérique </a:t>
            </a:r>
            <a:r>
              <a:rPr lang="fr-FR" sz="900" b="0" i="1" dirty="0">
                <a:latin typeface="Calibri" panose="020F0502020204030204" pitchFamily="34" charset="0"/>
                <a:cs typeface="Calibri" panose="020F0502020204030204" pitchFamily="34" charset="0"/>
              </a:rPr>
              <a:t>(</a:t>
            </a:r>
            <a:r>
              <a:rPr lang="fr-FR" sz="900" dirty="0">
                <a:latin typeface="Calibri" panose="020F0502020204030204" pitchFamily="34" charset="0"/>
                <a:cs typeface="Calibri" panose="020F0502020204030204" pitchFamily="34" charset="0"/>
                <a:hlinkClick r:id="rId14"/>
              </a:rPr>
              <a:t>https://www.legifrance.gouv.fr/dossierlegislatif/JORFDOLE000031589829/</a:t>
            </a:r>
            <a:r>
              <a:rPr lang="fr-FR" sz="900" dirty="0">
                <a:latin typeface="Calibri" panose="020F0502020204030204" pitchFamily="34" charset="0"/>
                <a:cs typeface="Calibri" panose="020F0502020204030204" pitchFamily="34" charset="0"/>
              </a:rPr>
              <a:t>) </a:t>
            </a:r>
            <a:r>
              <a:rPr lang="fr-FR" sz="900" i="1" dirty="0">
                <a:latin typeface="Calibri" panose="020F0502020204030204" pitchFamily="34" charset="0"/>
                <a:cs typeface="Calibri" panose="020F0502020204030204" pitchFamily="34" charset="0"/>
              </a:rPr>
              <a:t>précise que dès lors que les données liées à une publication ne sont pas protégées par un droit spécifique et qu'elles ont été rendues publiques par le chercheur, leur réutilisation est libre. </a:t>
            </a:r>
            <a:r>
              <a:rPr lang="fr-FR" sz="900" b="1" i="1" dirty="0">
                <a:latin typeface="Calibri" panose="020F0502020204030204" pitchFamily="34" charset="0"/>
                <a:cs typeface="Calibri" panose="020F0502020204030204" pitchFamily="34" charset="0"/>
              </a:rPr>
              <a:t>L'éditeur d'un écrit scientifique ne peut pas limiter la réutilisation des données </a:t>
            </a:r>
            <a:r>
              <a:rPr lang="fr-FR" sz="900" i="1" dirty="0">
                <a:latin typeface="Calibri" panose="020F0502020204030204" pitchFamily="34" charset="0"/>
                <a:cs typeface="Calibri" panose="020F0502020204030204" pitchFamily="34" charset="0"/>
              </a:rPr>
              <a:t>de la recherche rendues publiques dans le cadre de sa publication. La description, la publication et la réutilisation des données liées à une publication sont entrées dans la loi française, le </a:t>
            </a:r>
            <a:r>
              <a:rPr lang="fr-FR" sz="900" b="1" i="1" dirty="0">
                <a:latin typeface="Calibri" panose="020F0502020204030204" pitchFamily="34" charset="0"/>
                <a:cs typeface="Calibri" panose="020F0502020204030204" pitchFamily="34" charset="0"/>
              </a:rPr>
              <a:t>bien-fondé de leur exposition dans des data papers </a:t>
            </a:r>
            <a:r>
              <a:rPr lang="fr-FR" sz="900" i="1" dirty="0">
                <a:latin typeface="Calibri" panose="020F0502020204030204" pitchFamily="34" charset="0"/>
                <a:cs typeface="Calibri" panose="020F0502020204030204" pitchFamily="34" charset="0"/>
              </a:rPr>
              <a:t>s’en trouve renforcé</a:t>
            </a:r>
            <a:r>
              <a:rPr lang="fr-FR" sz="900" dirty="0">
                <a:latin typeface="Calibri" panose="020F0502020204030204" pitchFamily="34" charset="0"/>
                <a:cs typeface="Calibri" panose="020F0502020204030204" pitchFamily="34" charset="0"/>
              </a:rPr>
              <a:t>. </a:t>
            </a:r>
            <a:endParaRPr lang="fr-FR" sz="900" i="0" baseline="0" dirty="0"/>
          </a:p>
        </p:txBody>
      </p:sp>
    </p:spTree>
    <p:extLst>
      <p:ext uri="{BB962C8B-B14F-4D97-AF65-F5344CB8AC3E}">
        <p14:creationId xmlns:p14="http://schemas.microsoft.com/office/powerpoint/2010/main" val="291292985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400"/>
            <a:ext cx="5646420" cy="4584700"/>
          </a:xfrm>
          <a:prstGeom prst="rect">
            <a:avLst/>
          </a:prstGeom>
        </p:spPr>
        <p:txBody>
          <a:bodyPr spcFirstLastPara="1" wrap="square" lIns="91425" tIns="91425" rIns="91425" bIns="91425" anchor="t" anchorCtr="0">
            <a:noAutofit/>
          </a:bodyPr>
          <a:lstStyle/>
          <a:p>
            <a:pPr marL="0" indent="0" algn="just">
              <a:buNone/>
            </a:pPr>
            <a:r>
              <a:rPr lang="en-US" sz="1000" b="0" dirty="0">
                <a:latin typeface="Calibri" panose="020F0502020204030204" pitchFamily="34" charset="0"/>
                <a:cs typeface="Calibri" panose="020F0502020204030204" pitchFamily="34" charset="0"/>
              </a:rPr>
              <a:t>FLOTROP</a:t>
            </a:r>
            <a:r>
              <a:rPr lang="fr-FR" sz="1000" b="0" dirty="0">
                <a:latin typeface="Calibri" panose="020F0502020204030204" pitchFamily="34" charset="0"/>
                <a:cs typeface="Calibri" panose="020F0502020204030204" pitchFamily="34" charset="0"/>
              </a:rPr>
              <a:t> </a:t>
            </a:r>
            <a:r>
              <a:rPr lang="fr-FR" sz="1000" b="0" dirty="0">
                <a:latin typeface="Calibri" panose="020F0502020204030204" pitchFamily="34" charset="0"/>
                <a:cs typeface="Calibri" panose="020F0502020204030204" pitchFamily="34" charset="0"/>
                <a:hlinkClick r:id="rId3"/>
              </a:rPr>
              <a:t>h</a:t>
            </a:r>
            <a:r>
              <a:rPr lang="pt-BR" sz="1000" b="0" dirty="0">
                <a:latin typeface="Calibri" panose="020F0502020204030204" pitchFamily="34" charset="0"/>
                <a:cs typeface="Calibri" panose="020F0502020204030204" pitchFamily="34" charset="0"/>
                <a:hlinkClick r:id="rId3"/>
              </a:rPr>
              <a:t>ttps://doi.org/10.1038/s41597-019-0120-8</a:t>
            </a:r>
            <a:r>
              <a:rPr lang="pt-BR" sz="1000" b="0" dirty="0">
                <a:latin typeface="Calibri" panose="020F0502020204030204" pitchFamily="34" charset="0"/>
                <a:cs typeface="Calibri" panose="020F0502020204030204" pitchFamily="34" charset="0"/>
              </a:rPr>
              <a:t> </a:t>
            </a:r>
            <a:r>
              <a:rPr lang="fr-FR" sz="1000" b="0" dirty="0">
                <a:latin typeface="Calibri" panose="020F0502020204030204" pitchFamily="34" charset="0"/>
                <a:cs typeface="Calibri" panose="020F0502020204030204" pitchFamily="34" charset="0"/>
              </a:rPr>
              <a:t>= base de données de 350 000 relevés </a:t>
            </a:r>
            <a:r>
              <a:rPr lang="fr-FR" sz="1000" b="0" dirty="0" err="1">
                <a:latin typeface="Calibri" panose="020F0502020204030204" pitchFamily="34" charset="0"/>
                <a:cs typeface="Calibri" panose="020F0502020204030204" pitchFamily="34" charset="0"/>
              </a:rPr>
              <a:t>phyto-écologiques</a:t>
            </a:r>
            <a:r>
              <a:rPr lang="fr-FR" sz="1000" b="0" dirty="0">
                <a:latin typeface="Calibri" panose="020F0502020204030204" pitchFamily="34" charset="0"/>
                <a:cs typeface="Calibri" panose="020F0502020204030204" pitchFamily="34" charset="0"/>
              </a:rPr>
              <a:t> et d’observations botaniques des milieux ouverts et pâturables de l’Afrique tropicale </a:t>
            </a:r>
            <a:r>
              <a:rPr lang="en-US" sz="1000" b="0" dirty="0">
                <a:latin typeface="Calibri" panose="020F0502020204030204" pitchFamily="34" charset="0"/>
                <a:cs typeface="Calibri" panose="020F0502020204030204" pitchFamily="34" charset="0"/>
              </a:rPr>
              <a:t>(savannah and steppe)</a:t>
            </a:r>
            <a:r>
              <a:rPr lang="fr-FR" sz="1000" b="0" dirty="0">
                <a:latin typeface="Calibri" panose="020F0502020204030204" pitchFamily="34" charset="0"/>
                <a:cs typeface="Calibri" panose="020F0502020204030204" pitchFamily="34" charset="0"/>
              </a:rPr>
              <a:t> collectés de 1920 à 2012.</a:t>
            </a:r>
            <a:endParaRPr lang="en-US" sz="1000" b="0" dirty="0">
              <a:latin typeface="Calibri" panose="020F0502020204030204" pitchFamily="34" charset="0"/>
              <a:cs typeface="Calibri" panose="020F0502020204030204" pitchFamily="34" charset="0"/>
            </a:endParaRPr>
          </a:p>
          <a:p>
            <a:pPr marL="0" indent="0" algn="just">
              <a:buNone/>
            </a:pPr>
            <a:r>
              <a:rPr lang="en-US" sz="1000" b="0" dirty="0">
                <a:latin typeface="Calibri" panose="020F0502020204030204" pitchFamily="34" charset="0"/>
                <a:cs typeface="Calibri" panose="020F0502020204030204" pitchFamily="34" charset="0"/>
              </a:rPr>
              <a:t>Les </a:t>
            </a:r>
            <a:r>
              <a:rPr lang="en-US" sz="1000" b="0" dirty="0" err="1">
                <a:latin typeface="Calibri" panose="020F0502020204030204" pitchFamily="34" charset="0"/>
                <a:cs typeface="Calibri" panose="020F0502020204030204" pitchFamily="34" charset="0"/>
              </a:rPr>
              <a:t>données</a:t>
            </a:r>
            <a:r>
              <a:rPr lang="en-US" sz="1000" b="0" dirty="0">
                <a:latin typeface="Calibri" panose="020F0502020204030204" pitchFamily="34" charset="0"/>
                <a:cs typeface="Calibri" panose="020F0502020204030204" pitchFamily="34" charset="0"/>
              </a:rPr>
              <a:t> </a:t>
            </a:r>
            <a:r>
              <a:rPr lang="en-US" sz="1000" b="0" dirty="0" err="1">
                <a:latin typeface="Calibri" panose="020F0502020204030204" pitchFamily="34" charset="0"/>
                <a:cs typeface="Calibri" panose="020F0502020204030204" pitchFamily="34" charset="0"/>
              </a:rPr>
              <a:t>sont</a:t>
            </a:r>
            <a:r>
              <a:rPr lang="en-US" sz="1000" b="0" dirty="0">
                <a:latin typeface="Calibri" panose="020F0502020204030204" pitchFamily="34" charset="0"/>
                <a:cs typeface="Calibri" panose="020F0502020204030204" pitchFamily="34" charset="0"/>
              </a:rPr>
              <a:t> </a:t>
            </a:r>
            <a:r>
              <a:rPr lang="en-US" sz="1000" b="0" dirty="0" err="1">
                <a:latin typeface="Calibri" panose="020F0502020204030204" pitchFamily="34" charset="0"/>
                <a:cs typeface="Calibri" panose="020F0502020204030204" pitchFamily="34" charset="0"/>
              </a:rPr>
              <a:t>déposées</a:t>
            </a:r>
            <a:r>
              <a:rPr lang="en-US" sz="1000" b="0" dirty="0">
                <a:latin typeface="Calibri" panose="020F0502020204030204" pitchFamily="34" charset="0"/>
                <a:cs typeface="Calibri" panose="020F0502020204030204" pitchFamily="34" charset="0"/>
              </a:rPr>
              <a:t> dans le </a:t>
            </a:r>
            <a:r>
              <a:rPr lang="fr-FR" sz="1000" b="0" dirty="0">
                <a:latin typeface="Calibri" panose="020F0502020204030204" pitchFamily="34" charset="0"/>
                <a:cs typeface="Calibri" panose="020F0502020204030204" pitchFamily="34" charset="0"/>
              </a:rPr>
              <a:t>GBIF: Système mondial d’information sur la biodiversité. </a:t>
            </a:r>
          </a:p>
          <a:p>
            <a:pPr marL="0" indent="0" algn="just">
              <a:buNone/>
            </a:pPr>
            <a:r>
              <a:rPr lang="fr-FR" sz="1000" b="0" dirty="0">
                <a:latin typeface="Calibri" panose="020F0502020204030204" pitchFamily="34" charset="0"/>
                <a:cs typeface="Calibri" panose="020F0502020204030204" pitchFamily="34" charset="0"/>
              </a:rPr>
              <a:t>Les auteurs souhaitaient une licence CC-BY-NC mais </a:t>
            </a:r>
            <a:r>
              <a:rPr lang="fr-FR" sz="1000" b="0" i="1" dirty="0">
                <a:latin typeface="Calibri" panose="020F0502020204030204" pitchFamily="34" charset="0"/>
                <a:cs typeface="Calibri" panose="020F0502020204030204" pitchFamily="34" charset="0"/>
              </a:rPr>
              <a:t>Scientific Data </a:t>
            </a:r>
            <a:r>
              <a:rPr lang="fr-FR" sz="1000" b="0" dirty="0">
                <a:latin typeface="Calibri" panose="020F0502020204030204" pitchFamily="34" charset="0"/>
                <a:cs typeface="Calibri" panose="020F0502020204030204" pitchFamily="34" charset="0"/>
              </a:rPr>
              <a:t>refuse les licences restrictives. Donc </a:t>
            </a:r>
            <a:r>
              <a:rPr lang="fr-FR" sz="1000" b="0" dirty="0" err="1">
                <a:latin typeface="Calibri" panose="020F0502020204030204" pitchFamily="34" charset="0"/>
                <a:cs typeface="Calibri" panose="020F0502020204030204" pitchFamily="34" charset="0"/>
              </a:rPr>
              <a:t>Flotrop</a:t>
            </a:r>
            <a:r>
              <a:rPr lang="fr-FR" sz="1000" b="0" dirty="0">
                <a:latin typeface="Calibri" panose="020F0502020204030204" pitchFamily="34" charset="0"/>
                <a:cs typeface="Calibri" panose="020F0502020204030204" pitchFamily="34" charset="0"/>
              </a:rPr>
              <a:t> est sous </a:t>
            </a:r>
            <a:r>
              <a:rPr lang="en-US" sz="1000" b="0" dirty="0" err="1">
                <a:latin typeface="Calibri" panose="020F0502020204030204" pitchFamily="34" charset="0"/>
                <a:cs typeface="Calibri" panose="020F0502020204030204" pitchFamily="34" charset="0"/>
              </a:rPr>
              <a:t>licence</a:t>
            </a:r>
            <a:r>
              <a:rPr lang="en-US" sz="1000" b="0" dirty="0">
                <a:latin typeface="Calibri" panose="020F0502020204030204" pitchFamily="34" charset="0"/>
                <a:cs typeface="Calibri" panose="020F0502020204030204" pitchFamily="34" charset="0"/>
              </a:rPr>
              <a:t> CC BY 4.0 : </a:t>
            </a:r>
            <a:r>
              <a:rPr lang="en-US" sz="1000" b="0" dirty="0">
                <a:latin typeface="Calibri" panose="020F0502020204030204" pitchFamily="34" charset="0"/>
                <a:cs typeface="Calibri" panose="020F0502020204030204" pitchFamily="34" charset="0"/>
                <a:hlinkClick r:id="rId4"/>
              </a:rPr>
              <a:t>https://www.gbif.org/fr/dataset/eb605c7a-a91c-4ab8-a588-85d0ccb2be9e</a:t>
            </a:r>
            <a:r>
              <a:rPr lang="en-US" sz="1000" b="0" dirty="0">
                <a:latin typeface="Calibri" panose="020F0502020204030204" pitchFamily="34" charset="0"/>
                <a:cs typeface="Calibri" panose="020F0502020204030204" pitchFamily="34" charset="0"/>
              </a:rPr>
              <a:t>   </a:t>
            </a:r>
            <a:endParaRPr lang="fr-FR" sz="1000" b="0" dirty="0">
              <a:latin typeface="Calibri" panose="020F0502020204030204" pitchFamily="34" charset="0"/>
              <a:cs typeface="Calibri" panose="020F0502020204030204" pitchFamily="34" charset="0"/>
            </a:endParaRPr>
          </a:p>
          <a:p>
            <a:pPr marL="0" indent="0" algn="just">
              <a:buNone/>
            </a:pPr>
            <a:endParaRPr lang="en-US" sz="1000" b="0" dirty="0">
              <a:latin typeface="Calibri" panose="020F0502020204030204" pitchFamily="34" charset="0"/>
              <a:cs typeface="Calibri" panose="020F0502020204030204" pitchFamily="34" charset="0"/>
            </a:endParaRPr>
          </a:p>
          <a:p>
            <a:pPr marL="0" indent="0" algn="just">
              <a:buNone/>
            </a:pPr>
            <a:r>
              <a:rPr lang="en-US" sz="1000" b="0" dirty="0">
                <a:latin typeface="Calibri" panose="020F0502020204030204" pitchFamily="34" charset="0"/>
                <a:cs typeface="Calibri" panose="020F0502020204030204" pitchFamily="34" charset="0"/>
              </a:rPr>
              <a:t>Vegetation in these ecosystems is consumed by animals, wildlife/livestock, and is used by local communities for food, energy or medicine.</a:t>
            </a:r>
          </a:p>
          <a:p>
            <a:pPr marL="0" indent="0" algn="just">
              <a:buNone/>
            </a:pPr>
            <a:r>
              <a:rPr lang="en-US" sz="1000" b="0" dirty="0">
                <a:latin typeface="Calibri" panose="020F0502020204030204" pitchFamily="34" charset="0"/>
                <a:cs typeface="Calibri" panose="020F0502020204030204" pitchFamily="34" charset="0"/>
              </a:rPr>
              <a:t>Data are available in GBIF, </a:t>
            </a:r>
            <a:r>
              <a:rPr lang="en-US" sz="1000" b="0" dirty="0" err="1">
                <a:latin typeface="Calibri" panose="020F0502020204030204" pitchFamily="34" charset="0"/>
                <a:cs typeface="Calibri" panose="020F0502020204030204" pitchFamily="34" charset="0"/>
              </a:rPr>
              <a:t>Tela</a:t>
            </a:r>
            <a:r>
              <a:rPr lang="en-US" sz="1000" b="0" dirty="0">
                <a:latin typeface="Calibri" panose="020F0502020204030204" pitchFamily="34" charset="0"/>
                <a:cs typeface="Calibri" panose="020F0502020204030204" pitchFamily="34" charset="0"/>
              </a:rPr>
              <a:t> Botanica, and as maps in the African Plant Database. </a:t>
            </a:r>
          </a:p>
          <a:p>
            <a:pPr marL="0" indent="0" algn="just">
              <a:buNone/>
            </a:pPr>
            <a:r>
              <a:rPr lang="en-US" sz="1000" b="0" dirty="0">
                <a:latin typeface="Calibri" panose="020F0502020204030204" pitchFamily="34" charset="0"/>
                <a:cs typeface="Calibri" panose="020F0502020204030204" pitchFamily="34" charset="0"/>
              </a:rPr>
              <a:t>For the overall area involved, this dataset has increased by 40% the data available in GIBF. For some countries between the 15th and 21st parallel north, FLOTROP dataset has increased available occurrences 10-fold compared to data existing in  GIBF.</a:t>
            </a:r>
          </a:p>
          <a:p>
            <a:pPr marL="158750" indent="0">
              <a:buNone/>
            </a:pPr>
            <a:endParaRPr lang="fr-FR" sz="1100" i="0" baseline="0" dirty="0"/>
          </a:p>
        </p:txBody>
      </p:sp>
    </p:spTree>
    <p:extLst>
      <p:ext uri="{BB962C8B-B14F-4D97-AF65-F5344CB8AC3E}">
        <p14:creationId xmlns:p14="http://schemas.microsoft.com/office/powerpoint/2010/main" val="347108701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399"/>
            <a:ext cx="5486400" cy="3737611"/>
          </a:xfrm>
          <a:prstGeom prst="rect">
            <a:avLst/>
          </a:prstGeom>
        </p:spPr>
        <p:txBody>
          <a:bodyPr spcFirstLastPara="1" wrap="square" lIns="91425" tIns="91425" rIns="91425" bIns="91425" anchor="t" anchorCtr="0">
            <a:noAutofit/>
          </a:bodyPr>
          <a:lstStyle/>
          <a:p>
            <a:pPr marL="0" indent="0" algn="just">
              <a:spcAft>
                <a:spcPts val="600"/>
              </a:spcAft>
              <a:buClr>
                <a:srgbClr val="0070C0"/>
              </a:buClr>
              <a:buNone/>
            </a:pPr>
            <a:r>
              <a:rPr lang="fr-FR" sz="1000" dirty="0">
                <a:solidFill>
                  <a:schemeClr val="tx1"/>
                </a:solidFill>
                <a:latin typeface="Calibri" panose="020F0502020204030204" pitchFamily="34" charset="0"/>
                <a:cs typeface="Calibri" panose="020F0502020204030204" pitchFamily="34" charset="0"/>
              </a:rPr>
              <a:t>BMC, </a:t>
            </a:r>
            <a:r>
              <a:rPr lang="fr-FR" sz="1000" dirty="0" err="1">
                <a:solidFill>
                  <a:schemeClr val="tx1"/>
                </a:solidFill>
                <a:latin typeface="Calibri" panose="020F0502020204030204" pitchFamily="34" charset="0"/>
                <a:cs typeface="Calibri" panose="020F0502020204030204" pitchFamily="34" charset="0"/>
              </a:rPr>
              <a:t>PLoS</a:t>
            </a:r>
            <a:r>
              <a:rPr lang="fr-FR" sz="1000" dirty="0">
                <a:solidFill>
                  <a:schemeClr val="tx1"/>
                </a:solidFill>
                <a:latin typeface="Calibri" panose="020F0502020204030204" pitchFamily="34" charset="0"/>
                <a:cs typeface="Calibri" panose="020F0502020204030204" pitchFamily="34" charset="0"/>
              </a:rPr>
              <a:t>, Elsevier, SAGE, </a:t>
            </a:r>
            <a:r>
              <a:rPr lang="fr-FR" sz="1000" dirty="0" err="1">
                <a:solidFill>
                  <a:schemeClr val="tx1"/>
                </a:solidFill>
                <a:latin typeface="Calibri" panose="020F0502020204030204" pitchFamily="34" charset="0"/>
                <a:cs typeface="Calibri" panose="020F0502020204030204" pitchFamily="34" charset="0"/>
              </a:rPr>
              <a:t>Ecol</a:t>
            </a:r>
            <a:r>
              <a:rPr lang="fr-FR" sz="1000" dirty="0">
                <a:solidFill>
                  <a:schemeClr val="tx1"/>
                </a:solidFill>
                <a:latin typeface="Calibri" panose="020F0502020204030204" pitchFamily="34" charset="0"/>
                <a:cs typeface="Calibri" panose="020F0502020204030204" pitchFamily="34" charset="0"/>
              </a:rPr>
              <a:t> </a:t>
            </a:r>
            <a:r>
              <a:rPr lang="fr-FR" sz="1000" dirty="0" err="1">
                <a:solidFill>
                  <a:schemeClr val="tx1"/>
                </a:solidFill>
                <a:latin typeface="Calibri" panose="020F0502020204030204" pitchFamily="34" charset="0"/>
                <a:cs typeface="Calibri" panose="020F0502020204030204" pitchFamily="34" charset="0"/>
              </a:rPr>
              <a:t>Lett</a:t>
            </a:r>
            <a:r>
              <a:rPr lang="fr-FR" sz="1000" dirty="0">
                <a:solidFill>
                  <a:schemeClr val="tx1"/>
                </a:solidFill>
                <a:latin typeface="Calibri" panose="020F0502020204030204" pitchFamily="34" charset="0"/>
                <a:cs typeface="Calibri" panose="020F0502020204030204" pitchFamily="34" charset="0"/>
              </a:rPr>
              <a:t>, J Plant </a:t>
            </a:r>
            <a:r>
              <a:rPr lang="fr-FR" sz="1000" dirty="0" err="1">
                <a:solidFill>
                  <a:schemeClr val="tx1"/>
                </a:solidFill>
                <a:latin typeface="Calibri" panose="020F0502020204030204" pitchFamily="34" charset="0"/>
                <a:cs typeface="Calibri" panose="020F0502020204030204" pitchFamily="34" charset="0"/>
              </a:rPr>
              <a:t>Ecol</a:t>
            </a:r>
            <a:r>
              <a:rPr lang="fr-FR" sz="1000" dirty="0">
                <a:solidFill>
                  <a:schemeClr val="tx1"/>
                </a:solidFill>
                <a:latin typeface="Calibri" panose="020F0502020204030204" pitchFamily="34" charset="0"/>
                <a:cs typeface="Calibri" panose="020F0502020204030204" pitchFamily="34" charset="0"/>
              </a:rPr>
              <a:t>, PNAS, Science: « </a:t>
            </a:r>
            <a:r>
              <a:rPr lang="en-US" sz="1000" dirty="0">
                <a:solidFill>
                  <a:schemeClr val="tx1"/>
                </a:solidFill>
                <a:latin typeface="Calibri" panose="020F0502020204030204" pitchFamily="34" charset="0"/>
                <a:cs typeface="Calibri" panose="020F0502020204030204" pitchFamily="34" charset="0"/>
              </a:rPr>
              <a:t>confirmed that a Data Note published in F1000Research would not undermine the novelty and value of a Research Article that made use of the published dataset” </a:t>
            </a:r>
            <a:r>
              <a:rPr lang="en-US" sz="1000" i="1" dirty="0">
                <a:latin typeface="Calibri" panose="020F0502020204030204" pitchFamily="34" charset="0"/>
                <a:cs typeface="Calibri" panose="020F0502020204030204" pitchFamily="34" charset="0"/>
              </a:rPr>
              <a:t>(List of journals : </a:t>
            </a:r>
            <a:r>
              <a:rPr lang="en-US" sz="1000" dirty="0">
                <a:latin typeface="Calibri" panose="020F0502020204030204" pitchFamily="34" charset="0"/>
                <a:cs typeface="Calibri" panose="020F0502020204030204" pitchFamily="34" charset="0"/>
                <a:hlinkClick r:id="rId3"/>
              </a:rPr>
              <a:t>https://f1000research.com/data-policies?utm_source=CPB&amp;utm_medium=cms&amp;utm_campaign=JPF15157</a:t>
            </a:r>
            <a:r>
              <a:rPr lang="en-US" sz="1000" dirty="0">
                <a:latin typeface="Calibri" panose="020F0502020204030204" pitchFamily="34" charset="0"/>
                <a:cs typeface="Calibri" panose="020F0502020204030204" pitchFamily="34" charset="0"/>
              </a:rPr>
              <a:t>).</a:t>
            </a:r>
            <a:endParaRPr lang="en-US" sz="1000" u="sng" dirty="0">
              <a:latin typeface="Calibri" panose="020F0502020204030204" pitchFamily="34" charset="0"/>
              <a:cs typeface="Calibri" panose="020F0502020204030204" pitchFamily="34" charset="0"/>
            </a:endParaRPr>
          </a:p>
          <a:p>
            <a:pPr marL="0" indent="0" algn="just">
              <a:buNone/>
            </a:pPr>
            <a:r>
              <a:rPr lang="en-US" sz="1000" dirty="0">
                <a:latin typeface="Calibri" panose="020F0502020204030204" pitchFamily="34" charset="0"/>
                <a:cs typeface="Calibri" panose="020F0502020204030204" pitchFamily="34" charset="0"/>
              </a:rPr>
              <a:t>Ex: </a:t>
            </a:r>
            <a:r>
              <a:rPr lang="fr-FR" sz="1000" i="1" dirty="0">
                <a:latin typeface="Calibri" panose="020F0502020204030204" pitchFamily="34" charset="0"/>
                <a:cs typeface="Calibri" panose="020F0502020204030204" pitchFamily="34" charset="0"/>
              </a:rPr>
              <a:t>Data paper </a:t>
            </a:r>
            <a:r>
              <a:rPr lang="fr-FR" sz="1000" dirty="0">
                <a:latin typeface="Calibri" panose="020F0502020204030204" pitchFamily="34" charset="0"/>
                <a:cs typeface="Calibri" panose="020F0502020204030204" pitchFamily="34" charset="0"/>
              </a:rPr>
              <a:t>publié chez </a:t>
            </a:r>
            <a:r>
              <a:rPr lang="fr-FR" sz="1000" i="1" dirty="0">
                <a:latin typeface="Calibri" panose="020F0502020204030204" pitchFamily="34" charset="0"/>
                <a:cs typeface="Calibri" panose="020F0502020204030204" pitchFamily="34" charset="0"/>
              </a:rPr>
              <a:t>Scientific Data </a:t>
            </a:r>
            <a:r>
              <a:rPr lang="en-US" sz="1000" dirty="0">
                <a:latin typeface="Calibri" panose="020F0502020204030204" pitchFamily="34" charset="0"/>
                <a:cs typeface="Calibri" panose="020F0502020204030204" pitchFamily="34" charset="0"/>
              </a:rPr>
              <a:t>(Nature group)</a:t>
            </a:r>
          </a:p>
          <a:p>
            <a:pPr marL="0" indent="0" algn="just">
              <a:buNone/>
            </a:pPr>
            <a:r>
              <a:rPr lang="en-US" sz="1000" i="1" dirty="0">
                <a:latin typeface="Calibri" panose="020F0502020204030204" pitchFamily="34" charset="0"/>
                <a:cs typeface="Calibri" panose="020F0502020204030204" pitchFamily="34" charset="0"/>
              </a:rPr>
              <a:t>“ Nature</a:t>
            </a:r>
            <a:r>
              <a:rPr lang="en-US" sz="1000" dirty="0">
                <a:latin typeface="Calibri" panose="020F0502020204030204" pitchFamily="34" charset="0"/>
                <a:cs typeface="Calibri" panose="020F0502020204030204" pitchFamily="34" charset="0"/>
              </a:rPr>
              <a:t>-titled journals will not consider prior </a:t>
            </a:r>
            <a:r>
              <a:rPr lang="en-US" sz="1000" i="1" dirty="0">
                <a:latin typeface="Calibri" panose="020F0502020204030204" pitchFamily="34" charset="0"/>
                <a:cs typeface="Calibri" panose="020F0502020204030204" pitchFamily="34" charset="0"/>
              </a:rPr>
              <a:t>Data paper </a:t>
            </a:r>
            <a:r>
              <a:rPr lang="en-US" sz="1000" dirty="0">
                <a:latin typeface="Calibri" panose="020F0502020204030204" pitchFamily="34" charset="0"/>
                <a:cs typeface="Calibri" panose="020F0502020204030204" pitchFamily="34" charset="0"/>
              </a:rPr>
              <a:t>to compromise the novelty of new manuscript submissions as long as those manuscripts go substantially beyond a descriptive analysis of the data and report important new scientific findings. </a:t>
            </a:r>
            <a:r>
              <a:rPr lang="en-US" sz="1000" dirty="0">
                <a:latin typeface="Calibri" panose="020F0502020204030204" pitchFamily="34" charset="0"/>
                <a:cs typeface="Calibri" panose="020F0502020204030204" pitchFamily="34" charset="0"/>
                <a:hlinkClick r:id="rId4"/>
              </a:rPr>
              <a:t>https://www.nature.com/sdata/policies/editorial-and-publishing-policies/#complementary</a:t>
            </a:r>
            <a:r>
              <a:rPr lang="en-US" sz="1000" dirty="0">
                <a:latin typeface="Calibri" panose="020F0502020204030204" pitchFamily="34" charset="0"/>
                <a:cs typeface="Calibri" panose="020F0502020204030204" pitchFamily="34" charset="0"/>
              </a:rPr>
              <a:t> </a:t>
            </a:r>
          </a:p>
          <a:p>
            <a:pPr marL="0" indent="0" algn="just"/>
            <a:endParaRPr lang="en-US" sz="1000" dirty="0">
              <a:latin typeface="Calibri" panose="020F0502020204030204" pitchFamily="34" charset="0"/>
              <a:cs typeface="Calibri" panose="020F0502020204030204" pitchFamily="34" charset="0"/>
            </a:endParaRPr>
          </a:p>
          <a:p>
            <a:pPr marL="0" indent="0" algn="just">
              <a:buNone/>
            </a:pPr>
            <a:r>
              <a:rPr lang="en-US" sz="1000" dirty="0" err="1">
                <a:latin typeface="Calibri" panose="020F0502020204030204" pitchFamily="34" charset="0"/>
                <a:cs typeface="Calibri" panose="020F0502020204030204" pitchFamily="34" charset="0"/>
              </a:rPr>
              <a:t>Autre</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liste</a:t>
            </a:r>
            <a:r>
              <a:rPr lang="en-US" sz="1000" dirty="0">
                <a:latin typeface="Calibri" panose="020F0502020204030204" pitchFamily="34" charset="0"/>
                <a:cs typeface="Calibri" panose="020F0502020204030204" pitchFamily="34" charset="0"/>
              </a:rPr>
              <a:t> de revues qui </a:t>
            </a:r>
            <a:r>
              <a:rPr lang="en-US" sz="1000" dirty="0" err="1">
                <a:latin typeface="Calibri" panose="020F0502020204030204" pitchFamily="34" charset="0"/>
                <a:cs typeface="Calibri" panose="020F0502020204030204" pitchFamily="34" charset="0"/>
              </a:rPr>
              <a:t>l’acceptent</a:t>
            </a:r>
            <a:r>
              <a:rPr lang="en-US" sz="1000" dirty="0">
                <a:latin typeface="Calibri" panose="020F0502020204030204" pitchFamily="34" charset="0"/>
                <a:cs typeface="Calibri" panose="020F0502020204030204" pitchFamily="34" charset="0"/>
              </a:rPr>
              <a:t>, disponible sur le site de entrepôt </a:t>
            </a:r>
            <a:r>
              <a:rPr lang="en-US" sz="1000" dirty="0" err="1">
                <a:latin typeface="Calibri" panose="020F0502020204030204" pitchFamily="34" charset="0"/>
                <a:cs typeface="Calibri" panose="020F0502020204030204" pitchFamily="34" charset="0"/>
              </a:rPr>
              <a:t>européen</a:t>
            </a:r>
            <a:r>
              <a:rPr lang="en-US" sz="1000" dirty="0">
                <a:latin typeface="Calibri" panose="020F0502020204030204" pitchFamily="34" charset="0"/>
                <a:cs typeface="Calibri" panose="020F0502020204030204" pitchFamily="34" charset="0"/>
              </a:rPr>
              <a:t> ORE : </a:t>
            </a:r>
            <a:r>
              <a:rPr lang="en-US" sz="1000" dirty="0">
                <a:latin typeface="Calibri" panose="020F0502020204030204" pitchFamily="34" charset="0"/>
                <a:cs typeface="Calibri" panose="020F0502020204030204" pitchFamily="34" charset="0"/>
                <a:hlinkClick r:id="rId5"/>
              </a:rPr>
              <a:t>https://open-research-europe.ec.europa.eu/data-policies</a:t>
            </a:r>
            <a:endParaRPr lang="en-US" sz="1000" dirty="0">
              <a:latin typeface="Calibri" panose="020F0502020204030204" pitchFamily="34" charset="0"/>
              <a:cs typeface="Calibri" panose="020F0502020204030204" pitchFamily="34" charset="0"/>
            </a:endParaRPr>
          </a:p>
          <a:p>
            <a:pPr marL="0" indent="0" algn="just">
              <a:buNone/>
            </a:pPr>
            <a:endParaRPr lang="en-US" sz="1000" dirty="0">
              <a:latin typeface="Calibri" panose="020F0502020204030204" pitchFamily="34" charset="0"/>
              <a:cs typeface="Calibri" panose="020F0502020204030204" pitchFamily="34" charset="0"/>
            </a:endParaRPr>
          </a:p>
          <a:p>
            <a:pPr marL="0" indent="0" algn="just">
              <a:buNone/>
            </a:pPr>
            <a:r>
              <a:rPr lang="en-US" sz="1000" dirty="0" err="1">
                <a:latin typeface="Calibri" panose="020F0502020204030204" pitchFamily="34" charset="0"/>
                <a:cs typeface="Calibri" panose="020F0502020204030204" pitchFamily="34" charset="0"/>
              </a:rPr>
              <a:t>En</a:t>
            </a:r>
            <a:r>
              <a:rPr lang="en-US" sz="1000" dirty="0">
                <a:latin typeface="Calibri" panose="020F0502020204030204" pitchFamily="34" charset="0"/>
                <a:cs typeface="Calibri" panose="020F0502020204030204" pitchFamily="34" charset="0"/>
              </a:rPr>
              <a:t> revanche, </a:t>
            </a:r>
            <a:r>
              <a:rPr lang="en-US" sz="1000" dirty="0" err="1">
                <a:latin typeface="Calibri" panose="020F0502020204030204" pitchFamily="34" charset="0"/>
                <a:cs typeface="Calibri" panose="020F0502020204030204" pitchFamily="34" charset="0"/>
              </a:rPr>
              <a:t>l’éditeur</a:t>
            </a:r>
            <a:r>
              <a:rPr lang="en-US" sz="1000" dirty="0">
                <a:latin typeface="Calibri" panose="020F0502020204030204" pitchFamily="34" charset="0"/>
                <a:cs typeface="Calibri" panose="020F0502020204030204" pitchFamily="34" charset="0"/>
              </a:rPr>
              <a:t> Cell Press </a:t>
            </a:r>
            <a:r>
              <a:rPr lang="en-US" sz="1000" dirty="0" err="1">
                <a:latin typeface="Calibri" panose="020F0502020204030204" pitchFamily="34" charset="0"/>
                <a:cs typeface="Calibri" panose="020F0502020204030204" pitchFamily="34" charset="0"/>
              </a:rPr>
              <a:t>considère</a:t>
            </a:r>
            <a:r>
              <a:rPr lang="en-US" sz="1000" dirty="0">
                <a:latin typeface="Calibri" panose="020F0502020204030204" pitchFamily="34" charset="0"/>
                <a:cs typeface="Calibri" panose="020F0502020204030204" pitchFamily="34" charset="0"/>
              </a:rPr>
              <a:t> la publication d’un </a:t>
            </a:r>
            <a:r>
              <a:rPr lang="en-US" sz="1000" i="1" dirty="0">
                <a:latin typeface="Calibri" panose="020F0502020204030204" pitchFamily="34" charset="0"/>
                <a:cs typeface="Calibri" panose="020F0502020204030204" pitchFamily="34" charset="0"/>
              </a:rPr>
              <a:t>Data paper </a:t>
            </a:r>
            <a:r>
              <a:rPr lang="en-US" sz="1000" dirty="0" err="1">
                <a:latin typeface="Calibri" panose="020F0502020204030204" pitchFamily="34" charset="0"/>
                <a:cs typeface="Calibri" panose="020F0502020204030204" pitchFamily="34" charset="0"/>
              </a:rPr>
              <a:t>comme</a:t>
            </a:r>
            <a:r>
              <a:rPr lang="en-US" sz="1000" dirty="0">
                <a:latin typeface="Calibri" panose="020F0502020204030204" pitchFamily="34" charset="0"/>
                <a:cs typeface="Calibri" panose="020F0502020204030204" pitchFamily="34" charset="0"/>
              </a:rPr>
              <a:t> un </a:t>
            </a:r>
            <a:r>
              <a:rPr lang="en-US" sz="1000" dirty="0" err="1">
                <a:latin typeface="Calibri" panose="020F0502020204030204" pitchFamily="34" charset="0"/>
                <a:cs typeface="Calibri" panose="020F0502020204030204" pitchFamily="34" charset="0"/>
              </a:rPr>
              <a:t>frein</a:t>
            </a:r>
            <a:r>
              <a:rPr lang="en-US" sz="1000" dirty="0">
                <a:latin typeface="Calibri" panose="020F0502020204030204" pitchFamily="34" charset="0"/>
                <a:cs typeface="Calibri" panose="020F0502020204030204" pitchFamily="34" charset="0"/>
              </a:rPr>
              <a:t> à la publication d’un article de recherche: </a:t>
            </a:r>
            <a:r>
              <a:rPr lang="en-US" sz="1000" dirty="0" err="1">
                <a:latin typeface="Calibri" panose="020F0502020204030204" pitchFamily="34" charset="0"/>
                <a:cs typeface="Calibri" panose="020F0502020204030204" pitchFamily="34" charset="0"/>
              </a:rPr>
              <a:t>exemple</a:t>
            </a:r>
            <a:r>
              <a:rPr lang="en-US" sz="1000" dirty="0">
                <a:latin typeface="Calibri" panose="020F0502020204030204" pitchFamily="34" charset="0"/>
                <a:cs typeface="Calibri" panose="020F0502020204030204" pitchFamily="34" charset="0"/>
              </a:rPr>
              <a:t> pour Cell (https://www.cell.com/cell/authors#policies) </a:t>
            </a:r>
            <a:r>
              <a:rPr lang="en-US" sz="1000" dirty="0" err="1">
                <a:latin typeface="Calibri" panose="020F0502020204030204" pitchFamily="34" charset="0"/>
                <a:cs typeface="Calibri" panose="020F0502020204030204" pitchFamily="34" charset="0"/>
              </a:rPr>
              <a:t>ou</a:t>
            </a:r>
            <a:r>
              <a:rPr lang="en-US" sz="1000" dirty="0">
                <a:latin typeface="Calibri" panose="020F0502020204030204" pitchFamily="34" charset="0"/>
                <a:cs typeface="Calibri" panose="020F0502020204030204" pitchFamily="34" charset="0"/>
              </a:rPr>
              <a:t> pour One earth (</a:t>
            </a:r>
            <a:r>
              <a:rPr lang="en-US" sz="1000" dirty="0">
                <a:latin typeface="Calibri" panose="020F0502020204030204" pitchFamily="34" charset="0"/>
                <a:cs typeface="Calibri" panose="020F0502020204030204" pitchFamily="34" charset="0"/>
                <a:hlinkClick r:id="rId6"/>
              </a:rPr>
              <a:t>https://www.cell.com/one-earth/author</a:t>
            </a:r>
            <a:r>
              <a:rPr lang="en-US" sz="1000" dirty="0">
                <a:latin typeface="Calibri" panose="020F0502020204030204" pitchFamily="34" charset="0"/>
                <a:cs typeface="Calibri" panose="020F0502020204030204" pitchFamily="34" charset="0"/>
              </a:rPr>
              <a:t>) </a:t>
            </a:r>
          </a:p>
          <a:p>
            <a:pPr marL="0" indent="0" algn="just">
              <a:buNone/>
            </a:pPr>
            <a:r>
              <a:rPr lang="en-US" sz="1000" i="1" dirty="0">
                <a:latin typeface="Calibri" panose="020F0502020204030204" pitchFamily="34" charset="0"/>
                <a:cs typeface="Calibri" panose="020F0502020204030204" pitchFamily="34" charset="0"/>
              </a:rPr>
              <a:t>“As a matter of publishing ethics, we cannot consider any paper that contains data that have been published or submitted for publication elsewhere”.</a:t>
            </a:r>
          </a:p>
          <a:p>
            <a:pPr marL="0" indent="0" algn="just"/>
            <a:endParaRPr lang="en-US" sz="1000" dirty="0">
              <a:latin typeface="Calibri" panose="020F0502020204030204" pitchFamily="34" charset="0"/>
              <a:cs typeface="Calibri" panose="020F0502020204030204" pitchFamily="34" charset="0"/>
            </a:endParaRPr>
          </a:p>
          <a:p>
            <a:pPr marL="0" indent="0" algn="just"/>
            <a:endParaRPr lang="en-US" sz="1000" dirty="0">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191386002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79768" y="4715153"/>
            <a:ext cx="5438140" cy="2851507"/>
          </a:xfrm>
          <a:prstGeom prst="rect">
            <a:avLst/>
          </a:prstGeom>
        </p:spPr>
        <p:txBody>
          <a:bodyPr spcFirstLastPara="1" wrap="square" lIns="91425" tIns="91425" rIns="91425" bIns="91425" anchor="t" anchorCtr="0">
            <a:noAutofit/>
          </a:bodyPr>
          <a:lstStyle/>
          <a:p>
            <a:pPr marL="158750" indent="0">
              <a:buNone/>
            </a:pPr>
            <a:r>
              <a:rPr lang="fr-FR" sz="1100" dirty="0">
                <a:latin typeface="Calibri" panose="020F0502020204030204" pitchFamily="34" charset="0"/>
                <a:cs typeface="Calibri" panose="020F0502020204030204" pitchFamily="34" charset="0"/>
              </a:rPr>
              <a:t>Outil DRYAD pour connaitre les conditions</a:t>
            </a:r>
            <a:r>
              <a:rPr lang="fr-FR" sz="1100" baseline="0" dirty="0">
                <a:latin typeface="Calibri" panose="020F0502020204030204" pitchFamily="34" charset="0"/>
                <a:cs typeface="Calibri" panose="020F0502020204030204" pitchFamily="34" charset="0"/>
              </a:rPr>
              <a:t> d’accès aux données de chaque revue: </a:t>
            </a:r>
            <a:r>
              <a:rPr lang="fr-FR" sz="900" baseline="0" dirty="0">
                <a:latin typeface="Calibri" panose="020F0502020204030204" pitchFamily="34" charset="0"/>
                <a:cs typeface="Calibri" panose="020F0502020204030204" pitchFamily="34" charset="0"/>
                <a:hlinkClick r:id="rId3"/>
              </a:rPr>
              <a:t>https://datadryad.org//pages/journalLookup</a:t>
            </a:r>
            <a:r>
              <a:rPr lang="fr-FR" sz="900" baseline="0" dirty="0">
                <a:latin typeface="Calibri" panose="020F0502020204030204" pitchFamily="34" charset="0"/>
                <a:cs typeface="Calibri" panose="020F0502020204030204" pitchFamily="34" charset="0"/>
              </a:rPr>
              <a:t>  </a:t>
            </a:r>
          </a:p>
          <a:p>
            <a:endParaRPr lang="fr-FR" sz="900" baseline="0" dirty="0">
              <a:latin typeface="Calibri" panose="020F0502020204030204" pitchFamily="34" charset="0"/>
              <a:cs typeface="Calibri" panose="020F0502020204030204" pitchFamily="34" charset="0"/>
            </a:endParaRPr>
          </a:p>
          <a:p>
            <a:pPr marL="0" lvl="1" indent="0" defTabSz="457200">
              <a:spcBef>
                <a:spcPts val="400"/>
              </a:spcBef>
              <a:buClr>
                <a:srgbClr val="E2007A"/>
              </a:buClr>
              <a:buFont typeface="Wingdings" panose="05000000000000000000" pitchFamily="2" charset="2"/>
              <a:buNone/>
              <a:tabLst>
                <a:tab pos="1076325" algn="l"/>
              </a:tabLst>
              <a:defRPr/>
            </a:pPr>
            <a:endParaRPr sz="1000" dirty="0">
              <a:latin typeface="+mn-lt"/>
            </a:endParaRPr>
          </a:p>
        </p:txBody>
      </p:sp>
    </p:spTree>
    <p:extLst>
      <p:ext uri="{BB962C8B-B14F-4D97-AF65-F5344CB8AC3E}">
        <p14:creationId xmlns:p14="http://schemas.microsoft.com/office/powerpoint/2010/main" val="296820439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fr-FR"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97570918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pPr marL="158750" indent="0">
              <a:buNone/>
            </a:pPr>
            <a:endParaRPr lang="fr-FR" dirty="0"/>
          </a:p>
        </p:txBody>
      </p:sp>
      <p:sp>
        <p:nvSpPr>
          <p:cNvPr id="4" name="Espace réservé du numéro de diapositive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64EAA0A-B561-40A3-8D75-3AA42611BB63}" type="slidenum">
              <a:rPr kumimoji="0" lang="fr-FR"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115</a:t>
            </a:fld>
            <a:endParaRPr kumimoji="0" lang="fr-FR"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5723081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399"/>
            <a:ext cx="5486400" cy="1828801"/>
          </a:xfrm>
          <a:prstGeom prst="rect">
            <a:avLst/>
          </a:prstGeom>
        </p:spPr>
        <p:txBody>
          <a:bodyPr spcFirstLastPara="1" wrap="square" lIns="91425" tIns="91425" rIns="91425" bIns="91425" anchor="t" anchorCtr="0">
            <a:noAutofit/>
          </a:bodyPr>
          <a:lstStyle/>
          <a:p>
            <a:pPr marL="158750" indent="0">
              <a:buNone/>
            </a:pPr>
            <a:r>
              <a:rPr lang="fr-FR" sz="1000" dirty="0">
                <a:latin typeface="Calibri" panose="020F0502020204030204" pitchFamily="34" charset="0"/>
                <a:cs typeface="Calibri" panose="020F0502020204030204" pitchFamily="34" charset="0"/>
              </a:rPr>
              <a:t>Vérifier : si elle est adaptée à vos données: domaine, échelle, portée, …</a:t>
            </a:r>
          </a:p>
          <a:p>
            <a:pPr marL="158750" indent="0">
              <a:buNone/>
            </a:pPr>
            <a:r>
              <a:rPr lang="fr-FR" sz="1000" dirty="0">
                <a:latin typeface="Calibri" panose="020F0502020204030204" pitchFamily="34" charset="0"/>
                <a:cs typeface="Calibri" panose="020F0502020204030204" pitchFamily="34" charset="0"/>
              </a:rPr>
              <a:t>le modèle de Data paper</a:t>
            </a:r>
          </a:p>
          <a:p>
            <a:pPr marL="158750" indent="0">
              <a:buNone/>
            </a:pPr>
            <a:r>
              <a:rPr lang="fr-FR" sz="1000" dirty="0">
                <a:latin typeface="Calibri" panose="020F0502020204030204" pitchFamily="34" charset="0"/>
                <a:cs typeface="Calibri" panose="020F0502020204030204" pitchFamily="34" charset="0"/>
              </a:rPr>
              <a:t>si elle propose un choix d’entrepôts </a:t>
            </a:r>
          </a:p>
          <a:p>
            <a:pPr marL="158750" indent="0">
              <a:buNone/>
            </a:pPr>
            <a:r>
              <a:rPr lang="fr-FR" sz="1000" dirty="0">
                <a:latin typeface="Calibri" panose="020F0502020204030204" pitchFamily="34" charset="0"/>
                <a:cs typeface="Calibri" panose="020F0502020204030204" pitchFamily="34" charset="0"/>
              </a:rPr>
              <a:t>et un choix de licences de diffusion des données</a:t>
            </a:r>
          </a:p>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208918448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399"/>
            <a:ext cx="5486400" cy="3234691"/>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26988977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fr-FR"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89967579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pPr marL="158750" indent="0">
              <a:buNone/>
            </a:pPr>
            <a:endParaRPr lang="fr-FR" sz="110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fr-FR"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94654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pPr marL="158750" indent="0">
              <a:buNone/>
            </a:pPr>
            <a:endParaRPr lang="fr-FR" dirty="0"/>
          </a:p>
        </p:txBody>
      </p:sp>
      <p:sp>
        <p:nvSpPr>
          <p:cNvPr id="4" name="Espace réservé du numéro de diapositive 3"/>
          <p:cNvSpPr>
            <a:spLocks noGrp="1"/>
          </p:cNvSpPr>
          <p:nvPr>
            <p:ph type="sldNum" sz="quarter" idx="5"/>
          </p:nvPr>
        </p:nvSpPr>
        <p:spPr/>
        <p:txBody>
          <a:bodyPr/>
          <a:lstStyle/>
          <a:p>
            <a:fld id="{264EAA0A-B561-40A3-8D75-3AA42611BB63}" type="slidenum">
              <a:rPr lang="fr-FR" smtClean="0"/>
              <a:pPr/>
              <a:t>12</a:t>
            </a:fld>
            <a:endParaRPr lang="fr-FR"/>
          </a:p>
        </p:txBody>
      </p:sp>
    </p:spTree>
    <p:extLst>
      <p:ext uri="{BB962C8B-B14F-4D97-AF65-F5344CB8AC3E}">
        <p14:creationId xmlns:p14="http://schemas.microsoft.com/office/powerpoint/2010/main" val="275600214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pPr marL="158750" indent="0">
              <a:buNone/>
            </a:pPr>
            <a:endParaRPr lang="fr-FR" dirty="0"/>
          </a:p>
        </p:txBody>
      </p:sp>
      <p:sp>
        <p:nvSpPr>
          <p:cNvPr id="4" name="Espace réservé du numéro de diapositive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64EAA0A-B561-40A3-8D75-3AA42611BB63}" type="slidenum">
              <a:rPr kumimoji="0" lang="fr-FR"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120</a:t>
            </a:fld>
            <a:endParaRPr kumimoji="0" lang="fr-FR"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8845982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399"/>
            <a:ext cx="5486400" cy="6240781"/>
          </a:xfrm>
          <a:prstGeom prst="rect">
            <a:avLst/>
          </a:prstGeom>
        </p:spPr>
        <p:txBody>
          <a:bodyPr spcFirstLastPara="1" wrap="square" lIns="91425" tIns="91425" rIns="91425" bIns="91425" anchor="t" anchorCtr="0">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000" dirty="0">
                <a:latin typeface="Calibri" panose="020F0502020204030204" pitchFamily="34" charset="0"/>
                <a:cs typeface="Calibri" panose="020F0502020204030204" pitchFamily="34" charset="0"/>
              </a:rPr>
              <a:t>Advantages of depositing data in internationally recognized repositories : (</a:t>
            </a:r>
            <a:r>
              <a:rPr lang="en-US" sz="1000" dirty="0">
                <a:latin typeface="Calibri" panose="020F0502020204030204" pitchFamily="34" charset="0"/>
                <a:cs typeface="Calibri" panose="020F0502020204030204" pitchFamily="34" charset="0"/>
                <a:hlinkClick r:id="rId3"/>
              </a:rPr>
              <a:t>https://riojournal.com/article/12431/list/9/</a:t>
            </a:r>
            <a:r>
              <a:rPr lang="en-US" sz="1000" dirty="0">
                <a:latin typeface="Calibri" panose="020F0502020204030204" pitchFamily="34" charset="0"/>
                <a:cs typeface="Calibri" panose="020F0502020204030204" pitchFamily="34" charset="0"/>
              </a:rPr>
              <a:t> )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000" dirty="0">
                <a:latin typeface="Calibri" panose="020F0502020204030204" pitchFamily="34" charset="0"/>
                <a:cs typeface="Calibri" panose="020F0502020204030204" pitchFamily="34" charset="0"/>
              </a:rPr>
              <a:t>- </a:t>
            </a:r>
            <a:r>
              <a:rPr lang="en-US" sz="1000" b="1" dirty="0">
                <a:latin typeface="Calibri" panose="020F0502020204030204" pitchFamily="34" charset="0"/>
                <a:cs typeface="Calibri" panose="020F0502020204030204" pitchFamily="34" charset="0"/>
              </a:rPr>
              <a:t>Visibility</a:t>
            </a:r>
            <a:r>
              <a:rPr lang="en-US" sz="1000" dirty="0">
                <a:latin typeface="Calibri" panose="020F0502020204030204" pitchFamily="34" charset="0"/>
                <a:cs typeface="Calibri" panose="020F0502020204030204" pitchFamily="34" charset="0"/>
              </a:rPr>
              <a:t>: Making your data available online (and linking it to the publication) provides an independent way for others to discover your work.</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000" dirty="0">
                <a:latin typeface="Calibri" panose="020F0502020204030204" pitchFamily="34" charset="0"/>
                <a:cs typeface="Calibri" panose="020F0502020204030204" pitchFamily="34" charset="0"/>
              </a:rPr>
              <a:t>- </a:t>
            </a:r>
            <a:r>
              <a:rPr lang="en-US" sz="1000" b="1" dirty="0" err="1">
                <a:latin typeface="Calibri" panose="020F0502020204030204" pitchFamily="34" charset="0"/>
                <a:cs typeface="Calibri" panose="020F0502020204030204" pitchFamily="34" charset="0"/>
              </a:rPr>
              <a:t>Citability</a:t>
            </a:r>
            <a:r>
              <a:rPr lang="en-US" sz="1000" dirty="0">
                <a:latin typeface="Calibri" panose="020F0502020204030204" pitchFamily="34" charset="0"/>
                <a:cs typeface="Calibri" panose="020F0502020204030204" pitchFamily="34" charset="0"/>
              </a:rPr>
              <a:t>: all data you deposit will receive a persistent</a:t>
            </a:r>
            <a:r>
              <a:rPr lang="en-US" sz="1000" baseline="0" dirty="0">
                <a:latin typeface="Calibri" panose="020F0502020204030204" pitchFamily="34" charset="0"/>
                <a:cs typeface="Calibri" panose="020F0502020204030204" pitchFamily="34" charset="0"/>
              </a:rPr>
              <a:t> </a:t>
            </a:r>
            <a:r>
              <a:rPr lang="en-US" sz="1000" dirty="0">
                <a:latin typeface="Calibri" panose="020F0502020204030204" pitchFamily="34" charset="0"/>
                <a:cs typeface="Calibri" panose="020F0502020204030204" pitchFamily="34" charset="0"/>
              </a:rPr>
              <a:t>identifier that can be used in a citation.</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000" dirty="0">
                <a:latin typeface="Calibri" panose="020F0502020204030204" pitchFamily="34" charset="0"/>
                <a:cs typeface="Calibri" panose="020F0502020204030204" pitchFamily="34" charset="0"/>
              </a:rPr>
              <a:t>-</a:t>
            </a:r>
            <a:r>
              <a:rPr lang="en-US" sz="1000" baseline="0" dirty="0">
                <a:latin typeface="Calibri" panose="020F0502020204030204" pitchFamily="34" charset="0"/>
                <a:cs typeface="Calibri" panose="020F0502020204030204" pitchFamily="34" charset="0"/>
              </a:rPr>
              <a:t> </a:t>
            </a:r>
            <a:r>
              <a:rPr lang="en-US" sz="1000" b="1" dirty="0">
                <a:latin typeface="Calibri" panose="020F0502020204030204" pitchFamily="34" charset="0"/>
                <a:cs typeface="Calibri" panose="020F0502020204030204" pitchFamily="34" charset="0"/>
              </a:rPr>
              <a:t>Workload reduction</a:t>
            </a:r>
            <a:r>
              <a:rPr lang="en-US" sz="1000" dirty="0">
                <a:latin typeface="Calibri" panose="020F0502020204030204" pitchFamily="34" charset="0"/>
                <a:cs typeface="Calibri" panose="020F0502020204030204" pitchFamily="34" charset="0"/>
              </a:rPr>
              <a:t>: if you receive individual requests for data, you can simply direct them to the files in Dryad.</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000" dirty="0">
                <a:latin typeface="Calibri" panose="020F0502020204030204" pitchFamily="34" charset="0"/>
                <a:cs typeface="Calibri" panose="020F0502020204030204" pitchFamily="34" charset="0"/>
              </a:rPr>
              <a:t>- </a:t>
            </a:r>
            <a:r>
              <a:rPr lang="en-US" sz="1000" b="1" dirty="0">
                <a:latin typeface="Calibri" panose="020F0502020204030204" pitchFamily="34" charset="0"/>
                <a:cs typeface="Calibri" panose="020F0502020204030204" pitchFamily="34" charset="0"/>
              </a:rPr>
              <a:t>Preservation</a:t>
            </a:r>
            <a:r>
              <a:rPr lang="en-US" sz="1000" dirty="0">
                <a:latin typeface="Calibri" panose="020F0502020204030204" pitchFamily="34" charset="0"/>
                <a:cs typeface="Calibri" panose="020F0502020204030204" pitchFamily="34" charset="0"/>
              </a:rPr>
              <a:t>: your data files will be safely archived in perpetuity.</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000" dirty="0">
                <a:latin typeface="Calibri" panose="020F0502020204030204" pitchFamily="34" charset="0"/>
                <a:cs typeface="Calibri" panose="020F0502020204030204" pitchFamily="34" charset="0"/>
              </a:rPr>
              <a:t>- </a:t>
            </a:r>
            <a:r>
              <a:rPr lang="en-US" sz="1000" b="1" dirty="0">
                <a:latin typeface="Calibri" panose="020F0502020204030204" pitchFamily="34" charset="0"/>
                <a:cs typeface="Calibri" panose="020F0502020204030204" pitchFamily="34" charset="0"/>
              </a:rPr>
              <a:t>Impact:</a:t>
            </a:r>
            <a:r>
              <a:rPr lang="en-US" sz="1000" dirty="0">
                <a:latin typeface="Calibri" panose="020F0502020204030204" pitchFamily="34" charset="0"/>
                <a:cs typeface="Calibri" panose="020F0502020204030204" pitchFamily="34" charset="0"/>
              </a:rPr>
              <a:t> other researchers have more opportunities to use and cite your work.</a:t>
            </a:r>
          </a:p>
          <a:p>
            <a:pPr marL="0" lvl="0" indent="0" algn="l" rtl="0">
              <a:spcBef>
                <a:spcPts val="0"/>
              </a:spcBef>
              <a:spcAft>
                <a:spcPts val="0"/>
              </a:spcAft>
              <a:buNone/>
            </a:pPr>
            <a:endParaRPr lang="en-US" sz="1000"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US" sz="1000" b="1" dirty="0">
                <a:latin typeface="Calibri" panose="020F0502020204030204" pitchFamily="34" charset="0"/>
                <a:cs typeface="Calibri" panose="020F0502020204030204" pitchFamily="34" charset="0"/>
              </a:rPr>
              <a:t>Ex de </a:t>
            </a:r>
            <a:r>
              <a:rPr lang="en-US" sz="1000" b="1" dirty="0" err="1">
                <a:latin typeface="Calibri" panose="020F0502020204030204" pitchFamily="34" charset="0"/>
                <a:cs typeface="Calibri" panose="020F0502020204030204" pitchFamily="34" charset="0"/>
              </a:rPr>
              <a:t>valorisation</a:t>
            </a:r>
            <a:r>
              <a:rPr lang="en-US" sz="1000" b="1" dirty="0">
                <a:latin typeface="Calibri" panose="020F0502020204030204" pitchFamily="34" charset="0"/>
                <a:cs typeface="Calibri" panose="020F0502020204030204" pitchFamily="34" charset="0"/>
              </a:rPr>
              <a:t> des </a:t>
            </a:r>
            <a:r>
              <a:rPr lang="en-US" sz="1000" b="1" dirty="0" err="1">
                <a:latin typeface="Calibri" panose="020F0502020204030204" pitchFamily="34" charset="0"/>
                <a:cs typeface="Calibri" panose="020F0502020204030204" pitchFamily="34" charset="0"/>
              </a:rPr>
              <a:t>données</a:t>
            </a:r>
            <a:endParaRPr lang="en-US" sz="1000" b="1" dirty="0">
              <a:latin typeface="Calibri" panose="020F0502020204030204" pitchFamily="34" charset="0"/>
              <a:cs typeface="Calibri" panose="020F0502020204030204" pitchFamily="34" charset="0"/>
            </a:endParaRPr>
          </a:p>
          <a:p>
            <a:pPr marL="0" lvl="0" indent="0">
              <a:buNone/>
            </a:pPr>
            <a:r>
              <a:rPr lang="en-US" sz="1000" i="0" baseline="0" dirty="0">
                <a:latin typeface="Calibri" panose="020F0502020204030204" pitchFamily="34" charset="0"/>
                <a:cs typeface="Calibri" panose="020F0502020204030204" pitchFamily="34" charset="0"/>
              </a:rPr>
              <a:t>Data published in </a:t>
            </a:r>
            <a:r>
              <a:rPr lang="en-US" sz="1000" b="1" i="0" baseline="0" dirty="0">
                <a:latin typeface="Calibri" panose="020F0502020204030204" pitchFamily="34" charset="0"/>
                <a:cs typeface="Calibri" panose="020F0502020204030204" pitchFamily="34" charset="0"/>
              </a:rPr>
              <a:t>SEANOE</a:t>
            </a:r>
            <a:r>
              <a:rPr lang="en-US" sz="1000" i="0" baseline="0" dirty="0">
                <a:latin typeface="Calibri" panose="020F0502020204030204" pitchFamily="34" charset="0"/>
                <a:cs typeface="Calibri" panose="020F0502020204030204" pitchFamily="34" charset="0"/>
              </a:rPr>
              <a:t> are also </a:t>
            </a:r>
            <a:r>
              <a:rPr lang="en-US" sz="1000" b="0" i="0" baseline="0" dirty="0">
                <a:latin typeface="Calibri" panose="020F0502020204030204" pitchFamily="34" charset="0"/>
                <a:cs typeface="Calibri" panose="020F0502020204030204" pitchFamily="34" charset="0"/>
              </a:rPr>
              <a:t>automatically </a:t>
            </a:r>
            <a:r>
              <a:rPr lang="en-US" sz="1000" b="1" i="0" baseline="0" dirty="0">
                <a:latin typeface="Calibri" panose="020F0502020204030204" pitchFamily="34" charset="0"/>
                <a:cs typeface="Calibri" panose="020F0502020204030204" pitchFamily="34" charset="0"/>
              </a:rPr>
              <a:t>duplicated</a:t>
            </a:r>
            <a:r>
              <a:rPr lang="en-US" sz="1000" b="0" i="0" baseline="0" dirty="0">
                <a:latin typeface="Calibri" panose="020F0502020204030204" pitchFamily="34" charset="0"/>
                <a:cs typeface="Calibri" panose="020F0502020204030204" pitchFamily="34" charset="0"/>
              </a:rPr>
              <a:t> to the </a:t>
            </a:r>
            <a:r>
              <a:rPr lang="en-US" sz="1000" b="0" i="0" baseline="0" dirty="0" err="1">
                <a:latin typeface="Calibri" panose="020F0502020204030204" pitchFamily="34" charset="0"/>
                <a:cs typeface="Calibri" panose="020F0502020204030204" pitchFamily="34" charset="0"/>
              </a:rPr>
              <a:t>EMODnet</a:t>
            </a:r>
            <a:r>
              <a:rPr lang="en-US" sz="1000" b="0" i="0" baseline="0" dirty="0">
                <a:latin typeface="Calibri" panose="020F0502020204030204" pitchFamily="34" charset="0"/>
                <a:cs typeface="Calibri" panose="020F0502020204030204" pitchFamily="34" charset="0"/>
              </a:rPr>
              <a:t> Data Ingestion portal </a:t>
            </a:r>
            <a:r>
              <a:rPr lang="en-US" sz="1000" i="0" baseline="0" dirty="0">
                <a:latin typeface="Calibri" panose="020F0502020204030204" pitchFamily="34" charset="0"/>
                <a:cs typeface="Calibri" panose="020F0502020204030204" pitchFamily="34" charset="0"/>
              </a:rPr>
              <a:t>so that marine data centers of the </a:t>
            </a:r>
            <a:r>
              <a:rPr lang="en-US" sz="1000" i="0" baseline="0" dirty="0" err="1">
                <a:latin typeface="Calibri" panose="020F0502020204030204" pitchFamily="34" charset="0"/>
                <a:cs typeface="Calibri" panose="020F0502020204030204" pitchFamily="34" charset="0"/>
              </a:rPr>
              <a:t>EMODnet</a:t>
            </a:r>
            <a:r>
              <a:rPr lang="en-US" sz="1000" i="0" baseline="0" dirty="0">
                <a:latin typeface="Calibri" panose="020F0502020204030204" pitchFamily="34" charset="0"/>
                <a:cs typeface="Calibri" panose="020F0502020204030204" pitchFamily="34" charset="0"/>
              </a:rPr>
              <a:t> Ingestion network will be informed about the existence and the availability of datasets published in SEANOE. </a:t>
            </a:r>
          </a:p>
          <a:p>
            <a:pPr marL="0" lvl="0" indent="0">
              <a:buNone/>
            </a:pPr>
            <a:r>
              <a:rPr lang="en-US" sz="1000" i="0" baseline="0" dirty="0">
                <a:latin typeface="Calibri" panose="020F0502020204030204" pitchFamily="34" charset="0"/>
                <a:cs typeface="Calibri" panose="020F0502020204030204" pitchFamily="34" charset="0"/>
              </a:rPr>
              <a:t>Those data centers will then undertake activities for elaborating submitted datasets for uptake in their national databases and </a:t>
            </a:r>
            <a:r>
              <a:rPr lang="en-US" sz="1000" b="1" i="0" baseline="0" dirty="0">
                <a:latin typeface="Calibri" panose="020F0502020204030204" pitchFamily="34" charset="0"/>
                <a:cs typeface="Calibri" panose="020F0502020204030204" pitchFamily="34" charset="0"/>
              </a:rPr>
              <a:t>wider publishing in European data portals </a:t>
            </a:r>
            <a:r>
              <a:rPr lang="en-US" sz="1000" i="0" baseline="0" dirty="0">
                <a:latin typeface="Calibri" panose="020F0502020204030204" pitchFamily="34" charset="0"/>
                <a:cs typeface="Calibri" panose="020F0502020204030204" pitchFamily="34" charset="0"/>
              </a:rPr>
              <a:t>such as </a:t>
            </a:r>
            <a:r>
              <a:rPr lang="en-US" sz="1000" i="0" baseline="0" dirty="0" err="1">
                <a:latin typeface="Calibri" panose="020F0502020204030204" pitchFamily="34" charset="0"/>
                <a:cs typeface="Calibri" panose="020F0502020204030204" pitchFamily="34" charset="0"/>
              </a:rPr>
              <a:t>SeaDataNet</a:t>
            </a:r>
            <a:r>
              <a:rPr lang="en-US" sz="1000" i="0" baseline="0" dirty="0">
                <a:latin typeface="Calibri" panose="020F0502020204030204" pitchFamily="34" charset="0"/>
                <a:cs typeface="Calibri" panose="020F0502020204030204" pitchFamily="34" charset="0"/>
              </a:rPr>
              <a:t>, </a:t>
            </a:r>
            <a:r>
              <a:rPr lang="en-US" sz="1000" i="0" baseline="0" dirty="0" err="1">
                <a:latin typeface="Calibri" panose="020F0502020204030204" pitchFamily="34" charset="0"/>
                <a:cs typeface="Calibri" panose="020F0502020204030204" pitchFamily="34" charset="0"/>
              </a:rPr>
              <a:t>EurOBIS</a:t>
            </a:r>
            <a:r>
              <a:rPr lang="en-US" sz="1000" i="0" baseline="0" dirty="0">
                <a:latin typeface="Calibri" panose="020F0502020204030204" pitchFamily="34" charset="0"/>
                <a:cs typeface="Calibri" panose="020F0502020204030204" pitchFamily="34" charset="0"/>
              </a:rPr>
              <a:t>, and </a:t>
            </a:r>
            <a:r>
              <a:rPr lang="en-US" sz="1000" i="0" baseline="0" dirty="0" err="1">
                <a:latin typeface="Calibri" panose="020F0502020204030204" pitchFamily="34" charset="0"/>
                <a:cs typeface="Calibri" panose="020F0502020204030204" pitchFamily="34" charset="0"/>
              </a:rPr>
              <a:t>EMODnet</a:t>
            </a:r>
            <a:r>
              <a:rPr lang="en-US" sz="1000" i="0" baseline="0" dirty="0">
                <a:latin typeface="Calibri" panose="020F0502020204030204" pitchFamily="34" charset="0"/>
                <a:cs typeface="Calibri" panose="020F0502020204030204" pitchFamily="34" charset="0"/>
              </a:rPr>
              <a:t> thematic portals, if the datasets are of interest for their portfolio</a:t>
            </a:r>
            <a:r>
              <a:rPr lang="en-US" sz="1000" dirty="0">
                <a:latin typeface="Calibri" panose="020F0502020204030204" pitchFamily="34" charset="0"/>
                <a:cs typeface="Calibri" panose="020F0502020204030204" pitchFamily="34" charset="0"/>
              </a:rPr>
              <a:t>. </a:t>
            </a:r>
            <a:r>
              <a:rPr lang="en-US" sz="1000" dirty="0">
                <a:latin typeface="Calibri" panose="020F0502020204030204" pitchFamily="34" charset="0"/>
                <a:cs typeface="Calibri" panose="020F0502020204030204" pitchFamily="34" charset="0"/>
                <a:hlinkClick r:id="rId4"/>
              </a:rPr>
              <a:t>https://www.seanoe.org/html/about.htm</a:t>
            </a:r>
            <a:r>
              <a:rPr lang="en-US" sz="1000" dirty="0">
                <a:latin typeface="Calibri" panose="020F0502020204030204" pitchFamily="34" charset="0"/>
                <a:cs typeface="Calibri" panose="020F0502020204030204" pitchFamily="34" charset="0"/>
              </a:rPr>
              <a:t> </a:t>
            </a:r>
            <a:endParaRPr lang="en-US" sz="1000" i="0" baseline="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000" i="0" baseline="0"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US" sz="1000" dirty="0">
                <a:latin typeface="Calibri" panose="020F0502020204030204" pitchFamily="34" charset="0"/>
                <a:cs typeface="Calibri" panose="020F0502020204030204" pitchFamily="34" charset="0"/>
              </a:rPr>
              <a:t>De </a:t>
            </a:r>
            <a:r>
              <a:rPr lang="en-US" sz="1000" dirty="0" err="1">
                <a:latin typeface="Calibri" panose="020F0502020204030204" pitchFamily="34" charset="0"/>
                <a:cs typeface="Calibri" panose="020F0502020204030204" pitchFamily="34" charset="0"/>
              </a:rPr>
              <a:t>même</a:t>
            </a:r>
            <a:r>
              <a:rPr lang="en-US" sz="1000" dirty="0">
                <a:latin typeface="Calibri" panose="020F0502020204030204" pitchFamily="34" charset="0"/>
                <a:cs typeface="Calibri" panose="020F0502020204030204" pitchFamily="34" charset="0"/>
              </a:rPr>
              <a:t> pour le </a:t>
            </a:r>
            <a:r>
              <a:rPr lang="en-US" sz="1000" b="1" dirty="0">
                <a:latin typeface="Calibri" panose="020F0502020204030204" pitchFamily="34" charset="0"/>
                <a:cs typeface="Calibri" panose="020F0502020204030204" pitchFamily="34" charset="0"/>
              </a:rPr>
              <a:t>GBIF</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plateforme</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mondiale</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en</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données</a:t>
            </a:r>
            <a:r>
              <a:rPr lang="en-US" sz="1000" dirty="0">
                <a:latin typeface="Calibri" panose="020F0502020204030204" pitchFamily="34" charset="0"/>
                <a:cs typeface="Calibri" panose="020F0502020204030204" pitchFamily="34" charset="0"/>
              </a:rPr>
              <a:t> de </a:t>
            </a:r>
            <a:r>
              <a:rPr lang="en-US" sz="1000" dirty="0" err="1">
                <a:latin typeface="Calibri" panose="020F0502020204030204" pitchFamily="34" charset="0"/>
                <a:cs typeface="Calibri" panose="020F0502020204030204" pitchFamily="34" charset="0"/>
              </a:rPr>
              <a:t>biodiversité</a:t>
            </a:r>
            <a:r>
              <a:rPr lang="en-US" sz="1000" dirty="0">
                <a:latin typeface="Calibri" panose="020F0502020204030204" pitchFamily="34" charset="0"/>
                <a:cs typeface="Calibri" panose="020F0502020204030204" pitchFamily="34" charset="0"/>
              </a:rPr>
              <a:t>) qui </a:t>
            </a:r>
            <a:r>
              <a:rPr lang="en-US" sz="1000" dirty="0" err="1">
                <a:latin typeface="Calibri" panose="020F0502020204030204" pitchFamily="34" charset="0"/>
                <a:cs typeface="Calibri" panose="020F0502020204030204" pitchFamily="34" charset="0"/>
              </a:rPr>
              <a:t>peut</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être</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alimenté</a:t>
            </a:r>
            <a:r>
              <a:rPr lang="en-US" sz="1000" dirty="0">
                <a:latin typeface="Calibri" panose="020F0502020204030204" pitchFamily="34" charset="0"/>
                <a:cs typeface="Calibri" panose="020F0502020204030204" pitchFamily="34" charset="0"/>
              </a:rPr>
              <a:t> par le </a:t>
            </a:r>
            <a:r>
              <a:rPr lang="en-US" sz="1000" dirty="0" err="1">
                <a:latin typeface="Calibri" panose="020F0502020204030204" pitchFamily="34" charset="0"/>
                <a:cs typeface="Calibri" panose="020F0502020204030204" pitchFamily="34" charset="0"/>
              </a:rPr>
              <a:t>Système</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d’Information</a:t>
            </a:r>
            <a:r>
              <a:rPr lang="en-US" sz="1000" dirty="0">
                <a:latin typeface="Calibri" panose="020F0502020204030204" pitchFamily="34" charset="0"/>
                <a:cs typeface="Calibri" panose="020F0502020204030204" pitchFamily="34" charset="0"/>
              </a:rPr>
              <a:t> de </a:t>
            </a:r>
            <a:r>
              <a:rPr lang="en-US" sz="1000" dirty="0" err="1">
                <a:latin typeface="Calibri" panose="020F0502020204030204" pitchFamily="34" charset="0"/>
                <a:cs typeface="Calibri" panose="020F0502020204030204" pitchFamily="34" charset="0"/>
              </a:rPr>
              <a:t>l’iNventaire</a:t>
            </a:r>
            <a:r>
              <a:rPr lang="en-US" sz="1000" dirty="0">
                <a:latin typeface="Calibri" panose="020F0502020204030204" pitchFamily="34" charset="0"/>
                <a:cs typeface="Calibri" panose="020F0502020204030204" pitchFamily="34" charset="0"/>
              </a:rPr>
              <a:t> du </a:t>
            </a:r>
            <a:r>
              <a:rPr lang="en-US" sz="1000" dirty="0" err="1">
                <a:latin typeface="Calibri" panose="020F0502020204030204" pitchFamily="34" charset="0"/>
                <a:cs typeface="Calibri" panose="020F0502020204030204" pitchFamily="34" charset="0"/>
              </a:rPr>
              <a:t>Patrimoine</a:t>
            </a:r>
            <a:r>
              <a:rPr lang="en-US" sz="1000" dirty="0">
                <a:latin typeface="Calibri" panose="020F0502020204030204" pitchFamily="34" charset="0"/>
                <a:cs typeface="Calibri" panose="020F0502020204030204" pitchFamily="34" charset="0"/>
              </a:rPr>
              <a:t> naturel (SINP) qui </a:t>
            </a:r>
            <a:r>
              <a:rPr lang="en-US" sz="1000" dirty="0" err="1">
                <a:latin typeface="Calibri" panose="020F0502020204030204" pitchFamily="34" charset="0"/>
                <a:cs typeface="Calibri" panose="020F0502020204030204" pitchFamily="34" charset="0"/>
              </a:rPr>
              <a:t>est</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l’infrastructure</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française</a:t>
            </a:r>
            <a:r>
              <a:rPr lang="en-US" sz="1000" dirty="0">
                <a:latin typeface="Calibri" panose="020F0502020204030204" pitchFamily="34" charset="0"/>
                <a:cs typeface="Calibri" panose="020F0502020204030204" pitchFamily="34" charset="0"/>
              </a:rPr>
              <a:t> de </a:t>
            </a:r>
            <a:r>
              <a:rPr lang="en-US" sz="1000" dirty="0" err="1">
                <a:latin typeface="Calibri" panose="020F0502020204030204" pitchFamily="34" charset="0"/>
                <a:cs typeface="Calibri" panose="020F0502020204030204" pitchFamily="34" charset="0"/>
              </a:rPr>
              <a:t>collecte</a:t>
            </a:r>
            <a:r>
              <a:rPr lang="en-US" sz="1000" dirty="0">
                <a:latin typeface="Calibri" panose="020F0502020204030204" pitchFamily="34" charset="0"/>
                <a:cs typeface="Calibri" panose="020F0502020204030204" pitchFamily="34" charset="0"/>
              </a:rPr>
              <a:t> des </a:t>
            </a:r>
            <a:r>
              <a:rPr lang="en-US" sz="1000" dirty="0" err="1">
                <a:latin typeface="Calibri" panose="020F0502020204030204" pitchFamily="34" charset="0"/>
                <a:cs typeface="Calibri" panose="020F0502020204030204" pitchFamily="34" charset="0"/>
              </a:rPr>
              <a:t>données</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en</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biodiversité</a:t>
            </a:r>
            <a:r>
              <a:rPr lang="en-US" sz="1000" dirty="0">
                <a:latin typeface="Calibri" panose="020F0502020204030204" pitchFamily="34" charset="0"/>
                <a:cs typeface="Calibri" panose="020F0502020204030204" pitchFamily="34" charset="0"/>
              </a:rPr>
              <a:t>. </a:t>
            </a:r>
          </a:p>
          <a:p>
            <a:pPr marL="0" lvl="0" indent="0" algn="l" rtl="0">
              <a:spcBef>
                <a:spcPts val="0"/>
              </a:spcBef>
              <a:spcAft>
                <a:spcPts val="0"/>
              </a:spcAft>
              <a:buNone/>
            </a:pPr>
            <a:r>
              <a:rPr lang="en-US" sz="1000" dirty="0">
                <a:latin typeface="Calibri" panose="020F0502020204030204" pitchFamily="34" charset="0"/>
                <a:cs typeface="Calibri" panose="020F0502020204030204" pitchFamily="34" charset="0"/>
              </a:rPr>
              <a:t>Le GBIF France a vocation de </a:t>
            </a:r>
            <a:r>
              <a:rPr lang="en-US" sz="1000" dirty="0" err="1">
                <a:latin typeface="Calibri" panose="020F0502020204030204" pitchFamily="34" charset="0"/>
                <a:cs typeface="Calibri" panose="020F0502020204030204" pitchFamily="34" charset="0"/>
              </a:rPr>
              <a:t>rassembler</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toutes</a:t>
            </a:r>
            <a:r>
              <a:rPr lang="en-US" sz="1000" dirty="0">
                <a:latin typeface="Calibri" panose="020F0502020204030204" pitchFamily="34" charset="0"/>
                <a:cs typeface="Calibri" panose="020F0502020204030204" pitchFamily="34" charset="0"/>
              </a:rPr>
              <a:t> les </a:t>
            </a:r>
            <a:r>
              <a:rPr lang="en-US" sz="1000" dirty="0" err="1">
                <a:latin typeface="Calibri" panose="020F0502020204030204" pitchFamily="34" charset="0"/>
                <a:cs typeface="Calibri" panose="020F0502020204030204" pitchFamily="34" charset="0"/>
              </a:rPr>
              <a:t>données</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primaires</a:t>
            </a:r>
            <a:r>
              <a:rPr lang="en-US" sz="1000" dirty="0">
                <a:latin typeface="Calibri" panose="020F0502020204030204" pitchFamily="34" charset="0"/>
                <a:cs typeface="Calibri" panose="020F0502020204030204" pitchFamily="34" charset="0"/>
              </a:rPr>
              <a:t> sur la </a:t>
            </a:r>
            <a:r>
              <a:rPr lang="en-US" sz="1000" dirty="0" err="1">
                <a:latin typeface="Calibri" panose="020F0502020204030204" pitchFamily="34" charset="0"/>
                <a:cs typeface="Calibri" panose="020F0502020204030204" pitchFamily="34" charset="0"/>
              </a:rPr>
              <a:t>biodiversité</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hébergées</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en</a:t>
            </a:r>
            <a:r>
              <a:rPr lang="en-US" sz="1000" dirty="0">
                <a:latin typeface="Calibri" panose="020F0502020204030204" pitchFamily="34" charset="0"/>
                <a:cs typeface="Calibri" panose="020F0502020204030204" pitchFamily="34" charset="0"/>
              </a:rPr>
              <a:t> France, que </a:t>
            </a:r>
            <a:r>
              <a:rPr lang="en-US" sz="1000" dirty="0" err="1">
                <a:latin typeface="Calibri" panose="020F0502020204030204" pitchFamily="34" charset="0"/>
                <a:cs typeface="Calibri" panose="020F0502020204030204" pitchFamily="34" charset="0"/>
              </a:rPr>
              <a:t>celles</a:t>
            </a:r>
            <a:r>
              <a:rPr lang="en-US" sz="1000" dirty="0">
                <a:latin typeface="Calibri" panose="020F0502020204030204" pitchFamily="34" charset="0"/>
                <a:cs typeface="Calibri" panose="020F0502020204030204" pitchFamily="34" charset="0"/>
              </a:rPr>
              <a:t>-ci </a:t>
            </a:r>
            <a:r>
              <a:rPr lang="en-US" sz="1000" dirty="0" err="1">
                <a:latin typeface="Calibri" panose="020F0502020204030204" pitchFamily="34" charset="0"/>
                <a:cs typeface="Calibri" panose="020F0502020204030204" pitchFamily="34" charset="0"/>
              </a:rPr>
              <a:t>concernent</a:t>
            </a:r>
            <a:r>
              <a:rPr lang="en-US" sz="1000" dirty="0">
                <a:latin typeface="Calibri" panose="020F0502020204030204" pitchFamily="34" charset="0"/>
                <a:cs typeface="Calibri" panose="020F0502020204030204" pitchFamily="34" charset="0"/>
              </a:rPr>
              <a:t> la </a:t>
            </a:r>
            <a:r>
              <a:rPr lang="en-US" sz="1000" dirty="0" err="1">
                <a:latin typeface="Calibri" panose="020F0502020204030204" pitchFamily="34" charset="0"/>
                <a:cs typeface="Calibri" panose="020F0502020204030204" pitchFamily="34" charset="0"/>
              </a:rPr>
              <a:t>biodiversité</a:t>
            </a:r>
            <a:r>
              <a:rPr lang="en-US" sz="1000" dirty="0">
                <a:latin typeface="Calibri" panose="020F0502020204030204" pitchFamily="34" charset="0"/>
                <a:cs typeface="Calibri" panose="020F0502020204030204" pitchFamily="34" charset="0"/>
              </a:rPr>
              <a:t> du </a:t>
            </a:r>
            <a:r>
              <a:rPr lang="en-US" sz="1000" dirty="0" err="1">
                <a:latin typeface="Calibri" panose="020F0502020204030204" pitchFamily="34" charset="0"/>
                <a:cs typeface="Calibri" panose="020F0502020204030204" pitchFamily="34" charset="0"/>
              </a:rPr>
              <a:t>territoire</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français</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ou</a:t>
            </a:r>
            <a:r>
              <a:rPr lang="en-US" sz="1000" dirty="0">
                <a:latin typeface="Calibri" panose="020F0502020204030204" pitchFamily="34" charset="0"/>
                <a:cs typeface="Calibri" panose="020F0502020204030204" pitchFamily="34" charset="0"/>
              </a:rPr>
              <a:t> du </a:t>
            </a:r>
            <a:r>
              <a:rPr lang="en-US" sz="1000" dirty="0" err="1">
                <a:latin typeface="Calibri" panose="020F0502020204030204" pitchFamily="34" charset="0"/>
                <a:cs typeface="Calibri" panose="020F0502020204030204" pitchFamily="34" charset="0"/>
              </a:rPr>
              <a:t>reste</a:t>
            </a:r>
            <a:r>
              <a:rPr lang="en-US" sz="1000" dirty="0">
                <a:latin typeface="Calibri" panose="020F0502020204030204" pitchFamily="34" charset="0"/>
                <a:cs typeface="Calibri" panose="020F0502020204030204" pitchFamily="34" charset="0"/>
              </a:rPr>
              <a:t> du monde. </a:t>
            </a:r>
            <a:r>
              <a:rPr lang="en-US" sz="1000" dirty="0">
                <a:latin typeface="Calibri" panose="020F0502020204030204" pitchFamily="34" charset="0"/>
                <a:cs typeface="Calibri" panose="020F0502020204030204" pitchFamily="34" charset="0"/>
                <a:hlinkClick r:id="rId5"/>
              </a:rPr>
              <a:t>http://www.gbif.fr/page/infos/presentation-du-gbif-france</a:t>
            </a:r>
            <a:r>
              <a:rPr lang="en-US" sz="1000" dirty="0">
                <a:latin typeface="Calibri" panose="020F0502020204030204" pitchFamily="34" charset="0"/>
                <a:cs typeface="Calibri" panose="020F0502020204030204" pitchFamily="34" charset="0"/>
              </a:rPr>
              <a:t>  </a:t>
            </a:r>
          </a:p>
          <a:p>
            <a:pPr marL="0" lvl="0" indent="0" algn="l" rtl="0">
              <a:spcBef>
                <a:spcPts val="0"/>
              </a:spcBef>
              <a:spcAft>
                <a:spcPts val="0"/>
              </a:spcAft>
              <a:buNone/>
            </a:pPr>
            <a:r>
              <a:rPr lang="en-US" sz="1000" dirty="0" err="1">
                <a:latin typeface="Calibri" panose="020F0502020204030204" pitchFamily="34" charset="0"/>
                <a:cs typeface="Calibri" panose="020F0502020204030204" pitchFamily="34" charset="0"/>
              </a:rPr>
              <a:t>L’effort</a:t>
            </a:r>
            <a:r>
              <a:rPr lang="en-US" sz="1000" dirty="0">
                <a:latin typeface="Calibri" panose="020F0502020204030204" pitchFamily="34" charset="0"/>
                <a:cs typeface="Calibri" panose="020F0502020204030204" pitchFamily="34" charset="0"/>
              </a:rPr>
              <a:t> de diffusion des </a:t>
            </a:r>
            <a:r>
              <a:rPr lang="en-US" sz="1000" dirty="0" err="1">
                <a:latin typeface="Calibri" panose="020F0502020204030204" pitchFamily="34" charset="0"/>
                <a:cs typeface="Calibri" panose="020F0502020204030204" pitchFamily="34" charset="0"/>
              </a:rPr>
              <a:t>données</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françaises</a:t>
            </a:r>
            <a:r>
              <a:rPr lang="en-US" sz="1000" dirty="0">
                <a:latin typeface="Calibri" panose="020F0502020204030204" pitchFamily="34" charset="0"/>
                <a:cs typeface="Calibri" panose="020F0502020204030204" pitchFamily="34" charset="0"/>
              </a:rPr>
              <a:t> au </a:t>
            </a:r>
            <a:r>
              <a:rPr lang="en-US" sz="1000" dirty="0" err="1">
                <a:latin typeface="Calibri" panose="020F0502020204030204" pitchFamily="34" charset="0"/>
                <a:cs typeface="Calibri" panose="020F0502020204030204" pitchFamily="34" charset="0"/>
              </a:rPr>
              <a:t>niveau</a:t>
            </a:r>
            <a:r>
              <a:rPr lang="en-US" sz="1000" dirty="0">
                <a:latin typeface="Calibri" panose="020F0502020204030204" pitchFamily="34" charset="0"/>
                <a:cs typeface="Calibri" panose="020F0502020204030204" pitchFamily="34" charset="0"/>
              </a:rPr>
              <a:t> international se </a:t>
            </a:r>
            <a:r>
              <a:rPr lang="en-US" sz="1000" dirty="0" err="1">
                <a:latin typeface="Calibri" panose="020F0502020204030204" pitchFamily="34" charset="0"/>
                <a:cs typeface="Calibri" panose="020F0502020204030204" pitchFamily="34" charset="0"/>
              </a:rPr>
              <a:t>poursuit</a:t>
            </a:r>
            <a:r>
              <a:rPr lang="en-US" sz="1000" dirty="0">
                <a:latin typeface="Calibri" panose="020F0502020204030204" pitchFamily="34" charset="0"/>
                <a:cs typeface="Calibri" panose="020F0502020204030204" pitchFamily="34" charset="0"/>
              </a:rPr>
              <a:t> avec </a:t>
            </a:r>
            <a:r>
              <a:rPr lang="en-US" sz="1000" dirty="0" err="1">
                <a:latin typeface="Calibri" panose="020F0502020204030204" pitchFamily="34" charset="0"/>
                <a:cs typeface="Calibri" panose="020F0502020204030204" pitchFamily="34" charset="0"/>
              </a:rPr>
              <a:t>l’apport</a:t>
            </a:r>
            <a:r>
              <a:rPr lang="en-US" sz="1000" dirty="0">
                <a:latin typeface="Calibri" panose="020F0502020204030204" pitchFamily="34" charset="0"/>
                <a:cs typeface="Calibri" panose="020F0502020204030204" pitchFamily="34" charset="0"/>
              </a:rPr>
              <a:t> de plus de 10 millions de </a:t>
            </a:r>
            <a:r>
              <a:rPr lang="en-US" sz="1000" dirty="0" err="1">
                <a:latin typeface="Calibri" panose="020F0502020204030204" pitchFamily="34" charset="0"/>
                <a:cs typeface="Calibri" panose="020F0502020204030204" pitchFamily="34" charset="0"/>
              </a:rPr>
              <a:t>nouvelles</a:t>
            </a:r>
            <a:r>
              <a:rPr lang="en-US" sz="1000" dirty="0">
                <a:latin typeface="Calibri" panose="020F0502020204030204" pitchFamily="34" charset="0"/>
                <a:cs typeface="Calibri" panose="020F0502020204030204" pitchFamily="34" charset="0"/>
              </a:rPr>
              <a:t> occurrences </a:t>
            </a:r>
            <a:r>
              <a:rPr lang="en-US" sz="1000" dirty="0" err="1">
                <a:latin typeface="Calibri" panose="020F0502020204030204" pitchFamily="34" charset="0"/>
                <a:cs typeface="Calibri" panose="020F0502020204030204" pitchFamily="34" charset="0"/>
              </a:rPr>
              <a:t>compilées</a:t>
            </a:r>
            <a:r>
              <a:rPr lang="en-US" sz="1000" dirty="0">
                <a:latin typeface="Calibri" panose="020F0502020204030204" pitchFamily="34" charset="0"/>
                <a:cs typeface="Calibri" panose="020F0502020204030204" pitchFamily="34" charset="0"/>
              </a:rPr>
              <a:t> par </a:t>
            </a:r>
            <a:r>
              <a:rPr lang="en-US" sz="1000" dirty="0" err="1">
                <a:latin typeface="Calibri" panose="020F0502020204030204" pitchFamily="34" charset="0"/>
                <a:cs typeface="Calibri" panose="020F0502020204030204" pitchFamily="34" charset="0"/>
              </a:rPr>
              <a:t>l’INPN</a:t>
            </a:r>
            <a:r>
              <a:rPr lang="en-US" sz="1000" dirty="0">
                <a:latin typeface="Calibri" panose="020F0502020204030204" pitchFamily="34" charset="0"/>
                <a:cs typeface="Calibri" panose="020F0502020204030204" pitchFamily="34" charset="0"/>
              </a:rPr>
              <a:t> dans le GBIF (</a:t>
            </a:r>
            <a:r>
              <a:rPr lang="en-US" sz="1000" dirty="0" err="1">
                <a:latin typeface="Calibri" panose="020F0502020204030204" pitchFamily="34" charset="0"/>
                <a:cs typeface="Calibri" panose="020F0502020204030204" pitchFamily="34" charset="0"/>
              </a:rPr>
              <a:t>Actu</a:t>
            </a:r>
            <a:r>
              <a:rPr lang="en-US" sz="1000" dirty="0">
                <a:latin typeface="Calibri" panose="020F0502020204030204" pitchFamily="34" charset="0"/>
                <a:cs typeface="Calibri" panose="020F0502020204030204" pitchFamily="34" charset="0"/>
              </a:rPr>
              <a:t> 2022 : </a:t>
            </a:r>
            <a:r>
              <a:rPr lang="en-US" sz="1000" dirty="0">
                <a:latin typeface="Calibri" panose="020F0502020204030204" pitchFamily="34" charset="0"/>
                <a:cs typeface="Calibri" panose="020F0502020204030204" pitchFamily="34" charset="0"/>
                <a:hlinkClick r:id="rId6"/>
              </a:rPr>
              <a:t>http://www.gbif.fr/articles/01/03/22/la-france-troisieme-pays-contributeur-du-reseau-gbif</a:t>
            </a:r>
            <a:r>
              <a:rPr lang="en-US" sz="1000" dirty="0">
                <a:latin typeface="Calibri" panose="020F0502020204030204" pitchFamily="34" charset="0"/>
                <a:cs typeface="Calibri" panose="020F0502020204030204" pitchFamily="34" charset="0"/>
              </a:rPr>
              <a:t> ). GBIF France: </a:t>
            </a:r>
            <a:r>
              <a:rPr lang="en-US" sz="1000" dirty="0">
                <a:latin typeface="Calibri" panose="020F0502020204030204" pitchFamily="34" charset="0"/>
                <a:cs typeface="Calibri" panose="020F0502020204030204" pitchFamily="34" charset="0"/>
                <a:hlinkClick r:id="rId7"/>
              </a:rPr>
              <a:t>https://www.gbif.org/country/FR/publishing</a:t>
            </a:r>
            <a:r>
              <a:rPr lang="en-US" sz="1000" dirty="0">
                <a:latin typeface="Calibri" panose="020F0502020204030204" pitchFamily="34" charset="0"/>
                <a:cs typeface="Calibri" panose="020F0502020204030204" pitchFamily="34" charset="0"/>
              </a:rPr>
              <a:t>  </a:t>
            </a:r>
          </a:p>
          <a:p>
            <a:pPr marL="0" lvl="0" indent="0" algn="l" rtl="0">
              <a:spcBef>
                <a:spcPts val="0"/>
              </a:spcBef>
              <a:spcAft>
                <a:spcPts val="0"/>
              </a:spcAft>
              <a:buNone/>
            </a:pPr>
            <a:r>
              <a:rPr lang="en-US" sz="1000" dirty="0" err="1">
                <a:latin typeface="Calibri" panose="020F0502020204030204" pitchFamily="34" charset="0"/>
                <a:cs typeface="Calibri" panose="020F0502020204030204" pitchFamily="34" charset="0"/>
              </a:rPr>
              <a:t>Ces</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données</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agrégées</a:t>
            </a:r>
            <a:r>
              <a:rPr lang="en-US" sz="1000" dirty="0">
                <a:latin typeface="Calibri" panose="020F0502020204030204" pitchFamily="34" charset="0"/>
                <a:cs typeface="Calibri" panose="020F0502020204030204" pitchFamily="34" charset="0"/>
              </a:rPr>
              <a:t> au </a:t>
            </a:r>
            <a:r>
              <a:rPr lang="en-US" sz="1000" dirty="0" err="1">
                <a:latin typeface="Calibri" panose="020F0502020204030204" pitchFamily="34" charset="0"/>
                <a:cs typeface="Calibri" panose="020F0502020204030204" pitchFamily="34" charset="0"/>
              </a:rPr>
              <a:t>niveau</a:t>
            </a:r>
            <a:r>
              <a:rPr lang="en-US" sz="1000" dirty="0">
                <a:latin typeface="Calibri" panose="020F0502020204030204" pitchFamily="34" charset="0"/>
                <a:cs typeface="Calibri" panose="020F0502020204030204" pitchFamily="34" charset="0"/>
              </a:rPr>
              <a:t> national par </a:t>
            </a:r>
            <a:r>
              <a:rPr lang="en-US" sz="1000" dirty="0" err="1">
                <a:latin typeface="Calibri" panose="020F0502020204030204" pitchFamily="34" charset="0"/>
                <a:cs typeface="Calibri" panose="020F0502020204030204" pitchFamily="34" charset="0"/>
              </a:rPr>
              <a:t>l’INPN</a:t>
            </a:r>
            <a:r>
              <a:rPr lang="en-US" sz="1000" dirty="0">
                <a:latin typeface="Calibri" panose="020F0502020204030204" pitchFamily="34" charset="0"/>
                <a:cs typeface="Calibri" panose="020F0502020204030204" pitchFamily="34" charset="0"/>
              </a:rPr>
              <a:t> dans le cadre du </a:t>
            </a:r>
            <a:r>
              <a:rPr lang="en-US" sz="1000" dirty="0">
                <a:latin typeface="Calibri" panose="020F0502020204030204" pitchFamily="34" charset="0"/>
                <a:cs typeface="Calibri" panose="020F0502020204030204" pitchFamily="34" charset="0"/>
                <a:hlinkClick r:id="rId8"/>
              </a:rPr>
              <a:t>SINP</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contribuent</a:t>
            </a:r>
            <a:r>
              <a:rPr lang="en-US" sz="1000" dirty="0">
                <a:latin typeface="Calibri" panose="020F0502020204030204" pitchFamily="34" charset="0"/>
                <a:cs typeface="Calibri" panose="020F0502020204030204" pitchFamily="34" charset="0"/>
              </a:rPr>
              <a:t> à la production de </a:t>
            </a:r>
            <a:r>
              <a:rPr lang="en-US" sz="1000" dirty="0" err="1">
                <a:latin typeface="Calibri" panose="020F0502020204030204" pitchFamily="34" charset="0"/>
                <a:cs typeface="Calibri" panose="020F0502020204030204" pitchFamily="34" charset="0"/>
              </a:rPr>
              <a:t>nouvelles</a:t>
            </a:r>
            <a:r>
              <a:rPr lang="en-US" sz="1000" dirty="0">
                <a:latin typeface="Calibri" panose="020F0502020204030204" pitchFamily="34" charset="0"/>
                <a:cs typeface="Calibri" panose="020F0502020204030204" pitchFamily="34" charset="0"/>
              </a:rPr>
              <a:t> études </a:t>
            </a:r>
            <a:r>
              <a:rPr lang="en-US" sz="1000" dirty="0" err="1">
                <a:latin typeface="Calibri" panose="020F0502020204030204" pitchFamily="34" charset="0"/>
                <a:cs typeface="Calibri" panose="020F0502020204030204" pitchFamily="34" charset="0"/>
              </a:rPr>
              <a:t>scientifiques</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ainsi</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qu’à</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l’appui</a:t>
            </a:r>
            <a:r>
              <a:rPr lang="en-US" sz="1000" dirty="0">
                <a:latin typeface="Calibri" panose="020F0502020204030204" pitchFamily="34" charset="0"/>
                <a:cs typeface="Calibri" panose="020F0502020204030204" pitchFamily="34" charset="0"/>
              </a:rPr>
              <a:t> aux politiques </a:t>
            </a:r>
            <a:r>
              <a:rPr lang="en-US" sz="1000" dirty="0" err="1">
                <a:latin typeface="Calibri" panose="020F0502020204030204" pitchFamily="34" charset="0"/>
                <a:cs typeface="Calibri" panose="020F0502020204030204" pitchFamily="34" charset="0"/>
              </a:rPr>
              <a:t>publiques</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Elles</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sont</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accessibles</a:t>
            </a:r>
            <a:r>
              <a:rPr lang="en-US" sz="1000" dirty="0">
                <a:latin typeface="Calibri" panose="020F0502020204030204" pitchFamily="34" charset="0"/>
                <a:cs typeface="Calibri" panose="020F0502020204030204" pitchFamily="34" charset="0"/>
              </a:rPr>
              <a:t> sur le site </a:t>
            </a:r>
            <a:r>
              <a:rPr lang="en-US" sz="1000" dirty="0">
                <a:latin typeface="Calibri" panose="020F0502020204030204" pitchFamily="34" charset="0"/>
                <a:cs typeface="Calibri" panose="020F0502020204030204" pitchFamily="34" charset="0"/>
                <a:hlinkClick r:id="rId9"/>
              </a:rPr>
              <a:t>www.gbif.org</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où</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elles</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peuvent</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être</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consultées</a:t>
            </a:r>
            <a:r>
              <a:rPr lang="en-US" sz="1000" dirty="0">
                <a:latin typeface="Calibri" panose="020F0502020204030204" pitchFamily="34" charset="0"/>
                <a:cs typeface="Calibri" panose="020F0502020204030204" pitchFamily="34" charset="0"/>
              </a:rPr>
              <a:t> et </a:t>
            </a:r>
            <a:r>
              <a:rPr lang="en-US" sz="1000" dirty="0" err="1">
                <a:latin typeface="Calibri" panose="020F0502020204030204" pitchFamily="34" charset="0"/>
                <a:cs typeface="Calibri" panose="020F0502020204030204" pitchFamily="34" charset="0"/>
              </a:rPr>
              <a:t>utilisées</a:t>
            </a:r>
            <a:r>
              <a:rPr lang="en-US" sz="1000" dirty="0">
                <a:latin typeface="Calibri" panose="020F0502020204030204" pitchFamily="34" charset="0"/>
                <a:cs typeface="Calibri" panose="020F0502020204030204" pitchFamily="34" charset="0"/>
              </a:rPr>
              <a:t> par la </a:t>
            </a:r>
            <a:r>
              <a:rPr lang="en-US" sz="1000" dirty="0" err="1">
                <a:latin typeface="Calibri" panose="020F0502020204030204" pitchFamily="34" charset="0"/>
                <a:cs typeface="Calibri" panose="020F0502020204030204" pitchFamily="34" charset="0"/>
              </a:rPr>
              <a:t>communauté</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scientifique</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internationale</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L’utilisation</a:t>
            </a:r>
            <a:r>
              <a:rPr lang="en-US" sz="1000" dirty="0">
                <a:latin typeface="Calibri" panose="020F0502020204030204" pitchFamily="34" charset="0"/>
                <a:cs typeface="Calibri" panose="020F0502020204030204" pitchFamily="34" charset="0"/>
              </a:rPr>
              <a:t> des </a:t>
            </a:r>
            <a:r>
              <a:rPr lang="en-US" sz="1000" dirty="0" err="1">
                <a:latin typeface="Calibri" panose="020F0502020204030204" pitchFamily="34" charset="0"/>
                <a:cs typeface="Calibri" panose="020F0502020204030204" pitchFamily="34" charset="0"/>
              </a:rPr>
              <a:t>données</a:t>
            </a:r>
            <a:r>
              <a:rPr lang="en-US" sz="1000" dirty="0">
                <a:latin typeface="Calibri" panose="020F0502020204030204" pitchFamily="34" charset="0"/>
                <a:cs typeface="Calibri" panose="020F0502020204030204" pitchFamily="34" charset="0"/>
              </a:rPr>
              <a:t> mises </a:t>
            </a:r>
            <a:r>
              <a:rPr lang="en-US" sz="1000" dirty="0" err="1">
                <a:latin typeface="Calibri" panose="020F0502020204030204" pitchFamily="34" charset="0"/>
                <a:cs typeface="Calibri" panose="020F0502020204030204" pitchFamily="34" charset="0"/>
              </a:rPr>
              <a:t>en</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ligne</a:t>
            </a:r>
            <a:r>
              <a:rPr lang="en-US" sz="1000" dirty="0">
                <a:latin typeface="Calibri" panose="020F0502020204030204" pitchFamily="34" charset="0"/>
                <a:cs typeface="Calibri" panose="020F0502020204030204" pitchFamily="34" charset="0"/>
              </a:rPr>
              <a:t> sur GBIF.org </a:t>
            </a:r>
            <a:r>
              <a:rPr lang="en-US" sz="1000" dirty="0" err="1">
                <a:latin typeface="Calibri" panose="020F0502020204030204" pitchFamily="34" charset="0"/>
                <a:cs typeface="Calibri" panose="020F0502020204030204" pitchFamily="34" charset="0"/>
              </a:rPr>
              <a:t>est</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compilée</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chaque</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année</a:t>
            </a:r>
            <a:r>
              <a:rPr lang="en-US" sz="1000" dirty="0">
                <a:latin typeface="Calibri" panose="020F0502020204030204" pitchFamily="34" charset="0"/>
                <a:cs typeface="Calibri" panose="020F0502020204030204" pitchFamily="34" charset="0"/>
              </a:rPr>
              <a:t> dans la </a:t>
            </a:r>
            <a:r>
              <a:rPr lang="en-US" sz="1000" dirty="0">
                <a:latin typeface="Calibri" panose="020F0502020204030204" pitchFamily="34" charset="0"/>
                <a:cs typeface="Calibri" panose="020F0502020204030204" pitchFamily="34" charset="0"/>
                <a:hlinkClick r:id="rId10"/>
              </a:rPr>
              <a:t>Revue </a:t>
            </a:r>
            <a:r>
              <a:rPr lang="en-US" sz="1000" dirty="0" err="1">
                <a:latin typeface="Calibri" panose="020F0502020204030204" pitchFamily="34" charset="0"/>
                <a:cs typeface="Calibri" panose="020F0502020204030204" pitchFamily="34" charset="0"/>
                <a:hlinkClick r:id="rId10"/>
              </a:rPr>
              <a:t>Scientifique</a:t>
            </a:r>
            <a:r>
              <a:rPr lang="en-US" sz="1000" dirty="0">
                <a:latin typeface="Calibri" panose="020F0502020204030204" pitchFamily="34" charset="0"/>
                <a:cs typeface="Calibri" panose="020F0502020204030204" pitchFamily="34" charset="0"/>
                <a:hlinkClick r:id="rId10"/>
              </a:rPr>
              <a:t> du GBIF</a:t>
            </a:r>
            <a:r>
              <a:rPr lang="en-US" sz="1000" dirty="0">
                <a:latin typeface="Calibri" panose="020F0502020204030204" pitchFamily="34" charset="0"/>
                <a:cs typeface="Calibri" panose="020F0502020204030204" pitchFamily="34" charset="0"/>
              </a:rPr>
              <a:t>.</a:t>
            </a:r>
          </a:p>
          <a:p>
            <a:pPr marL="0" lvl="0" indent="0" algn="l" rtl="0">
              <a:spcBef>
                <a:spcPts val="0"/>
              </a:spcBef>
              <a:spcAft>
                <a:spcPts val="0"/>
              </a:spcAft>
              <a:buNone/>
            </a:pPr>
            <a:endParaRPr lang="en-US" sz="1000"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US" sz="1000" dirty="0">
                <a:latin typeface="Calibri" panose="020F0502020204030204" pitchFamily="34" charset="0"/>
                <a:cs typeface="Calibri" panose="020F0502020204030204" pitchFamily="34" charset="0"/>
              </a:rPr>
              <a:t>Once published, SEANOE will </a:t>
            </a:r>
            <a:r>
              <a:rPr lang="en-US" sz="1000" b="1" dirty="0">
                <a:latin typeface="Calibri" panose="020F0502020204030204" pitchFamily="34" charset="0"/>
                <a:cs typeface="Calibri" panose="020F0502020204030204" pitchFamily="34" charset="0"/>
              </a:rPr>
              <a:t>survey the dataset citation </a:t>
            </a:r>
            <a:r>
              <a:rPr lang="en-US" sz="1000" dirty="0">
                <a:latin typeface="Calibri" panose="020F0502020204030204" pitchFamily="34" charset="0"/>
                <a:cs typeface="Calibri" panose="020F0502020204030204" pitchFamily="34" charset="0"/>
              </a:rPr>
              <a:t>in articles and will register these citations in the dataset record. Download statistics are reported to authors once a year. </a:t>
            </a:r>
          </a:p>
          <a:p>
            <a:pPr marL="0" lvl="0" indent="0" algn="l" rtl="0">
              <a:spcBef>
                <a:spcPts val="0"/>
              </a:spcBef>
              <a:spcAft>
                <a:spcPts val="0"/>
              </a:spcAft>
              <a:buNone/>
            </a:pPr>
            <a:endParaRPr lang="en-US" sz="1000"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US" sz="1000" dirty="0">
                <a:latin typeface="Calibri" panose="020F0502020204030204" pitchFamily="34" charset="0"/>
                <a:cs typeface="Calibri" panose="020F0502020204030204" pitchFamily="34" charset="0"/>
              </a:rPr>
              <a:t>Des </a:t>
            </a:r>
            <a:r>
              <a:rPr lang="en-US" sz="1000" dirty="0" err="1">
                <a:latin typeface="Calibri" panose="020F0502020204030204" pitchFamily="34" charset="0"/>
                <a:cs typeface="Calibri" panose="020F0502020204030204" pitchFamily="34" charset="0"/>
              </a:rPr>
              <a:t>connexions</a:t>
            </a:r>
            <a:r>
              <a:rPr lang="en-US" sz="1000" dirty="0">
                <a:latin typeface="Calibri" panose="020F0502020204030204" pitchFamily="34" charset="0"/>
                <a:cs typeface="Calibri" panose="020F0502020204030204" pitchFamily="34" charset="0"/>
              </a:rPr>
              <a:t> existent </a:t>
            </a:r>
            <a:r>
              <a:rPr lang="en-US" sz="1000" dirty="0" err="1">
                <a:latin typeface="Calibri" panose="020F0502020204030204" pitchFamily="34" charset="0"/>
                <a:cs typeface="Calibri" panose="020F0502020204030204" pitchFamily="34" charset="0"/>
              </a:rPr>
              <a:t>aussi</a:t>
            </a:r>
            <a:r>
              <a:rPr lang="en-US" sz="1000" dirty="0">
                <a:latin typeface="Calibri" panose="020F0502020204030204" pitchFamily="34" charset="0"/>
                <a:cs typeface="Calibri" panose="020F0502020204030204" pitchFamily="34" charset="0"/>
              </a:rPr>
              <a:t> entre EDI, LTER et </a:t>
            </a:r>
            <a:r>
              <a:rPr lang="en-US" sz="1000" dirty="0" err="1">
                <a:latin typeface="Calibri" panose="020F0502020204030204" pitchFamily="34" charset="0"/>
                <a:cs typeface="Calibri" panose="020F0502020204030204" pitchFamily="34" charset="0"/>
              </a:rPr>
              <a:t>DataOne</a:t>
            </a:r>
            <a:r>
              <a:rPr lang="en-US" sz="1000" dirty="0">
                <a:latin typeface="Calibri" panose="020F0502020204030204" pitchFamily="34" charset="0"/>
                <a:cs typeface="Calibri" panose="020F0502020204030204" pitchFamily="34" charset="0"/>
              </a:rPr>
              <a:t>: </a:t>
            </a:r>
            <a:r>
              <a:rPr lang="en-US" sz="1000" dirty="0">
                <a:latin typeface="Calibri" panose="020F0502020204030204" pitchFamily="34" charset="0"/>
                <a:cs typeface="Calibri" panose="020F0502020204030204" pitchFamily="34" charset="0"/>
                <a:hlinkClick r:id="rId11"/>
              </a:rPr>
              <a:t>https://edirepository.org/about/about-edi</a:t>
            </a:r>
            <a:r>
              <a:rPr lang="en-US" sz="1000" dirty="0">
                <a:latin typeface="Calibri" panose="020F0502020204030204" pitchFamily="34"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281964636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400"/>
            <a:ext cx="5486400" cy="4584700"/>
          </a:xfrm>
          <a:prstGeom prst="rect">
            <a:avLst/>
          </a:prstGeom>
        </p:spPr>
        <p:txBody>
          <a:bodyPr spcFirstLastPara="1" wrap="square" lIns="91425" tIns="91425" rIns="91425" bIns="91425" anchor="t" anchorCtr="0">
            <a:noAutofit/>
          </a:bodyPr>
          <a:lstStyle/>
          <a:p>
            <a:pPr marL="0" indent="0">
              <a:buNone/>
            </a:pPr>
            <a:r>
              <a:rPr lang="fr-FR" sz="1000" i="0" baseline="0" dirty="0">
                <a:latin typeface="Calibri" panose="020F0502020204030204" pitchFamily="34" charset="0"/>
                <a:cs typeface="Calibri" panose="020F0502020204030204" pitchFamily="34" charset="0"/>
              </a:rPr>
              <a:t>Choisir la licence vous permet de garder un moyen de contrôle sur la réutilisation de vos données. C’est vous qui décidez ce que le </a:t>
            </a:r>
            <a:r>
              <a:rPr lang="fr-FR" sz="1000" i="0" baseline="0" dirty="0" err="1">
                <a:latin typeface="Calibri" panose="020F0502020204030204" pitchFamily="34" charset="0"/>
                <a:cs typeface="Calibri" panose="020F0502020204030204" pitchFamily="34" charset="0"/>
              </a:rPr>
              <a:t>réutilisateur</a:t>
            </a:r>
            <a:r>
              <a:rPr lang="fr-FR" sz="1000" i="0" baseline="0" dirty="0">
                <a:latin typeface="Calibri" panose="020F0502020204030204" pitchFamily="34" charset="0"/>
                <a:cs typeface="Calibri" panose="020F0502020204030204" pitchFamily="34" charset="0"/>
              </a:rPr>
              <a:t> peut faire et dans quelles conditions avec vos données. Par exemple vous pouvez interdire que vos données soient réutilisées dans un but de développement commercial.</a:t>
            </a:r>
          </a:p>
          <a:p>
            <a:pPr marL="0" indent="0">
              <a:buNone/>
            </a:pPr>
            <a:endParaRPr lang="fr-FR" sz="1000" i="0" baseline="0" dirty="0">
              <a:latin typeface="Calibri" panose="020F0502020204030204" pitchFamily="34" charset="0"/>
              <a:cs typeface="Calibri" panose="020F0502020204030204" pitchFamily="34" charset="0"/>
            </a:endParaRPr>
          </a:p>
          <a:p>
            <a:pPr marL="0" indent="0">
              <a:buNone/>
            </a:pPr>
            <a:r>
              <a:rPr lang="fr-FR" sz="1000" b="1" i="0" baseline="0" dirty="0">
                <a:latin typeface="Calibri" panose="020F0502020204030204" pitchFamily="34" charset="0"/>
                <a:cs typeface="Calibri" panose="020F0502020204030204" pitchFamily="34" charset="0"/>
              </a:rPr>
              <a:t>Vidéos sur les </a:t>
            </a:r>
            <a:r>
              <a:rPr lang="fr-FR" sz="1000" b="1" dirty="0">
                <a:latin typeface="Calibri" panose="020F0502020204030204" pitchFamily="34" charset="0"/>
                <a:cs typeface="Calibri" panose="020F0502020204030204" pitchFamily="34" charset="0"/>
              </a:rPr>
              <a:t>licences Creative Commons</a:t>
            </a:r>
            <a:endParaRPr lang="fr-FR" sz="1000" b="1" i="0" baseline="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000" b="0" dirty="0">
                <a:latin typeface="Calibri" panose="020F0502020204030204" pitchFamily="34" charset="0"/>
                <a:cs typeface="Calibri" panose="020F0502020204030204" pitchFamily="34" charset="0"/>
              </a:rPr>
              <a:t>Creative Commons? C’est quoi ça? : </a:t>
            </a:r>
            <a:r>
              <a:rPr lang="fr-FR" sz="1000" i="0" baseline="0" dirty="0">
                <a:latin typeface="Calibri" panose="020F0502020204030204" pitchFamily="34" charset="0"/>
                <a:cs typeface="Calibri" panose="020F0502020204030204" pitchFamily="34" charset="0"/>
                <a:hlinkClick r:id="rId3"/>
              </a:rPr>
              <a:t>https://www.youtube.com/watch?v=gftrFKqtUlU</a:t>
            </a:r>
            <a:r>
              <a:rPr lang="fr-FR" sz="1000" i="0" baseline="0" dirty="0">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000" b="0" dirty="0">
                <a:latin typeface="Calibri" panose="020F0502020204030204" pitchFamily="34" charset="0"/>
                <a:cs typeface="Calibri" panose="020F0502020204030204" pitchFamily="34" charset="0"/>
              </a:rPr>
              <a:t>Comprendre les licences </a:t>
            </a:r>
            <a:r>
              <a:rPr lang="fr-FR" sz="1000" b="0" dirty="0" err="1">
                <a:latin typeface="Calibri" panose="020F0502020204030204" pitchFamily="34" charset="0"/>
                <a:cs typeface="Calibri" panose="020F0502020204030204" pitchFamily="34" charset="0"/>
              </a:rPr>
              <a:t>creative</a:t>
            </a:r>
            <a:r>
              <a:rPr lang="fr-FR" sz="1000" b="0" dirty="0">
                <a:latin typeface="Calibri" panose="020F0502020204030204" pitchFamily="34" charset="0"/>
                <a:cs typeface="Calibri" panose="020F0502020204030204" pitchFamily="34" charset="0"/>
              </a:rPr>
              <a:t> </a:t>
            </a:r>
            <a:r>
              <a:rPr lang="fr-FR" sz="1000" b="0" dirty="0" err="1">
                <a:latin typeface="Calibri" panose="020F0502020204030204" pitchFamily="34" charset="0"/>
                <a:cs typeface="Calibri" panose="020F0502020204030204" pitchFamily="34" charset="0"/>
              </a:rPr>
              <a:t>commons</a:t>
            </a:r>
            <a:r>
              <a:rPr lang="fr-FR" sz="1000" b="0" dirty="0">
                <a:latin typeface="Calibri" panose="020F0502020204030204" pitchFamily="34" charset="0"/>
                <a:cs typeface="Calibri" panose="020F0502020204030204" pitchFamily="34" charset="0"/>
              </a:rPr>
              <a:t>: </a:t>
            </a:r>
            <a:r>
              <a:rPr lang="fr-FR" sz="1000" b="0" dirty="0">
                <a:latin typeface="Calibri" panose="020F0502020204030204" pitchFamily="34" charset="0"/>
                <a:cs typeface="Calibri" panose="020F0502020204030204" pitchFamily="34" charset="0"/>
                <a:hlinkClick r:id="rId4"/>
              </a:rPr>
              <a:t>https://www.youtube.com/watch?v=ntxJhUKTPII</a:t>
            </a:r>
            <a:r>
              <a:rPr lang="fr-FR" sz="1000" b="0" dirty="0">
                <a:latin typeface="Calibri" panose="020F0502020204030204" pitchFamily="34" charset="0"/>
                <a:cs typeface="Calibri" panose="020F0502020204030204" pitchFamily="34" charset="0"/>
              </a:rPr>
              <a:t>   </a:t>
            </a:r>
          </a:p>
          <a:p>
            <a:pPr marL="0" indent="0">
              <a:buNone/>
            </a:pPr>
            <a:endParaRPr lang="fr-FR" sz="1000" i="0" baseline="0" dirty="0">
              <a:latin typeface="Calibri" panose="020F0502020204030204" pitchFamily="34" charset="0"/>
              <a:cs typeface="Calibri" panose="020F0502020204030204" pitchFamily="34" charset="0"/>
            </a:endParaRPr>
          </a:p>
          <a:p>
            <a:pPr marL="0" indent="0">
              <a:buNone/>
            </a:pPr>
            <a:r>
              <a:rPr lang="fr-FR" sz="1000" b="1" i="0" baseline="0" dirty="0">
                <a:latin typeface="Calibri" panose="020F0502020204030204" pitchFamily="34" charset="0"/>
                <a:cs typeface="Calibri" panose="020F0502020204030204" pitchFamily="34" charset="0"/>
              </a:rPr>
              <a:t>Quizz</a:t>
            </a:r>
            <a:r>
              <a:rPr lang="fr-FR" sz="1000" i="0" baseline="0" dirty="0">
                <a:latin typeface="Calibri" panose="020F0502020204030204" pitchFamily="34" charset="0"/>
                <a:cs typeface="Calibri" panose="020F0502020204030204" pitchFamily="34" charset="0"/>
              </a:rPr>
              <a:t> en anglais sur les licences Créative Commons: </a:t>
            </a:r>
            <a:r>
              <a:rPr lang="fr-FR" sz="1000" i="0" baseline="0" dirty="0">
                <a:latin typeface="Calibri" panose="020F0502020204030204" pitchFamily="34" charset="0"/>
                <a:cs typeface="Calibri" panose="020F0502020204030204" pitchFamily="34" charset="0"/>
                <a:hlinkClick r:id="rId5"/>
              </a:rPr>
              <a:t>https://uniofcam.libwizard.com/f/CreativeCommons</a:t>
            </a:r>
            <a:r>
              <a:rPr lang="fr-FR" sz="1000" i="0" baseline="0" dirty="0">
                <a:latin typeface="Calibri" panose="020F0502020204030204" pitchFamily="34" charset="0"/>
                <a:cs typeface="Calibri" panose="020F0502020204030204" pitchFamily="34" charset="0"/>
              </a:rPr>
              <a:t> </a:t>
            </a:r>
          </a:p>
          <a:p>
            <a:pPr marL="0" indent="0">
              <a:buNone/>
            </a:pPr>
            <a:endParaRPr lang="fr-FR" sz="1000" i="0" baseline="0" dirty="0">
              <a:latin typeface="Calibri" panose="020F0502020204030204" pitchFamily="34" charset="0"/>
              <a:cs typeface="Calibri" panose="020F0502020204030204" pitchFamily="34" charset="0"/>
            </a:endParaRPr>
          </a:p>
          <a:p>
            <a:pPr marL="0" indent="0">
              <a:buNone/>
            </a:pPr>
            <a:r>
              <a:rPr lang="en-US" sz="1000" dirty="0">
                <a:latin typeface="Calibri" panose="020F0502020204030204" pitchFamily="34" charset="0"/>
                <a:cs typeface="Calibri" panose="020F0502020204030204" pitchFamily="34" charset="0"/>
              </a:rPr>
              <a:t>Creative Common have developed a tool - the </a:t>
            </a:r>
            <a:r>
              <a:rPr lang="en-US" sz="1000" dirty="0">
                <a:latin typeface="Calibri" panose="020F0502020204030204" pitchFamily="34" charset="0"/>
                <a:cs typeface="Calibri" panose="020F0502020204030204" pitchFamily="34" charset="0"/>
                <a:hlinkClick r:id="rId6"/>
              </a:rPr>
              <a:t>License Chooser</a:t>
            </a:r>
            <a:r>
              <a:rPr lang="en-US" sz="1000" dirty="0">
                <a:latin typeface="Calibri" panose="020F0502020204030204" pitchFamily="34" charset="0"/>
                <a:cs typeface="Calibri" panose="020F0502020204030204" pitchFamily="34" charset="0"/>
              </a:rPr>
              <a:t>.</a:t>
            </a:r>
            <a:endParaRPr lang="fr-FR" sz="1000" i="0" baseline="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1816552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pPr marL="158750" indent="0">
              <a:buNone/>
            </a:pPr>
            <a:endParaRPr lang="fr-FR" dirty="0"/>
          </a:p>
        </p:txBody>
      </p:sp>
      <p:sp>
        <p:nvSpPr>
          <p:cNvPr id="4" name="Espace réservé du numéro de diapositive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64EAA0A-B561-40A3-8D75-3AA42611BB63}" type="slidenum">
              <a:rPr kumimoji="0" lang="fr-FR"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123</a:t>
            </a:fld>
            <a:endParaRPr kumimoji="0" lang="fr-FR"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8467702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pPr marL="158750" indent="0">
              <a:buNone/>
            </a:pPr>
            <a:endParaRPr lang="fr-FR" dirty="0"/>
          </a:p>
        </p:txBody>
      </p:sp>
      <p:sp>
        <p:nvSpPr>
          <p:cNvPr id="4" name="Espace réservé du numéro de diapositive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64EAA0A-B561-40A3-8D75-3AA42611BB63}" type="slidenum">
              <a:rPr kumimoji="0" lang="fr-FR"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124</a:t>
            </a:fld>
            <a:endParaRPr kumimoji="0" lang="fr-FR"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7767163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399"/>
            <a:ext cx="5486400" cy="3337561"/>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173138949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399"/>
            <a:ext cx="5486400" cy="6668592"/>
          </a:xfrm>
          <a:prstGeom prst="rect">
            <a:avLst/>
          </a:prstGeom>
        </p:spPr>
        <p:txBody>
          <a:bodyPr spcFirstLastPara="1" wrap="square" lIns="91425" tIns="91425" rIns="91425" bIns="91425" anchor="t" anchorCtr="0">
            <a:noAutofit/>
          </a:bodyPr>
          <a:lstStyle/>
          <a:p>
            <a:pPr marL="0" lvl="0" indent="0" algn="just">
              <a:buNone/>
              <a:defRPr/>
            </a:pPr>
            <a:r>
              <a:rPr lang="fr-FR" sz="1000" dirty="0">
                <a:latin typeface="Calibri" panose="020F0502020204030204" pitchFamily="34" charset="0"/>
                <a:cs typeface="Calibri" panose="020F0502020204030204" pitchFamily="34" charset="0"/>
              </a:rPr>
              <a:t>L’</a:t>
            </a:r>
            <a:r>
              <a:rPr lang="fr-FR" sz="1000" dirty="0" err="1">
                <a:latin typeface="Calibri" panose="020F0502020204030204" pitchFamily="34" charset="0"/>
                <a:cs typeface="Calibri" panose="020F0502020204030204" pitchFamily="34" charset="0"/>
              </a:rPr>
              <a:t>entrepot</a:t>
            </a:r>
            <a:r>
              <a:rPr lang="fr-FR" sz="1000" dirty="0">
                <a:latin typeface="Calibri" panose="020F0502020204030204" pitchFamily="34" charset="0"/>
                <a:cs typeface="Calibri" panose="020F0502020204030204" pitchFamily="34" charset="0"/>
              </a:rPr>
              <a:t> national </a:t>
            </a:r>
            <a:r>
              <a:rPr lang="fr-FR" sz="1000" b="1" dirty="0">
                <a:latin typeface="Calibri" panose="020F0502020204030204" pitchFamily="34" charset="0"/>
                <a:cs typeface="Calibri" panose="020F0502020204030204" pitchFamily="34" charset="0"/>
              </a:rPr>
              <a:t>Recherche Data Gouv </a:t>
            </a:r>
            <a:r>
              <a:rPr lang="fr-FR" sz="1000" dirty="0">
                <a:latin typeface="Calibri" panose="020F0502020204030204" pitchFamily="34" charset="0"/>
                <a:cs typeface="Calibri" panose="020F0502020204030204" pitchFamily="34" charset="0"/>
              </a:rPr>
              <a:t>(entrepôt type Dataverse) fête sa 1ère année : </a:t>
            </a:r>
            <a:r>
              <a:rPr lang="fr-FR" sz="1000" dirty="0">
                <a:latin typeface="Calibri" panose="020F0502020204030204" pitchFamily="34" charset="0"/>
                <a:cs typeface="Calibri" panose="020F0502020204030204" pitchFamily="34" charset="0"/>
                <a:hlinkClick r:id="rId3"/>
              </a:rPr>
              <a:t>https://recherche.data.gouv.fr/fr/actualite/recherche-data-gouv-a-un-an</a:t>
            </a:r>
            <a:r>
              <a:rPr lang="fr-FR" sz="1000" dirty="0">
                <a:latin typeface="Calibri" panose="020F0502020204030204" pitchFamily="34" charset="0"/>
                <a:cs typeface="Calibri" panose="020F0502020204030204" pitchFamily="34" charset="0"/>
              </a:rPr>
              <a:t>. Plus de 2000 jeux de données, correspondant à 36 000 fichiers de données totalement ouverts ou partagés en accès restreint quand la nature des données l’impose. Environ 288 500 fichiers téléchargés depuis le 8 juillet 2022.</a:t>
            </a:r>
          </a:p>
          <a:p>
            <a:pPr marL="0" indent="0">
              <a:buNone/>
            </a:pPr>
            <a:r>
              <a:rPr lang="fr-FR" sz="1000" kern="1200" dirty="0">
                <a:solidFill>
                  <a:schemeClr val="tx1"/>
                </a:solidFill>
                <a:effectLst/>
                <a:latin typeface="Calibri" panose="020F0502020204030204" pitchFamily="34" charset="0"/>
                <a:ea typeface="+mn-ea"/>
                <a:cs typeface="Calibri" panose="020F0502020204030204" pitchFamily="34" charset="0"/>
              </a:rPr>
              <a:t>Attention à vérifier le lieu d'hébergement de l'entrepôt choisi car ce sera </a:t>
            </a:r>
            <a:r>
              <a:rPr lang="fr-FR" sz="1000" b="1" kern="1200" dirty="0">
                <a:solidFill>
                  <a:schemeClr val="tx1"/>
                </a:solidFill>
                <a:effectLst/>
                <a:latin typeface="Calibri" panose="020F0502020204030204" pitchFamily="34" charset="0"/>
                <a:ea typeface="+mn-ea"/>
                <a:cs typeface="Calibri" panose="020F0502020204030204" pitchFamily="34" charset="0"/>
              </a:rPr>
              <a:t>le droit du pays</a:t>
            </a:r>
            <a:r>
              <a:rPr lang="fr-FR" sz="1000" kern="1200" dirty="0">
                <a:solidFill>
                  <a:schemeClr val="tx1"/>
                </a:solidFill>
                <a:effectLst/>
                <a:latin typeface="Calibri" panose="020F0502020204030204" pitchFamily="34" charset="0"/>
                <a:ea typeface="+mn-ea"/>
                <a:cs typeface="Calibri" panose="020F0502020204030204" pitchFamily="34" charset="0"/>
              </a:rPr>
              <a:t> qui s'appliquera. Concernant la licence, l</a:t>
            </a:r>
            <a:r>
              <a:rPr lang="fr-FR" sz="1000" b="1" kern="1200" dirty="0">
                <a:solidFill>
                  <a:schemeClr val="tx1"/>
                </a:solidFill>
                <a:effectLst/>
                <a:latin typeface="Calibri" panose="020F0502020204030204" pitchFamily="34" charset="0"/>
                <a:ea typeface="+mn-ea"/>
                <a:cs typeface="Calibri" panose="020F0502020204030204" pitchFamily="34" charset="0"/>
              </a:rPr>
              <a:t>e droit français demande d'appliquer a minima une licence reconnaissant la paternité</a:t>
            </a:r>
            <a:r>
              <a:rPr lang="fr-FR" sz="1000" kern="1200" dirty="0">
                <a:solidFill>
                  <a:schemeClr val="tx1"/>
                </a:solidFill>
                <a:effectLst/>
                <a:latin typeface="Calibri" panose="020F0502020204030204" pitchFamily="34" charset="0"/>
                <a:ea typeface="+mn-ea"/>
                <a:cs typeface="Calibri" panose="020F0502020204030204" pitchFamily="34" charset="0"/>
              </a:rPr>
              <a:t> (comme la Licence Ouverte Etalab ou la CC-By).</a:t>
            </a:r>
          </a:p>
          <a:p>
            <a:pPr marL="0" indent="0"/>
            <a:endParaRPr lang="fr-FR" sz="1000" kern="1200" dirty="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latin typeface="Calibri" panose="020F0502020204030204" pitchFamily="34" charset="0"/>
                <a:cs typeface="Calibri" panose="020F0502020204030204" pitchFamily="34" charset="0"/>
              </a:rPr>
              <a:t>Can you really deposit your data in a public repository? : </a:t>
            </a:r>
            <a:r>
              <a:rPr lang="en-US" sz="1000" b="0" dirty="0">
                <a:latin typeface="Calibri" panose="020F0502020204030204" pitchFamily="34" charset="0"/>
                <a:cs typeface="Calibri" panose="020F0502020204030204" pitchFamily="34" charset="0"/>
                <a:hlinkClick r:id="rId4"/>
              </a:rPr>
              <a:t>https://rdmkit.elixir-europe.org/data_publication.html#can-you-really-deposit-your-data-in-a-public-repository</a:t>
            </a:r>
            <a:r>
              <a:rPr lang="en-US" sz="1000" b="0" dirty="0">
                <a:latin typeface="Calibri" panose="020F0502020204030204" pitchFamily="34" charset="0"/>
                <a:cs typeface="Calibri" panose="020F0502020204030204" pitchFamily="34" charset="0"/>
              </a:rPr>
              <a:t> </a:t>
            </a:r>
          </a:p>
          <a:p>
            <a:pPr marL="0" indent="0" algn="just">
              <a:buClr>
                <a:srgbClr val="000000"/>
              </a:buClr>
              <a:buSzPts val="1100"/>
              <a:defRPr/>
            </a:pPr>
            <a:endParaRPr lang="en-US" sz="1000" b="1" dirty="0">
              <a:latin typeface="Calibri" panose="020F0502020204030204" pitchFamily="34" charset="0"/>
              <a:cs typeface="Calibri" panose="020F0502020204030204" pitchFamily="34" charset="0"/>
            </a:endParaRPr>
          </a:p>
          <a:p>
            <a:pPr marL="0" indent="0" algn="just">
              <a:buClr>
                <a:srgbClr val="000000"/>
              </a:buClr>
              <a:buSzPts val="1100"/>
              <a:buNone/>
              <a:defRPr/>
            </a:pPr>
            <a:r>
              <a:rPr lang="en-US" sz="1000" b="1" dirty="0">
                <a:latin typeface="Calibri" panose="020F0502020204030204" pitchFamily="34" charset="0"/>
                <a:cs typeface="Calibri" panose="020F0502020204030204" pitchFamily="34" charset="0"/>
              </a:rPr>
              <a:t>Dryad: </a:t>
            </a:r>
            <a:r>
              <a:rPr lang="en-US" sz="1000" dirty="0">
                <a:latin typeface="Calibri" panose="020F0502020204030204" pitchFamily="34" charset="0"/>
                <a:cs typeface="Calibri" panose="020F0502020204030204" pitchFamily="34" charset="0"/>
              </a:rPr>
              <a:t>a repository for the raw, unprocessed data that were used to support the conclusions presented in the article. Dryad does not accept any files with licensing terms that are incompatible with the CC-Zero waiver. </a:t>
            </a:r>
            <a:r>
              <a:rPr lang="en-US" sz="1000" dirty="0">
                <a:latin typeface="Calibri" panose="020F0502020204030204" pitchFamily="34" charset="0"/>
                <a:cs typeface="Calibri" panose="020F0502020204030204" pitchFamily="34" charset="0"/>
                <a:hlinkClick r:id="rId5"/>
              </a:rPr>
              <a:t>https://datadryad.org/stash/faq#metadata</a:t>
            </a:r>
            <a:r>
              <a:rPr lang="en-US" sz="1000" dirty="0">
                <a:latin typeface="Calibri" panose="020F0502020204030204" pitchFamily="34" charset="0"/>
                <a:cs typeface="Calibri" panose="020F0502020204030204" pitchFamily="34" charset="0"/>
              </a:rPr>
              <a:t> </a:t>
            </a:r>
            <a:endParaRPr lang="fr-FR" sz="1000" dirty="0">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00" dirty="0">
                <a:latin typeface="Calibri" panose="020F0502020204030204" pitchFamily="34" charset="0"/>
                <a:cs typeface="Calibri" panose="020F0502020204030204" pitchFamily="34" charset="0"/>
              </a:rPr>
              <a:t>Dryad has partnered with </a:t>
            </a:r>
            <a:r>
              <a:rPr lang="en-US" sz="1000" dirty="0" err="1">
                <a:latin typeface="Calibri" panose="020F0502020204030204" pitchFamily="34" charset="0"/>
                <a:cs typeface="Calibri" panose="020F0502020204030204" pitchFamily="34" charset="0"/>
              </a:rPr>
              <a:t>Zenodo</a:t>
            </a:r>
            <a:r>
              <a:rPr lang="en-US" sz="1000" dirty="0">
                <a:latin typeface="Calibri" panose="020F0502020204030204" pitchFamily="34" charset="0"/>
                <a:cs typeface="Calibri" panose="020F0502020204030204" pitchFamily="34" charset="0"/>
              </a:rPr>
              <a:t> to host software files and supplemental information uploaded to our site. Submitters will also have the opportunity to select the proper license for their software, as opposed to Dryad’s CC0 license. </a:t>
            </a:r>
            <a:r>
              <a:rPr lang="en-US" sz="1000" dirty="0">
                <a:latin typeface="Calibri" panose="020F0502020204030204" pitchFamily="34" charset="0"/>
                <a:cs typeface="Calibri" panose="020F0502020204030204" pitchFamily="34" charset="0"/>
                <a:hlinkClick r:id="rId6"/>
              </a:rPr>
              <a:t>https://datadryad.org/stash/submission_process#upload-methods</a:t>
            </a:r>
            <a:r>
              <a:rPr lang="en-US" sz="1000" dirty="0">
                <a:latin typeface="Calibri" panose="020F0502020204030204" pitchFamily="34" charset="0"/>
                <a:cs typeface="Calibri" panose="020F0502020204030204" pitchFamily="34" charset="0"/>
              </a:rPr>
              <a:t>  </a:t>
            </a:r>
          </a:p>
          <a:p>
            <a:pPr marL="0" indent="0" algn="just">
              <a:buNone/>
            </a:pPr>
            <a:endParaRPr lang="fr-FR" sz="1000" i="0" baseline="0" dirty="0">
              <a:latin typeface="Calibri" panose="020F0502020204030204" pitchFamily="34" charset="0"/>
              <a:cs typeface="Calibri" panose="020F0502020204030204" pitchFamily="34" charset="0"/>
            </a:endParaRPr>
          </a:p>
          <a:p>
            <a:pPr marL="0" indent="0" algn="just">
              <a:buNone/>
            </a:pPr>
            <a:r>
              <a:rPr lang="fr-FR" sz="1000" i="0" baseline="0" dirty="0">
                <a:latin typeface="Calibri" panose="020F0502020204030204" pitchFamily="34" charset="0"/>
                <a:cs typeface="Calibri" panose="020F0502020204030204" pitchFamily="34" charset="0"/>
              </a:rPr>
              <a:t>Depuis 2011 </a:t>
            </a:r>
            <a:r>
              <a:rPr lang="fr-FR" sz="1000" b="1" i="0" baseline="0" dirty="0">
                <a:latin typeface="Calibri" panose="020F0502020204030204" pitchFamily="34" charset="0"/>
                <a:cs typeface="Calibri" panose="020F0502020204030204" pitchFamily="34" charset="0"/>
              </a:rPr>
              <a:t>EUDAT</a:t>
            </a:r>
            <a:r>
              <a:rPr lang="fr-FR" sz="1000" i="0" baseline="0" dirty="0">
                <a:latin typeface="Calibri" panose="020F0502020204030204" pitchFamily="34" charset="0"/>
                <a:cs typeface="Calibri" panose="020F0502020204030204" pitchFamily="34" charset="0"/>
              </a:rPr>
              <a:t> répond aux besoin des chercheurs, des communautés de recherche et des infrastructures qui produisent ou utilisent des ensembles de données très volumineux à des fins de recherche, en s’assurant que les données sont gérées et stockées de manière sécurisée, professionnelle et persistante. </a:t>
            </a:r>
            <a:r>
              <a:rPr lang="fr-FR" sz="1000" i="0" baseline="0" dirty="0">
                <a:latin typeface="Calibri" panose="020F0502020204030204" pitchFamily="34" charset="0"/>
                <a:cs typeface="Calibri" panose="020F0502020204030204" pitchFamily="34" charset="0"/>
                <a:hlinkClick r:id="rId7"/>
              </a:rPr>
              <a:t>https://www.cines.fr/europe/eudat-cdi/</a:t>
            </a:r>
            <a:endParaRPr lang="fr-FR" sz="1000" i="0" baseline="0" dirty="0">
              <a:latin typeface="Calibri" panose="020F0502020204030204" pitchFamily="34" charset="0"/>
              <a:cs typeface="Calibri" panose="020F0502020204030204" pitchFamily="34" charset="0"/>
            </a:endParaRPr>
          </a:p>
          <a:p>
            <a:pPr marL="0" indent="0" algn="just">
              <a:buNone/>
            </a:pPr>
            <a:r>
              <a:rPr lang="fr-FR" sz="1000" i="0" baseline="0" dirty="0">
                <a:latin typeface="Calibri" panose="020F0502020204030204" pitchFamily="34" charset="0"/>
                <a:cs typeface="Calibri" panose="020F0502020204030204" pitchFamily="34" charset="0"/>
              </a:rPr>
              <a:t>Les services développés dans le cadre d’EUDAT sont: </a:t>
            </a:r>
          </a:p>
          <a:p>
            <a:pPr marL="0" indent="0"/>
            <a:r>
              <a:rPr lang="fr-FR" sz="1000" b="0" dirty="0">
                <a:latin typeface="Calibri" panose="020F0502020204030204" pitchFamily="34" charset="0"/>
                <a:cs typeface="Calibri" panose="020F0502020204030204" pitchFamily="34" charset="0"/>
                <a:hlinkClick r:id="rId8"/>
              </a:rPr>
              <a:t>B2SHARE</a:t>
            </a:r>
            <a:r>
              <a:rPr lang="fr-FR" sz="1000" b="0" dirty="0">
                <a:latin typeface="Calibri" panose="020F0502020204030204" pitchFamily="34" charset="0"/>
                <a:cs typeface="Calibri" panose="020F0502020204030204" pitchFamily="34" charset="0"/>
              </a:rPr>
              <a:t>: service de stockage et partage de données de recherche</a:t>
            </a:r>
          </a:p>
          <a:p>
            <a:pPr marL="0" indent="0"/>
            <a:r>
              <a:rPr lang="fr-FR" sz="1000" b="0" dirty="0">
                <a:latin typeface="Calibri" panose="020F0502020204030204" pitchFamily="34" charset="0"/>
                <a:cs typeface="Calibri" panose="020F0502020204030204" pitchFamily="34" charset="0"/>
                <a:hlinkClick r:id="rId9"/>
              </a:rPr>
              <a:t>B2FIND</a:t>
            </a:r>
            <a:r>
              <a:rPr lang="fr-FR" sz="1000" b="0" dirty="0">
                <a:latin typeface="Calibri" panose="020F0502020204030204" pitchFamily="34" charset="0"/>
                <a:cs typeface="Calibri" panose="020F0502020204030204" pitchFamily="34" charset="0"/>
              </a:rPr>
              <a:t>: portail permettant de rechercher des collections de données de recherche stockées dans des centres de données EUDAT et d’autres référentiels de recherche</a:t>
            </a:r>
          </a:p>
          <a:p>
            <a:pPr marL="0" indent="0"/>
            <a:r>
              <a:rPr lang="fr-FR" sz="1000" b="0" dirty="0">
                <a:latin typeface="Calibri" panose="020F0502020204030204" pitchFamily="34" charset="0"/>
                <a:cs typeface="Calibri" panose="020F0502020204030204" pitchFamily="34" charset="0"/>
                <a:hlinkClick r:id="rId10"/>
              </a:rPr>
              <a:t>ETDR</a:t>
            </a:r>
            <a:r>
              <a:rPr lang="fr-FR" sz="1000" b="0" dirty="0">
                <a:latin typeface="Calibri" panose="020F0502020204030204" pitchFamily="34" charset="0"/>
                <a:cs typeface="Calibri" panose="020F0502020204030204" pitchFamily="34" charset="0"/>
              </a:rPr>
              <a:t> </a:t>
            </a:r>
            <a:r>
              <a:rPr lang="fr-FR" sz="1000" dirty="0">
                <a:latin typeface="Calibri" panose="020F0502020204030204" pitchFamily="34" charset="0"/>
                <a:cs typeface="Calibri" panose="020F0502020204030204" pitchFamily="34" charset="0"/>
              </a:rPr>
              <a:t>: service de préservation à long-terme de données de recherche. Le niveau de service de l’instance déployée au CINES est disponible </a:t>
            </a:r>
            <a:r>
              <a:rPr lang="fr-FR" sz="1000" dirty="0">
                <a:latin typeface="Calibri" panose="020F0502020204030204" pitchFamily="34" charset="0"/>
                <a:cs typeface="Calibri" panose="020F0502020204030204" pitchFamily="34" charset="0"/>
                <a:hlinkClick r:id="rId11"/>
              </a:rPr>
              <a:t>ici</a:t>
            </a:r>
            <a:r>
              <a:rPr lang="fr-FR" sz="1000" dirty="0">
                <a:latin typeface="Calibri" panose="020F0502020204030204" pitchFamily="34" charset="0"/>
                <a:cs typeface="Calibri" panose="020F0502020204030204" pitchFamily="34" charset="0"/>
              </a:rPr>
              <a:t>, les conditions d’utilisation</a:t>
            </a:r>
            <a:r>
              <a:rPr lang="fr-FR" sz="1000" dirty="0">
                <a:latin typeface="Calibri" panose="020F0502020204030204" pitchFamily="34" charset="0"/>
                <a:cs typeface="Calibri" panose="020F0502020204030204" pitchFamily="34" charset="0"/>
                <a:hlinkClick r:id="rId12"/>
              </a:rPr>
              <a:t> ici</a:t>
            </a:r>
            <a:r>
              <a:rPr lang="fr-FR" sz="1000" dirty="0">
                <a:latin typeface="Calibri" panose="020F0502020204030204" pitchFamily="34" charset="0"/>
                <a:cs typeface="Calibri" panose="020F0502020204030204" pitchFamily="34" charset="0"/>
              </a:rPr>
              <a:t>, la politique de confidentialité </a:t>
            </a:r>
            <a:r>
              <a:rPr lang="fr-FR" sz="1000" dirty="0">
                <a:latin typeface="Calibri" panose="020F0502020204030204" pitchFamily="34" charset="0"/>
                <a:cs typeface="Calibri" panose="020F0502020204030204" pitchFamily="34" charset="0"/>
                <a:hlinkClick r:id="rId13"/>
              </a:rPr>
              <a:t>ici</a:t>
            </a:r>
            <a:r>
              <a:rPr lang="fr-FR" sz="1000" dirty="0">
                <a:latin typeface="Calibri" panose="020F0502020204030204" pitchFamily="34" charset="0"/>
                <a:cs typeface="Calibri" panose="020F0502020204030204" pitchFamily="34" charset="0"/>
              </a:rPr>
              <a:t>, et le manuel d’utilisation peut être consulté </a:t>
            </a:r>
            <a:r>
              <a:rPr lang="fr-FR" sz="1000" dirty="0">
                <a:latin typeface="Calibri" panose="020F0502020204030204" pitchFamily="34" charset="0"/>
                <a:cs typeface="Calibri" panose="020F0502020204030204" pitchFamily="34" charset="0"/>
                <a:hlinkClick r:id="rId14"/>
              </a:rPr>
              <a:t>ici</a:t>
            </a:r>
            <a:endParaRPr lang="fr-FR" sz="10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latin typeface="Calibri" panose="020F0502020204030204" pitchFamily="34" charset="0"/>
                <a:cs typeface="Calibri" panose="020F0502020204030204" pitchFamily="34" charset="0"/>
              </a:rPr>
              <a:t>Entrepôts </a:t>
            </a:r>
            <a:r>
              <a:rPr lang="en-US" sz="1000" b="1" dirty="0" err="1">
                <a:latin typeface="Calibri" panose="020F0502020204030204" pitchFamily="34" charset="0"/>
                <a:cs typeface="Calibri" panose="020F0502020204030204" pitchFamily="34" charset="0"/>
              </a:rPr>
              <a:t>d’éditeurs</a:t>
            </a:r>
            <a:r>
              <a:rPr lang="en-US" sz="1000" b="1" dirty="0">
                <a:latin typeface="Calibri" panose="020F0502020204030204" pitchFamily="34" charset="0"/>
                <a:cs typeface="Calibri" panose="020F0502020204030204" pitchFamily="34" charset="0"/>
              </a:rPr>
              <a:t> </a:t>
            </a:r>
            <a:r>
              <a:rPr lang="en-US" sz="1000" dirty="0">
                <a:latin typeface="Calibri" panose="020F0502020204030204" pitchFamily="34" charset="0"/>
                <a:cs typeface="Calibri" panose="020F0502020204030204" pitchFamily="34" charset="0"/>
              </a:rPr>
              <a:t>:  </a:t>
            </a:r>
          </a:p>
          <a:p>
            <a:pPr marL="0" indent="0"/>
            <a:r>
              <a:rPr lang="fr-FR" sz="1000" b="1" dirty="0" err="1">
                <a:latin typeface="Calibri" panose="020F0502020204030204" pitchFamily="34" charset="0"/>
                <a:cs typeface="Calibri" panose="020F0502020204030204" pitchFamily="34" charset="0"/>
              </a:rPr>
              <a:t>GigaDB</a:t>
            </a:r>
            <a:r>
              <a:rPr lang="fr-FR" sz="1000" dirty="0">
                <a:latin typeface="Calibri" panose="020F0502020204030204" pitchFamily="34" charset="0"/>
                <a:cs typeface="Calibri" panose="020F0502020204030204" pitchFamily="34" charset="0"/>
              </a:rPr>
              <a:t>: http://gigadb.org/site/about</a:t>
            </a:r>
          </a:p>
          <a:p>
            <a:pPr marL="0" indent="0"/>
            <a:r>
              <a:rPr lang="en-US" sz="1000" dirty="0">
                <a:latin typeface="Calibri" panose="020F0502020204030204" pitchFamily="34" charset="0"/>
                <a:cs typeface="Calibri" panose="020F0502020204030204" pitchFamily="34" charset="0"/>
              </a:rPr>
              <a:t>all datasets in </a:t>
            </a:r>
            <a:r>
              <a:rPr lang="en-US" sz="1000" i="1" dirty="0" err="1">
                <a:latin typeface="Calibri" panose="020F0502020204030204" pitchFamily="34" charset="0"/>
                <a:cs typeface="Calibri" panose="020F0502020204030204" pitchFamily="34" charset="0"/>
                <a:hlinkClick r:id="rId15"/>
              </a:rPr>
              <a:t>GigaDB</a:t>
            </a:r>
            <a:r>
              <a:rPr lang="en-US" sz="1000" dirty="0">
                <a:latin typeface="Calibri" panose="020F0502020204030204" pitchFamily="34" charset="0"/>
                <a:cs typeface="Calibri" panose="020F0502020204030204" pitchFamily="34" charset="0"/>
              </a:rPr>
              <a:t> are placed under a </a:t>
            </a:r>
            <a:r>
              <a:rPr lang="en-US" sz="1000" dirty="0">
                <a:latin typeface="Calibri" panose="020F0502020204030204" pitchFamily="34" charset="0"/>
                <a:cs typeface="Calibri" panose="020F0502020204030204" pitchFamily="34" charset="0"/>
                <a:hlinkClick r:id="rId16"/>
              </a:rPr>
              <a:t>CC0 waiver</a:t>
            </a:r>
            <a:r>
              <a:rPr lang="en-US" sz="1000" dirty="0">
                <a:latin typeface="Calibri" panose="020F0502020204030204" pitchFamily="34" charset="0"/>
                <a:cs typeface="Calibri" panose="020F0502020204030204" pitchFamily="34" charset="0"/>
              </a:rPr>
              <a:t>.</a:t>
            </a:r>
          </a:p>
          <a:p>
            <a:pPr marL="0" indent="0"/>
            <a:r>
              <a:rPr lang="en-US" sz="1000" b="1" dirty="0">
                <a:latin typeface="Calibri" panose="020F0502020204030204" pitchFamily="34" charset="0"/>
                <a:cs typeface="Calibri" panose="020F0502020204030204" pitchFamily="34" charset="0"/>
              </a:rPr>
              <a:t>Mendeley Data </a:t>
            </a:r>
            <a:r>
              <a:rPr lang="en-US" sz="1000" dirty="0">
                <a:latin typeface="Calibri" panose="020F0502020204030204" pitchFamily="34" charset="0"/>
                <a:cs typeface="Calibri" panose="020F0502020204030204" pitchFamily="34" charset="0"/>
              </a:rPr>
              <a:t>is a certified, free-to-use repository that hosts open data from all disciplines, whatever its format (e.g. raw and processed data, tables, codes and software)</a:t>
            </a:r>
          </a:p>
          <a:p>
            <a:pPr marL="0" indent="0"/>
            <a:r>
              <a:rPr lang="en-US" sz="1000" b="1" dirty="0">
                <a:latin typeface="Calibri" panose="020F0502020204030204" pitchFamily="34" charset="0"/>
                <a:cs typeface="Calibri" panose="020F0502020204030204" pitchFamily="34" charset="0"/>
              </a:rPr>
              <a:t>IEEE </a:t>
            </a:r>
            <a:r>
              <a:rPr lang="en-US" sz="1000" dirty="0">
                <a:latin typeface="Calibri" panose="020F0502020204030204" pitchFamily="34" charset="0"/>
                <a:cs typeface="Calibri" panose="020F0502020204030204" pitchFamily="34" charset="0"/>
              </a:rPr>
              <a:t>(world’s largest technical professional organization dedicated to advancing technology for the benefit of humanity): </a:t>
            </a:r>
            <a:r>
              <a:rPr lang="en-US" sz="1000" dirty="0">
                <a:latin typeface="Calibri" panose="020F0502020204030204" pitchFamily="34" charset="0"/>
                <a:cs typeface="Calibri" panose="020F0502020204030204" pitchFamily="34" charset="0"/>
                <a:hlinkClick r:id="rId17"/>
              </a:rPr>
              <a:t>IEEE </a:t>
            </a:r>
            <a:r>
              <a:rPr lang="en-US" sz="1000" dirty="0" err="1">
                <a:latin typeface="Calibri" panose="020F0502020204030204" pitchFamily="34" charset="0"/>
                <a:cs typeface="Calibri" panose="020F0502020204030204" pitchFamily="34" charset="0"/>
                <a:hlinkClick r:id="rId17"/>
              </a:rPr>
              <a:t>DataPort</a:t>
            </a:r>
            <a:r>
              <a:rPr lang="en-US" sz="1000" dirty="0">
                <a:latin typeface="Calibri" panose="020F0502020204030204" pitchFamily="34" charset="0"/>
                <a:cs typeface="Calibri" panose="020F0502020204030204" pitchFamily="34" charset="0"/>
              </a:rPr>
              <a:t>, repository of datasets and data analysis tools, fully integrated with </a:t>
            </a:r>
            <a:r>
              <a:rPr lang="en-US" sz="1000" dirty="0">
                <a:latin typeface="Calibri" panose="020F0502020204030204" pitchFamily="34" charset="0"/>
                <a:cs typeface="Calibri" panose="020F0502020204030204" pitchFamily="34" charset="0"/>
                <a:hlinkClick r:id="rId18"/>
              </a:rPr>
              <a:t>IEEE </a:t>
            </a:r>
            <a:r>
              <a:rPr lang="en-US" sz="1000" i="1" dirty="0">
                <a:latin typeface="Calibri" panose="020F0502020204030204" pitchFamily="34" charset="0"/>
                <a:cs typeface="Calibri" panose="020F0502020204030204" pitchFamily="34" charset="0"/>
                <a:hlinkClick r:id="rId18"/>
              </a:rPr>
              <a:t>Xplore</a:t>
            </a:r>
            <a:r>
              <a:rPr lang="en-US" sz="1000" dirty="0">
                <a:latin typeface="Calibri" panose="020F0502020204030204" pitchFamily="34" charset="0"/>
                <a:cs typeface="Calibri" panose="020F0502020204030204" pitchFamily="34" charset="0"/>
              </a:rPr>
              <a:t>. accepts all types of datasets up to 2TB and provides a DOI. IEEE </a:t>
            </a:r>
            <a:r>
              <a:rPr lang="en-US" sz="1000" dirty="0" err="1">
                <a:latin typeface="Calibri" panose="020F0502020204030204" pitchFamily="34" charset="0"/>
                <a:cs typeface="Calibri" panose="020F0502020204030204" pitchFamily="34" charset="0"/>
              </a:rPr>
              <a:t>DataPort</a:t>
            </a:r>
            <a:r>
              <a:rPr lang="en-US" sz="1000" dirty="0">
                <a:latin typeface="Calibri" panose="020F0502020204030204" pitchFamily="34" charset="0"/>
                <a:cs typeface="Calibri" panose="020F0502020204030204" pitchFamily="34" charset="0"/>
              </a:rPr>
              <a:t> is currently available for free. IEEE works with </a:t>
            </a:r>
            <a:r>
              <a:rPr lang="en-US" sz="1000" dirty="0">
                <a:latin typeface="Calibri" panose="020F0502020204030204" pitchFamily="34" charset="0"/>
                <a:cs typeface="Calibri" panose="020F0502020204030204" pitchFamily="34" charset="0"/>
                <a:hlinkClick r:id="rId19"/>
              </a:rPr>
              <a:t>Code Ocean</a:t>
            </a:r>
            <a:r>
              <a:rPr lang="en-US" sz="1000" dirty="0">
                <a:latin typeface="Calibri" panose="020F0502020204030204" pitchFamily="34" charset="0"/>
                <a:cs typeface="Calibri" panose="020F0502020204030204" pitchFamily="34" charset="0"/>
              </a:rPr>
              <a:t>, a cloud-based computational reproducibility platform, to make code discoverable. It allows authors to further enhance the visibility and impact of their research by enabling them to share their code on Code Ocean so that readers can browse, view, run, and experiment with the code.</a:t>
            </a:r>
          </a:p>
          <a:p>
            <a:endParaRPr lang="fr-FR" sz="1000" dirty="0">
              <a:cs typeface="Calibri" panose="020F0502020204030204" pitchFamily="34" charset="0"/>
            </a:endParaRPr>
          </a:p>
        </p:txBody>
      </p:sp>
    </p:spTree>
    <p:extLst>
      <p:ext uri="{BB962C8B-B14F-4D97-AF65-F5344CB8AC3E}">
        <p14:creationId xmlns:p14="http://schemas.microsoft.com/office/powerpoint/2010/main" val="18456520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793751" y="4269110"/>
            <a:ext cx="5438775" cy="8889399"/>
          </a:xfrm>
        </p:spPr>
        <p:txBody>
          <a:bodyPr/>
          <a:lstStyle/>
          <a:p>
            <a:pPr indent="-457200" algn="just">
              <a:buNone/>
            </a:pPr>
            <a:r>
              <a:rPr lang="en-US" sz="1000" i="1" baseline="0" dirty="0">
                <a:latin typeface="Calibri" panose="020F0502020204030204" pitchFamily="34" charset="0"/>
                <a:cs typeface="Calibri" panose="020F0502020204030204" pitchFamily="34" charset="0"/>
              </a:rPr>
              <a:t>Different repositories allow a given researcher to find:</a:t>
            </a:r>
          </a:p>
          <a:p>
            <a:pPr indent="-457200" algn="just">
              <a:buNone/>
            </a:pPr>
            <a:r>
              <a:rPr lang="en-US" sz="1000" i="1" baseline="0" dirty="0">
                <a:latin typeface="Calibri" panose="020F0502020204030204" pitchFamily="34" charset="0"/>
                <a:cs typeface="Calibri" panose="020F0502020204030204" pitchFamily="34" charset="0"/>
              </a:rPr>
              <a:t>• All types of data for a specific organism</a:t>
            </a:r>
          </a:p>
          <a:p>
            <a:pPr indent="-457200" algn="just">
              <a:buNone/>
            </a:pPr>
            <a:r>
              <a:rPr lang="en-US" sz="1000" i="1" baseline="0" dirty="0">
                <a:latin typeface="Calibri" panose="020F0502020204030204" pitchFamily="34" charset="0"/>
                <a:cs typeface="Calibri" panose="020F0502020204030204" pitchFamily="34" charset="0"/>
              </a:rPr>
              <a:t>• All types of data related to a specific disease</a:t>
            </a:r>
          </a:p>
          <a:p>
            <a:pPr algn="just">
              <a:buNone/>
            </a:pPr>
            <a:r>
              <a:rPr lang="en-US" sz="1000" i="1" baseline="0" dirty="0">
                <a:latin typeface="Calibri" panose="020F0502020204030204" pitchFamily="34" charset="0"/>
                <a:cs typeface="Calibri" panose="020F0502020204030204" pitchFamily="34" charset="0"/>
              </a:rPr>
              <a:t>• A particular data type across species</a:t>
            </a:r>
          </a:p>
          <a:p>
            <a:pPr algn="just">
              <a:buNone/>
            </a:pPr>
            <a:endParaRPr lang="fr-FR" sz="1000" i="0" baseline="0" dirty="0">
              <a:latin typeface="Calibri" panose="020F0502020204030204" pitchFamily="34" charset="0"/>
              <a:cs typeface="Calibri" panose="020F0502020204030204" pitchFamily="34" charset="0"/>
            </a:endParaRPr>
          </a:p>
          <a:p>
            <a:pPr marL="0" marR="0" lvl="0" indent="0" algn="l" defTabSz="914400" rtl="0" eaLnBrk="1" fontAlgn="auto" latinLnBrk="0" hangingPunct="1">
              <a:buClrTx/>
              <a:buSzTx/>
              <a:buFontTx/>
              <a:buNone/>
              <a:tabLst/>
              <a:defRPr/>
            </a:pPr>
            <a:r>
              <a:rPr lang="fr-FR" sz="1000" b="1" dirty="0">
                <a:latin typeface="Calibri" panose="020F0502020204030204" pitchFamily="34" charset="0"/>
                <a:cs typeface="Calibri" panose="020F0502020204030204" pitchFamily="34" charset="0"/>
                <a:hlinkClick r:id="rId3"/>
              </a:rPr>
              <a:t>GBIF</a:t>
            </a:r>
            <a:r>
              <a:rPr lang="fr-FR" sz="1000" dirty="0">
                <a:latin typeface="Calibri" panose="020F0502020204030204" pitchFamily="34" charset="0"/>
                <a:cs typeface="Calibri" panose="020F0502020204030204" pitchFamily="34" charset="0"/>
              </a:rPr>
              <a:t> (</a:t>
            </a:r>
            <a:r>
              <a:rPr lang="fr-FR" sz="1000" b="1" dirty="0">
                <a:latin typeface="Calibri" panose="020F0502020204030204" pitchFamily="34" charset="0"/>
                <a:cs typeface="Calibri" panose="020F0502020204030204" pitchFamily="34" charset="0"/>
              </a:rPr>
              <a:t>G</a:t>
            </a:r>
            <a:r>
              <a:rPr lang="fr-FR" sz="1000" dirty="0">
                <a:latin typeface="Calibri" panose="020F0502020204030204" pitchFamily="34" charset="0"/>
                <a:cs typeface="Calibri" panose="020F0502020204030204" pitchFamily="34" charset="0"/>
              </a:rPr>
              <a:t>lobal </a:t>
            </a:r>
            <a:r>
              <a:rPr lang="fr-FR" sz="1000" b="1" dirty="0" err="1">
                <a:latin typeface="Calibri" panose="020F0502020204030204" pitchFamily="34" charset="0"/>
                <a:cs typeface="Calibri" panose="020F0502020204030204" pitchFamily="34" charset="0"/>
              </a:rPr>
              <a:t>B</a:t>
            </a:r>
            <a:r>
              <a:rPr lang="fr-FR" sz="1000" dirty="0" err="1">
                <a:latin typeface="Calibri" panose="020F0502020204030204" pitchFamily="34" charset="0"/>
                <a:cs typeface="Calibri" panose="020F0502020204030204" pitchFamily="34" charset="0"/>
              </a:rPr>
              <a:t>iodiversity</a:t>
            </a:r>
            <a:r>
              <a:rPr lang="fr-FR" sz="1000" dirty="0">
                <a:latin typeface="Calibri" panose="020F0502020204030204" pitchFamily="34" charset="0"/>
                <a:cs typeface="Calibri" panose="020F0502020204030204" pitchFamily="34" charset="0"/>
              </a:rPr>
              <a:t> </a:t>
            </a:r>
            <a:r>
              <a:rPr lang="fr-FR" sz="1000" b="1" dirty="0">
                <a:latin typeface="Calibri" panose="020F0502020204030204" pitchFamily="34" charset="0"/>
                <a:cs typeface="Calibri" panose="020F0502020204030204" pitchFamily="34" charset="0"/>
              </a:rPr>
              <a:t>I</a:t>
            </a:r>
            <a:r>
              <a:rPr lang="fr-FR" sz="1000" dirty="0">
                <a:latin typeface="Calibri" panose="020F0502020204030204" pitchFamily="34" charset="0"/>
                <a:cs typeface="Calibri" panose="020F0502020204030204" pitchFamily="34" charset="0"/>
              </a:rPr>
              <a:t>nformation </a:t>
            </a:r>
            <a:r>
              <a:rPr lang="fr-FR" sz="1000" b="1" dirty="0">
                <a:latin typeface="Calibri" panose="020F0502020204030204" pitchFamily="34" charset="0"/>
                <a:cs typeface="Calibri" panose="020F0502020204030204" pitchFamily="34" charset="0"/>
              </a:rPr>
              <a:t>F</a:t>
            </a:r>
            <a:r>
              <a:rPr lang="fr-FR" sz="1000" dirty="0">
                <a:latin typeface="Calibri" panose="020F0502020204030204" pitchFamily="34" charset="0"/>
                <a:cs typeface="Calibri" panose="020F0502020204030204" pitchFamily="34" charset="0"/>
              </a:rPr>
              <a:t>acility) : le</a:t>
            </a:r>
            <a:r>
              <a:rPr lang="fr-FR" sz="1000" b="1" dirty="0">
                <a:latin typeface="Calibri" panose="020F0502020204030204" pitchFamily="34" charset="0"/>
                <a:cs typeface="Calibri" panose="020F0502020204030204" pitchFamily="34" charset="0"/>
              </a:rPr>
              <a:t> système mondial d'information sur la biodiversité</a:t>
            </a:r>
            <a:r>
              <a:rPr lang="fr-FR" sz="1000" b="0" dirty="0">
                <a:latin typeface="Calibri" panose="020F0502020204030204" pitchFamily="34" charset="0"/>
                <a:cs typeface="Calibri" panose="020F0502020204030204" pitchFamily="34" charset="0"/>
              </a:rPr>
              <a:t>. Il existe un GBIF par pays: GBIF France: http://www.gbif.fr/</a:t>
            </a:r>
          </a:p>
          <a:p>
            <a:pPr marL="0" indent="0">
              <a:buNone/>
            </a:pPr>
            <a:r>
              <a:rPr lang="en-US" sz="1000" b="1" dirty="0">
                <a:latin typeface="Calibri" panose="020F0502020204030204" pitchFamily="34" charset="0"/>
                <a:cs typeface="Calibri" panose="020F0502020204030204" pitchFamily="34" charset="0"/>
              </a:rPr>
              <a:t>KNB</a:t>
            </a:r>
            <a:r>
              <a:rPr lang="en-US" sz="1000" dirty="0">
                <a:latin typeface="Calibri" panose="020F0502020204030204" pitchFamily="34" charset="0"/>
                <a:cs typeface="Calibri" panose="020F0502020204030204" pitchFamily="34" charset="0"/>
              </a:rPr>
              <a:t> : international Data repository intended to facilitate </a:t>
            </a:r>
            <a:r>
              <a:rPr lang="en-US" sz="1000" b="1" dirty="0">
                <a:latin typeface="Calibri" panose="020F0502020204030204" pitchFamily="34" charset="0"/>
                <a:cs typeface="Calibri" panose="020F0502020204030204" pitchFamily="34" charset="0"/>
              </a:rPr>
              <a:t>ecological, environmental and earth science</a:t>
            </a:r>
            <a:r>
              <a:rPr lang="en-US" sz="1000" baseline="0" dirty="0">
                <a:latin typeface="Calibri" panose="020F0502020204030204" pitchFamily="34" charset="0"/>
                <a:cs typeface="Calibri" panose="020F0502020204030204" pitchFamily="34" charset="0"/>
              </a:rPr>
              <a:t>, and </a:t>
            </a:r>
            <a:r>
              <a:rPr lang="en-US" sz="1000" b="1" baseline="0" dirty="0">
                <a:latin typeface="Calibri" panose="020F0502020204030204" pitchFamily="34" charset="0"/>
                <a:cs typeface="Calibri" panose="020F0502020204030204" pitchFamily="34" charset="0"/>
              </a:rPr>
              <a:t>sociological data </a:t>
            </a:r>
            <a:r>
              <a:rPr lang="en-US" sz="1000" baseline="0" dirty="0">
                <a:latin typeface="Calibri" panose="020F0502020204030204" pitchFamily="34" charset="0"/>
                <a:cs typeface="Calibri" panose="020F0502020204030204" pitchFamily="34" charset="0"/>
              </a:rPr>
              <a:t>and the software used to create and manage those data. </a:t>
            </a:r>
          </a:p>
          <a:p>
            <a:pPr marL="0" indent="0">
              <a:buNone/>
            </a:pPr>
            <a:r>
              <a:rPr lang="fr-FR" sz="1000" b="1" dirty="0">
                <a:latin typeface="Calibri" panose="020F0502020204030204" pitchFamily="34" charset="0"/>
                <a:cs typeface="Calibri" panose="020F0502020204030204" pitchFamily="34" charset="0"/>
              </a:rPr>
              <a:t>EDI </a:t>
            </a:r>
            <a:r>
              <a:rPr lang="fr-FR" sz="1000" dirty="0">
                <a:latin typeface="Calibri" panose="020F0502020204030204" pitchFamily="34" charset="0"/>
                <a:cs typeface="Calibri" panose="020F0502020204030204" pitchFamily="34" charset="0"/>
              </a:rPr>
              <a:t>: porté par LTER + </a:t>
            </a:r>
            <a:r>
              <a:rPr lang="fr-FR" sz="1000" dirty="0" err="1">
                <a:latin typeface="Calibri" panose="020F0502020204030204" pitchFamily="34" charset="0"/>
                <a:cs typeface="Calibri" panose="020F0502020204030204" pitchFamily="34" charset="0"/>
              </a:rPr>
              <a:t>DataOne</a:t>
            </a:r>
            <a:r>
              <a:rPr lang="fr-FR" sz="1000" dirty="0">
                <a:latin typeface="Calibri" panose="020F0502020204030204" pitchFamily="34" charset="0"/>
                <a:cs typeface="Calibri" panose="020F0502020204030204" pitchFamily="34" charset="0"/>
              </a:rPr>
              <a:t> + </a:t>
            </a:r>
            <a:r>
              <a:rPr lang="fr-FR" sz="1000" dirty="0" err="1">
                <a:latin typeface="Calibri" panose="020F0502020204030204" pitchFamily="34" charset="0"/>
                <a:cs typeface="Calibri" panose="020F0502020204030204" pitchFamily="34" charset="0"/>
              </a:rPr>
              <a:t>univ</a:t>
            </a:r>
            <a:r>
              <a:rPr lang="fr-FR" sz="1000" dirty="0">
                <a:latin typeface="Calibri" panose="020F0502020204030204" pitchFamily="34" charset="0"/>
                <a:cs typeface="Calibri" panose="020F0502020204030204" pitchFamily="34" charset="0"/>
              </a:rPr>
              <a:t> New Mexico/Wisconsin….</a:t>
            </a:r>
          </a:p>
          <a:p>
            <a:pPr marL="0" indent="0">
              <a:buNone/>
            </a:pPr>
            <a:r>
              <a:rPr lang="fr-FR" sz="1000" b="1" dirty="0" err="1">
                <a:latin typeface="Calibri" panose="020F0502020204030204" pitchFamily="34" charset="0"/>
                <a:cs typeface="Calibri" panose="020F0502020204030204" pitchFamily="34" charset="0"/>
              </a:rPr>
              <a:t>African</a:t>
            </a:r>
            <a:r>
              <a:rPr lang="fr-FR" sz="1000" b="1" dirty="0">
                <a:latin typeface="Calibri" panose="020F0502020204030204" pitchFamily="34" charset="0"/>
                <a:cs typeface="Calibri" panose="020F0502020204030204" pitchFamily="34" charset="0"/>
              </a:rPr>
              <a:t> Open Science</a:t>
            </a:r>
            <a:r>
              <a:rPr lang="fr-FR" sz="1000" b="1" baseline="0" dirty="0">
                <a:latin typeface="Calibri" panose="020F0502020204030204" pitchFamily="34" charset="0"/>
                <a:cs typeface="Calibri" panose="020F0502020204030204" pitchFamily="34" charset="0"/>
              </a:rPr>
              <a:t> Platform</a:t>
            </a:r>
          </a:p>
          <a:p>
            <a:pPr marL="0" indent="0">
              <a:buNone/>
            </a:pPr>
            <a:r>
              <a:rPr lang="en-US" sz="1000" dirty="0">
                <a:latin typeface="Calibri" panose="020F0502020204030204" pitchFamily="34" charset="0"/>
                <a:cs typeface="Calibri" panose="020F0502020204030204" pitchFamily="34" charset="0"/>
                <a:hlinkClick r:id="rId4"/>
              </a:rPr>
              <a:t>Protein Data Bank</a:t>
            </a:r>
            <a:r>
              <a:rPr lang="en-US" sz="1000" dirty="0">
                <a:latin typeface="Calibri" panose="020F0502020204030204" pitchFamily="34" charset="0"/>
                <a:cs typeface="Calibri" panose="020F0502020204030204" pitchFamily="34" charset="0"/>
              </a:rPr>
              <a:t>: a repository of over 50 years old — pulling together homogenous datasets, ideal for AI and machine learning.</a:t>
            </a:r>
            <a:endParaRPr lang="fr-FR" sz="1000" baseline="0" dirty="0">
              <a:latin typeface="Calibri" panose="020F0502020204030204" pitchFamily="34" charset="0"/>
              <a:cs typeface="Calibri" panose="020F0502020204030204" pitchFamily="34" charset="0"/>
            </a:endParaRPr>
          </a:p>
          <a:p>
            <a:pPr marL="0" indent="0">
              <a:buNone/>
            </a:pPr>
            <a:r>
              <a:rPr lang="en-US" sz="1000" b="1" dirty="0">
                <a:latin typeface="Calibri" panose="020F0502020204030204" pitchFamily="34" charset="0"/>
                <a:cs typeface="Calibri" panose="020F0502020204030204" pitchFamily="34" charset="0"/>
              </a:rPr>
              <a:t>CBS-KNAW </a:t>
            </a:r>
            <a:r>
              <a:rPr lang="en-US" sz="1000" dirty="0">
                <a:latin typeface="Calibri" panose="020F0502020204030204" pitchFamily="34" charset="0"/>
                <a:cs typeface="Calibri" panose="020F0502020204030204" pitchFamily="34" charset="0"/>
              </a:rPr>
              <a:t>culture collection is the largest one in the world with more 100.000 strains of fungi (including yeasts) and bacteria and plasmids: </a:t>
            </a:r>
            <a:r>
              <a:rPr lang="en-US" sz="1000" dirty="0">
                <a:latin typeface="Calibri" panose="020F0502020204030204" pitchFamily="34" charset="0"/>
                <a:cs typeface="Calibri" panose="020F0502020204030204" pitchFamily="34" charset="0"/>
                <a:hlinkClick r:id="rId5"/>
              </a:rPr>
              <a:t>https://wi.knaw.nl/</a:t>
            </a:r>
            <a:r>
              <a:rPr lang="en-US" sz="1000" dirty="0">
                <a:latin typeface="Calibri" panose="020F0502020204030204" pitchFamily="34" charset="0"/>
                <a:cs typeface="Calibri" panose="020F0502020204030204" pitchFamily="34" charset="0"/>
              </a:rPr>
              <a:t>  </a:t>
            </a:r>
          </a:p>
          <a:p>
            <a:pPr marL="0" marR="0" lvl="0" indent="0" algn="just" defTabSz="914400" rtl="0" eaLnBrk="1" fontAlgn="auto" latinLnBrk="0" hangingPunct="1">
              <a:buClrTx/>
              <a:buSzTx/>
              <a:buFontTx/>
              <a:buNone/>
              <a:tabLst/>
              <a:defRPr/>
            </a:pPr>
            <a:r>
              <a:rPr lang="fr-FR" sz="1000" b="1" dirty="0" err="1">
                <a:latin typeface="Calibri" panose="020F0502020204030204" pitchFamily="34" charset="0"/>
                <a:cs typeface="Calibri" panose="020F0502020204030204" pitchFamily="34" charset="0"/>
              </a:rPr>
              <a:t>MetaboLights</a:t>
            </a:r>
            <a:r>
              <a:rPr lang="fr-FR" sz="1000" b="0" dirty="0">
                <a:latin typeface="Calibri" panose="020F0502020204030204" pitchFamily="34" charset="0"/>
                <a:cs typeface="Calibri" panose="020F0502020204030204" pitchFamily="34" charset="0"/>
              </a:rPr>
              <a:t>: </a:t>
            </a:r>
            <a:r>
              <a:rPr lang="fr-FR" sz="1000" b="0" dirty="0">
                <a:latin typeface="Calibri" panose="020F0502020204030204" pitchFamily="34" charset="0"/>
                <a:cs typeface="Calibri" panose="020F0502020204030204" pitchFamily="34" charset="0"/>
                <a:hlinkClick r:id="rId6"/>
              </a:rPr>
              <a:t>https://www.ebi.ac.uk/metabolights/</a:t>
            </a:r>
            <a:r>
              <a:rPr lang="fr-FR" sz="1000" b="0" dirty="0">
                <a:latin typeface="Calibri" panose="020F0502020204030204" pitchFamily="34" charset="0"/>
                <a:cs typeface="Calibri" panose="020F0502020204030204" pitchFamily="34" charset="0"/>
              </a:rPr>
              <a:t>; membre du réseau Européen EMBL/EBI (</a:t>
            </a:r>
            <a:r>
              <a:rPr lang="fr-FR" sz="1000" b="0" dirty="0">
                <a:latin typeface="Calibri" panose="020F0502020204030204" pitchFamily="34" charset="0"/>
                <a:cs typeface="Calibri" panose="020F0502020204030204" pitchFamily="34" charset="0"/>
                <a:hlinkClick r:id="rId7"/>
              </a:rPr>
              <a:t>https://www.ebi.ac.uk/about/terms-of-use</a:t>
            </a:r>
            <a:r>
              <a:rPr lang="fr-FR" sz="1000" b="0" dirty="0">
                <a:latin typeface="Calibri" panose="020F0502020204030204" pitchFamily="34" charset="0"/>
                <a:cs typeface="Calibri" panose="020F0502020204030204" pitchFamily="34" charset="0"/>
              </a:rPr>
              <a:t>) et d’ELIZIR; </a:t>
            </a:r>
            <a:r>
              <a:rPr lang="en-US" sz="1000" b="0" dirty="0">
                <a:latin typeface="Calibri" panose="020F0502020204030204" pitchFamily="34" charset="0"/>
                <a:cs typeface="Calibri" panose="020F0502020204030204" pitchFamily="34" charset="0"/>
              </a:rPr>
              <a:t>recommended by a number of leading journals.</a:t>
            </a:r>
            <a:endParaRPr lang="fr-FR" sz="1000" dirty="0">
              <a:latin typeface="Calibri" panose="020F0502020204030204" pitchFamily="34" charset="0"/>
              <a:cs typeface="Calibri" panose="020F0502020204030204" pitchFamily="34" charset="0"/>
            </a:endParaRPr>
          </a:p>
          <a:p>
            <a:pPr marL="0" marR="0" lvl="0" indent="0" algn="just" defTabSz="914400" rtl="0" eaLnBrk="1" fontAlgn="auto" latinLnBrk="0" hangingPunct="1">
              <a:buClrTx/>
              <a:buSzTx/>
              <a:buFontTx/>
              <a:buNone/>
              <a:tabLst/>
              <a:defRPr/>
            </a:pPr>
            <a:r>
              <a:rPr lang="en-US" sz="1000" b="1" dirty="0" err="1">
                <a:effectLst/>
                <a:latin typeface="Calibri" panose="020F0502020204030204" pitchFamily="34" charset="0"/>
                <a:cs typeface="Calibri" panose="020F0502020204030204" pitchFamily="34" charset="0"/>
              </a:rPr>
              <a:t>ComBase</a:t>
            </a:r>
            <a:r>
              <a:rPr lang="en-US" sz="1000" dirty="0">
                <a:effectLst/>
                <a:latin typeface="Calibri" panose="020F0502020204030204" pitchFamily="34" charset="0"/>
                <a:cs typeface="Calibri" panose="020F0502020204030204" pitchFamily="34" charset="0"/>
              </a:rPr>
              <a:t> </a:t>
            </a:r>
            <a:r>
              <a:rPr lang="en-US" sz="1000" dirty="0">
                <a:effectLst/>
                <a:latin typeface="Calibri" panose="020F0502020204030204" pitchFamily="34" charset="0"/>
                <a:cs typeface="Calibri" panose="020F0502020204030204" pitchFamily="34" charset="0"/>
                <a:hlinkClick r:id="rId8"/>
              </a:rPr>
              <a:t>https://www.combase.cc/index.php/en/donate-data</a:t>
            </a:r>
            <a:r>
              <a:rPr lang="en-US" sz="1000" dirty="0">
                <a:effectLst/>
                <a:latin typeface="Calibri" panose="020F0502020204030204" pitchFamily="34" charset="0"/>
                <a:cs typeface="Calibri" panose="020F0502020204030204" pitchFamily="34" charset="0"/>
              </a:rPr>
              <a:t> </a:t>
            </a:r>
            <a:r>
              <a:rPr lang="en-US" sz="1000" dirty="0">
                <a:latin typeface="Calibri" panose="020F0502020204030204" pitchFamily="34" charset="0"/>
                <a:cs typeface="Calibri" panose="020F0502020204030204" pitchFamily="34" charset="0"/>
              </a:rPr>
              <a:t>accepts data that describes how microorganisms behave (grow, survive, die) in a food or broth environment. It is a useful tool for food companies to understand safer ways of producing and storing foods. Data can be deposited in the Public or Private section. </a:t>
            </a:r>
            <a:r>
              <a:rPr lang="en-US" sz="1000" dirty="0">
                <a:effectLst/>
                <a:latin typeface="Calibri" panose="020F0502020204030204" pitchFamily="34" charset="0"/>
                <a:cs typeface="Calibri" panose="020F0502020204030204" pitchFamily="34" charset="0"/>
              </a:rPr>
              <a:t>Over 60,000 records have been deposited, describing how food environments, such as temperature, pH, and water activity, as well as other factors (e.g. preservatives and atmosphere) affect the growth of bacteria.</a:t>
            </a:r>
          </a:p>
          <a:p>
            <a:pPr marL="0" marR="0" lvl="0" indent="0" algn="just" defTabSz="914400" rtl="0" eaLnBrk="1" fontAlgn="auto" latinLnBrk="0" hangingPunct="1">
              <a:buClrTx/>
              <a:buSzTx/>
              <a:buFontTx/>
              <a:buNone/>
              <a:tabLst/>
              <a:defRPr/>
            </a:pPr>
            <a:r>
              <a:rPr lang="en-US" sz="1000" b="1" dirty="0">
                <a:latin typeface="Calibri" panose="020F0502020204030204" pitchFamily="34" charset="0"/>
                <a:cs typeface="Calibri" panose="020F0502020204030204" pitchFamily="34" charset="0"/>
              </a:rPr>
              <a:t>NAKALA : </a:t>
            </a:r>
            <a:r>
              <a:rPr lang="en-US" sz="1000" dirty="0">
                <a:latin typeface="Calibri" panose="020F0502020204030204" pitchFamily="34" charset="0"/>
                <a:cs typeface="Calibri" panose="020F0502020204030204" pitchFamily="34" charset="0"/>
                <a:hlinkClick r:id="rId9"/>
              </a:rPr>
              <a:t>https://doranum.fr/2021/12/03/tout-savoir-sur-nakala/</a:t>
            </a:r>
            <a:r>
              <a:rPr lang="en-US" sz="1000" dirty="0">
                <a:latin typeface="Calibri" panose="020F0502020204030204" pitchFamily="34" charset="0"/>
                <a:cs typeface="Calibri" panose="020F0502020204030204" pitchFamily="34" charset="0"/>
              </a:rPr>
              <a:t> </a:t>
            </a:r>
          </a:p>
          <a:p>
            <a:pPr marL="0" indent="0">
              <a:buNone/>
            </a:pPr>
            <a:r>
              <a:rPr lang="fr-FR" sz="1000" b="1" dirty="0">
                <a:latin typeface="Calibri" panose="020F0502020204030204" pitchFamily="34" charset="0"/>
                <a:cs typeface="Calibri" panose="020F0502020204030204" pitchFamily="34" charset="0"/>
              </a:rPr>
              <a:t>ICPSR:</a:t>
            </a:r>
            <a:r>
              <a:rPr lang="fr-FR" sz="1000" dirty="0">
                <a:latin typeface="Calibri" panose="020F0502020204030204" pitchFamily="34" charset="0"/>
                <a:cs typeface="Calibri" panose="020F0502020204030204" pitchFamily="34" charset="0"/>
              </a:rPr>
              <a:t> consortium inter-universités </a:t>
            </a:r>
            <a:r>
              <a:rPr lang="en-US" sz="1000" dirty="0">
                <a:latin typeface="Calibri" panose="020F0502020204030204" pitchFamily="34" charset="0"/>
                <a:cs typeface="Calibri" panose="020F0502020204030204" pitchFamily="34" charset="0"/>
              </a:rPr>
              <a:t>for Political and Social Research. </a:t>
            </a:r>
            <a:r>
              <a:rPr lang="en-US" sz="1000" dirty="0" err="1">
                <a:latin typeface="Calibri" panose="020F0502020204030204" pitchFamily="34" charset="0"/>
                <a:cs typeface="Calibri" panose="020F0502020204030204" pitchFamily="34" charset="0"/>
              </a:rPr>
              <a:t>Couvre</a:t>
            </a:r>
            <a:r>
              <a:rPr lang="en-US" sz="1000" dirty="0">
                <a:latin typeface="Calibri" panose="020F0502020204030204" pitchFamily="34" charset="0"/>
                <a:cs typeface="Calibri" panose="020F0502020204030204" pitchFamily="34" charset="0"/>
              </a:rPr>
              <a:t> de </a:t>
            </a:r>
            <a:r>
              <a:rPr lang="en-US" sz="1000" dirty="0" err="1">
                <a:latin typeface="Calibri" panose="020F0502020204030204" pitchFamily="34" charset="0"/>
                <a:cs typeface="Calibri" panose="020F0502020204030204" pitchFamily="34" charset="0"/>
              </a:rPr>
              <a:t>nombreux</a:t>
            </a:r>
            <a:r>
              <a:rPr lang="en-US" sz="1000" dirty="0">
                <a:latin typeface="Calibri" panose="020F0502020204030204" pitchFamily="34" charset="0"/>
                <a:cs typeface="Calibri" panose="020F0502020204030204" pitchFamily="34" charset="0"/>
              </a:rPr>
              <a:t> pays dans </a:t>
            </a:r>
            <a:r>
              <a:rPr lang="en-US" sz="1000" dirty="0" err="1">
                <a:latin typeface="Calibri" panose="020F0502020204030204" pitchFamily="34" charset="0"/>
                <a:cs typeface="Calibri" panose="020F0502020204030204" pitchFamily="34" charset="0"/>
              </a:rPr>
              <a:t>tous</a:t>
            </a:r>
            <a:r>
              <a:rPr lang="en-US" sz="1000" dirty="0">
                <a:latin typeface="Calibri" panose="020F0502020204030204" pitchFamily="34" charset="0"/>
                <a:cs typeface="Calibri" panose="020F0502020204030204" pitchFamily="34" charset="0"/>
              </a:rPr>
              <a:t> les continents. Entrepôt </a:t>
            </a:r>
            <a:r>
              <a:rPr lang="en-US" sz="1000" dirty="0" err="1">
                <a:latin typeface="Calibri" panose="020F0502020204030204" pitchFamily="34" charset="0"/>
                <a:cs typeface="Calibri" panose="020F0502020204030204" pitchFamily="34" charset="0"/>
              </a:rPr>
              <a:t>existant</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depuis</a:t>
            </a:r>
            <a:r>
              <a:rPr lang="en-US" sz="1000" dirty="0">
                <a:latin typeface="Calibri" panose="020F0502020204030204" pitchFamily="34" charset="0"/>
                <a:cs typeface="Calibri" panose="020F0502020204030204" pitchFamily="34" charset="0"/>
              </a:rPr>
              <a:t> 60 </a:t>
            </a:r>
            <a:r>
              <a:rPr lang="en-US" sz="1000" dirty="0" err="1">
                <a:latin typeface="Calibri" panose="020F0502020204030204" pitchFamily="34" charset="0"/>
                <a:cs typeface="Calibri" panose="020F0502020204030204" pitchFamily="34" charset="0"/>
              </a:rPr>
              <a:t>ans</a:t>
            </a:r>
            <a:r>
              <a:rPr lang="en-US" sz="1000" dirty="0">
                <a:latin typeface="Calibri" panose="020F0502020204030204" pitchFamily="34" charset="0"/>
                <a:cs typeface="Calibri" panose="020F0502020204030204" pitchFamily="34" charset="0"/>
              </a:rPr>
              <a:t> ! </a:t>
            </a:r>
            <a:r>
              <a:rPr lang="en-US" sz="1000" dirty="0">
                <a:latin typeface="Calibri" panose="020F0502020204030204" pitchFamily="34" charset="0"/>
                <a:cs typeface="Calibri" panose="020F0502020204030204" pitchFamily="34" charset="0"/>
                <a:hlinkClick r:id="rId10"/>
              </a:rPr>
              <a:t>https://www.icpsr.umich.edu/web/pages/</a:t>
            </a:r>
            <a:r>
              <a:rPr lang="en-US" sz="1000" dirty="0">
                <a:latin typeface="Calibri" panose="020F0502020204030204" pitchFamily="34" charset="0"/>
                <a:cs typeface="Calibri" panose="020F0502020204030204" pitchFamily="34" charset="0"/>
              </a:rPr>
              <a:t> </a:t>
            </a:r>
            <a:endParaRPr lang="fr-FR" sz="1000" dirty="0">
              <a:latin typeface="Calibri" panose="020F0502020204030204" pitchFamily="34" charset="0"/>
              <a:cs typeface="Calibri" panose="020F0502020204030204" pitchFamily="34" charset="0"/>
            </a:endParaRPr>
          </a:p>
          <a:p>
            <a:pPr marL="0" indent="0">
              <a:buNone/>
            </a:pPr>
            <a:endParaRPr lang="fr-FR" sz="1000" dirty="0">
              <a:latin typeface="Calibri" panose="020F0502020204030204" pitchFamily="34" charset="0"/>
              <a:cs typeface="Calibri" panose="020F0502020204030204" pitchFamily="34" charset="0"/>
            </a:endParaRPr>
          </a:p>
          <a:p>
            <a:pPr marL="0" indent="0">
              <a:buNone/>
            </a:pPr>
            <a:r>
              <a:rPr lang="fr-FR" sz="1000" dirty="0">
                <a:latin typeface="Calibri" panose="020F0502020204030204" pitchFamily="34" charset="0"/>
                <a:cs typeface="Calibri" panose="020F0502020204030204" pitchFamily="34" charset="0"/>
              </a:rPr>
              <a:t>Vidéo sur Software </a:t>
            </a:r>
            <a:r>
              <a:rPr lang="fr-FR" sz="1000" dirty="0" err="1">
                <a:latin typeface="Calibri" panose="020F0502020204030204" pitchFamily="34" charset="0"/>
                <a:cs typeface="Calibri" panose="020F0502020204030204" pitchFamily="34" charset="0"/>
              </a:rPr>
              <a:t>Heritage</a:t>
            </a:r>
            <a:r>
              <a:rPr lang="fr-FR" sz="1000" dirty="0">
                <a:latin typeface="Calibri" panose="020F0502020204030204" pitchFamily="34" charset="0"/>
                <a:cs typeface="Calibri" panose="020F0502020204030204" pitchFamily="34" charset="0"/>
              </a:rPr>
              <a:t>. 2022: </a:t>
            </a:r>
            <a:r>
              <a:rPr lang="fr-FR" sz="1000" dirty="0">
                <a:latin typeface="Calibri" panose="020F0502020204030204" pitchFamily="34" charset="0"/>
                <a:cs typeface="Calibri" panose="020F0502020204030204" pitchFamily="34" charset="0"/>
                <a:hlinkClick r:id="rId11"/>
              </a:rPr>
              <a:t>https://www.canal-u.tv/chaines/llf/software-heritage</a:t>
            </a:r>
            <a:r>
              <a:rPr lang="fr-FR" sz="1000" dirty="0">
                <a:latin typeface="Calibri" panose="020F0502020204030204" pitchFamily="34" charset="0"/>
                <a:cs typeface="Calibri" panose="020F0502020204030204" pitchFamily="34" charset="0"/>
              </a:rPr>
              <a:t> </a:t>
            </a:r>
          </a:p>
          <a:p>
            <a:pPr marL="0" indent="0">
              <a:buNone/>
            </a:pPr>
            <a:r>
              <a:rPr lang="fr-FR" sz="1000" b="1" dirty="0">
                <a:latin typeface="Calibri" panose="020F0502020204030204" pitchFamily="34" charset="0"/>
                <a:cs typeface="Calibri" panose="020F0502020204030204" pitchFamily="34" charset="0"/>
              </a:rPr>
              <a:t>Software </a:t>
            </a:r>
            <a:r>
              <a:rPr lang="fr-FR" sz="1000" b="1" dirty="0" err="1">
                <a:latin typeface="Calibri" panose="020F0502020204030204" pitchFamily="34" charset="0"/>
                <a:cs typeface="Calibri" panose="020F0502020204030204" pitchFamily="34" charset="0"/>
              </a:rPr>
              <a:t>Heritage</a:t>
            </a:r>
            <a:r>
              <a:rPr lang="fr-FR" sz="1000" b="1" dirty="0">
                <a:latin typeface="Calibri" panose="020F0502020204030204" pitchFamily="34" charset="0"/>
                <a:cs typeface="Calibri" panose="020F0502020204030204" pitchFamily="34" charset="0"/>
              </a:rPr>
              <a:t> </a:t>
            </a:r>
            <a:r>
              <a:rPr lang="fr-FR" sz="1000" dirty="0">
                <a:latin typeface="Calibri" panose="020F0502020204030204" pitchFamily="34" charset="0"/>
                <a:cs typeface="Calibri" panose="020F0502020204030204" pitchFamily="34" charset="0"/>
              </a:rPr>
              <a:t>délivre des identifiants pour les codes à collecter, sauvegarder et partager. Partenariat UNESCO. 12 milliards de fichiers de codes sources uniques (180 Mn de projets archivés).</a:t>
            </a:r>
            <a:endParaRPr lang="en-US" sz="1000" b="0" dirty="0">
              <a:latin typeface="Calibri" panose="020F0502020204030204" pitchFamily="34" charset="0"/>
              <a:cs typeface="Calibri" panose="020F0502020204030204" pitchFamily="34" charset="0"/>
            </a:endParaRPr>
          </a:p>
          <a:p>
            <a:pPr marL="0" marR="0" lvl="1" indent="0" algn="l" defTabSz="914400" rtl="0" eaLnBrk="1" fontAlgn="auto" latinLnBrk="0" hangingPunct="1">
              <a:buClrTx/>
              <a:buSzTx/>
              <a:buFontTx/>
              <a:buNone/>
              <a:tabLst/>
              <a:defRPr/>
            </a:pPr>
            <a:r>
              <a:rPr lang="fr-FR" sz="1000" b="0" i="0" u="none" strike="noStrike" cap="none" baseline="0" dirty="0">
                <a:solidFill>
                  <a:srgbClr val="000000"/>
                </a:solidFill>
                <a:latin typeface="Calibri" panose="020F0502020204030204" pitchFamily="34" charset="0"/>
                <a:cs typeface="Calibri" panose="020F0502020204030204" pitchFamily="34" charset="0"/>
                <a:sym typeface="Arial"/>
              </a:rPr>
              <a:t>En </a:t>
            </a:r>
            <a:r>
              <a:rPr lang="fr-FR" sz="1000" b="1" i="0" u="none" strike="noStrike" cap="none" baseline="0" dirty="0">
                <a:solidFill>
                  <a:srgbClr val="000000"/>
                </a:solidFill>
                <a:latin typeface="Calibri" panose="020F0502020204030204" pitchFamily="34" charset="0"/>
                <a:cs typeface="Calibri" panose="020F0502020204030204" pitchFamily="34" charset="0"/>
                <a:sym typeface="Arial"/>
              </a:rPr>
              <a:t>physique-chimie</a:t>
            </a:r>
            <a:r>
              <a:rPr lang="fr-FR" sz="1000" b="0" i="0" u="none" strike="noStrike" cap="none" baseline="0" dirty="0">
                <a:solidFill>
                  <a:srgbClr val="000000"/>
                </a:solidFill>
                <a:latin typeface="Calibri" panose="020F0502020204030204" pitchFamily="34" charset="0"/>
                <a:cs typeface="Calibri" panose="020F0502020204030204" pitchFamily="34" charset="0"/>
                <a:sym typeface="Arial"/>
              </a:rPr>
              <a:t> : voir : </a:t>
            </a:r>
            <a:r>
              <a:rPr lang="fr-FR" sz="1000" b="0" i="0" u="none" strike="noStrike" cap="none" baseline="0" dirty="0">
                <a:solidFill>
                  <a:srgbClr val="000000"/>
                </a:solidFill>
                <a:latin typeface="Calibri" panose="020F0502020204030204" pitchFamily="34" charset="0"/>
                <a:cs typeface="Calibri" panose="020F0502020204030204" pitchFamily="34" charset="0"/>
                <a:sym typeface="Arial"/>
                <a:hlinkClick r:id="rId12"/>
              </a:rPr>
              <a:t>https://www.datacc.org/vos-besoins/valoriser-ses-donnees/deposer-ses-donnees-en-ligne-ou-et-comment/</a:t>
            </a:r>
            <a:r>
              <a:rPr lang="fr-FR" sz="1000" b="0" i="0" u="none" strike="noStrike" cap="none" baseline="0" dirty="0">
                <a:solidFill>
                  <a:srgbClr val="000000"/>
                </a:solidFill>
                <a:latin typeface="Calibri" panose="020F0502020204030204" pitchFamily="34" charset="0"/>
                <a:cs typeface="Calibri" panose="020F0502020204030204" pitchFamily="34" charset="0"/>
                <a:sym typeface="Arial"/>
              </a:rPr>
              <a:t> </a:t>
            </a:r>
            <a:endParaRPr lang="en-US" sz="1000" b="0" dirty="0">
              <a:latin typeface="Calibri" panose="020F0502020204030204" pitchFamily="34" charset="0"/>
              <a:cs typeface="Calibri" panose="020F0502020204030204" pitchFamily="34" charset="0"/>
            </a:endParaRPr>
          </a:p>
          <a:p>
            <a:pPr marL="0" marR="0" lvl="1" indent="0" algn="l" defTabSz="914400" rtl="0" eaLnBrk="1" fontAlgn="auto" latinLnBrk="0" hangingPunct="1">
              <a:buClrTx/>
              <a:buSzTx/>
              <a:buFontTx/>
              <a:buNone/>
              <a:tabLst/>
              <a:defRPr/>
            </a:pPr>
            <a:endParaRPr lang="en-US" sz="800" b="1" dirty="0">
              <a:latin typeface="Calibri" panose="020F0502020204030204" pitchFamily="34" charset="0"/>
              <a:cs typeface="Calibri" panose="020F0502020204030204" pitchFamily="34" charset="0"/>
            </a:endParaRPr>
          </a:p>
          <a:p>
            <a:pPr marL="0" marR="0" lvl="1" indent="0" algn="l" defTabSz="914400" rtl="0" eaLnBrk="1" fontAlgn="auto" latinLnBrk="0" hangingPunct="1">
              <a:buClrTx/>
              <a:buSzTx/>
              <a:buFontTx/>
              <a:buNone/>
              <a:tabLst/>
              <a:defRPr/>
            </a:pPr>
            <a:r>
              <a:rPr lang="en-US" sz="1000" b="1" dirty="0">
                <a:latin typeface="Calibri" panose="020F0502020204030204" pitchFamily="34" charset="0"/>
                <a:cs typeface="Calibri" panose="020F0502020204030204" pitchFamily="34" charset="0"/>
              </a:rPr>
              <a:t>Embargo: </a:t>
            </a:r>
            <a:r>
              <a:rPr lang="en-US" sz="1000" b="0" dirty="0">
                <a:latin typeface="Calibri" panose="020F0502020204030204" pitchFamily="34" charset="0"/>
                <a:cs typeface="Calibri" panose="020F0502020204030204" pitchFamily="34" charset="0"/>
              </a:rPr>
              <a:t>Certain repositories offer solutions for depositing data that need to be under restricted access. This allows for data to be findable even when it can not be published openly. Example: </a:t>
            </a:r>
            <a:r>
              <a:rPr lang="en-US" sz="1000" b="1" dirty="0">
                <a:latin typeface="Calibri" panose="020F0502020204030204" pitchFamily="34" charset="0"/>
                <a:cs typeface="Calibri" panose="020F0502020204030204" pitchFamily="34" charset="0"/>
              </a:rPr>
              <a:t>The European Genome-phenome Archive (EGA) </a:t>
            </a:r>
            <a:r>
              <a:rPr lang="en-US" sz="1000" b="0" dirty="0">
                <a:latin typeface="Calibri" panose="020F0502020204030204" pitchFamily="34" charset="0"/>
                <a:cs typeface="Calibri" panose="020F0502020204030204" pitchFamily="34" charset="0"/>
              </a:rPr>
              <a:t>that can be used to deposit potentially identifiable genetic and phenotypic human data.</a:t>
            </a:r>
          </a:p>
          <a:p>
            <a:pPr marL="0" marR="0" lvl="1" indent="0" algn="l" defTabSz="914400" rtl="0" eaLnBrk="1" fontAlgn="auto" latinLnBrk="0" hangingPunct="1">
              <a:buClrTx/>
              <a:buSzTx/>
              <a:buFontTx/>
              <a:buNone/>
              <a:tabLst/>
              <a:defRPr/>
            </a:pPr>
            <a:r>
              <a:rPr lang="en-US" sz="1000" b="0" dirty="0" err="1">
                <a:latin typeface="Calibri" panose="020F0502020204030204" pitchFamily="34" charset="0"/>
                <a:cs typeface="Calibri" panose="020F0502020204030204" pitchFamily="34" charset="0"/>
              </a:rPr>
              <a:t>Liste</a:t>
            </a:r>
            <a:r>
              <a:rPr lang="en-US" sz="1000" b="0" dirty="0">
                <a:latin typeface="Calibri" panose="020F0502020204030204" pitchFamily="34" charset="0"/>
                <a:cs typeface="Calibri" panose="020F0502020204030204" pitchFamily="34" charset="0"/>
              </a:rPr>
              <a:t> </a:t>
            </a:r>
            <a:r>
              <a:rPr lang="en-US" sz="1000" b="0" dirty="0" err="1">
                <a:latin typeface="Calibri" panose="020F0502020204030204" pitchFamily="34" charset="0"/>
                <a:cs typeface="Calibri" panose="020F0502020204030204" pitchFamily="34" charset="0"/>
              </a:rPr>
              <a:t>d’entrepôts</a:t>
            </a:r>
            <a:r>
              <a:rPr lang="en-US" sz="1000" b="0" dirty="0">
                <a:latin typeface="Calibri" panose="020F0502020204030204" pitchFamily="34" charset="0"/>
                <a:cs typeface="Calibri" panose="020F0502020204030204" pitchFamily="34" charset="0"/>
              </a:rPr>
              <a:t> avec embargo : </a:t>
            </a:r>
            <a:r>
              <a:rPr lang="en-US" sz="1000" b="0" dirty="0">
                <a:latin typeface="Calibri" panose="020F0502020204030204" pitchFamily="34" charset="0"/>
                <a:cs typeface="Calibri" panose="020F0502020204030204" pitchFamily="34" charset="0"/>
                <a:hlinkClick r:id="rId13"/>
              </a:rPr>
              <a:t>https://osf.io/tvyxz/wiki/8.%20Approved%20Protected%20Access%20Repositories/</a:t>
            </a:r>
            <a:r>
              <a:rPr lang="en-US" sz="1000" b="0" dirty="0">
                <a:latin typeface="Calibri" panose="020F0502020204030204" pitchFamily="34" charset="0"/>
                <a:cs typeface="Calibri" panose="020F0502020204030204" pitchFamily="34" charset="0"/>
              </a:rPr>
              <a:t> </a:t>
            </a:r>
            <a:br>
              <a:rPr lang="fr-FR" sz="1000" b="0" dirty="0">
                <a:latin typeface="Calibri" panose="020F0502020204030204" pitchFamily="34" charset="0"/>
                <a:cs typeface="Calibri" panose="020F0502020204030204" pitchFamily="34" charset="0"/>
              </a:rPr>
            </a:br>
            <a:endParaRPr lang="fr-FR" sz="1000" b="0" dirty="0">
              <a:latin typeface="Calibri" panose="020F0502020204030204" pitchFamily="34" charset="0"/>
              <a:cs typeface="Calibri" panose="020F0502020204030204" pitchFamily="34" charset="0"/>
            </a:endParaRPr>
          </a:p>
          <a:p>
            <a:pPr marL="158750" indent="0">
              <a:buNone/>
            </a:pPr>
            <a:r>
              <a:rPr lang="fr-FR" sz="1000" dirty="0">
                <a:latin typeface="Calibri" panose="020F0502020204030204" pitchFamily="34" charset="0"/>
                <a:cs typeface="Calibri" panose="020F0502020204030204" pitchFamily="34" charset="0"/>
              </a:rPr>
              <a:t>Exemples d’entrepôts offrant de la </a:t>
            </a:r>
            <a:r>
              <a:rPr lang="fr-FR" sz="1000" b="1" dirty="0" err="1">
                <a:latin typeface="Calibri" panose="020F0502020204030204" pitchFamily="34" charset="0"/>
                <a:cs typeface="Calibri" panose="020F0502020204030204" pitchFamily="34" charset="0"/>
              </a:rPr>
              <a:t>Datavisualiation</a:t>
            </a:r>
            <a:r>
              <a:rPr lang="fr-FR" sz="1000" dirty="0">
                <a:latin typeface="Calibri" panose="020F0502020204030204" pitchFamily="34" charset="0"/>
                <a:cs typeface="Calibri" panose="020F0502020204030204" pitchFamily="34" charset="0"/>
              </a:rPr>
              <a:t>:  </a:t>
            </a:r>
            <a:r>
              <a:rPr lang="fr-FR" sz="1000" dirty="0">
                <a:latin typeface="Calibri" panose="020F0502020204030204" pitchFamily="34" charset="0"/>
                <a:cs typeface="Calibri" panose="020F0502020204030204" pitchFamily="34" charset="0"/>
                <a:hlinkClick r:id="rId14"/>
              </a:rPr>
              <a:t>https://doranum.fr/acces-visualisation/la-visualisation-des-donnees-quelques-exemples_10_13143_csje-a859/</a:t>
            </a:r>
            <a:r>
              <a:rPr lang="fr-FR" sz="1000" dirty="0">
                <a:latin typeface="Calibri" panose="020F0502020204030204" pitchFamily="34" charset="0"/>
                <a:cs typeface="Calibri" panose="020F0502020204030204" pitchFamily="34" charset="0"/>
              </a:rPr>
              <a:t> </a:t>
            </a:r>
          </a:p>
          <a:p>
            <a:endParaRPr lang="fr-FR" sz="1000" dirty="0">
              <a:latin typeface="Calibri" panose="020F0502020204030204" pitchFamily="34" charset="0"/>
              <a:cs typeface="Calibri" panose="020F0502020204030204" pitchFamily="34" charset="0"/>
            </a:endParaRPr>
          </a:p>
          <a:p>
            <a:pPr marL="158750" indent="0">
              <a:buNone/>
            </a:pPr>
            <a:r>
              <a:rPr lang="fr-FR" sz="1000" b="1" dirty="0">
                <a:effectLst/>
                <a:latin typeface="Calibri" panose="020F0502020204030204" pitchFamily="34" charset="0"/>
                <a:cs typeface="Calibri" panose="020F0502020204030204" pitchFamily="34" charset="0"/>
              </a:rPr>
              <a:t>ICOS</a:t>
            </a:r>
            <a:r>
              <a:rPr lang="fr-FR" sz="1000" dirty="0">
                <a:effectLst/>
                <a:latin typeface="Calibri" panose="020F0502020204030204" pitchFamily="34" charset="0"/>
                <a:cs typeface="Calibri" panose="020F0502020204030204" pitchFamily="34" charset="0"/>
              </a:rPr>
              <a:t> (Integrated Carbon Observation System) est une infrastructure de recherche née de l’idée des communautés scientifiques européennes de disposer d'un réseau de mesures cohérent et durable. Cette infrastructure fonctionne exactement selon les mêmes normes techniques et scientifiques. Cela permet une recherche de haute qualité sur le changement climatique et accroit l'exploitabilité des données de recherche.</a:t>
            </a:r>
          </a:p>
          <a:p>
            <a:pPr marL="158750" indent="0">
              <a:buNone/>
            </a:pPr>
            <a:r>
              <a:rPr lang="fr-FR" sz="1000" b="1" dirty="0">
                <a:latin typeface="Calibri" panose="020F0502020204030204" pitchFamily="34" charset="0"/>
                <a:cs typeface="Calibri" panose="020F0502020204030204" pitchFamily="34" charset="0"/>
                <a:hlinkClick r:id="rId15"/>
              </a:rPr>
              <a:t>2.1. ICOS Data Portal</a:t>
            </a:r>
            <a:r>
              <a:rPr lang="fr-FR" sz="1000" b="1" dirty="0">
                <a:latin typeface="Calibri" panose="020F0502020204030204" pitchFamily="34" charset="0"/>
                <a:cs typeface="Calibri" panose="020F0502020204030204" pitchFamily="34" charset="0"/>
              </a:rPr>
              <a:t> : </a:t>
            </a:r>
            <a:r>
              <a:rPr lang="fr-FR" sz="1000" dirty="0">
                <a:latin typeface="Calibri" panose="020F0502020204030204" pitchFamily="34" charset="0"/>
                <a:cs typeface="Calibri" panose="020F0502020204030204" pitchFamily="34" charset="0"/>
              </a:rPr>
              <a:t>fournit des données d'observation de l'état du cycle du carbone en Europe et dans le monde. ICOS collecte des observations de concentration et de flux de gaz à effet de serre à partir de 3 réseaux distincts. Toutes ces observations sont réalisées pour soutenir la recherche afin d’aider à comprendre le fonctionnement de l'équilibre des gaz à effet de serre sur la Terre.</a:t>
            </a:r>
          </a:p>
          <a:p>
            <a:pPr marL="158750" indent="0">
              <a:buNone/>
            </a:pPr>
            <a:r>
              <a:rPr lang="fr-FR" sz="1000" b="1" dirty="0">
                <a:latin typeface="Calibri" panose="020F0502020204030204" pitchFamily="34" charset="0"/>
                <a:cs typeface="Calibri" panose="020F0502020204030204" pitchFamily="34" charset="0"/>
                <a:hlinkClick r:id="rId16"/>
              </a:rPr>
              <a:t>2.2. SILT </a:t>
            </a:r>
            <a:r>
              <a:rPr lang="fr-FR" sz="1000" b="1" dirty="0" err="1">
                <a:latin typeface="Calibri" panose="020F0502020204030204" pitchFamily="34" charset="0"/>
                <a:cs typeface="Calibri" panose="020F0502020204030204" pitchFamily="34" charset="0"/>
                <a:hlinkClick r:id="rId16"/>
              </a:rPr>
              <a:t>results</a:t>
            </a:r>
            <a:r>
              <a:rPr lang="fr-FR" sz="1000" b="1" dirty="0">
                <a:latin typeface="Calibri" panose="020F0502020204030204" pitchFamily="34" charset="0"/>
                <a:cs typeface="Calibri" panose="020F0502020204030204" pitchFamily="34" charset="0"/>
                <a:hlinkClick r:id="rId16"/>
              </a:rPr>
              <a:t> </a:t>
            </a:r>
            <a:r>
              <a:rPr lang="fr-FR" sz="1000" b="1" dirty="0" err="1">
                <a:latin typeface="Calibri" panose="020F0502020204030204" pitchFamily="34" charset="0"/>
                <a:cs typeface="Calibri" panose="020F0502020204030204" pitchFamily="34" charset="0"/>
                <a:hlinkClick r:id="rId16"/>
              </a:rPr>
              <a:t>viewer</a:t>
            </a:r>
            <a:r>
              <a:rPr lang="fr-FR" sz="1000" b="1" dirty="0">
                <a:latin typeface="Calibri" panose="020F0502020204030204" pitchFamily="34" charset="0"/>
                <a:cs typeface="Calibri" panose="020F0502020204030204" pitchFamily="34" charset="0"/>
              </a:rPr>
              <a:t>. </a:t>
            </a:r>
            <a:r>
              <a:rPr lang="fr-FR" sz="1000" dirty="0">
                <a:latin typeface="Calibri" panose="020F0502020204030204" pitchFamily="34" charset="0"/>
                <a:cs typeface="Calibri" panose="020F0502020204030204" pitchFamily="34" charset="0"/>
              </a:rPr>
              <a:t>Les données disponibles sur le portail ICOS Carbon Portal proviennent de séries chronologiques de valeurs sur des centaines de paramètres.  On peut voir, par exemple, à l’aide de l’outil de visualisation SILT </a:t>
            </a:r>
            <a:r>
              <a:rPr lang="fr-FR" sz="1000" dirty="0" err="1">
                <a:latin typeface="Calibri" panose="020F0502020204030204" pitchFamily="34" charset="0"/>
                <a:cs typeface="Calibri" panose="020F0502020204030204" pitchFamily="34" charset="0"/>
              </a:rPr>
              <a:t>results</a:t>
            </a:r>
            <a:r>
              <a:rPr lang="fr-FR" sz="1000" dirty="0">
                <a:latin typeface="Calibri" panose="020F0502020204030204" pitchFamily="34" charset="0"/>
                <a:cs typeface="Calibri" panose="020F0502020204030204" pitchFamily="34" charset="0"/>
              </a:rPr>
              <a:t> </a:t>
            </a:r>
            <a:r>
              <a:rPr lang="fr-FR" sz="1000" dirty="0" err="1">
                <a:latin typeface="Calibri" panose="020F0502020204030204" pitchFamily="34" charset="0"/>
                <a:cs typeface="Calibri" panose="020F0502020204030204" pitchFamily="34" charset="0"/>
              </a:rPr>
              <a:t>viewer</a:t>
            </a:r>
            <a:r>
              <a:rPr lang="fr-FR" sz="1000" dirty="0">
                <a:latin typeface="Calibri" panose="020F0502020204030204" pitchFamily="34" charset="0"/>
                <a:cs typeface="Calibri" panose="020F0502020204030204" pitchFamily="34" charset="0"/>
              </a:rPr>
              <a:t>, l’évolution des concentrations de CO2 sur une année, couplée à l’origine de la masse d’air. Ce serait très difficile à appréhender sans passer par la visualisation </a:t>
            </a:r>
            <a:r>
              <a:rPr lang="fr-FR" sz="1000" dirty="0"/>
              <a:t>de données.</a:t>
            </a:r>
          </a:p>
          <a:p>
            <a:pPr marL="0" marR="0" lvl="1" indent="0" algn="l" defTabSz="914400" rtl="0" eaLnBrk="1" fontAlgn="auto" latinLnBrk="0" hangingPunct="1">
              <a:buClrTx/>
              <a:buSzTx/>
              <a:buFontTx/>
              <a:buNone/>
              <a:tabLst/>
              <a:defRPr/>
            </a:pPr>
            <a:endParaRPr lang="fr-FR" sz="1000" b="0" dirty="0"/>
          </a:p>
          <a:p>
            <a:pPr marL="0" marR="0" lvl="1" indent="0" algn="l" defTabSz="914400" rtl="0" eaLnBrk="1" fontAlgn="auto" latinLnBrk="0" hangingPunct="1">
              <a:buClrTx/>
              <a:buSzTx/>
              <a:buFontTx/>
              <a:buNone/>
              <a:tabLst/>
              <a:defRPr/>
            </a:pPr>
            <a:endParaRPr lang="fr-FR" sz="1000" b="0" dirty="0"/>
          </a:p>
          <a:p>
            <a:endParaRPr lang="fr-FR" sz="1000" i="1"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fr-FR"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19952067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765675" cy="3575050"/>
          </a:xfrm>
        </p:spPr>
      </p:sp>
      <p:sp>
        <p:nvSpPr>
          <p:cNvPr id="3" name="Espace réservé des commentaires 2"/>
          <p:cNvSpPr>
            <a:spLocks noGrp="1"/>
          </p:cNvSpPr>
          <p:nvPr>
            <p:ph type="body" idx="1"/>
          </p:nvPr>
        </p:nvSpPr>
        <p:spPr>
          <a:xfrm>
            <a:off x="747837" y="4459259"/>
            <a:ext cx="5171279" cy="4608516"/>
          </a:xfrm>
        </p:spPr>
        <p:txBody>
          <a:bodyPr/>
          <a:lstStyle/>
          <a:p>
            <a:pPr marL="0" lvl="1" algn="just">
              <a:defRPr/>
            </a:pPr>
            <a:r>
              <a:rPr lang="fr-FR" sz="1000" dirty="0">
                <a:latin typeface="Calibri" panose="020F0502020204030204" pitchFamily="34" charset="0"/>
                <a:cs typeface="Calibri" panose="020F0502020204030204" pitchFamily="34" charset="0"/>
              </a:rPr>
              <a:t>Le Dataverse offre un espace privé pour stocker et partager des données entre partenaires; données sécurisées avec protocole de sauvegarde</a:t>
            </a:r>
          </a:p>
          <a:p>
            <a:pPr marL="0" lvl="1" algn="just">
              <a:defRPr/>
            </a:pPr>
            <a:r>
              <a:rPr lang="fr-FR" sz="1000" dirty="0">
                <a:latin typeface="Calibri" panose="020F0502020204030204" pitchFamily="34" charset="0"/>
                <a:cs typeface="Calibri" panose="020F0502020204030204" pitchFamily="34" charset="0"/>
              </a:rPr>
              <a:t>et un espace de partage et diffusion.</a:t>
            </a:r>
          </a:p>
          <a:p>
            <a:pPr marL="0" lvl="1" algn="just">
              <a:defRPr/>
            </a:pPr>
            <a:r>
              <a:rPr lang="fr-FR" sz="1000" dirty="0">
                <a:latin typeface="Calibri" panose="020F0502020204030204" pitchFamily="34" charset="0"/>
                <a:cs typeface="Calibri" panose="020F0502020204030204" pitchFamily="34" charset="0"/>
              </a:rPr>
              <a:t>limite de 2 Gdb / </a:t>
            </a:r>
            <a:r>
              <a:rPr lang="fr-FR" sz="1000" dirty="0" err="1">
                <a:latin typeface="Calibri" panose="020F0502020204030204" pitchFamily="34" charset="0"/>
                <a:cs typeface="Calibri" panose="020F0502020204030204" pitchFamily="34" charset="0"/>
              </a:rPr>
              <a:t>dataset</a:t>
            </a:r>
            <a:r>
              <a:rPr lang="fr-FR" sz="1000" dirty="0">
                <a:latin typeface="Calibri" panose="020F0502020204030204" pitchFamily="34" charset="0"/>
                <a:cs typeface="Calibri" panose="020F0502020204030204" pitchFamily="34" charset="0"/>
              </a:rPr>
              <a:t> et de 1.8 Gdb / fichier</a:t>
            </a:r>
          </a:p>
          <a:p>
            <a:pPr marL="0" lvl="1" algn="just">
              <a:defRPr/>
            </a:pPr>
            <a:r>
              <a:rPr lang="fr-FR" sz="1000" dirty="0">
                <a:latin typeface="Calibri" panose="020F0502020204030204" pitchFamily="34" charset="0"/>
                <a:cs typeface="Calibri" panose="020F0502020204030204" pitchFamily="34" charset="0"/>
              </a:rPr>
              <a:t>Le Dataverse est moissonné par les moteurs de recherche (</a:t>
            </a:r>
            <a:r>
              <a:rPr lang="fr-FR" sz="1000" dirty="0" err="1">
                <a:latin typeface="Calibri" panose="020F0502020204030204" pitchFamily="34" charset="0"/>
                <a:cs typeface="Calibri" panose="020F0502020204030204" pitchFamily="34" charset="0"/>
              </a:rPr>
              <a:t>Datacite</a:t>
            </a:r>
            <a:r>
              <a:rPr lang="fr-FR" sz="1000" dirty="0">
                <a:latin typeface="Calibri" panose="020F0502020204030204" pitchFamily="34" charset="0"/>
                <a:cs typeface="Calibri" panose="020F0502020204030204" pitchFamily="34" charset="0"/>
              </a:rPr>
              <a:t>, Google </a:t>
            </a:r>
            <a:r>
              <a:rPr lang="fr-FR" sz="1000" dirty="0" err="1">
                <a:latin typeface="Calibri" panose="020F0502020204030204" pitchFamily="34" charset="0"/>
                <a:cs typeface="Calibri" panose="020F0502020204030204" pitchFamily="34" charset="0"/>
              </a:rPr>
              <a:t>datasearch</a:t>
            </a:r>
            <a:r>
              <a:rPr lang="fr-FR" sz="1000" dirty="0">
                <a:latin typeface="Calibri" panose="020F0502020204030204" pitchFamily="34" charset="0"/>
                <a:cs typeface="Calibri" panose="020F0502020204030204" pitchFamily="34" charset="0"/>
              </a:rPr>
              <a:t>, …) </a:t>
            </a:r>
          </a:p>
          <a:p>
            <a:pPr marL="0" marR="0" lvl="1" indent="0" algn="l" defTabSz="914400" rtl="0" eaLnBrk="1" fontAlgn="auto" latinLnBrk="0" hangingPunct="1">
              <a:lnSpc>
                <a:spcPct val="100000"/>
              </a:lnSpc>
              <a:spcBef>
                <a:spcPts val="0"/>
              </a:spcBef>
              <a:spcAft>
                <a:spcPts val="0"/>
              </a:spcAft>
              <a:buClrTx/>
              <a:buSzTx/>
              <a:buFontTx/>
              <a:buNone/>
              <a:tabLst/>
              <a:defRPr/>
            </a:pPr>
            <a:endParaRPr lang="fr-FR" sz="1000" b="0" dirty="0">
              <a:latin typeface="Calibri" panose="020F0502020204030204" pitchFamily="34" charset="0"/>
              <a:cs typeface="Calibri" panose="020F0502020204030204"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fr-FR" sz="1000" b="0" dirty="0">
                <a:latin typeface="Calibri" panose="020F0502020204030204" pitchFamily="34" charset="0"/>
                <a:cs typeface="Calibri" panose="020F0502020204030204" pitchFamily="34" charset="0"/>
              </a:rPr>
              <a:t>Dataverse Cirad en avril 2022: </a:t>
            </a:r>
            <a:r>
              <a:rPr lang="fr-FR" sz="1000" dirty="0">
                <a:latin typeface="Calibri" panose="020F0502020204030204" pitchFamily="34" charset="0"/>
                <a:cs typeface="Calibri" panose="020F0502020204030204" pitchFamily="34" charset="0"/>
              </a:rPr>
              <a:t>56 Dataverses d'UR, équipes et projets</a:t>
            </a:r>
          </a:p>
          <a:p>
            <a:r>
              <a:rPr lang="fr-FR" sz="1000" dirty="0">
                <a:latin typeface="Calibri" panose="020F0502020204030204" pitchFamily="34" charset="0"/>
                <a:cs typeface="Calibri" panose="020F0502020204030204" pitchFamily="34" charset="0"/>
              </a:rPr>
              <a:t>288 </a:t>
            </a:r>
            <a:r>
              <a:rPr lang="fr-FR" sz="1000" dirty="0" err="1">
                <a:latin typeface="Calibri" panose="020F0502020204030204" pitchFamily="34" charset="0"/>
                <a:cs typeface="Calibri" panose="020F0502020204030204" pitchFamily="34" charset="0"/>
              </a:rPr>
              <a:t>datasets</a:t>
            </a:r>
            <a:r>
              <a:rPr lang="fr-FR" sz="1000" dirty="0">
                <a:latin typeface="Calibri" panose="020F0502020204030204" pitchFamily="34" charset="0"/>
                <a:cs typeface="Calibri" panose="020F0502020204030204" pitchFamily="34" charset="0"/>
              </a:rPr>
              <a:t> publics ; 1 970 fichiers ; 23 014 téléchargements</a:t>
            </a:r>
            <a:endParaRPr lang="fr-FR" sz="1000" b="0" dirty="0">
              <a:latin typeface="Calibri" panose="020F0502020204030204" pitchFamily="34" charset="0"/>
              <a:cs typeface="Calibri" panose="020F0502020204030204"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fr-FR" sz="1000" b="0" dirty="0">
              <a:latin typeface="Calibri" panose="020F0502020204030204" pitchFamily="34" charset="0"/>
              <a:cs typeface="Calibri" panose="020F0502020204030204"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fr-FR" sz="1000" b="0" dirty="0">
                <a:latin typeface="Calibri" panose="020F0502020204030204" pitchFamily="34" charset="0"/>
                <a:cs typeface="Calibri" panose="020F0502020204030204" pitchFamily="34" charset="0"/>
              </a:rPr>
              <a:t>Le groupe Harvard Dataverse a comparé les entrepôts généralistes: </a:t>
            </a:r>
            <a:r>
              <a:rPr lang="fr-FR" sz="1000" b="0" dirty="0">
                <a:latin typeface="Calibri" panose="020F0502020204030204" pitchFamily="34" charset="0"/>
                <a:cs typeface="Calibri" panose="020F0502020204030204" pitchFamily="34" charset="0"/>
                <a:hlinkClick r:id="rId3"/>
              </a:rPr>
              <a:t>https://datamanagement.hms.harvard.edu/repositories</a:t>
            </a:r>
            <a:r>
              <a:rPr lang="fr-FR" sz="1000" b="0" dirty="0">
                <a:latin typeface="Calibri" panose="020F0502020204030204" pitchFamily="34" charset="0"/>
                <a:cs typeface="Calibri" panose="020F0502020204030204" pitchFamily="34" charset="0"/>
              </a:rPr>
              <a:t> </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1000" b="0" dirty="0">
                <a:latin typeface="Calibri" panose="020F0502020204030204" pitchFamily="34" charset="0"/>
                <a:cs typeface="Calibri" panose="020F0502020204030204" pitchFamily="34" charset="0"/>
              </a:rPr>
              <a:t>Harvard Dataverse </a:t>
            </a:r>
            <a:r>
              <a:rPr lang="fr-FR" sz="1000" b="0" dirty="0" err="1">
                <a:latin typeface="Calibri" panose="020F0502020204030204" pitchFamily="34" charset="0"/>
                <a:cs typeface="Calibri" panose="020F0502020204030204" pitchFamily="34" charset="0"/>
              </a:rPr>
              <a:t>offers</a:t>
            </a:r>
            <a:r>
              <a:rPr lang="fr-FR" sz="1000" b="0" dirty="0">
                <a:latin typeface="Calibri" panose="020F0502020204030204" pitchFamily="34" charset="0"/>
                <a:cs typeface="Calibri" panose="020F0502020204030204" pitchFamily="34" charset="0"/>
              </a:rPr>
              <a:t> </a:t>
            </a:r>
            <a:r>
              <a:rPr lang="fr-FR" sz="1000" b="0" dirty="0" err="1">
                <a:latin typeface="Calibri" panose="020F0502020204030204" pitchFamily="34" charset="0"/>
                <a:cs typeface="Calibri" panose="020F0502020204030204" pitchFamily="34" charset="0"/>
              </a:rPr>
              <a:t>several</a:t>
            </a:r>
            <a:r>
              <a:rPr lang="fr-FR" sz="1000" b="0" dirty="0">
                <a:latin typeface="Calibri" panose="020F0502020204030204" pitchFamily="34" charset="0"/>
                <a:cs typeface="Calibri" panose="020F0502020204030204" pitchFamily="34" charset="0"/>
              </a:rPr>
              <a:t> </a:t>
            </a:r>
            <a:r>
              <a:rPr lang="fr-FR" sz="1000" b="0" dirty="0" err="1">
                <a:latin typeface="Calibri" panose="020F0502020204030204" pitchFamily="34" charset="0"/>
                <a:cs typeface="Calibri" panose="020F0502020204030204" pitchFamily="34" charset="0"/>
              </a:rPr>
              <a:t>different</a:t>
            </a:r>
            <a:r>
              <a:rPr lang="fr-FR" sz="1000" b="0" dirty="0">
                <a:latin typeface="Calibri" panose="020F0502020204030204" pitchFamily="34" charset="0"/>
                <a:cs typeface="Calibri" panose="020F0502020204030204" pitchFamily="34" charset="0"/>
              </a:rPr>
              <a:t> </a:t>
            </a:r>
            <a:r>
              <a:rPr lang="fr-FR" sz="1000" b="0" dirty="0" err="1">
                <a:latin typeface="Calibri" panose="020F0502020204030204" pitchFamily="34" charset="0"/>
                <a:cs typeface="Calibri" panose="020F0502020204030204" pitchFamily="34" charset="0"/>
              </a:rPr>
              <a:t>metadata</a:t>
            </a:r>
            <a:r>
              <a:rPr lang="fr-FR" sz="1000" b="0" dirty="0">
                <a:latin typeface="Calibri" panose="020F0502020204030204" pitchFamily="34" charset="0"/>
                <a:cs typeface="Calibri" panose="020F0502020204030204" pitchFamily="34" charset="0"/>
              </a:rPr>
              <a:t> </a:t>
            </a:r>
            <a:r>
              <a:rPr lang="fr-FR" sz="1000" b="0" dirty="0" err="1">
                <a:latin typeface="Calibri" panose="020F0502020204030204" pitchFamily="34" charset="0"/>
                <a:cs typeface="Calibri" panose="020F0502020204030204" pitchFamily="34" charset="0"/>
              </a:rPr>
              <a:t>templates</a:t>
            </a:r>
            <a:r>
              <a:rPr lang="fr-FR" sz="1000" b="0" dirty="0">
                <a:latin typeface="Calibri" panose="020F0502020204030204" pitchFamily="34" charset="0"/>
                <a:cs typeface="Calibri" panose="020F0502020204030204" pitchFamily="34" charset="0"/>
              </a:rPr>
              <a:t> </a:t>
            </a:r>
            <a:r>
              <a:rPr lang="fr-FR" sz="1000" b="0" dirty="0" err="1">
                <a:latin typeface="Calibri" panose="020F0502020204030204" pitchFamily="34" charset="0"/>
                <a:cs typeface="Calibri" panose="020F0502020204030204" pitchFamily="34" charset="0"/>
              </a:rPr>
              <a:t>appropriate</a:t>
            </a:r>
            <a:r>
              <a:rPr lang="fr-FR" sz="1000" b="0" dirty="0">
                <a:latin typeface="Calibri" panose="020F0502020204030204" pitchFamily="34" charset="0"/>
                <a:cs typeface="Calibri" panose="020F0502020204030204" pitchFamily="34" charset="0"/>
              </a:rPr>
              <a:t> for </a:t>
            </a:r>
            <a:r>
              <a:rPr lang="fr-FR" sz="1000" b="0" dirty="0" err="1">
                <a:latin typeface="Calibri" panose="020F0502020204030204" pitchFamily="34" charset="0"/>
                <a:cs typeface="Calibri" panose="020F0502020204030204" pitchFamily="34" charset="0"/>
              </a:rPr>
              <a:t>datasets</a:t>
            </a:r>
            <a:r>
              <a:rPr lang="fr-FR" sz="1000" b="0" dirty="0">
                <a:latin typeface="Calibri" panose="020F0502020204030204" pitchFamily="34" charset="0"/>
                <a:cs typeface="Calibri" panose="020F0502020204030204" pitchFamily="34" charset="0"/>
              </a:rPr>
              <a:t> </a:t>
            </a:r>
            <a:r>
              <a:rPr lang="fr-FR" sz="1000" b="0" dirty="0" err="1">
                <a:latin typeface="Calibri" panose="020F0502020204030204" pitchFamily="34" charset="0"/>
                <a:cs typeface="Calibri" panose="020F0502020204030204" pitchFamily="34" charset="0"/>
              </a:rPr>
              <a:t>from</a:t>
            </a:r>
            <a:r>
              <a:rPr lang="fr-FR" sz="1000" b="0" dirty="0">
                <a:latin typeface="Calibri" panose="020F0502020204030204" pitchFamily="34" charset="0"/>
                <a:cs typeface="Calibri" panose="020F0502020204030204" pitchFamily="34" charset="0"/>
              </a:rPr>
              <a:t> </a:t>
            </a:r>
            <a:r>
              <a:rPr lang="fr-FR" sz="1000" b="0" dirty="0" err="1">
                <a:latin typeface="Calibri" panose="020F0502020204030204" pitchFamily="34" charset="0"/>
                <a:cs typeface="Calibri" panose="020F0502020204030204" pitchFamily="34" charset="0"/>
              </a:rPr>
              <a:t>different</a:t>
            </a:r>
            <a:r>
              <a:rPr lang="fr-FR" sz="1000" b="0" dirty="0">
                <a:latin typeface="Calibri" panose="020F0502020204030204" pitchFamily="34" charset="0"/>
                <a:cs typeface="Calibri" panose="020F0502020204030204" pitchFamily="34" charset="0"/>
              </a:rPr>
              <a:t> disciplines, and the life sciences </a:t>
            </a:r>
            <a:r>
              <a:rPr lang="fr-FR" sz="1000" b="0" dirty="0" err="1">
                <a:latin typeface="Calibri" panose="020F0502020204030204" pitchFamily="34" charset="0"/>
                <a:cs typeface="Calibri" panose="020F0502020204030204" pitchFamily="34" charset="0"/>
              </a:rPr>
              <a:t>metadata</a:t>
            </a:r>
            <a:r>
              <a:rPr lang="fr-FR" sz="1000" b="0" dirty="0">
                <a:latin typeface="Calibri" panose="020F0502020204030204" pitchFamily="34" charset="0"/>
                <a:cs typeface="Calibri" panose="020F0502020204030204" pitchFamily="34" charset="0"/>
              </a:rPr>
              <a:t> </a:t>
            </a:r>
            <a:r>
              <a:rPr lang="fr-FR" sz="1000" b="0" dirty="0" err="1">
                <a:latin typeface="Calibri" panose="020F0502020204030204" pitchFamily="34" charset="0"/>
                <a:cs typeface="Calibri" panose="020F0502020204030204" pitchFamily="34" charset="0"/>
              </a:rPr>
              <a:t>template</a:t>
            </a:r>
            <a:r>
              <a:rPr lang="fr-FR" sz="1000" b="0" dirty="0">
                <a:latin typeface="Calibri" panose="020F0502020204030204" pitchFamily="34" charset="0"/>
                <a:cs typeface="Calibri" panose="020F0502020204030204" pitchFamily="34" charset="0"/>
              </a:rPr>
              <a:t> </a:t>
            </a:r>
            <a:r>
              <a:rPr lang="fr-FR" sz="1000" b="0" dirty="0" err="1">
                <a:latin typeface="Calibri" panose="020F0502020204030204" pitchFamily="34" charset="0"/>
                <a:cs typeface="Calibri" panose="020F0502020204030204" pitchFamily="34" charset="0"/>
              </a:rPr>
              <a:t>adheres</a:t>
            </a:r>
            <a:r>
              <a:rPr lang="fr-FR" sz="1000" b="0" dirty="0">
                <a:latin typeface="Calibri" panose="020F0502020204030204" pitchFamily="34" charset="0"/>
                <a:cs typeface="Calibri" panose="020F0502020204030204" pitchFamily="34" charset="0"/>
              </a:rPr>
              <a:t> to the ISA-TAB </a:t>
            </a:r>
            <a:r>
              <a:rPr lang="fr-FR" sz="1000" b="0" dirty="0" err="1">
                <a:latin typeface="Calibri" panose="020F0502020204030204" pitchFamily="34" charset="0"/>
                <a:cs typeface="Calibri" panose="020F0502020204030204" pitchFamily="34" charset="0"/>
              </a:rPr>
              <a:t>specification</a:t>
            </a:r>
            <a:r>
              <a:rPr lang="fr-FR" sz="1000" b="0" dirty="0">
                <a:latin typeface="Calibri" panose="020F0502020204030204" pitchFamily="34" charset="0"/>
                <a:cs typeface="Calibri" panose="020F0502020204030204" pitchFamily="34" charset="0"/>
              </a:rPr>
              <a:t>. </a:t>
            </a:r>
            <a:r>
              <a:rPr lang="fr-FR" sz="1000" b="0" dirty="0">
                <a:latin typeface="Calibri" panose="020F0502020204030204" pitchFamily="34" charset="0"/>
                <a:cs typeface="Calibri" panose="020F0502020204030204" pitchFamily="34" charset="0"/>
                <a:hlinkClick r:id="rId4"/>
              </a:rPr>
              <a:t>https://datamanagement.hms.harvard.edu/repositories-harvard-dataverse</a:t>
            </a:r>
            <a:r>
              <a:rPr lang="fr-FR" sz="1000" b="0" dirty="0">
                <a:latin typeface="Calibri" panose="020F0502020204030204" pitchFamily="34" charset="0"/>
                <a:cs typeface="Calibri" panose="020F0502020204030204" pitchFamily="34" charset="0"/>
              </a:rPr>
              <a:t>  </a:t>
            </a:r>
          </a:p>
          <a:p>
            <a:pPr marL="0" marR="0" lvl="1" indent="0" algn="l" defTabSz="914400" rtl="0" eaLnBrk="1" fontAlgn="auto" latinLnBrk="0" hangingPunct="1">
              <a:lnSpc>
                <a:spcPct val="100000"/>
              </a:lnSpc>
              <a:spcBef>
                <a:spcPts val="0"/>
              </a:spcBef>
              <a:spcAft>
                <a:spcPts val="0"/>
              </a:spcAft>
              <a:buClrTx/>
              <a:buSzTx/>
              <a:buFontTx/>
              <a:buNone/>
              <a:tabLst/>
              <a:defRPr/>
            </a:pPr>
            <a:endParaRPr lang="fr-FR" sz="1000" dirty="0">
              <a:latin typeface="Calibri" panose="020F0502020204030204" pitchFamily="34" charset="0"/>
              <a:cs typeface="Calibri" panose="020F0502020204030204" pitchFamily="34" charset="0"/>
            </a:endParaRPr>
          </a:p>
          <a:p>
            <a:pPr marL="0" lvl="1">
              <a:defRPr/>
            </a:pPr>
            <a:r>
              <a:rPr lang="fr-FR" sz="1000" b="0" dirty="0">
                <a:latin typeface="Calibri" panose="020F0502020204030204" pitchFamily="34" charset="0"/>
                <a:cs typeface="Calibri" panose="020F0502020204030204" pitchFamily="34" charset="0"/>
              </a:rPr>
              <a:t>Possible d’importer un </a:t>
            </a:r>
            <a:r>
              <a:rPr lang="fr-FR" sz="1000" b="0" dirty="0" err="1">
                <a:latin typeface="Calibri" panose="020F0502020204030204" pitchFamily="34" charset="0"/>
                <a:cs typeface="Calibri" panose="020F0502020204030204" pitchFamily="34" charset="0"/>
              </a:rPr>
              <a:t>dataset</a:t>
            </a:r>
            <a:r>
              <a:rPr lang="fr-FR" sz="1000" b="0" dirty="0">
                <a:latin typeface="Calibri" panose="020F0502020204030204" pitchFamily="34" charset="0"/>
                <a:cs typeface="Calibri" panose="020F0502020204030204" pitchFamily="34" charset="0"/>
              </a:rPr>
              <a:t> avec un PID: </a:t>
            </a:r>
            <a:r>
              <a:rPr lang="en-US" sz="1000" i="1" dirty="0">
                <a:latin typeface="Calibri" panose="020F0502020204030204" pitchFamily="34" charset="0"/>
                <a:cs typeface="Calibri" panose="020F0502020204030204" pitchFamily="34" charset="0"/>
              </a:rPr>
              <a:t>To import a dataset with an existing persistent identifier (PID), you have to provide the PID as a parameter at the URL. The following line imports a dataset with the PID PERSISTENT_IDENTIFIER to Dataverse, and then releases it: </a:t>
            </a:r>
            <a:r>
              <a:rPr lang="en-US" sz="1000" i="1" dirty="0">
                <a:latin typeface="Calibri" panose="020F0502020204030204" pitchFamily="34" charset="0"/>
                <a:cs typeface="Calibri" panose="020F0502020204030204" pitchFamily="34" charset="0"/>
                <a:hlinkClick r:id="rId5"/>
              </a:rPr>
              <a:t>https://guides.dataverse.org/en/latest/api/native-api.html#list-metadata-blocks-defined-on-a-dataverse</a:t>
            </a:r>
            <a:r>
              <a:rPr lang="en-US" sz="1000" i="1" dirty="0">
                <a:latin typeface="Calibri" panose="020F0502020204030204" pitchFamily="34" charset="0"/>
                <a:cs typeface="Calibri" panose="020F0502020204030204" pitchFamily="34" charset="0"/>
              </a:rPr>
              <a:t> </a:t>
            </a:r>
            <a:endParaRPr lang="fr-FR" sz="1000" b="0" i="1" dirty="0">
              <a:latin typeface="Calibri" panose="020F0502020204030204" pitchFamily="34" charset="0"/>
              <a:cs typeface="Calibri" panose="020F0502020204030204" pitchFamily="34" charset="0"/>
            </a:endParaRPr>
          </a:p>
          <a:p>
            <a:pPr marL="0" lvl="1">
              <a:defRPr/>
            </a:pPr>
            <a:endParaRPr lang="fr-FR" sz="900" b="0" i="1" dirty="0">
              <a:latin typeface="+mn-lt"/>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fr-FR" sz="900" b="0"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fr-FR"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01300032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399"/>
            <a:ext cx="5486400" cy="4674871"/>
          </a:xfrm>
          <a:prstGeom prst="rect">
            <a:avLst/>
          </a:prstGeom>
        </p:spPr>
        <p:txBody>
          <a:bodyPr spcFirstLastPara="1" wrap="square"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baseline="0" dirty="0">
                <a:latin typeface="Calibri" panose="020F0502020204030204" pitchFamily="34" charset="0"/>
                <a:cs typeface="Calibri" panose="020F0502020204030204" pitchFamily="34" charset="0"/>
              </a:rPr>
              <a:t>Visibilité dans les entrepôts + visibilité dans les moteurs de recherche (ex: </a:t>
            </a:r>
            <a:r>
              <a:rPr lang="fr-FR" sz="1000" baseline="0" dirty="0" err="1">
                <a:latin typeface="Calibri" panose="020F0502020204030204" pitchFamily="34" charset="0"/>
                <a:cs typeface="Calibri" panose="020F0502020204030204" pitchFamily="34" charset="0"/>
              </a:rPr>
              <a:t>DataCite</a:t>
            </a:r>
            <a:r>
              <a:rPr lang="fr-FR" sz="1000" baseline="0" dirty="0">
                <a:latin typeface="Calibri" panose="020F0502020204030204" pitchFamily="34" charset="0"/>
                <a:cs typeface="Calibri" panose="020F0502020204030204" pitchFamily="34" charset="0"/>
              </a:rPr>
              <a:t> </a:t>
            </a:r>
            <a:r>
              <a:rPr lang="fr-FR" sz="1000" baseline="0" dirty="0" err="1">
                <a:latin typeface="Calibri" panose="020F0502020204030204" pitchFamily="34" charset="0"/>
                <a:cs typeface="Calibri" panose="020F0502020204030204" pitchFamily="34" charset="0"/>
              </a:rPr>
              <a:t>Search</a:t>
            </a:r>
            <a:r>
              <a:rPr lang="fr-FR" sz="1000" baseline="0" dirty="0">
                <a:latin typeface="Calibri" panose="020F0502020204030204" pitchFamily="34" charset="0"/>
                <a:cs typeface="Calibri" panose="020F0502020204030204" pitchFamily="34" charset="0"/>
              </a:rPr>
              <a:t>, Data Citation Index du </a:t>
            </a:r>
            <a:r>
              <a:rPr lang="fr-FR" sz="1000" baseline="0" dirty="0" err="1">
                <a:latin typeface="Calibri" panose="020F0502020204030204" pitchFamily="34" charset="0"/>
                <a:cs typeface="Calibri" panose="020F0502020204030204" pitchFamily="34" charset="0"/>
              </a:rPr>
              <a:t>WoS</a:t>
            </a:r>
            <a:r>
              <a:rPr lang="fr-FR" sz="1000" baseline="0" dirty="0">
                <a:latin typeface="Calibri" panose="020F0502020204030204" pitchFamily="34" charset="0"/>
                <a:cs typeface="Calibri" panose="020F050202020403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baseline="0" dirty="0">
                <a:latin typeface="Calibri" panose="020F0502020204030204" pitchFamily="34" charset="0"/>
                <a:cs typeface="Calibri" panose="020F0502020204030204" pitchFamily="34" charset="0"/>
              </a:rPr>
              <a:t>Entrepôts qui valorisent vos données, les </a:t>
            </a:r>
            <a:r>
              <a:rPr lang="fr-FR" sz="1000" b="1" baseline="0" dirty="0">
                <a:latin typeface="Calibri" panose="020F0502020204030204" pitchFamily="34" charset="0"/>
                <a:cs typeface="Calibri" panose="020F0502020204030204" pitchFamily="34" charset="0"/>
              </a:rPr>
              <a:t>exposent</a:t>
            </a:r>
            <a:r>
              <a:rPr lang="fr-FR" sz="1000" baseline="0" dirty="0">
                <a:latin typeface="Calibri" panose="020F0502020204030204" pitchFamily="34" charset="0"/>
                <a:cs typeface="Calibri" panose="020F0502020204030204" pitchFamily="34" charset="0"/>
              </a:rPr>
              <a:t> et </a:t>
            </a:r>
            <a:r>
              <a:rPr lang="fr-FR" sz="1000" b="1" baseline="0" dirty="0">
                <a:latin typeface="Calibri" panose="020F0502020204030204" pitchFamily="34" charset="0"/>
                <a:cs typeface="Calibri" panose="020F0502020204030204" pitchFamily="34" charset="0"/>
              </a:rPr>
              <a:t>les rendent accessibles dans divers portails</a:t>
            </a:r>
            <a:r>
              <a:rPr lang="fr-FR" sz="1000" baseline="0" dirty="0">
                <a:latin typeface="Calibri" panose="020F0502020204030204" pitchFamily="34" charset="0"/>
                <a:cs typeface="Calibri" panose="020F0502020204030204" pitchFamily="34" charset="0"/>
              </a:rPr>
              <a:t> internationaux (et donc les </a:t>
            </a:r>
            <a:r>
              <a:rPr lang="fr-FR" sz="1000" baseline="0" dirty="0" err="1">
                <a:latin typeface="Calibri" panose="020F0502020204030204" pitchFamily="34" charset="0"/>
                <a:cs typeface="Calibri" panose="020F0502020204030204" pitchFamily="34" charset="0"/>
              </a:rPr>
              <a:t>intégrent</a:t>
            </a:r>
            <a:r>
              <a:rPr lang="fr-FR" sz="1000" baseline="0" dirty="0">
                <a:latin typeface="Calibri" panose="020F0502020204030204" pitchFamily="34" charset="0"/>
                <a:cs typeface="Calibri" panose="020F0502020204030204" pitchFamily="34" charset="0"/>
              </a:rPr>
              <a:t> dans des communautés scientifiques mondiales) (ex: SEANOE, GBIF)</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baseline="0" dirty="0">
                <a:latin typeface="Calibri" panose="020F0502020204030204" pitchFamily="34" charset="0"/>
                <a:cs typeface="Calibri" panose="020F0502020204030204" pitchFamily="34" charset="0"/>
              </a:rPr>
              <a:t>Entrepôt qui possède un potentiel de réutilisation de vos données !!</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baseline="0" dirty="0">
                <a:latin typeface="Calibri" panose="020F0502020204030204" pitchFamily="34" charset="0"/>
                <a:cs typeface="Calibri" panose="020F0502020204030204" pitchFamily="34" charset="0"/>
              </a:rPr>
              <a:t>Entrepôt qui permet le suivi de l’utilisation de vos données donc </a:t>
            </a:r>
            <a:r>
              <a:rPr lang="fr-FR" sz="1000" b="1" baseline="0" dirty="0">
                <a:latin typeface="Calibri" panose="020F0502020204030204" pitchFamily="34" charset="0"/>
                <a:cs typeface="Calibri" panose="020F0502020204030204" pitchFamily="34" charset="0"/>
              </a:rPr>
              <a:t>suivi des citations </a:t>
            </a:r>
            <a:r>
              <a:rPr lang="fr-FR" sz="1000" baseline="0" dirty="0">
                <a:latin typeface="Calibri" panose="020F0502020204030204" pitchFamily="34" charset="0"/>
                <a:cs typeface="Calibri" panose="020F0502020204030204" pitchFamily="34" charset="0"/>
              </a:rPr>
              <a:t>(ex: SEANOE)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“Choose a data repository which promotes your data” dans le </a:t>
            </a:r>
            <a:r>
              <a:rPr lang="en-US" sz="1000" b="0" i="1"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Data Management Expert Guide </a:t>
            </a:r>
            <a:r>
              <a:rPr lang="en-US"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du CESSDA: </a:t>
            </a:r>
            <a:r>
              <a:rPr lang="en-US"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hlinkClick r:id="rId3"/>
              </a:rPr>
              <a:t>https://zenodo.org/record/3820473#.X4g-5-06-Uk</a:t>
            </a:r>
            <a:r>
              <a:rPr lang="en-US"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  </a:t>
            </a:r>
            <a:r>
              <a:rPr lang="fr-FR" sz="1000" dirty="0" err="1">
                <a:latin typeface="Calibri" panose="020F0502020204030204" pitchFamily="34" charset="0"/>
                <a:cs typeface="Calibri" panose="020F0502020204030204" pitchFamily="34" charset="0"/>
              </a:rPr>
              <a:t>Promoting</a:t>
            </a:r>
            <a:r>
              <a:rPr lang="fr-FR" sz="1000" dirty="0">
                <a:latin typeface="Calibri" panose="020F0502020204030204" pitchFamily="34" charset="0"/>
                <a:cs typeface="Calibri" panose="020F0502020204030204" pitchFamily="34" charset="0"/>
              </a:rPr>
              <a:t> </a:t>
            </a:r>
            <a:r>
              <a:rPr lang="fr-FR" sz="1000" dirty="0" err="1">
                <a:latin typeface="Calibri" panose="020F0502020204030204" pitchFamily="34" charset="0"/>
                <a:cs typeface="Calibri" panose="020F0502020204030204" pitchFamily="34" charset="0"/>
              </a:rPr>
              <a:t>your</a:t>
            </a:r>
            <a:r>
              <a:rPr lang="fr-FR" sz="1000" dirty="0">
                <a:latin typeface="Calibri" panose="020F0502020204030204" pitchFamily="34" charset="0"/>
                <a:cs typeface="Calibri" panose="020F0502020204030204" pitchFamily="34" charset="0"/>
              </a:rPr>
              <a:t> data : </a:t>
            </a:r>
            <a:r>
              <a:rPr lang="fr-FR" sz="1000" dirty="0">
                <a:latin typeface="Calibri" panose="020F0502020204030204" pitchFamily="34" charset="0"/>
                <a:cs typeface="Calibri" panose="020F0502020204030204" pitchFamily="34" charset="0"/>
                <a:hlinkClick r:id="rId4"/>
              </a:rPr>
              <a:t>https://www.cessda.eu/Training/Training-Resources/Library/Data-Management-Expert-Guide/6.-Archive-Publish/Promoting-your-data</a:t>
            </a:r>
            <a:r>
              <a:rPr lang="fr-FR" sz="1000" dirty="0">
                <a:latin typeface="Calibri" panose="020F0502020204030204" pitchFamily="34" charset="0"/>
                <a:cs typeface="Calibri" panose="020F0502020204030204" pitchFamily="34" charset="0"/>
              </a:rPr>
              <a:t> </a:t>
            </a:r>
            <a:endParaRPr lang="fr-FR" sz="1000" baseline="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baseline="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aseline="0" dirty="0">
                <a:latin typeface="Calibri" panose="020F0502020204030204" pitchFamily="34" charset="0"/>
                <a:cs typeface="Calibri" panose="020F0502020204030204" pitchFamily="34" charset="0"/>
              </a:rPr>
              <a:t>Certification : ODS; ISO, CTS (</a:t>
            </a:r>
            <a:r>
              <a:rPr lang="fr-FR" sz="1000" baseline="0" dirty="0" err="1">
                <a:latin typeface="Calibri" panose="020F0502020204030204" pitchFamily="34" charset="0"/>
                <a:cs typeface="Calibri" panose="020F0502020204030204" pitchFamily="34" charset="0"/>
              </a:rPr>
              <a:t>Core</a:t>
            </a:r>
            <a:r>
              <a:rPr lang="fr-FR" sz="1000" baseline="0" dirty="0">
                <a:latin typeface="Calibri" panose="020F0502020204030204" pitchFamily="34" charset="0"/>
                <a:cs typeface="Calibri" panose="020F0502020204030204" pitchFamily="34" charset="0"/>
              </a:rPr>
              <a:t> Trust Seal)</a:t>
            </a:r>
          </a:p>
          <a:p>
            <a:pPr marL="0" indent="0">
              <a:buNone/>
            </a:pPr>
            <a:r>
              <a:rPr lang="fr-FR" sz="1000" baseline="0" dirty="0">
                <a:latin typeface="Calibri" panose="020F0502020204030204" pitchFamily="34" charset="0"/>
                <a:cs typeface="Calibri" panose="020F0502020204030204" pitchFamily="34" charset="0"/>
              </a:rPr>
              <a:t>Entrepôts certifiés CTS : </a:t>
            </a:r>
            <a:r>
              <a:rPr lang="fr-FR" sz="1000" baseline="0" dirty="0">
                <a:latin typeface="Calibri" panose="020F0502020204030204" pitchFamily="34" charset="0"/>
                <a:cs typeface="Calibri" panose="020F0502020204030204" pitchFamily="34" charset="0"/>
                <a:hlinkClick r:id="rId5"/>
              </a:rPr>
              <a:t>https://www.coretrustseal.org/why-certification/certified-repositories/</a:t>
            </a:r>
            <a:r>
              <a:rPr lang="fr-FR" sz="1000" baseline="0" dirty="0">
                <a:latin typeface="Calibri" panose="020F0502020204030204" pitchFamily="34" charset="0"/>
                <a:cs typeface="Calibri" panose="020F0502020204030204" pitchFamily="34" charset="0"/>
              </a:rPr>
              <a:t> </a:t>
            </a:r>
          </a:p>
          <a:p>
            <a:pPr marL="0" indent="0" defTabSz="358775">
              <a:buNone/>
            </a:pPr>
            <a:r>
              <a:rPr lang="fr-FR" sz="1000" dirty="0">
                <a:latin typeface="Calibri" panose="020F0502020204030204" pitchFamily="34" charset="0"/>
                <a:cs typeface="Calibri" panose="020F0502020204030204" pitchFamily="34" charset="0"/>
              </a:rPr>
              <a:t>	Plus de 170 entrepôts certifiés début 2022</a:t>
            </a:r>
            <a:r>
              <a:rPr lang="fr-FR" sz="1000" baseline="0" dirty="0">
                <a:latin typeface="Calibri" panose="020F0502020204030204" pitchFamily="34" charset="0"/>
                <a:cs typeface="Calibri" panose="020F0502020204030204" pitchFamily="34" charset="0"/>
              </a:rPr>
              <a:t> : dont </a:t>
            </a:r>
            <a:r>
              <a:rPr lang="fr-FR" sz="1000" baseline="0" dirty="0" err="1">
                <a:latin typeface="Calibri" panose="020F0502020204030204" pitchFamily="34" charset="0"/>
                <a:cs typeface="Calibri" panose="020F0502020204030204" pitchFamily="34" charset="0"/>
              </a:rPr>
              <a:t>UniProt</a:t>
            </a:r>
            <a:r>
              <a:rPr lang="fr-FR" sz="1000" baseline="0" dirty="0">
                <a:latin typeface="Calibri" panose="020F0502020204030204" pitchFamily="34" charset="0"/>
                <a:cs typeface="Calibri" panose="020F0502020204030204" pitchFamily="34" charset="0"/>
              </a:rPr>
              <a:t>, </a:t>
            </a:r>
            <a:r>
              <a:rPr lang="fr-FR" sz="1000" dirty="0">
                <a:latin typeface="Calibri" panose="020F0502020204030204" pitchFamily="34" charset="0"/>
                <a:cs typeface="Calibri" panose="020F0502020204030204" pitchFamily="34" charset="0"/>
              </a:rPr>
              <a:t>Dataverse NO, ZBW </a:t>
            </a:r>
            <a:r>
              <a:rPr lang="fr-FR" sz="1000" dirty="0" err="1">
                <a:latin typeface="Calibri" panose="020F0502020204030204" pitchFamily="34" charset="0"/>
                <a:cs typeface="Calibri" panose="020F0502020204030204" pitchFamily="34" charset="0"/>
              </a:rPr>
              <a:t>Digitial</a:t>
            </a:r>
            <a:r>
              <a:rPr lang="fr-FR" sz="1000" dirty="0">
                <a:latin typeface="Calibri" panose="020F0502020204030204" pitchFamily="34" charset="0"/>
                <a:cs typeface="Calibri" panose="020F0502020204030204" pitchFamily="34" charset="0"/>
              </a:rPr>
              <a:t> Long-</a:t>
            </a:r>
            <a:r>
              <a:rPr lang="fr-FR" sz="1000" dirty="0" err="1">
                <a:latin typeface="Calibri" panose="020F0502020204030204" pitchFamily="34" charset="0"/>
                <a:cs typeface="Calibri" panose="020F0502020204030204" pitchFamily="34" charset="0"/>
              </a:rPr>
              <a:t>Term</a:t>
            </a:r>
            <a:r>
              <a:rPr lang="fr-FR" sz="1000" dirty="0">
                <a:latin typeface="Calibri" panose="020F0502020204030204" pitchFamily="34" charset="0"/>
                <a:cs typeface="Calibri" panose="020F0502020204030204" pitchFamily="34" charset="0"/>
              </a:rPr>
              <a:t> Archive, IFREMER-SISMER, ICPSR, PANGAEA, </a:t>
            </a:r>
            <a:r>
              <a:rPr lang="fr-FR" sz="1000" dirty="0" err="1">
                <a:latin typeface="Calibri" panose="020F0502020204030204" pitchFamily="34" charset="0"/>
                <a:cs typeface="Calibri" panose="020F0502020204030204" pitchFamily="34" charset="0"/>
              </a:rPr>
              <a:t>Environmental</a:t>
            </a:r>
            <a:r>
              <a:rPr lang="fr-FR" sz="1000" dirty="0">
                <a:latin typeface="Calibri" panose="020F0502020204030204" pitchFamily="34" charset="0"/>
                <a:cs typeface="Calibri" panose="020F0502020204030204" pitchFamily="34" charset="0"/>
              </a:rPr>
              <a:t> Information Data Centre (</a:t>
            </a:r>
            <a:r>
              <a:rPr lang="fr-FR" sz="1000" dirty="0">
                <a:latin typeface="Calibri" panose="020F0502020204030204" pitchFamily="34" charset="0"/>
                <a:cs typeface="Calibri" panose="020F0502020204030204" pitchFamily="34" charset="0"/>
                <a:hlinkClick r:id="rId6"/>
              </a:rPr>
              <a:t>http://eidc.ceh.ac.uk/</a:t>
            </a:r>
            <a:r>
              <a:rPr lang="fr-FR" sz="1000" dirty="0">
                <a:latin typeface="Calibri" panose="020F0502020204030204" pitchFamily="34" charset="0"/>
                <a:cs typeface="Calibri" panose="020F0502020204030204" pitchFamily="34" charset="0"/>
              </a:rPr>
              <a:t>), </a:t>
            </a:r>
            <a:r>
              <a:rPr lang="en-US" sz="1000" dirty="0">
                <a:latin typeface="Calibri" panose="020F0502020204030204" pitchFamily="34" charset="0"/>
                <a:cs typeface="Calibri" panose="020F0502020204030204" pitchFamily="34" charset="0"/>
              </a:rPr>
              <a:t>DKRZ - World Data Centre for Climate (WDCC) </a:t>
            </a:r>
            <a:r>
              <a:rPr lang="en-US" sz="1000" dirty="0">
                <a:latin typeface="Calibri" panose="020F0502020204030204" pitchFamily="34" charset="0"/>
                <a:cs typeface="Calibri" panose="020F0502020204030204" pitchFamily="34" charset="0"/>
                <a:hlinkClick r:id="rId7"/>
              </a:rPr>
              <a:t>https://www.dkrz.de/up/systems/wdcc</a:t>
            </a:r>
            <a:r>
              <a:rPr lang="en-US" sz="1000" dirty="0">
                <a:latin typeface="Calibri" panose="020F0502020204030204" pitchFamily="34" charset="0"/>
                <a:cs typeface="Calibri" panose="020F0502020204030204" pitchFamily="34" charset="0"/>
              </a:rPr>
              <a:t>, </a:t>
            </a:r>
            <a:r>
              <a:rPr lang="fr-FR" sz="1000" dirty="0">
                <a:latin typeface="Calibri" panose="020F0502020204030204" pitchFamily="34" charset="0"/>
                <a:cs typeface="Calibri" panose="020F0502020204030204" pitchFamily="34" charset="0"/>
              </a:rPr>
              <a:t>ISRIC - WDC </a:t>
            </a:r>
            <a:r>
              <a:rPr lang="fr-FR" sz="1000" dirty="0" err="1">
                <a:latin typeface="Calibri" panose="020F0502020204030204" pitchFamily="34" charset="0"/>
                <a:cs typeface="Calibri" panose="020F0502020204030204" pitchFamily="34" charset="0"/>
              </a:rPr>
              <a:t>Soils</a:t>
            </a:r>
            <a:r>
              <a:rPr lang="fr-FR" sz="1000" dirty="0">
                <a:latin typeface="Calibri" panose="020F0502020204030204" pitchFamily="34" charset="0"/>
                <a:cs typeface="Calibri" panose="020F0502020204030204" pitchFamily="34" charset="0"/>
              </a:rPr>
              <a:t> (</a:t>
            </a:r>
            <a:r>
              <a:rPr lang="fr-FR" sz="1000" dirty="0">
                <a:latin typeface="Calibri" panose="020F0502020204030204" pitchFamily="34" charset="0"/>
                <a:cs typeface="Calibri" panose="020F0502020204030204" pitchFamily="34" charset="0"/>
                <a:hlinkClick r:id="rId8"/>
              </a:rPr>
              <a:t>https://www.isric.org/about/world-data-centre-soils-wdc-soils</a:t>
            </a:r>
            <a:r>
              <a:rPr lang="fr-FR" sz="1000" dirty="0">
                <a:latin typeface="Calibri" panose="020F0502020204030204" pitchFamily="34" charset="0"/>
                <a:cs typeface="Calibri" panose="020F0502020204030204" pitchFamily="34" charset="0"/>
              </a:rPr>
              <a:t>), </a:t>
            </a:r>
            <a:r>
              <a:rPr lang="fr-FR" sz="1000" dirty="0" err="1">
                <a:latin typeface="Calibri" panose="020F0502020204030204" pitchFamily="34" charset="0"/>
                <a:cs typeface="Calibri" panose="020F0502020204030204" pitchFamily="34" charset="0"/>
              </a:rPr>
              <a:t>wwPDB</a:t>
            </a:r>
            <a:r>
              <a:rPr lang="fr-FR" sz="1000" dirty="0">
                <a:latin typeface="Calibri" panose="020F0502020204030204" pitchFamily="34" charset="0"/>
                <a:cs typeface="Calibri" panose="020F0502020204030204" pitchFamily="34" charset="0"/>
              </a:rPr>
              <a:t>, GBIF, </a:t>
            </a:r>
            <a:r>
              <a:rPr lang="en-US" sz="1000" dirty="0">
                <a:latin typeface="Calibri" panose="020F0502020204030204" pitchFamily="34" charset="0"/>
                <a:cs typeface="Calibri" panose="020F0502020204030204" pitchFamily="34" charset="0"/>
              </a:rPr>
              <a:t>Interdisciplinary Earth Data Alliance (</a:t>
            </a:r>
            <a:r>
              <a:rPr lang="en-US" sz="1000" dirty="0">
                <a:latin typeface="Calibri" panose="020F0502020204030204" pitchFamily="34" charset="0"/>
                <a:cs typeface="Calibri" panose="020F0502020204030204" pitchFamily="34" charset="0"/>
                <a:hlinkClick r:id="rId9"/>
              </a:rPr>
              <a:t>https://www.iedadata.org</a:t>
            </a:r>
            <a:r>
              <a:rPr lang="en-US" sz="1000" dirty="0">
                <a:latin typeface="Calibri" panose="020F0502020204030204" pitchFamily="34" charset="0"/>
                <a:cs typeface="Calibri" panose="020F0502020204030204" pitchFamily="34" charset="0"/>
              </a:rPr>
              <a:t>)</a:t>
            </a:r>
          </a:p>
          <a:p>
            <a:endParaRPr lang="en-US" sz="1000" dirty="0">
              <a:latin typeface="Calibri" panose="020F0502020204030204" pitchFamily="34" charset="0"/>
              <a:cs typeface="Calibri" panose="020F0502020204030204" pitchFamily="34" charset="0"/>
            </a:endParaRPr>
          </a:p>
          <a:p>
            <a:pPr marL="0" indent="0">
              <a:buNone/>
            </a:pPr>
            <a:r>
              <a:rPr lang="en-US"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TRUST principles (Lin et al, 2020): Transparency, Responsibility, User Focus, Sustainability and Technology (</a:t>
            </a:r>
            <a:r>
              <a:rPr lang="en-US" sz="1000" b="0" i="0" u="none" strike="noStrike" kern="1200" cap="none" dirty="0" err="1">
                <a:solidFill>
                  <a:schemeClr val="tx1"/>
                </a:solidFill>
                <a:effectLst/>
                <a:latin typeface="Calibri" panose="020F0502020204030204" pitchFamily="34" charset="0"/>
                <a:ea typeface="Arial"/>
                <a:cs typeface="Calibri" panose="020F0502020204030204" pitchFamily="34" charset="0"/>
                <a:sym typeface="Arial"/>
              </a:rPr>
              <a:t>issu</a:t>
            </a:r>
            <a:r>
              <a:rPr lang="en-US"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 du rapport EOSC sur la certification (</a:t>
            </a:r>
            <a:r>
              <a:rPr lang="en-US" sz="1000" b="0" i="0" u="none" strike="noStrike" kern="1200" cap="none" dirty="0" err="1">
                <a:solidFill>
                  <a:schemeClr val="tx1"/>
                </a:solidFill>
                <a:effectLst/>
                <a:latin typeface="Calibri" panose="020F0502020204030204" pitchFamily="34" charset="0"/>
                <a:ea typeface="Arial"/>
                <a:cs typeface="Calibri" panose="020F0502020204030204" pitchFamily="34" charset="0"/>
                <a:sym typeface="Arial"/>
              </a:rPr>
              <a:t>janvier</a:t>
            </a:r>
            <a:r>
              <a:rPr lang="en-US"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 2021): </a:t>
            </a:r>
            <a:r>
              <a:rPr lang="en-US"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hlinkClick r:id="rId10"/>
              </a:rPr>
              <a:t>https://op.europa.eu/en/publication-detail/-/publication/70aa74b5-53bf-11eb-b59f-01aa75ed71a1/language-en</a:t>
            </a:r>
            <a:r>
              <a:rPr lang="en-US"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  (page 16) + article </a:t>
            </a:r>
            <a:r>
              <a:rPr lang="en-US" sz="1000" b="0" i="0" u="none" strike="noStrike" kern="1200" cap="none" dirty="0" err="1">
                <a:solidFill>
                  <a:schemeClr val="tx1"/>
                </a:solidFill>
                <a:effectLst/>
                <a:latin typeface="Calibri" panose="020F0502020204030204" pitchFamily="34" charset="0"/>
                <a:ea typeface="Arial"/>
                <a:cs typeface="Calibri" panose="020F0502020204030204" pitchFamily="34" charset="0"/>
                <a:sym typeface="Arial"/>
              </a:rPr>
              <a:t>d’origine</a:t>
            </a:r>
            <a:r>
              <a:rPr lang="en-US"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 : </a:t>
            </a:r>
            <a:r>
              <a:rPr lang="en-US"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hlinkClick r:id="rId11"/>
              </a:rPr>
              <a:t>https://www.nature.com/articles/s41597-020-0486-7</a:t>
            </a:r>
            <a:r>
              <a:rPr lang="en-US"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  </a:t>
            </a:r>
          </a:p>
          <a:p>
            <a:pPr marL="0" indent="0">
              <a:buNone/>
            </a:pPr>
            <a:endParaRPr lang="en-US" sz="1000" kern="1200" dirty="0">
              <a:solidFill>
                <a:schemeClr val="tx1"/>
              </a:solidFill>
              <a:latin typeface="Calibri" panose="020F0502020204030204" pitchFamily="34" charset="0"/>
              <a:cs typeface="Calibri" panose="020F0502020204030204"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fr-FR" sz="1000" dirty="0">
                <a:latin typeface="Calibri" panose="020F0502020204030204" pitchFamily="34" charset="0"/>
                <a:cs typeface="Calibri" panose="020F0502020204030204" pitchFamily="34" charset="0"/>
              </a:rPr>
              <a:t>PANGAEA: 300€ / data </a:t>
            </a:r>
            <a:r>
              <a:rPr lang="fr-FR" sz="1000" dirty="0" err="1">
                <a:latin typeface="Calibri" panose="020F0502020204030204" pitchFamily="34" charset="0"/>
                <a:cs typeface="Calibri" panose="020F0502020204030204" pitchFamily="34" charset="0"/>
              </a:rPr>
              <a:t>submission</a:t>
            </a:r>
            <a:endParaRPr lang="fr-FR" sz="1000" dirty="0">
              <a:latin typeface="Calibri" panose="020F0502020204030204" pitchFamily="34" charset="0"/>
              <a:cs typeface="Calibri" panose="020F0502020204030204"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fr-FR" sz="1000" dirty="0">
                <a:latin typeface="Calibri" panose="020F0502020204030204" pitchFamily="34" charset="0"/>
                <a:cs typeface="Calibri" panose="020F0502020204030204" pitchFamily="34" charset="0"/>
              </a:rPr>
              <a:t>DRYAD: 120 $ jusqu’à 20 GB + 50 $ par 10 GB supplémentaires.</a:t>
            </a:r>
            <a:endParaRPr lang="fr-FR" sz="1000" i="0" baseline="0" dirty="0">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1859319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Calibri" panose="020F0502020204030204" pitchFamily="34" charset="0"/>
                <a:cs typeface="Calibri" panose="020F0502020204030204" pitchFamily="34" charset="0"/>
              </a:rPr>
              <a:t>Source de </a:t>
            </a:r>
            <a:r>
              <a:rPr lang="en-US" sz="1000" dirty="0" err="1">
                <a:latin typeface="Calibri" panose="020F0502020204030204" pitchFamily="34" charset="0"/>
                <a:cs typeface="Calibri" panose="020F0502020204030204" pitchFamily="34" charset="0"/>
              </a:rPr>
              <a:t>l’illustration</a:t>
            </a:r>
            <a:r>
              <a:rPr lang="en-US" sz="1000" dirty="0">
                <a:latin typeface="Calibri" panose="020F0502020204030204" pitchFamily="34" charset="0"/>
                <a:cs typeface="Calibri" panose="020F0502020204030204" pitchFamily="34" charset="0"/>
              </a:rPr>
              <a:t> “Entrepôt”: To deposit or not to deposit, that is the question” Roche et al. (2014) “Troubleshooting Public Data Archiving: Suggestions to Increase Participation”, </a:t>
            </a:r>
            <a:r>
              <a:rPr lang="en-US" sz="1000" dirty="0" err="1">
                <a:latin typeface="Calibri" panose="020F0502020204030204" pitchFamily="34" charset="0"/>
                <a:cs typeface="Calibri" panose="020F0502020204030204" pitchFamily="34" charset="0"/>
              </a:rPr>
              <a:t>PLoS</a:t>
            </a:r>
            <a:r>
              <a:rPr lang="en-US" sz="1000" dirty="0">
                <a:latin typeface="Calibri" panose="020F0502020204030204" pitchFamily="34" charset="0"/>
                <a:cs typeface="Calibri" panose="020F0502020204030204" pitchFamily="34" charset="0"/>
              </a:rPr>
              <a:t> Biol 12(1): e1001779. </a:t>
            </a:r>
            <a:r>
              <a:rPr lang="en-US" sz="1000" dirty="0" err="1">
                <a:latin typeface="Calibri" panose="020F0502020204030204" pitchFamily="34" charset="0"/>
                <a:cs typeface="Calibri" panose="020F0502020204030204" pitchFamily="34" charset="0"/>
              </a:rPr>
              <a:t>doi</a:t>
            </a:r>
            <a:r>
              <a:rPr lang="en-US" sz="1000" dirty="0">
                <a:latin typeface="Calibri" panose="020F0502020204030204" pitchFamily="34" charset="0"/>
                <a:cs typeface="Calibri" panose="020F0502020204030204" pitchFamily="34" charset="0"/>
              </a:rPr>
              <a:t>: 10.1371/journal.pbio.1001779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    </a:t>
            </a:r>
          </a:p>
          <a:p>
            <a:pPr marL="158750" indent="0">
              <a:buNone/>
            </a:pPr>
            <a:endParaRPr lang="fr-FR" dirty="0"/>
          </a:p>
        </p:txBody>
      </p:sp>
    </p:spTree>
    <p:extLst>
      <p:ext uri="{BB962C8B-B14F-4D97-AF65-F5344CB8AC3E}">
        <p14:creationId xmlns:p14="http://schemas.microsoft.com/office/powerpoint/2010/main" val="219026801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399"/>
            <a:ext cx="5486400" cy="3688081"/>
          </a:xfrm>
          <a:prstGeom prst="rect">
            <a:avLst/>
          </a:prstGeom>
        </p:spPr>
        <p:txBody>
          <a:bodyPr spcFirstLastPara="1" wrap="square" lIns="91425" tIns="91425" rIns="91425" bIns="91425" anchor="t" anchorCtr="0">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1000" dirty="0">
                <a:latin typeface="Calibri" panose="020F0502020204030204" pitchFamily="34" charset="0"/>
                <a:cs typeface="Calibri" panose="020F0502020204030204" pitchFamily="34" charset="0"/>
              </a:rPr>
              <a:t>Privilégiez une licence largement utilisée et compatible avec les autres licences existantes, afin de faciliter la compilation de vos données avec d’autres données mises à disposition sous d’autres licences ;</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1000" dirty="0">
                <a:latin typeface="Calibri" panose="020F0502020204030204" pitchFamily="34" charset="0"/>
                <a:cs typeface="Calibri" panose="020F0502020204030204" pitchFamily="34" charset="0"/>
              </a:rPr>
              <a:t>Choisissez la licence en tenant compte du potentiel de vos données et des restrictions appliquées selon ce choix</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1000" dirty="0">
                <a:latin typeface="Calibri" panose="020F0502020204030204" pitchFamily="34" charset="0"/>
                <a:cs typeface="Calibri" panose="020F0502020204030204" pitchFamily="34" charset="0"/>
              </a:rPr>
              <a:t>Moins elle est restrictive: plus grand est le potentiel de réutilisation</a:t>
            </a:r>
          </a:p>
          <a:p>
            <a:pPr marL="0" marR="0" lvl="1" indent="0" algn="l" defTabSz="914400" rtl="0" eaLnBrk="1" fontAlgn="auto" latinLnBrk="0" hangingPunct="1">
              <a:lnSpc>
                <a:spcPct val="100000"/>
              </a:lnSpc>
              <a:spcBef>
                <a:spcPts val="0"/>
              </a:spcBef>
              <a:spcAft>
                <a:spcPts val="0"/>
              </a:spcAft>
              <a:buClrTx/>
              <a:buSzTx/>
              <a:buFontTx/>
              <a:buNone/>
              <a:tabLst/>
              <a:defRPr/>
            </a:pPr>
            <a:endParaRPr lang="fr-FR" sz="1000" i="0" baseline="0" dirty="0">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00" b="1" dirty="0">
                <a:latin typeface="Calibri" panose="020F0502020204030204" pitchFamily="34" charset="0"/>
                <a:cs typeface="Calibri" panose="020F0502020204030204" pitchFamily="34" charset="0"/>
              </a:rPr>
              <a:t>Dryad</a:t>
            </a:r>
            <a:r>
              <a:rPr lang="en-US" sz="1000" dirty="0">
                <a:latin typeface="Calibri" panose="020F0502020204030204" pitchFamily="34" charset="0"/>
                <a:cs typeface="Calibri" panose="020F0502020204030204" pitchFamily="34" charset="0"/>
              </a:rPr>
              <a:t> does not accept any files with licensing terms that are incompatible with the Creative Commons Zero (CC0) waiver. </a:t>
            </a:r>
            <a:r>
              <a:rPr lang="en-US" sz="1000" dirty="0">
                <a:latin typeface="Calibri" panose="020F0502020204030204" pitchFamily="34" charset="0"/>
                <a:cs typeface="Calibri" panose="020F0502020204030204" pitchFamily="34" charset="0"/>
                <a:hlinkClick r:id="rId3"/>
              </a:rPr>
              <a:t>https://datadryad.org/stash/faq#metadata</a:t>
            </a:r>
            <a:r>
              <a:rPr lang="en-US" sz="1000" dirty="0">
                <a:latin typeface="Calibri" panose="020F0502020204030204" pitchFamily="34" charset="0"/>
                <a:cs typeface="Calibri" panose="020F0502020204030204" pitchFamily="34" charset="0"/>
              </a:rPr>
              <a:t> </a:t>
            </a:r>
            <a:endParaRPr lang="fr-FR" sz="1000" dirty="0">
              <a:latin typeface="Calibri" panose="020F0502020204030204" pitchFamily="34" charset="0"/>
              <a:cs typeface="Calibri" panose="020F0502020204030204"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fr-FR" sz="1000" i="0" baseline="0" dirty="0">
              <a:latin typeface="Calibri" panose="020F0502020204030204" pitchFamily="34" charset="0"/>
              <a:cs typeface="Calibri" panose="020F0502020204030204"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fr-FR" sz="1000" i="0" baseline="0" dirty="0">
                <a:latin typeface="Calibri" panose="020F0502020204030204" pitchFamily="34" charset="0"/>
                <a:cs typeface="Calibri" panose="020F0502020204030204" pitchFamily="34" charset="0"/>
              </a:rPr>
              <a:t>Exemple de jeu de données sur </a:t>
            </a:r>
            <a:r>
              <a:rPr lang="fr-FR" sz="1000" b="1" i="0" baseline="0" dirty="0" err="1">
                <a:latin typeface="Calibri" panose="020F0502020204030204" pitchFamily="34" charset="0"/>
                <a:cs typeface="Calibri" panose="020F0502020204030204" pitchFamily="34" charset="0"/>
              </a:rPr>
              <a:t>Movebank</a:t>
            </a:r>
            <a:r>
              <a:rPr lang="fr-FR" sz="1000" i="0" baseline="0" dirty="0">
                <a:latin typeface="Calibri" panose="020F0502020204030204" pitchFamily="34" charset="0"/>
                <a:cs typeface="Calibri" panose="020F0502020204030204" pitchFamily="34" charset="0"/>
              </a:rPr>
              <a:t> : </a:t>
            </a:r>
            <a:r>
              <a:rPr lang="en-US" sz="1000" i="0" baseline="0" dirty="0">
                <a:latin typeface="Calibri" panose="020F0502020204030204" pitchFamily="34" charset="0"/>
                <a:cs typeface="Calibri" panose="020F0502020204030204" pitchFamily="34" charset="0"/>
              </a:rPr>
              <a:t>Data from: Simulating the transmission of foot-and-mouth disease among mobile herds in the Far North Region, Cameroon: </a:t>
            </a:r>
            <a:r>
              <a:rPr lang="fr-FR" sz="1000" i="0" baseline="0" dirty="0">
                <a:latin typeface="Calibri" panose="020F0502020204030204" pitchFamily="34" charset="0"/>
                <a:cs typeface="Calibri" panose="020F0502020204030204" pitchFamily="34" charset="0"/>
                <a:hlinkClick r:id="rId4"/>
              </a:rPr>
              <a:t>https://www.datarepository.movebank.org/handle/10255/move.720</a:t>
            </a:r>
            <a:r>
              <a:rPr lang="fr-FR" sz="1000" i="0" baseline="0" dirty="0">
                <a:latin typeface="Calibri" panose="020F0502020204030204" pitchFamily="34" charset="0"/>
                <a:cs typeface="Calibri" panose="020F0502020204030204" pitchFamily="34" charset="0"/>
              </a:rPr>
              <a:t> </a:t>
            </a:r>
          </a:p>
          <a:p>
            <a:pPr marL="0" marR="0" lvl="1" indent="0" algn="l" defTabSz="914400" rtl="0" eaLnBrk="1" fontAlgn="auto" latinLnBrk="0" hangingPunct="1">
              <a:lnSpc>
                <a:spcPct val="100000"/>
              </a:lnSpc>
              <a:spcBef>
                <a:spcPts val="0"/>
              </a:spcBef>
              <a:spcAft>
                <a:spcPts val="0"/>
              </a:spcAft>
              <a:buClrTx/>
              <a:buSzTx/>
              <a:buFontTx/>
              <a:buNone/>
              <a:tabLst/>
              <a:defRPr/>
            </a:pPr>
            <a:endParaRPr lang="fr-FR" sz="1000" i="0" baseline="0" dirty="0">
              <a:latin typeface="Calibri" panose="020F0502020204030204" pitchFamily="34" charset="0"/>
              <a:cs typeface="Calibri" panose="020F0502020204030204"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fr-FR" sz="1000" b="1" dirty="0" err="1">
                <a:latin typeface="Calibri" panose="020F0502020204030204" pitchFamily="34" charset="0"/>
                <a:cs typeface="Calibri" panose="020F0502020204030204" pitchFamily="34" charset="0"/>
              </a:rPr>
              <a:t>GigaDB</a:t>
            </a:r>
            <a:r>
              <a:rPr lang="fr-FR" sz="1000" dirty="0">
                <a:latin typeface="Calibri" panose="020F0502020204030204" pitchFamily="34" charset="0"/>
                <a:cs typeface="Calibri" panose="020F0502020204030204" pitchFamily="34" charset="0"/>
              </a:rPr>
              <a:t>: http://gigadb.org/site/about</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000" dirty="0">
                <a:latin typeface="Calibri" panose="020F0502020204030204" pitchFamily="34" charset="0"/>
                <a:cs typeface="Calibri" panose="020F0502020204030204" pitchFamily="34" charset="0"/>
              </a:rPr>
              <a:t>all datasets in </a:t>
            </a:r>
            <a:r>
              <a:rPr lang="en-US" sz="1000" i="1" dirty="0" err="1">
                <a:latin typeface="Calibri" panose="020F0502020204030204" pitchFamily="34" charset="0"/>
                <a:cs typeface="Calibri" panose="020F0502020204030204" pitchFamily="34" charset="0"/>
                <a:hlinkClick r:id="rId5"/>
              </a:rPr>
              <a:t>GigaDB</a:t>
            </a:r>
            <a:r>
              <a:rPr lang="en-US" sz="1000" dirty="0">
                <a:latin typeface="Calibri" panose="020F0502020204030204" pitchFamily="34" charset="0"/>
                <a:cs typeface="Calibri" panose="020F0502020204030204" pitchFamily="34" charset="0"/>
              </a:rPr>
              <a:t> are placed under a </a:t>
            </a:r>
            <a:r>
              <a:rPr lang="en-US" sz="1000" dirty="0">
                <a:latin typeface="Calibri" panose="020F0502020204030204" pitchFamily="34" charset="0"/>
                <a:cs typeface="Calibri" panose="020F0502020204030204" pitchFamily="34" charset="0"/>
                <a:hlinkClick r:id="rId6"/>
              </a:rPr>
              <a:t>CC0 waiver</a:t>
            </a:r>
            <a:endParaRPr lang="fr-FR" sz="1000" i="0" baseline="0" dirty="0">
              <a:latin typeface="Calibri" panose="020F0502020204030204" pitchFamily="34" charset="0"/>
              <a:cs typeface="Calibri" panose="020F0502020204030204"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fr-FR" sz="1000" i="0" baseline="0" dirty="0">
              <a:latin typeface="Calibri" panose="020F0502020204030204" pitchFamily="34" charset="0"/>
              <a:cs typeface="Calibri" panose="020F0502020204030204"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fr-FR" sz="1000" i="0" baseline="0" dirty="0">
                <a:latin typeface="Calibri" panose="020F0502020204030204" pitchFamily="34" charset="0"/>
                <a:cs typeface="Calibri" panose="020F0502020204030204" pitchFamily="34" charset="0"/>
              </a:rPr>
              <a:t>Application de licence CC0 par défaut si pas d’autre licence mentionnée par les déposants : exemple sur EDI : « </a:t>
            </a:r>
            <a:r>
              <a:rPr lang="en-US" sz="1000" i="1" dirty="0">
                <a:latin typeface="Calibri" panose="020F0502020204030204" pitchFamily="34" charset="0"/>
                <a:cs typeface="Calibri" panose="020F0502020204030204" pitchFamily="34" charset="0"/>
              </a:rPr>
              <a:t>If a contributor reuse policy does not exist in the EML metadata, EDI will apply a default policy that states data and metadata are to be released as "public domain" under Creative Commons CC0 1.0 "No Rights Reserved" license.” </a:t>
            </a:r>
            <a:r>
              <a:rPr lang="en-US" sz="1000" i="1" dirty="0">
                <a:latin typeface="Calibri" panose="020F0502020204030204" pitchFamily="34" charset="0"/>
                <a:cs typeface="Calibri" panose="020F0502020204030204" pitchFamily="34" charset="0"/>
                <a:hlinkClick r:id="rId7"/>
              </a:rPr>
              <a:t>https://edirepository.org/about/about-edi</a:t>
            </a:r>
            <a:r>
              <a:rPr lang="en-US" sz="1000" i="1" dirty="0">
                <a:latin typeface="Calibri" panose="020F0502020204030204" pitchFamily="34" charset="0"/>
                <a:cs typeface="Calibri" panose="020F0502020204030204" pitchFamily="34" charset="0"/>
              </a:rPr>
              <a:t>  </a:t>
            </a:r>
            <a:endParaRPr lang="fr-FR" sz="1000" i="1" baseline="0" dirty="0">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172052457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399"/>
            <a:ext cx="5486400" cy="3337561"/>
          </a:xfrm>
          <a:prstGeom prst="rect">
            <a:avLst/>
          </a:prstGeom>
        </p:spPr>
        <p:txBody>
          <a:bodyPr spcFirstLastPara="1" wrap="square" lIns="91425" tIns="91425" rIns="91425" bIns="91425" anchor="t" anchorCtr="0">
            <a:noAutofit/>
          </a:bodyPr>
          <a:lstStyle/>
          <a:p>
            <a:pPr marL="0" lvl="1" indent="0">
              <a:buClrTx/>
              <a:buSzTx/>
              <a:buNone/>
              <a:defRPr/>
            </a:pPr>
            <a:r>
              <a:rPr lang="fr-FR" sz="1000" i="0" baseline="0" dirty="0">
                <a:latin typeface="Calibri" panose="020F0502020204030204" pitchFamily="34" charset="0"/>
                <a:cs typeface="Calibri" panose="020F0502020204030204" pitchFamily="34" charset="0"/>
              </a:rPr>
              <a:t>Voir aussi la fiche de </a:t>
            </a:r>
            <a:r>
              <a:rPr lang="fr-FR" sz="1000" i="0" baseline="0" dirty="0" err="1">
                <a:latin typeface="Calibri" panose="020F0502020204030204" pitchFamily="34" charset="0"/>
                <a:cs typeface="Calibri" panose="020F0502020204030204" pitchFamily="34" charset="0"/>
              </a:rPr>
              <a:t>DoRANum</a:t>
            </a:r>
            <a:r>
              <a:rPr lang="fr-FR" sz="1000" i="0" baseline="0" dirty="0">
                <a:latin typeface="Calibri" panose="020F0502020204030204" pitchFamily="34" charset="0"/>
                <a:cs typeface="Calibri" panose="020F0502020204030204" pitchFamily="34" charset="0"/>
              </a:rPr>
              <a:t> « </a:t>
            </a:r>
            <a:r>
              <a:rPr lang="fr-FR" sz="1000" dirty="0">
                <a:latin typeface="Calibri" panose="020F0502020204030204" pitchFamily="34" charset="0"/>
                <a:cs typeface="Calibri" panose="020F0502020204030204" pitchFamily="34" charset="0"/>
              </a:rPr>
              <a:t>Dépôt et Entrepôts » : </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1000" i="0" baseline="0" dirty="0">
                <a:latin typeface="Calibri" panose="020F0502020204030204" pitchFamily="34" charset="0"/>
                <a:cs typeface="Calibri" panose="020F0502020204030204" pitchFamily="34" charset="0"/>
                <a:hlinkClick r:id="rId3"/>
              </a:rPr>
              <a:t>https://doranum.fr/depot-entrepots/fiche-synthetique/</a:t>
            </a:r>
            <a:r>
              <a:rPr lang="fr-FR" sz="1000" i="0" baseline="0" dirty="0">
                <a:latin typeface="Calibri" panose="020F0502020204030204" pitchFamily="34" charset="0"/>
                <a:cs typeface="Calibri" panose="020F0502020204030204" pitchFamily="34" charset="0"/>
              </a:rPr>
              <a:t> </a:t>
            </a:r>
          </a:p>
          <a:p>
            <a:pPr marL="0" marR="0" lvl="1" indent="0" algn="l" defTabSz="914400" rtl="0" eaLnBrk="1" fontAlgn="auto" latinLnBrk="0" hangingPunct="1">
              <a:lnSpc>
                <a:spcPct val="100000"/>
              </a:lnSpc>
              <a:spcBef>
                <a:spcPts val="0"/>
              </a:spcBef>
              <a:spcAft>
                <a:spcPts val="0"/>
              </a:spcAft>
              <a:buClrTx/>
              <a:buSzTx/>
              <a:buFontTx/>
              <a:buNone/>
              <a:tabLst/>
              <a:defRPr/>
            </a:pPr>
            <a:endParaRPr lang="fr-FR" sz="1000" i="0" baseline="0" dirty="0">
              <a:latin typeface="Calibri" panose="020F0502020204030204" pitchFamily="34" charset="0"/>
              <a:cs typeface="Calibri" panose="020F0502020204030204"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000" i="0" baseline="0" dirty="0">
                <a:latin typeface="Calibri" panose="020F0502020204030204" pitchFamily="34" charset="0"/>
                <a:cs typeface="Calibri" panose="020F0502020204030204" pitchFamily="34" charset="0"/>
              </a:rPr>
              <a:t>Rapport </a:t>
            </a:r>
            <a:r>
              <a:rPr lang="en-US" sz="1000" i="0" baseline="0" dirty="0" err="1">
                <a:latin typeface="Calibri" panose="020F0502020204030204" pitchFamily="34" charset="0"/>
                <a:cs typeface="Calibri" panose="020F0502020204030204" pitchFamily="34" charset="0"/>
              </a:rPr>
              <a:t>publié</a:t>
            </a:r>
            <a:r>
              <a:rPr lang="en-US" sz="1000" i="0" baseline="0" dirty="0">
                <a:latin typeface="Calibri" panose="020F0502020204030204" pitchFamily="34" charset="0"/>
                <a:cs typeface="Calibri" panose="020F0502020204030204" pitchFamily="34" charset="0"/>
              </a:rPr>
              <a:t> </a:t>
            </a:r>
            <a:r>
              <a:rPr lang="en-US" sz="1000" i="0" baseline="0" dirty="0" err="1">
                <a:latin typeface="Calibri" panose="020F0502020204030204" pitchFamily="34" charset="0"/>
                <a:cs typeface="Calibri" panose="020F0502020204030204" pitchFamily="34" charset="0"/>
              </a:rPr>
              <a:t>en</a:t>
            </a:r>
            <a:r>
              <a:rPr lang="en-US" sz="1000" i="0" baseline="0" dirty="0">
                <a:latin typeface="Calibri" panose="020F0502020204030204" pitchFamily="34" charset="0"/>
                <a:cs typeface="Calibri" panose="020F0502020204030204" pitchFamily="34" charset="0"/>
              </a:rPr>
              <a:t> 2020 : Data Repository Selection: Criteria That Matter : </a:t>
            </a:r>
            <a:r>
              <a:rPr lang="en-US" sz="1000" i="0" baseline="0" dirty="0">
                <a:latin typeface="Calibri" panose="020F0502020204030204" pitchFamily="34" charset="0"/>
                <a:cs typeface="Calibri" panose="020F0502020204030204" pitchFamily="34" charset="0"/>
                <a:hlinkClick r:id="rId4"/>
              </a:rPr>
              <a:t>https://zenodo.org/record/4084763#.Ylfh19PP3V_</a:t>
            </a:r>
            <a:endParaRPr lang="en-US" sz="1000" i="0" baseline="0" dirty="0">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320991632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400"/>
            <a:ext cx="5486400" cy="3716263"/>
          </a:xfrm>
          <a:prstGeom prst="rect">
            <a:avLst/>
          </a:prstGeom>
        </p:spPr>
        <p:txBody>
          <a:bodyPr spcFirstLastPara="1" wrap="square" lIns="91425" tIns="91425" rIns="91425" bIns="91425" anchor="t" anchorCtr="0">
            <a:noAutofit/>
          </a:bodyPr>
          <a:lstStyle/>
          <a:p>
            <a:pPr marL="0" indent="0">
              <a:buNone/>
            </a:pPr>
            <a:r>
              <a:rPr lang="fr-FR" sz="1000" b="0" i="0" u="none" strike="noStrike" kern="1200" cap="none" dirty="0">
                <a:solidFill>
                  <a:schemeClr val="tx1"/>
                </a:solidFill>
                <a:effectLst/>
                <a:ea typeface="Arial"/>
                <a:cs typeface="Arial"/>
                <a:sym typeface="Arial"/>
              </a:rPr>
              <a:t>Autre liste d’entrepôts créé par l’Open </a:t>
            </a:r>
            <a:r>
              <a:rPr lang="fr-FR" sz="1000" b="0" i="0" u="none" strike="noStrike" kern="1200" cap="none" dirty="0" err="1">
                <a:solidFill>
                  <a:schemeClr val="tx1"/>
                </a:solidFill>
                <a:effectLst/>
                <a:ea typeface="Arial"/>
                <a:cs typeface="Arial"/>
                <a:sym typeface="Arial"/>
              </a:rPr>
              <a:t>Acces</a:t>
            </a:r>
            <a:r>
              <a:rPr lang="fr-FR" sz="1000" b="0" i="0" u="none" strike="noStrike" kern="1200" cap="none" dirty="0">
                <a:solidFill>
                  <a:schemeClr val="tx1"/>
                </a:solidFill>
                <a:effectLst/>
                <a:ea typeface="Arial"/>
                <a:cs typeface="Arial"/>
                <a:sym typeface="Arial"/>
              </a:rPr>
              <a:t> Directory (OAD) et hébergée par Simmons </a:t>
            </a:r>
            <a:r>
              <a:rPr lang="fr-FR" sz="1000" b="0" i="0" u="none" strike="noStrike" kern="1200" cap="none" dirty="0" err="1">
                <a:solidFill>
                  <a:schemeClr val="tx1"/>
                </a:solidFill>
                <a:effectLst/>
                <a:ea typeface="Arial"/>
                <a:cs typeface="Arial"/>
                <a:sym typeface="Arial"/>
              </a:rPr>
              <a:t>University</a:t>
            </a:r>
            <a:r>
              <a:rPr lang="fr-FR" sz="1000" b="0" i="0" u="none" strike="noStrike" kern="1200" cap="none" dirty="0">
                <a:solidFill>
                  <a:schemeClr val="tx1"/>
                </a:solidFill>
                <a:effectLst/>
                <a:ea typeface="Arial"/>
                <a:cs typeface="Arial"/>
                <a:sym typeface="Arial"/>
              </a:rPr>
              <a:t> : </a:t>
            </a:r>
            <a:r>
              <a:rPr lang="fr-FR" sz="1000" b="0" i="0" u="none" strike="noStrike" kern="1200" cap="none" dirty="0">
                <a:solidFill>
                  <a:schemeClr val="tx1"/>
                </a:solidFill>
                <a:effectLst/>
                <a:ea typeface="Arial"/>
                <a:cs typeface="Arial"/>
                <a:sym typeface="Arial"/>
                <a:hlinkClick r:id="rId3"/>
              </a:rPr>
              <a:t>http://oad.simmons.edu/oadwiki/Data_repositories</a:t>
            </a:r>
            <a:r>
              <a:rPr lang="fr-FR" sz="1000" b="0" i="0" u="none" strike="noStrike" kern="1200" cap="none" dirty="0">
                <a:solidFill>
                  <a:schemeClr val="tx1"/>
                </a:solidFill>
                <a:effectLst/>
                <a:ea typeface="Arial"/>
                <a:cs typeface="Arial"/>
                <a:sym typeface="Arial"/>
              </a:rPr>
              <a:t> </a:t>
            </a:r>
            <a:endParaRPr lang="fr-FR" sz="1000" dirty="0"/>
          </a:p>
          <a:p>
            <a:pPr marL="0" marR="0" lvl="1" indent="0" algn="l" defTabSz="914400" rtl="0" eaLnBrk="1" fontAlgn="auto" latinLnBrk="0" hangingPunct="1">
              <a:lnSpc>
                <a:spcPct val="100000"/>
              </a:lnSpc>
              <a:spcBef>
                <a:spcPts val="600"/>
              </a:spcBef>
              <a:spcAft>
                <a:spcPts val="0"/>
              </a:spcAft>
              <a:buClrTx/>
              <a:buSzTx/>
              <a:buFontTx/>
              <a:buNone/>
              <a:tabLst/>
              <a:defRPr/>
            </a:pPr>
            <a:r>
              <a:rPr lang="en-US" sz="1000" i="0" baseline="0" dirty="0"/>
              <a:t>Rapport </a:t>
            </a:r>
            <a:r>
              <a:rPr lang="en-US" sz="1000" i="0" baseline="0" dirty="0" err="1"/>
              <a:t>publié</a:t>
            </a:r>
            <a:r>
              <a:rPr lang="en-US" sz="1000" i="0" baseline="0" dirty="0"/>
              <a:t> </a:t>
            </a:r>
            <a:r>
              <a:rPr lang="en-US" sz="1000" i="0" baseline="0" dirty="0" err="1"/>
              <a:t>en</a:t>
            </a:r>
            <a:r>
              <a:rPr lang="en-US" sz="1000" i="0" baseline="0" dirty="0"/>
              <a:t> 2020 : Data Repository Selection: Criteria That Matter : </a:t>
            </a:r>
            <a:r>
              <a:rPr lang="en-US" sz="900" i="0" baseline="0" dirty="0">
                <a:hlinkClick r:id="rId4"/>
              </a:rPr>
              <a:t>https://zenodo.org/record/4084763#.Ylfh19PP3V_</a:t>
            </a:r>
            <a:endParaRPr lang="en-US" sz="900" i="0" baseline="0" dirty="0"/>
          </a:p>
          <a:p>
            <a:pPr marL="0" indent="0">
              <a:spcBef>
                <a:spcPts val="600"/>
              </a:spcBef>
              <a:buNone/>
            </a:pPr>
            <a:r>
              <a:rPr lang="fr-FR" sz="1000" dirty="0"/>
              <a:t>Entrepôts certifiés CTS : </a:t>
            </a:r>
            <a:r>
              <a:rPr lang="fr-FR" sz="1000" dirty="0">
                <a:hlinkClick r:id="rId5"/>
              </a:rPr>
              <a:t>https://www.coretrustseal.org/why-certification/certified-repositories/</a:t>
            </a:r>
            <a:r>
              <a:rPr lang="fr-FR" sz="1000" dirty="0"/>
              <a:t> </a:t>
            </a:r>
          </a:p>
          <a:p>
            <a:pPr marL="0" indent="0">
              <a:buNone/>
            </a:pPr>
            <a:r>
              <a:rPr lang="fr-FR" sz="1000" dirty="0"/>
              <a:t>exemples: </a:t>
            </a:r>
            <a:r>
              <a:rPr lang="fr-FR" sz="1000" dirty="0" err="1"/>
              <a:t>MoveBank</a:t>
            </a:r>
            <a:r>
              <a:rPr lang="fr-FR" sz="1000" dirty="0"/>
              <a:t>, </a:t>
            </a:r>
            <a:r>
              <a:rPr lang="fr-FR" sz="1000" dirty="0" err="1"/>
              <a:t>UniProt</a:t>
            </a:r>
            <a:r>
              <a:rPr lang="fr-FR" sz="1000" dirty="0"/>
              <a:t>, </a:t>
            </a:r>
            <a:r>
              <a:rPr lang="fr-FR" sz="1000" dirty="0" err="1"/>
              <a:t>DataverseNO</a:t>
            </a:r>
            <a:r>
              <a:rPr lang="fr-FR" sz="1000" dirty="0"/>
              <a:t>, IFREMER-SISMER, ICPSR, PANGAEA, </a:t>
            </a:r>
            <a:r>
              <a:rPr lang="fr-FR" sz="1000" dirty="0" err="1"/>
              <a:t>Environmental</a:t>
            </a:r>
            <a:r>
              <a:rPr lang="fr-FR" sz="1000" dirty="0"/>
              <a:t> Information Data Centre </a:t>
            </a:r>
            <a:r>
              <a:rPr lang="fr-FR" sz="900" dirty="0"/>
              <a:t>(</a:t>
            </a:r>
            <a:r>
              <a:rPr lang="fr-FR" sz="900" dirty="0">
                <a:hlinkClick r:id="rId6"/>
              </a:rPr>
              <a:t>http://eidc.ceh.ac.uk/</a:t>
            </a:r>
            <a:r>
              <a:rPr lang="fr-FR" sz="900" dirty="0"/>
              <a:t>), </a:t>
            </a:r>
            <a:r>
              <a:rPr lang="en-US" sz="1000" dirty="0"/>
              <a:t>World Data Centre for Climate (WDCC) </a:t>
            </a:r>
            <a:r>
              <a:rPr lang="en-US" sz="900" dirty="0">
                <a:hlinkClick r:id="rId7"/>
              </a:rPr>
              <a:t>https://www.dkrz.de/up/systems/wdcc</a:t>
            </a:r>
            <a:r>
              <a:rPr lang="en-US" sz="1000" dirty="0"/>
              <a:t>, </a:t>
            </a:r>
            <a:r>
              <a:rPr lang="fr-FR" sz="1000" dirty="0"/>
              <a:t>ISRIC - WDC </a:t>
            </a:r>
            <a:r>
              <a:rPr lang="fr-FR" sz="1000" dirty="0" err="1"/>
              <a:t>Soils</a:t>
            </a:r>
            <a:r>
              <a:rPr lang="fr-FR" sz="1000" dirty="0"/>
              <a:t> </a:t>
            </a:r>
            <a:r>
              <a:rPr lang="fr-FR" sz="900" dirty="0"/>
              <a:t>(</a:t>
            </a:r>
            <a:r>
              <a:rPr lang="fr-FR" sz="900" dirty="0">
                <a:hlinkClick r:id="rId8"/>
              </a:rPr>
              <a:t>https://www.isric.org/about/world-data-centre-soils-wdc-soils</a:t>
            </a:r>
            <a:r>
              <a:rPr lang="fr-FR" sz="900" dirty="0"/>
              <a:t>), </a:t>
            </a:r>
            <a:r>
              <a:rPr lang="fr-FR" sz="1000" dirty="0" err="1"/>
              <a:t>wwPDB</a:t>
            </a:r>
            <a:r>
              <a:rPr lang="fr-FR" sz="1000" dirty="0"/>
              <a:t>, GBIF, </a:t>
            </a:r>
            <a:r>
              <a:rPr lang="en-US" sz="1000" dirty="0"/>
              <a:t>Interdisciplinary Earth Data Alliance </a:t>
            </a:r>
            <a:r>
              <a:rPr lang="en-US" sz="900" dirty="0"/>
              <a:t>(</a:t>
            </a:r>
            <a:r>
              <a:rPr lang="en-US" sz="900" dirty="0">
                <a:hlinkClick r:id="rId9"/>
              </a:rPr>
              <a:t>https://www.iedadata.org</a:t>
            </a:r>
            <a:r>
              <a:rPr lang="en-US" sz="900" dirty="0"/>
              <a:t>)</a:t>
            </a:r>
          </a:p>
          <a:p>
            <a:pPr marL="0" indent="0">
              <a:buNone/>
            </a:pPr>
            <a:endParaRPr lang="en-US" sz="900" dirty="0"/>
          </a:p>
          <a:p>
            <a:pPr marL="0" indent="0">
              <a:spcBef>
                <a:spcPts val="600"/>
              </a:spcBef>
              <a:buNone/>
            </a:pPr>
            <a:r>
              <a:rPr lang="en-US" sz="1000" kern="1200" dirty="0">
                <a:solidFill>
                  <a:schemeClr val="tx1"/>
                </a:solidFill>
              </a:rPr>
              <a:t>TRUST principles (Lin et al., 2020): Transparency, Responsibility, User Focus, Sustainability and Technology (</a:t>
            </a:r>
            <a:r>
              <a:rPr lang="en-US" sz="1000" kern="1200" dirty="0" err="1">
                <a:solidFill>
                  <a:schemeClr val="tx1"/>
                </a:solidFill>
              </a:rPr>
              <a:t>issu</a:t>
            </a:r>
            <a:r>
              <a:rPr lang="en-US" sz="1000" kern="1200" dirty="0">
                <a:solidFill>
                  <a:schemeClr val="tx1"/>
                </a:solidFill>
              </a:rPr>
              <a:t> du rapport EOSC sur certification (2021): </a:t>
            </a:r>
            <a:r>
              <a:rPr lang="en-US" sz="900" kern="1200" dirty="0">
                <a:solidFill>
                  <a:schemeClr val="tx1"/>
                </a:solidFill>
                <a:hlinkClick r:id="rId10"/>
              </a:rPr>
              <a:t>https://op.europa.eu/en/publication-detail/-/publication/70aa74b5-53bf-11eb-b59f-01aa75ed71a1/language-en</a:t>
            </a:r>
            <a:r>
              <a:rPr lang="en-US" sz="900" kern="1200" dirty="0">
                <a:solidFill>
                  <a:schemeClr val="tx1"/>
                </a:solidFill>
              </a:rPr>
              <a:t>  </a:t>
            </a:r>
            <a:r>
              <a:rPr lang="en-US" sz="1000" kern="1200" dirty="0">
                <a:solidFill>
                  <a:schemeClr val="tx1"/>
                </a:solidFill>
              </a:rPr>
              <a:t>(page 16) + article </a:t>
            </a:r>
            <a:r>
              <a:rPr lang="en-US" sz="1000" kern="1200" dirty="0" err="1">
                <a:solidFill>
                  <a:schemeClr val="tx1"/>
                </a:solidFill>
              </a:rPr>
              <a:t>d’origine</a:t>
            </a:r>
            <a:r>
              <a:rPr lang="en-US" sz="1000" kern="1200" dirty="0">
                <a:solidFill>
                  <a:schemeClr val="tx1"/>
                </a:solidFill>
              </a:rPr>
              <a:t> : </a:t>
            </a:r>
            <a:r>
              <a:rPr lang="en-US" sz="900" kern="1200" dirty="0">
                <a:solidFill>
                  <a:schemeClr val="tx1"/>
                </a:solidFill>
                <a:hlinkClick r:id="rId11"/>
              </a:rPr>
              <a:t>https://www.nature.com/articles/s41597-020-0486-7</a:t>
            </a:r>
            <a:r>
              <a:rPr lang="en-US" sz="900" kern="1200" dirty="0">
                <a:solidFill>
                  <a:schemeClr val="tx1"/>
                </a:solidFill>
              </a:rPr>
              <a:t>  </a:t>
            </a:r>
          </a:p>
          <a:p>
            <a:pPr marL="0" indent="0">
              <a:spcBef>
                <a:spcPts val="600"/>
              </a:spcBef>
              <a:buNone/>
            </a:pPr>
            <a:r>
              <a:rPr lang="fr-FR" sz="1000" kern="1200" dirty="0" err="1">
                <a:solidFill>
                  <a:schemeClr val="tx1"/>
                </a:solidFill>
              </a:rPr>
              <a:t>CertifyMyRepo</a:t>
            </a:r>
            <a:r>
              <a:rPr lang="fr-FR" sz="1000" kern="1200" dirty="0">
                <a:solidFill>
                  <a:schemeClr val="tx1"/>
                </a:solidFill>
              </a:rPr>
              <a:t> : outil d’évaluation</a:t>
            </a:r>
          </a:p>
          <a:p>
            <a:pPr marL="0" indent="0">
              <a:buNone/>
            </a:pPr>
            <a:endParaRPr lang="fr-FR" sz="1000" kern="1200" dirty="0">
              <a:solidFill>
                <a:schemeClr val="tx1"/>
              </a:solidFill>
            </a:endParaRPr>
          </a:p>
          <a:p>
            <a:endParaRPr lang="fr-FR" sz="1000" kern="1200" dirty="0">
              <a:solidFill>
                <a:schemeClr val="tx1"/>
              </a:solidFill>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fr-FR" sz="1100" i="0" baseline="0" dirty="0"/>
          </a:p>
        </p:txBody>
      </p:sp>
    </p:spTree>
    <p:extLst>
      <p:ext uri="{BB962C8B-B14F-4D97-AF65-F5344CB8AC3E}">
        <p14:creationId xmlns:p14="http://schemas.microsoft.com/office/powerpoint/2010/main" val="263049899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400"/>
            <a:ext cx="5486400" cy="4584700"/>
          </a:xfrm>
          <a:prstGeom prst="rect">
            <a:avLst/>
          </a:prstGeom>
        </p:spPr>
        <p:txBody>
          <a:bodyPr spcFirstLastPara="1" wrap="square" lIns="91425" tIns="91425" rIns="91425" bIns="91425" anchor="t" anchorCtr="0">
            <a:noAutofit/>
          </a:bodyPr>
          <a:lstStyle/>
          <a:p>
            <a:pPr marL="158750" indent="0">
              <a:buNone/>
            </a:pPr>
            <a:endParaRPr lang="fr-FR" sz="1000"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fr-FR" sz="1100" i="0" baseline="0" dirty="0"/>
          </a:p>
        </p:txBody>
      </p:sp>
    </p:spTree>
    <p:extLst>
      <p:ext uri="{BB962C8B-B14F-4D97-AF65-F5344CB8AC3E}">
        <p14:creationId xmlns:p14="http://schemas.microsoft.com/office/powerpoint/2010/main" val="221173390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400"/>
            <a:ext cx="5486400" cy="4584700"/>
          </a:xfrm>
          <a:prstGeom prst="rect">
            <a:avLst/>
          </a:prstGeom>
        </p:spPr>
        <p:txBody>
          <a:bodyPr spcFirstLastPara="1" wrap="square" lIns="91425" tIns="91425" rIns="91425" bIns="91425" anchor="t" anchorCtr="0">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fr-FR" sz="1100" i="0" baseline="0" dirty="0"/>
          </a:p>
        </p:txBody>
      </p:sp>
    </p:spTree>
    <p:extLst>
      <p:ext uri="{BB962C8B-B14F-4D97-AF65-F5344CB8AC3E}">
        <p14:creationId xmlns:p14="http://schemas.microsoft.com/office/powerpoint/2010/main" val="181020933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400"/>
            <a:ext cx="5486400" cy="4584700"/>
          </a:xfrm>
          <a:prstGeom prst="rect">
            <a:avLst/>
          </a:prstGeom>
        </p:spPr>
        <p:txBody>
          <a:bodyPr spcFirstLastPara="1" wrap="square" lIns="91425" tIns="91425" rIns="91425" bIns="91425" anchor="t" anchorCtr="0">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000" i="0" baseline="0" dirty="0">
                <a:latin typeface="Calibri" panose="020F0502020204030204" pitchFamily="34" charset="0"/>
                <a:cs typeface="Calibri" panose="020F0502020204030204" pitchFamily="34" charset="0"/>
              </a:rPr>
              <a:t>SEANOE (SEA </a:t>
            </a:r>
            <a:r>
              <a:rPr lang="en-US" sz="1000" i="0" baseline="0" dirty="0" err="1">
                <a:latin typeface="Calibri" panose="020F0502020204030204" pitchFamily="34" charset="0"/>
                <a:cs typeface="Calibri" panose="020F0502020204030204" pitchFamily="34" charset="0"/>
              </a:rPr>
              <a:t>scieNtific</a:t>
            </a:r>
            <a:r>
              <a:rPr lang="en-US" sz="1000" i="0" baseline="0" dirty="0">
                <a:latin typeface="Calibri" panose="020F0502020204030204" pitchFamily="34" charset="0"/>
                <a:cs typeface="Calibri" panose="020F0502020204030204" pitchFamily="34" charset="0"/>
              </a:rPr>
              <a:t> Open data Edition) is a publisher of scientific data in the field of marine sciences. It is operated by </a:t>
            </a:r>
            <a:r>
              <a:rPr lang="en-US" sz="1000" i="0" baseline="0" dirty="0" err="1">
                <a:latin typeface="Calibri" panose="020F0502020204030204" pitchFamily="34" charset="0"/>
                <a:cs typeface="Calibri" panose="020F0502020204030204" pitchFamily="34" charset="0"/>
              </a:rPr>
              <a:t>Sismer</a:t>
            </a:r>
            <a:r>
              <a:rPr lang="en-US" sz="1000" i="0" baseline="0" dirty="0">
                <a:latin typeface="Calibri" panose="020F0502020204030204" pitchFamily="34" charset="0"/>
                <a:cs typeface="Calibri" panose="020F0502020204030204" pitchFamily="34" charset="0"/>
              </a:rPr>
              <a:t> within the framework of the </a:t>
            </a:r>
            <a:r>
              <a:rPr lang="en-US" sz="1000" i="0" baseline="0" dirty="0" err="1">
                <a:latin typeface="Calibri" panose="020F0502020204030204" pitchFamily="34" charset="0"/>
                <a:cs typeface="Calibri" panose="020F0502020204030204" pitchFamily="34" charset="0"/>
              </a:rPr>
              <a:t>Odatis</a:t>
            </a:r>
            <a:r>
              <a:rPr lang="en-US" sz="1000" i="0" baseline="0" dirty="0">
                <a:latin typeface="Calibri" panose="020F0502020204030204" pitchFamily="34" charset="0"/>
                <a:cs typeface="Calibri" panose="020F0502020204030204" pitchFamily="34" charset="0"/>
              </a:rPr>
              <a:t>. </a:t>
            </a:r>
            <a:r>
              <a:rPr lang="en-US" sz="1000" i="0" baseline="0" dirty="0">
                <a:latin typeface="Calibri" panose="020F0502020204030204" pitchFamily="34" charset="0"/>
                <a:cs typeface="Calibri" panose="020F0502020204030204" pitchFamily="34" charset="0"/>
                <a:hlinkClick r:id="rId3"/>
              </a:rPr>
              <a:t>https://www.seanoe.org/html/about.htm</a:t>
            </a:r>
            <a:r>
              <a:rPr lang="en-US" sz="1000" i="0" baseline="0" dirty="0">
                <a:latin typeface="Calibri" panose="020F0502020204030204" pitchFamily="34" charset="0"/>
                <a:cs typeface="Calibri" panose="020F0502020204030204" pitchFamily="34" charset="0"/>
              </a:rPr>
              <a:t>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000" i="0" baseline="0" dirty="0">
                <a:latin typeface="Calibri" panose="020F0502020204030204" pitchFamily="34" charset="0"/>
                <a:cs typeface="Calibri" panose="020F0502020204030204" pitchFamily="34" charset="0"/>
              </a:rPr>
              <a:t>Data published by SEANOE are available free. They can be used in accordance with the terms of the Creative Commons license selected by the author of data. you fix by yourself the conditions of use of your data by selecting one of the 7 CC licenses.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000" i="0" baseline="0" dirty="0">
                <a:latin typeface="Calibri" panose="020F0502020204030204" pitchFamily="34" charset="0"/>
                <a:cs typeface="Calibri" panose="020F0502020204030204" pitchFamily="34" charset="0"/>
              </a:rPr>
              <a:t>Total </a:t>
            </a:r>
            <a:r>
              <a:rPr lang="en-US" sz="1000" b="1" i="0" baseline="0" dirty="0">
                <a:latin typeface="Calibri" panose="020F0502020204030204" pitchFamily="34" charset="0"/>
                <a:cs typeface="Calibri" panose="020F0502020204030204" pitchFamily="34" charset="0"/>
              </a:rPr>
              <a:t>files size limit </a:t>
            </a:r>
            <a:r>
              <a:rPr lang="en-US" sz="1000" i="0" baseline="0" dirty="0">
                <a:latin typeface="Calibri" panose="020F0502020204030204" pitchFamily="34" charset="0"/>
                <a:cs typeface="Calibri" panose="020F0502020204030204" pitchFamily="34" charset="0"/>
              </a:rPr>
              <a:t>per record is </a:t>
            </a:r>
            <a:r>
              <a:rPr lang="en-US" sz="1000" b="1" i="0" baseline="0" dirty="0">
                <a:latin typeface="Calibri" panose="020F0502020204030204" pitchFamily="34" charset="0"/>
                <a:cs typeface="Calibri" panose="020F0502020204030204" pitchFamily="34" charset="0"/>
              </a:rPr>
              <a:t>100GB </a:t>
            </a:r>
            <a:r>
              <a:rPr lang="en-US" sz="1000" i="0" baseline="0" dirty="0">
                <a:latin typeface="Calibri" panose="020F0502020204030204" pitchFamily="34" charset="0"/>
                <a:cs typeface="Calibri" panose="020F0502020204030204" pitchFamily="34" charset="0"/>
              </a:rPr>
              <a:t>(you can publish multiple datasets).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000" i="0" baseline="0" dirty="0">
                <a:latin typeface="Calibri" panose="020F0502020204030204" pitchFamily="34" charset="0"/>
                <a:cs typeface="Calibri" panose="020F0502020204030204" pitchFamily="34" charset="0"/>
              </a:rPr>
              <a:t>An </a:t>
            </a:r>
            <a:r>
              <a:rPr lang="en-US" sz="1000" b="1" i="0" baseline="0" dirty="0">
                <a:latin typeface="Calibri" panose="020F0502020204030204" pitchFamily="34" charset="0"/>
                <a:cs typeface="Calibri" panose="020F0502020204030204" pitchFamily="34" charset="0"/>
              </a:rPr>
              <a:t>embargo limited to 2 years</a:t>
            </a:r>
            <a:r>
              <a:rPr lang="en-US" sz="1000" i="0" baseline="0" dirty="0">
                <a:latin typeface="Calibri" panose="020F0502020204030204" pitchFamily="34" charset="0"/>
                <a:cs typeface="Calibri" panose="020F0502020204030204" pitchFamily="34" charset="0"/>
              </a:rPr>
              <a:t> on a set of data is possible; for example to restrict access to data of a publication under scientific review.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000" i="0" baseline="0" dirty="0">
              <a:latin typeface="Calibri" panose="020F0502020204030204" pitchFamily="34" charset="0"/>
              <a:cs typeface="Calibri" panose="020F0502020204030204"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000" i="0" baseline="0" dirty="0">
                <a:latin typeface="Calibri" panose="020F0502020204030204" pitchFamily="34" charset="0"/>
                <a:cs typeface="Calibri" panose="020F0502020204030204" pitchFamily="34" charset="0"/>
              </a:rPr>
              <a:t>Data published in SEANOE are also </a:t>
            </a:r>
            <a:r>
              <a:rPr lang="en-US" sz="1000" b="1" i="0" baseline="0" dirty="0">
                <a:latin typeface="Calibri" panose="020F0502020204030204" pitchFamily="34" charset="0"/>
                <a:cs typeface="Calibri" panose="020F0502020204030204" pitchFamily="34" charset="0"/>
              </a:rPr>
              <a:t>automatically duplicated to the EMODnet Data Ingestion portal </a:t>
            </a:r>
            <a:r>
              <a:rPr lang="en-US" sz="1000" i="0" baseline="0" dirty="0">
                <a:latin typeface="Calibri" panose="020F0502020204030204" pitchFamily="34" charset="0"/>
                <a:cs typeface="Calibri" panose="020F0502020204030204" pitchFamily="34" charset="0"/>
              </a:rPr>
              <a:t>so that marine data centers of the EMODnet Ingestion network will be informed about the existence and the availability of datasets published in SEANOE. Those data centers will then undertake activities for elaborating submitted datasets for uptake in their national databases and wider publishing in European data portals such as </a:t>
            </a:r>
            <a:r>
              <a:rPr lang="en-US" sz="1000" i="0" baseline="0" dirty="0" err="1">
                <a:latin typeface="Calibri" panose="020F0502020204030204" pitchFamily="34" charset="0"/>
                <a:cs typeface="Calibri" panose="020F0502020204030204" pitchFamily="34" charset="0"/>
              </a:rPr>
              <a:t>SeaDataNet</a:t>
            </a:r>
            <a:r>
              <a:rPr lang="en-US" sz="1000" i="0" baseline="0" dirty="0">
                <a:latin typeface="Calibri" panose="020F0502020204030204" pitchFamily="34" charset="0"/>
                <a:cs typeface="Calibri" panose="020F0502020204030204" pitchFamily="34" charset="0"/>
              </a:rPr>
              <a:t>, </a:t>
            </a:r>
            <a:r>
              <a:rPr lang="en-US" sz="1000" i="0" baseline="0" dirty="0" err="1">
                <a:latin typeface="Calibri" panose="020F0502020204030204" pitchFamily="34" charset="0"/>
                <a:cs typeface="Calibri" panose="020F0502020204030204" pitchFamily="34" charset="0"/>
              </a:rPr>
              <a:t>EurOBIS</a:t>
            </a:r>
            <a:r>
              <a:rPr lang="en-US" sz="1000" i="0" baseline="0" dirty="0">
                <a:latin typeface="Calibri" panose="020F0502020204030204" pitchFamily="34" charset="0"/>
                <a:cs typeface="Calibri" panose="020F0502020204030204" pitchFamily="34" charset="0"/>
              </a:rPr>
              <a:t>, and EMODnet thematic portals, if the datasets are of interest for their portfolio. </a:t>
            </a:r>
          </a:p>
          <a:p>
            <a:pPr marL="0" marR="0" lvl="1" indent="0" algn="l" defTabSz="914400" rtl="0" eaLnBrk="1" fontAlgn="auto" latinLnBrk="0" hangingPunct="1">
              <a:lnSpc>
                <a:spcPct val="100000"/>
              </a:lnSpc>
              <a:spcBef>
                <a:spcPts val="0"/>
              </a:spcBef>
              <a:spcAft>
                <a:spcPts val="0"/>
              </a:spcAft>
              <a:buClrTx/>
              <a:buSzTx/>
              <a:buFontTx/>
              <a:buNone/>
              <a:tabLst/>
              <a:defRPr/>
            </a:pPr>
            <a:br>
              <a:rPr lang="en-US" sz="1000" dirty="0">
                <a:latin typeface="Calibri" panose="020F0502020204030204" pitchFamily="34" charset="0"/>
                <a:cs typeface="Calibri" panose="020F0502020204030204" pitchFamily="34" charset="0"/>
              </a:rPr>
            </a:br>
            <a:r>
              <a:rPr lang="en-US" sz="1000" dirty="0">
                <a:latin typeface="Calibri" panose="020F0502020204030204" pitchFamily="34" charset="0"/>
                <a:cs typeface="Calibri" panose="020F0502020204030204" pitchFamily="34" charset="0"/>
              </a:rPr>
              <a:t>Once published, SEANOE will survey the dataset citation in articles and will register these citations in the dataset record. Download statistics are reported to authors once a year. </a:t>
            </a:r>
            <a:endParaRPr lang="fr-FR" sz="1000" i="0" baseline="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3321070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399"/>
            <a:ext cx="5486400" cy="3509011"/>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233050872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fr-FR"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81610507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pPr marL="158750" indent="0">
              <a:buNone/>
            </a:pPr>
            <a:endParaRPr lang="fr-FR" dirty="0"/>
          </a:p>
        </p:txBody>
      </p:sp>
      <p:sp>
        <p:nvSpPr>
          <p:cNvPr id="4" name="Espace réservé du numéro de diapositive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64EAA0A-B561-40A3-8D75-3AA42611BB63}" type="slidenum">
              <a:rPr kumimoji="0" lang="fr-FR"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138</a:t>
            </a:fld>
            <a:endParaRPr kumimoji="0" lang="fr-FR"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629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400"/>
            <a:ext cx="5486400" cy="3429000"/>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964362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58750" indent="0">
              <a:buNone/>
            </a:pPr>
            <a:endParaRPr lang="fr-FR" dirty="0"/>
          </a:p>
        </p:txBody>
      </p:sp>
    </p:spTree>
    <p:extLst>
      <p:ext uri="{BB962C8B-B14F-4D97-AF65-F5344CB8AC3E}">
        <p14:creationId xmlns:p14="http://schemas.microsoft.com/office/powerpoint/2010/main" val="354698017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fr-FR"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21037219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pPr marL="158750" indent="0">
              <a:buNone/>
            </a:pPr>
            <a:endParaRPr lang="fr-FR" sz="110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fr-FR"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64654294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399"/>
            <a:ext cx="5486400" cy="3966211"/>
          </a:xfrm>
          <a:prstGeom prst="rect">
            <a:avLst/>
          </a:prstGeom>
        </p:spPr>
        <p:txBody>
          <a:bodyPr spcFirstLastPara="1" wrap="square" lIns="91425" tIns="91425" rIns="91425" bIns="91425" anchor="t" anchorCtr="0">
            <a:noAutofit/>
          </a:bodyPr>
          <a:lstStyle/>
          <a:p>
            <a:pPr marL="0" marR="0" lvl="0" indent="0" algn="just" defTabSz="342900" rtl="0" eaLnBrk="1" fontAlgn="auto" latinLnBrk="0" hangingPunct="1">
              <a:lnSpc>
                <a:spcPct val="100000"/>
              </a:lnSpc>
              <a:spcBef>
                <a:spcPts val="0"/>
              </a:spcBef>
              <a:spcAft>
                <a:spcPts val="0"/>
              </a:spcAft>
              <a:buClrTx/>
              <a:buSzTx/>
              <a:buFont typeface="Arial"/>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A fully automated process allows the publication of the datasets as a scientific paper in Freshwater Metadata Journal, </a:t>
            </a:r>
          </a:p>
          <a:p>
            <a:pPr marL="0" marR="0" lvl="0" indent="0" algn="just" defTabSz="342900" rtl="0" eaLnBrk="1" fontAlgn="auto" latinLnBrk="0" hangingPunct="1">
              <a:lnSpc>
                <a:spcPct val="100000"/>
              </a:lnSpc>
              <a:spcBef>
                <a:spcPts val="0"/>
              </a:spcBef>
              <a:spcAft>
                <a:spcPts val="0"/>
              </a:spcAft>
              <a:buClrTx/>
              <a:buSzTx/>
              <a:buFont typeface="Arial"/>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with a digital objective identifier (DOI) </a:t>
            </a:r>
          </a:p>
          <a:p>
            <a:pPr marL="0" marR="0" lvl="0" indent="0" algn="just" defTabSz="342900" rtl="0" eaLnBrk="1" fontAlgn="auto" latinLnBrk="0" hangingPunct="1">
              <a:lnSpc>
                <a:spcPct val="100000"/>
              </a:lnSpc>
              <a:spcBef>
                <a:spcPts val="0"/>
              </a:spcBef>
              <a:spcAft>
                <a:spcPts val="0"/>
              </a:spcAft>
              <a:buClrTx/>
              <a:buSzTx/>
              <a:buFont typeface="Arial"/>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and made accessible on the website.</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a:t>
            </a:r>
            <a:endParaRPr kumimoji="0" lang="fr-FR" sz="10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endParaRPr>
          </a:p>
          <a:p>
            <a:pPr marL="0" marR="0" lvl="0" indent="0" algn="l" defTabSz="342900" rtl="0" eaLnBrk="1" fontAlgn="auto" latinLnBrk="0" hangingPunct="1">
              <a:lnSpc>
                <a:spcPct val="100000"/>
              </a:lnSpc>
              <a:spcBef>
                <a:spcPts val="450"/>
              </a:spcBef>
              <a:spcAft>
                <a:spcPts val="0"/>
              </a:spcAft>
              <a:buClrTx/>
              <a:buSzTx/>
              <a:buFont typeface="Arial"/>
              <a:buNone/>
              <a:tabLst/>
              <a:defRPr/>
            </a:pPr>
            <a:r>
              <a:rPr kumimoji="0" lang="fr-FR" sz="10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Instructions aux auteurs: </a:t>
            </a:r>
            <a:r>
              <a:rPr kumimoji="0" lang="fr-FR" sz="10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hlinkClick r:id="rId3"/>
              </a:rPr>
              <a:t>http://data.freshwaterbiodiversity.eu/fmj/information.html#guidelines</a:t>
            </a:r>
            <a:r>
              <a:rPr kumimoji="0" lang="fr-FR" sz="10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a:t>
            </a:r>
          </a:p>
          <a:p>
            <a:pPr marL="0" marR="0" lvl="0" indent="0" algn="just" defTabSz="342900" rtl="0" eaLnBrk="1" fontAlgn="auto" latinLnBrk="0" hangingPunct="1">
              <a:lnSpc>
                <a:spcPct val="100000"/>
              </a:lnSpc>
              <a:spcBef>
                <a:spcPts val="0"/>
              </a:spcBef>
              <a:spcAft>
                <a:spcPts val="0"/>
              </a:spcAft>
              <a:buClrTx/>
              <a:buSzTx/>
              <a:buFont typeface="Arial"/>
              <a:buNone/>
              <a:tabLst/>
              <a:defRPr/>
            </a:pPr>
            <a:r>
              <a:rPr kumimoji="0" lang="fr-FR" sz="10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Les données peuvent être déposées en même temps dans le portail 	</a:t>
            </a:r>
            <a:r>
              <a:rPr kumimoji="0" lang="fr-FR" sz="1000" b="0" i="1" u="none" strike="noStrike" kern="1200" cap="none" spc="0" normalizeH="0" baseline="0" noProof="0" dirty="0" err="1">
                <a:ln>
                  <a:noFill/>
                </a:ln>
                <a:solidFill>
                  <a:prstClr val="black"/>
                </a:solidFill>
                <a:effectLst/>
                <a:uLnTx/>
                <a:uFillTx/>
                <a:latin typeface="Calibri" panose="020F0502020204030204" pitchFamily="34" charset="0"/>
                <a:ea typeface="Arial"/>
                <a:cs typeface="Calibri" panose="020F0502020204030204" pitchFamily="34" charset="0"/>
                <a:sym typeface="Arial"/>
              </a:rPr>
              <a:t>Freshwater</a:t>
            </a:r>
            <a:r>
              <a:rPr kumimoji="0" lang="fr-FR" sz="1000" b="0" i="1"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a:t>
            </a:r>
            <a:r>
              <a:rPr kumimoji="0" lang="fr-FR" sz="1000" b="0" i="1" u="none" strike="noStrike" kern="1200" cap="none" spc="0" normalizeH="0" baseline="0" noProof="0" dirty="0" err="1">
                <a:ln>
                  <a:noFill/>
                </a:ln>
                <a:solidFill>
                  <a:prstClr val="black"/>
                </a:solidFill>
                <a:effectLst/>
                <a:uLnTx/>
                <a:uFillTx/>
                <a:latin typeface="Calibri" panose="020F0502020204030204" pitchFamily="34" charset="0"/>
                <a:ea typeface="Arial"/>
                <a:cs typeface="Calibri" panose="020F0502020204030204" pitchFamily="34" charset="0"/>
                <a:sym typeface="Arial"/>
              </a:rPr>
              <a:t>Biodiversity</a:t>
            </a:r>
            <a:r>
              <a:rPr kumimoji="0" lang="fr-FR" sz="1000" b="0" i="1"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Data Portal</a:t>
            </a:r>
            <a:r>
              <a:rPr kumimoji="0" lang="fr-FR" sz="10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 </a:t>
            </a:r>
            <a:r>
              <a:rPr kumimoji="0" lang="fr-FR" sz="10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hlinkClick r:id="rId4"/>
              </a:rPr>
              <a:t>http://data.freshwaterbiodiversity.eu/submitdata</a:t>
            </a:r>
            <a:r>
              <a:rPr kumimoji="0" lang="fr-FR" sz="10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a:t>
            </a: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fr-FR" sz="10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Revue en libre accès : Publication gratuite (2022)</a:t>
            </a: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fr-FR" sz="10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Exemples : </a:t>
            </a:r>
            <a:r>
              <a:rPr kumimoji="0" lang="fr-FR" sz="10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hlinkClick r:id="rId5"/>
              </a:rPr>
              <a:t>http://data.freshwaterbiodiversity.eu/metadb/bf_mdb_fmjarticle.php</a:t>
            </a:r>
            <a:r>
              <a:rPr kumimoji="0" lang="fr-FR" sz="10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a:t>
            </a:r>
          </a:p>
          <a:p>
            <a:pPr marL="0" marR="0" lvl="1" indent="0" algn="l" defTabSz="457200" rtl="0" eaLnBrk="1" fontAlgn="auto" latinLnBrk="0" hangingPunct="1">
              <a:lnSpc>
                <a:spcPct val="100000"/>
              </a:lnSpc>
              <a:spcBef>
                <a:spcPts val="400"/>
              </a:spcBef>
              <a:spcAft>
                <a:spcPts val="0"/>
              </a:spcAft>
              <a:buClr>
                <a:srgbClr val="E2007A"/>
              </a:buClr>
              <a:buSzTx/>
              <a:buFont typeface="Wingdings" panose="05000000000000000000" pitchFamily="2" charset="2"/>
              <a:buNone/>
              <a:tabLst>
                <a:tab pos="1076325" algn="l"/>
              </a:tabLst>
              <a:defRPr/>
            </a:pPr>
            <a:endParaRPr lang="en-US" sz="10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pPr marL="0" marR="0" lvl="1" indent="0" algn="l" defTabSz="457200" rtl="0" eaLnBrk="1" fontAlgn="auto" latinLnBrk="0" hangingPunct="1">
              <a:lnSpc>
                <a:spcPct val="100000"/>
              </a:lnSpc>
              <a:spcBef>
                <a:spcPts val="400"/>
              </a:spcBef>
              <a:spcAft>
                <a:spcPts val="0"/>
              </a:spcAft>
              <a:buClr>
                <a:srgbClr val="E2007A"/>
              </a:buClr>
              <a:buSzTx/>
              <a:buFont typeface="Wingdings" panose="05000000000000000000" pitchFamily="2" charset="2"/>
              <a:buNone/>
              <a:tabLst>
                <a:tab pos="1076325" algn="l"/>
              </a:tabLst>
              <a:defRPr/>
            </a:pPr>
            <a:r>
              <a:rPr lang="en-US" sz="10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For an overview on how to use </a:t>
            </a:r>
            <a:r>
              <a:rPr lang="en-US" sz="1000" b="0" i="0" u="none" strike="noStrike" cap="none" dirty="0" err="1">
                <a:solidFill>
                  <a:srgbClr val="000000"/>
                </a:solidFill>
                <a:effectLst/>
                <a:latin typeface="Calibri" panose="020F0502020204030204" pitchFamily="34" charset="0"/>
                <a:ea typeface="Arial"/>
                <a:cs typeface="Calibri" panose="020F0502020204030204" pitchFamily="34" charset="0"/>
                <a:sym typeface="Arial"/>
              </a:rPr>
              <a:t>Authorea</a:t>
            </a:r>
            <a:r>
              <a:rPr lang="en-US" sz="10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reference this </a:t>
            </a:r>
            <a:r>
              <a:rPr lang="en-US" sz="1000" b="0" i="0" u="sng" strike="noStrike" cap="none" dirty="0">
                <a:solidFill>
                  <a:srgbClr val="000000"/>
                </a:solidFill>
                <a:effectLst/>
                <a:latin typeface="Calibri" panose="020F0502020204030204" pitchFamily="34" charset="0"/>
                <a:ea typeface="Arial"/>
                <a:cs typeface="Calibri" panose="020F0502020204030204" pitchFamily="34" charset="0"/>
                <a:sym typeface="Arial"/>
                <a:hlinkClick r:id="rId6"/>
              </a:rPr>
              <a:t>Get Started guide</a:t>
            </a:r>
            <a:r>
              <a:rPr lang="en-US" sz="10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or watch a quick </a:t>
            </a:r>
            <a:r>
              <a:rPr lang="en-US" sz="1000" b="0" i="0" u="sng" strike="noStrike" cap="none" dirty="0">
                <a:solidFill>
                  <a:srgbClr val="000000"/>
                </a:solidFill>
                <a:effectLst/>
                <a:latin typeface="Calibri" panose="020F0502020204030204" pitchFamily="34" charset="0"/>
                <a:ea typeface="Arial"/>
                <a:cs typeface="Calibri" panose="020F0502020204030204" pitchFamily="34" charset="0"/>
                <a:sym typeface="Arial"/>
                <a:hlinkClick r:id="rId7"/>
              </a:rPr>
              <a:t>overview video</a:t>
            </a:r>
            <a:r>
              <a:rPr lang="en-US" sz="10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a:t>
            </a:r>
          </a:p>
          <a:p>
            <a:pPr marL="0" marR="0" lvl="1" indent="0" algn="l" defTabSz="457200" rtl="0" eaLnBrk="1" fontAlgn="auto" latinLnBrk="0" hangingPunct="1">
              <a:lnSpc>
                <a:spcPct val="100000"/>
              </a:lnSpc>
              <a:spcBef>
                <a:spcPts val="400"/>
              </a:spcBef>
              <a:spcAft>
                <a:spcPts val="0"/>
              </a:spcAft>
              <a:buClr>
                <a:srgbClr val="E2007A"/>
              </a:buClr>
              <a:buSzTx/>
              <a:buFont typeface="Wingdings" panose="05000000000000000000" pitchFamily="2" charset="2"/>
              <a:buNone/>
              <a:tabLst>
                <a:tab pos="1076325" algn="l"/>
              </a:tabLst>
              <a:defRPr/>
            </a:pPr>
            <a:r>
              <a:rPr lang="en-US" sz="1000" b="0" i="0" u="none" strike="noStrike" cap="none" dirty="0">
                <a:solidFill>
                  <a:srgbClr val="000000"/>
                </a:solidFill>
                <a:latin typeface="Calibri" panose="020F0502020204030204" pitchFamily="34" charset="0"/>
                <a:ea typeface="Arial"/>
                <a:cs typeface="Calibri" panose="020F0502020204030204" pitchFamily="34" charset="0"/>
                <a:sym typeface="Arial"/>
              </a:rPr>
              <a:t>A selection from 17454 templates currently on </a:t>
            </a:r>
            <a:r>
              <a:rPr lang="en-US" sz="1000" b="0" i="0" u="none" strike="noStrike" cap="none" dirty="0" err="1">
                <a:solidFill>
                  <a:srgbClr val="000000"/>
                </a:solidFill>
                <a:latin typeface="Calibri" panose="020F0502020204030204" pitchFamily="34" charset="0"/>
                <a:ea typeface="Arial"/>
                <a:cs typeface="Calibri" panose="020F0502020204030204" pitchFamily="34" charset="0"/>
                <a:sym typeface="Arial"/>
              </a:rPr>
              <a:t>Authorea</a:t>
            </a:r>
            <a:r>
              <a:rPr lang="en-US" sz="1000" b="0" i="0" u="none" strike="noStrike" cap="none" dirty="0">
                <a:solidFill>
                  <a:srgbClr val="000000"/>
                </a:solidFill>
                <a:latin typeface="Calibri" panose="020F0502020204030204" pitchFamily="34" charset="0"/>
                <a:ea typeface="Arial"/>
                <a:cs typeface="Calibri" panose="020F0502020204030204" pitchFamily="34" charset="0"/>
                <a:sym typeface="Arial"/>
              </a:rPr>
              <a:t>.</a:t>
            </a:r>
          </a:p>
          <a:p>
            <a:pPr marL="0" marR="0" lvl="1" indent="0" algn="l" defTabSz="457200" rtl="0" eaLnBrk="1" fontAlgn="auto" latinLnBrk="0" hangingPunct="1">
              <a:lnSpc>
                <a:spcPct val="100000"/>
              </a:lnSpc>
              <a:spcBef>
                <a:spcPts val="400"/>
              </a:spcBef>
              <a:spcAft>
                <a:spcPts val="0"/>
              </a:spcAft>
              <a:buClr>
                <a:srgbClr val="E2007A"/>
              </a:buClr>
              <a:buSzTx/>
              <a:buFont typeface="Wingdings" panose="05000000000000000000" pitchFamily="2" charset="2"/>
              <a:buNone/>
              <a:tabLst>
                <a:tab pos="1076325" algn="l"/>
              </a:tabLst>
              <a:defRPr/>
            </a:pPr>
            <a:r>
              <a:rPr lang="en-US" sz="1000" b="0" i="0" u="none" strike="noStrike" cap="none" dirty="0" err="1">
                <a:solidFill>
                  <a:srgbClr val="000000"/>
                </a:solidFill>
                <a:latin typeface="Calibri" panose="020F0502020204030204" pitchFamily="34" charset="0"/>
                <a:ea typeface="Arial"/>
                <a:cs typeface="Calibri" panose="020F0502020204030204" pitchFamily="34" charset="0"/>
                <a:sym typeface="Arial"/>
              </a:rPr>
              <a:t>Authorea</a:t>
            </a:r>
            <a:r>
              <a:rPr lang="en-US" sz="1000" b="0" i="0" u="none" strike="noStrike" cap="none" dirty="0">
                <a:solidFill>
                  <a:srgbClr val="000000"/>
                </a:solidFill>
                <a:latin typeface="Calibri" panose="020F0502020204030204" pitchFamily="34" charset="0"/>
                <a:ea typeface="Arial"/>
                <a:cs typeface="Calibri" panose="020F0502020204030204" pitchFamily="34" charset="0"/>
                <a:sym typeface="Arial"/>
              </a:rPr>
              <a:t> </a:t>
            </a:r>
            <a:r>
              <a:rPr lang="en-US" sz="1000" b="0" i="0" u="none" strike="noStrike" cap="none" dirty="0" err="1">
                <a:solidFill>
                  <a:srgbClr val="000000"/>
                </a:solidFill>
                <a:latin typeface="Calibri" panose="020F0502020204030204" pitchFamily="34" charset="0"/>
                <a:ea typeface="Arial"/>
                <a:cs typeface="Calibri" panose="020F0502020204030204" pitchFamily="34" charset="0"/>
                <a:sym typeface="Arial"/>
              </a:rPr>
              <a:t>peut</a:t>
            </a:r>
            <a:r>
              <a:rPr lang="en-US" sz="1000" b="0" i="0" u="none" strike="noStrike" cap="none" dirty="0">
                <a:solidFill>
                  <a:srgbClr val="000000"/>
                </a:solidFill>
                <a:latin typeface="Calibri" panose="020F0502020204030204" pitchFamily="34" charset="0"/>
                <a:ea typeface="Arial"/>
                <a:cs typeface="Calibri" panose="020F0502020204030204" pitchFamily="34" charset="0"/>
                <a:sym typeface="Arial"/>
              </a:rPr>
              <a:t> </a:t>
            </a:r>
            <a:r>
              <a:rPr lang="en-US" sz="1000" b="0" i="0" u="none" strike="noStrike" cap="none" dirty="0" err="1">
                <a:solidFill>
                  <a:srgbClr val="000000"/>
                </a:solidFill>
                <a:latin typeface="Calibri" panose="020F0502020204030204" pitchFamily="34" charset="0"/>
                <a:ea typeface="Arial"/>
                <a:cs typeface="Calibri" panose="020F0502020204030204" pitchFamily="34" charset="0"/>
                <a:sym typeface="Arial"/>
              </a:rPr>
              <a:t>être</a:t>
            </a:r>
            <a:r>
              <a:rPr lang="en-US" sz="1000" b="0" i="0" u="none" strike="noStrike" cap="none" dirty="0">
                <a:solidFill>
                  <a:srgbClr val="000000"/>
                </a:solidFill>
                <a:latin typeface="Calibri" panose="020F0502020204030204" pitchFamily="34" charset="0"/>
                <a:ea typeface="Arial"/>
                <a:cs typeface="Calibri" panose="020F0502020204030204" pitchFamily="34" charset="0"/>
                <a:sym typeface="Arial"/>
              </a:rPr>
              <a:t> </a:t>
            </a:r>
            <a:r>
              <a:rPr lang="en-US" sz="1000" b="0" i="0" u="none" strike="noStrike" cap="none" dirty="0" err="1">
                <a:solidFill>
                  <a:srgbClr val="000000"/>
                </a:solidFill>
                <a:latin typeface="Calibri" panose="020F0502020204030204" pitchFamily="34" charset="0"/>
                <a:ea typeface="Arial"/>
                <a:cs typeface="Calibri" panose="020F0502020204030204" pitchFamily="34" charset="0"/>
                <a:sym typeface="Arial"/>
              </a:rPr>
              <a:t>utilisé</a:t>
            </a:r>
            <a:r>
              <a:rPr lang="en-US" sz="1000" b="0" i="0" u="none" strike="noStrike" cap="none" dirty="0">
                <a:solidFill>
                  <a:srgbClr val="000000"/>
                </a:solidFill>
                <a:latin typeface="Calibri" panose="020F0502020204030204" pitchFamily="34" charset="0"/>
                <a:ea typeface="Arial"/>
                <a:cs typeface="Calibri" panose="020F0502020204030204" pitchFamily="34" charset="0"/>
                <a:sym typeface="Arial"/>
              </a:rPr>
              <a:t> pour </a:t>
            </a:r>
            <a:r>
              <a:rPr lang="en-US" sz="1000" b="0" i="0" u="none" strike="noStrike" cap="none" dirty="0" err="1">
                <a:solidFill>
                  <a:srgbClr val="000000"/>
                </a:solidFill>
                <a:latin typeface="Calibri" panose="020F0502020204030204" pitchFamily="34" charset="0"/>
                <a:ea typeface="Arial"/>
                <a:cs typeface="Calibri" panose="020F0502020204030204" pitchFamily="34" charset="0"/>
                <a:sym typeface="Arial"/>
              </a:rPr>
              <a:t>rédiger</a:t>
            </a:r>
            <a:r>
              <a:rPr lang="en-US" sz="1000" b="0" i="0" u="none" strike="noStrike" cap="none" dirty="0">
                <a:solidFill>
                  <a:srgbClr val="000000"/>
                </a:solidFill>
                <a:latin typeface="Calibri" panose="020F0502020204030204" pitchFamily="34" charset="0"/>
                <a:ea typeface="Arial"/>
                <a:cs typeface="Calibri" panose="020F0502020204030204" pitchFamily="34" charset="0"/>
                <a:sym typeface="Arial"/>
              </a:rPr>
              <a:t> un Data paper pour Geoscience Data Journal, Data in Brief (</a:t>
            </a:r>
            <a:r>
              <a:rPr lang="en-US" sz="1000" b="0" i="0" u="none" strike="noStrike" cap="none" dirty="0">
                <a:solidFill>
                  <a:srgbClr val="000000"/>
                </a:solidFill>
                <a:latin typeface="Calibri" panose="020F0502020204030204" pitchFamily="34" charset="0"/>
                <a:ea typeface="Arial"/>
                <a:cs typeface="Calibri" panose="020F0502020204030204" pitchFamily="34" charset="0"/>
                <a:sym typeface="Arial"/>
                <a:hlinkClick r:id="rId8"/>
              </a:rPr>
              <a:t>https://www.authorea.com/users/616189/articles/642317-data-in-brief?mode=edit</a:t>
            </a:r>
            <a:r>
              <a:rPr lang="en-US" sz="1000" b="0" i="0" u="none" strike="noStrike" cap="none" dirty="0">
                <a:solidFill>
                  <a:srgbClr val="000000"/>
                </a:solidFill>
                <a:latin typeface="Calibri" panose="020F0502020204030204" pitchFamily="34" charset="0"/>
                <a:ea typeface="Arial"/>
                <a:cs typeface="Calibri" panose="020F0502020204030204" pitchFamily="34" charset="0"/>
                <a:sym typeface="Arial"/>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299580873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399"/>
            <a:ext cx="5486400" cy="2400301"/>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13121662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399"/>
            <a:ext cx="5486400" cy="4023361"/>
          </a:xfrm>
          <a:prstGeom prst="rect">
            <a:avLst/>
          </a:prstGeom>
        </p:spPr>
        <p:txBody>
          <a:bodyPr spcFirstLastPara="1" wrap="square" lIns="91425" tIns="91425" rIns="91425" bIns="91425" anchor="t" anchorCtr="0">
            <a:noAutofit/>
          </a:bodyPr>
          <a:lstStyle/>
          <a:p>
            <a:pPr marL="0" marR="0" lvl="1" indent="0" algn="l" defTabSz="457200" rtl="0" eaLnBrk="1" fontAlgn="auto" latinLnBrk="0" hangingPunct="1">
              <a:lnSpc>
                <a:spcPct val="100000"/>
              </a:lnSpc>
              <a:spcAft>
                <a:spcPts val="0"/>
              </a:spcAft>
              <a:buClr>
                <a:srgbClr val="E2007A"/>
              </a:buClr>
              <a:buSzTx/>
              <a:buFont typeface="Wingdings" panose="05000000000000000000" pitchFamily="2" charset="2"/>
              <a:buNone/>
              <a:tabLst>
                <a:tab pos="1076325" algn="l"/>
              </a:tabLst>
              <a:defRPr/>
            </a:pPr>
            <a:r>
              <a:rPr lang="en-US" sz="1000" i="0" baseline="0" dirty="0">
                <a:latin typeface="Calibri" panose="020F0502020204030204" pitchFamily="34" charset="0"/>
                <a:cs typeface="Calibri" panose="020F0502020204030204" pitchFamily="34" charset="0"/>
              </a:rPr>
              <a:t>Manuscripts for the </a:t>
            </a:r>
            <a:r>
              <a:rPr lang="en-US" sz="1000" b="1" i="0" baseline="0" dirty="0">
                <a:latin typeface="Calibri" panose="020F0502020204030204" pitchFamily="34" charset="0"/>
                <a:cs typeface="Calibri" panose="020F0502020204030204" pitchFamily="34" charset="0"/>
              </a:rPr>
              <a:t>Biodiversity Data Journal </a:t>
            </a:r>
            <a:r>
              <a:rPr lang="en-US" sz="1000" i="0" baseline="0" dirty="0">
                <a:latin typeface="Calibri" panose="020F0502020204030204" pitchFamily="34" charset="0"/>
                <a:cs typeface="Calibri" panose="020F0502020204030204" pitchFamily="34" charset="0"/>
              </a:rPr>
              <a:t>can only be submitted from the online, collaborative, article-authoring ARPHA Writing Tool (AWT) that provides a large set of pre-defined, but flexible, article templates. </a:t>
            </a:r>
            <a:r>
              <a:rPr lang="en-US" sz="1000" i="0" baseline="0" dirty="0">
                <a:latin typeface="Calibri" panose="020F0502020204030204" pitchFamily="34" charset="0"/>
                <a:cs typeface="Calibri" panose="020F0502020204030204" pitchFamily="34" charset="0"/>
                <a:hlinkClick r:id="rId3"/>
              </a:rPr>
              <a:t>https://bdj.pensoft.net/about#For-authors</a:t>
            </a:r>
            <a:endParaRPr lang="en-US" sz="1000" i="0" baseline="0" dirty="0">
              <a:latin typeface="Calibri" panose="020F0502020204030204" pitchFamily="34" charset="0"/>
              <a:cs typeface="Calibri" panose="020F0502020204030204" pitchFamily="34" charset="0"/>
            </a:endParaRPr>
          </a:p>
          <a:p>
            <a:pPr marL="0" marR="0" lvl="1" indent="0" algn="l" defTabSz="457200" rtl="0" eaLnBrk="1" fontAlgn="auto" latinLnBrk="0" hangingPunct="1">
              <a:lnSpc>
                <a:spcPct val="100000"/>
              </a:lnSpc>
              <a:spcAft>
                <a:spcPts val="0"/>
              </a:spcAft>
              <a:buClr>
                <a:srgbClr val="E2007A"/>
              </a:buClr>
              <a:buSzTx/>
              <a:buFont typeface="Wingdings" panose="05000000000000000000" pitchFamily="2" charset="2"/>
              <a:buNone/>
              <a:tabLst>
                <a:tab pos="1076325" algn="l"/>
              </a:tabLst>
              <a:defRPr/>
            </a:pPr>
            <a:r>
              <a:rPr lang="en-US" sz="1000" i="0" baseline="0" dirty="0">
                <a:latin typeface="Calibri" panose="020F0502020204030204" pitchFamily="34" charset="0"/>
                <a:cs typeface="Calibri" panose="020F0502020204030204" pitchFamily="34" charset="0"/>
              </a:rPr>
              <a:t>BDJ propose </a:t>
            </a:r>
            <a:r>
              <a:rPr lang="en-US" sz="1000" i="0" baseline="0" dirty="0" err="1">
                <a:latin typeface="Calibri" panose="020F0502020204030204" pitchFamily="34" charset="0"/>
                <a:cs typeface="Calibri" panose="020F0502020204030204" pitchFamily="34" charset="0"/>
              </a:rPr>
              <a:t>aussi</a:t>
            </a:r>
            <a:r>
              <a:rPr lang="en-US" sz="1000" i="0" baseline="0" dirty="0">
                <a:latin typeface="Calibri" panose="020F0502020204030204" pitchFamily="34" charset="0"/>
                <a:cs typeface="Calibri" panose="020F0502020204030204" pitchFamily="34" charset="0"/>
              </a:rPr>
              <a:t> un template pour les </a:t>
            </a:r>
            <a:r>
              <a:rPr lang="en-US" sz="1000" i="0" baseline="0" dirty="0" err="1">
                <a:latin typeface="Calibri" panose="020F0502020204030204" pitchFamily="34" charset="0"/>
                <a:cs typeface="Calibri" panose="020F0502020204030204" pitchFamily="34" charset="0"/>
              </a:rPr>
              <a:t>données</a:t>
            </a:r>
            <a:r>
              <a:rPr lang="en-US" sz="1000" i="0" baseline="0" dirty="0">
                <a:latin typeface="Calibri" panose="020F0502020204030204" pitchFamily="34" charset="0"/>
                <a:cs typeface="Calibri" panose="020F0502020204030204" pitchFamily="34" charset="0"/>
              </a:rPr>
              <a:t> : </a:t>
            </a:r>
            <a:r>
              <a:rPr lang="en-US" sz="1000" i="0" baseline="0" dirty="0" err="1">
                <a:latin typeface="Calibri" panose="020F0502020204030204" pitchFamily="34" charset="0"/>
                <a:cs typeface="Calibri" panose="020F0502020204030204" pitchFamily="34" charset="0"/>
              </a:rPr>
              <a:t>voir</a:t>
            </a:r>
            <a:r>
              <a:rPr lang="en-US" sz="1000" i="0" baseline="0" dirty="0">
                <a:latin typeface="Calibri" panose="020F0502020204030204" pitchFamily="34" charset="0"/>
                <a:cs typeface="Calibri" panose="020F0502020204030204" pitchFamily="34" charset="0"/>
              </a:rPr>
              <a:t> les Instructions aux auteurs et </a:t>
            </a:r>
            <a:r>
              <a:rPr lang="en-US" sz="1000" i="0" baseline="0" dirty="0">
                <a:latin typeface="Calibri" panose="020F0502020204030204" pitchFamily="34" charset="0"/>
                <a:cs typeface="Calibri" panose="020F0502020204030204" pitchFamily="34" charset="0"/>
                <a:hlinkClick r:id="rId4"/>
              </a:rPr>
              <a:t>https://docs.google.com/spreadsheets/d/1gv7RwKPq7LxGcy114qoEEusU4DLbva3it_7Dh6Nvvt8/edit#gid=0</a:t>
            </a:r>
            <a:endParaRPr lang="en-US" sz="1000" i="0" baseline="0" dirty="0">
              <a:latin typeface="Calibri" panose="020F0502020204030204" pitchFamily="34" charset="0"/>
              <a:cs typeface="Calibri" panose="020F0502020204030204" pitchFamily="34" charset="0"/>
            </a:endParaRPr>
          </a:p>
          <a:p>
            <a:pPr marL="0" marR="0" lvl="1" indent="0" algn="l" defTabSz="457200" rtl="0" eaLnBrk="1" fontAlgn="auto" latinLnBrk="0" hangingPunct="1">
              <a:lnSpc>
                <a:spcPct val="100000"/>
              </a:lnSpc>
              <a:spcBef>
                <a:spcPts val="400"/>
              </a:spcBef>
              <a:spcAft>
                <a:spcPts val="0"/>
              </a:spcAft>
              <a:buClr>
                <a:srgbClr val="E2007A"/>
              </a:buClr>
              <a:buSzTx/>
              <a:buFont typeface="Wingdings" panose="05000000000000000000" pitchFamily="2" charset="2"/>
              <a:buNone/>
              <a:tabLst>
                <a:tab pos="1076325" algn="l"/>
              </a:tabLst>
              <a:defRPr/>
            </a:pPr>
            <a:endParaRPr lang="fr-FR" sz="1000" i="0" baseline="0" dirty="0">
              <a:latin typeface="Calibri" panose="020F0502020204030204" pitchFamily="34" charset="0"/>
              <a:cs typeface="Calibri" panose="020F0502020204030204" pitchFamily="34" charset="0"/>
            </a:endParaRPr>
          </a:p>
          <a:p>
            <a:pPr marL="0" marR="0" lvl="1" indent="0" algn="l" defTabSz="457200" rtl="0" eaLnBrk="1" fontAlgn="auto" latinLnBrk="0" hangingPunct="1">
              <a:lnSpc>
                <a:spcPct val="100000"/>
              </a:lnSpc>
              <a:spcBef>
                <a:spcPts val="400"/>
              </a:spcBef>
              <a:spcAft>
                <a:spcPts val="0"/>
              </a:spcAft>
              <a:buClr>
                <a:srgbClr val="E2007A"/>
              </a:buClr>
              <a:buSzTx/>
              <a:buFont typeface="Wingdings" panose="05000000000000000000" pitchFamily="2" charset="2"/>
              <a:buNone/>
              <a:tabLst>
                <a:tab pos="1076325" algn="l"/>
              </a:tabLst>
              <a:defRPr/>
            </a:pPr>
            <a:r>
              <a:rPr lang="fr-FR" sz="1000" i="0" baseline="0" dirty="0">
                <a:latin typeface="Calibri" panose="020F0502020204030204" pitchFamily="34" charset="0"/>
                <a:cs typeface="Calibri" panose="020F0502020204030204" pitchFamily="34" charset="0"/>
              </a:rPr>
              <a:t>Apres la « validation » : </a:t>
            </a:r>
            <a:r>
              <a:rPr lang="en-US" sz="1000" i="0" baseline="0" dirty="0">
                <a:latin typeface="Calibri" panose="020F0502020204030204" pitchFamily="34" charset="0"/>
                <a:cs typeface="Calibri" panose="020F0502020204030204" pitchFamily="34" charset="0"/>
              </a:rPr>
              <a:t>Step 4. You are now ready to proceed to technical review, where your manuscript will be sent to an Editorial Assistant, who will contact you with any further corrections you need to perform prior to submitting your manuscript to the journal. </a:t>
            </a:r>
          </a:p>
          <a:p>
            <a:pPr marL="158750" indent="0">
              <a:buNone/>
            </a:pPr>
            <a:r>
              <a:rPr lang="en-US" sz="1000" i="0" baseline="0" dirty="0">
                <a:latin typeface="Calibri" panose="020F0502020204030204" pitchFamily="34" charset="0"/>
                <a:cs typeface="Calibri" panose="020F0502020204030204" pitchFamily="34" charset="0"/>
              </a:rPr>
              <a:t>Step 5. When you pass the technical review stage, you will receive an email notifying you that your manuscript is ready for submission to the journal.</a:t>
            </a:r>
          </a:p>
          <a:p>
            <a:pPr marL="158750" indent="0">
              <a:buNone/>
            </a:pPr>
            <a:r>
              <a:rPr lang="en-US" sz="1000" i="0" baseline="0" dirty="0">
                <a:latin typeface="Calibri" panose="020F0502020204030204" pitchFamily="34" charset="0"/>
                <a:cs typeface="Calibri" panose="020F0502020204030204" pitchFamily="34" charset="0"/>
              </a:rPr>
              <a:t>Step 6. To submit your manuscript to the journal use the Submit button that will have appeared below Validate. By clicking it, you will start the submission process.</a:t>
            </a:r>
            <a:endParaRPr lang="fr-FR" sz="1000" i="0" baseline="0" dirty="0">
              <a:latin typeface="Calibri" panose="020F0502020204030204" pitchFamily="34" charset="0"/>
              <a:cs typeface="Calibri" panose="020F0502020204030204" pitchFamily="34" charset="0"/>
            </a:endParaRPr>
          </a:p>
          <a:p>
            <a:pPr marL="0" lvl="1" indent="0" defTabSz="457200">
              <a:spcBef>
                <a:spcPts val="400"/>
              </a:spcBef>
              <a:buClr>
                <a:srgbClr val="E2007A"/>
              </a:buClr>
              <a:buFont typeface="Wingdings" panose="05000000000000000000" pitchFamily="2" charset="2"/>
              <a:buNone/>
              <a:tabLst>
                <a:tab pos="1076325" algn="l"/>
              </a:tabLst>
              <a:defRPr/>
            </a:pPr>
            <a:endParaRPr lang="fr-FR" sz="1000" b="0" i="0" u="none" strike="noStrike" cap="none" dirty="0">
              <a:solidFill>
                <a:srgbClr val="000000"/>
              </a:solidFill>
              <a:latin typeface="Calibri" panose="020F0502020204030204" pitchFamily="34" charset="0"/>
              <a:ea typeface="Arial"/>
              <a:cs typeface="Calibri" panose="020F0502020204030204" pitchFamily="34" charset="0"/>
              <a:sym typeface="Arial"/>
            </a:endParaRPr>
          </a:p>
          <a:p>
            <a:pPr marL="0" lvl="1" indent="0" defTabSz="457200">
              <a:spcBef>
                <a:spcPts val="400"/>
              </a:spcBef>
              <a:buClr>
                <a:srgbClr val="E2007A"/>
              </a:buClr>
              <a:buFont typeface="Wingdings" panose="05000000000000000000" pitchFamily="2" charset="2"/>
              <a:buNone/>
              <a:tabLst>
                <a:tab pos="1076325" algn="l"/>
              </a:tabLst>
              <a:defRPr/>
            </a:pPr>
            <a:r>
              <a:rPr lang="fr-FR" sz="1000" b="0" i="0" u="none" strike="noStrike" cap="none" dirty="0">
                <a:solidFill>
                  <a:srgbClr val="000000"/>
                </a:solidFill>
                <a:latin typeface="Calibri" panose="020F0502020204030204" pitchFamily="34" charset="0"/>
                <a:ea typeface="Arial"/>
                <a:cs typeface="Calibri" panose="020F0502020204030204" pitchFamily="34" charset="0"/>
                <a:sym typeface="Arial"/>
              </a:rPr>
              <a:t>Exemples de Data papers publiés dans One </a:t>
            </a:r>
            <a:r>
              <a:rPr lang="fr-FR" sz="1000" b="0" i="0" u="none" strike="noStrike" cap="none" dirty="0" err="1">
                <a:solidFill>
                  <a:srgbClr val="000000"/>
                </a:solidFill>
                <a:latin typeface="Calibri" panose="020F0502020204030204" pitchFamily="34" charset="0"/>
                <a:ea typeface="Arial"/>
                <a:cs typeface="Calibri" panose="020F0502020204030204" pitchFamily="34" charset="0"/>
                <a:sym typeface="Arial"/>
              </a:rPr>
              <a:t>Ecosystem</a:t>
            </a:r>
            <a:r>
              <a:rPr lang="fr-FR" sz="1000" b="0" i="0" u="none" strike="noStrike" cap="none" dirty="0">
                <a:solidFill>
                  <a:srgbClr val="000000"/>
                </a:solidFill>
                <a:latin typeface="Calibri" panose="020F0502020204030204" pitchFamily="34" charset="0"/>
                <a:ea typeface="Arial"/>
                <a:cs typeface="Calibri" panose="020F0502020204030204" pitchFamily="34" charset="0"/>
                <a:sym typeface="Arial"/>
              </a:rPr>
              <a:t> : </a:t>
            </a:r>
            <a:r>
              <a:rPr lang="fr-FR" sz="1000" b="0" i="0" u="none" strike="noStrike" cap="none" dirty="0">
                <a:solidFill>
                  <a:srgbClr val="000000"/>
                </a:solidFill>
                <a:latin typeface="Calibri" panose="020F0502020204030204" pitchFamily="34" charset="0"/>
                <a:ea typeface="Arial"/>
                <a:cs typeface="Calibri" panose="020F0502020204030204" pitchFamily="34" charset="0"/>
                <a:sym typeface="Arial"/>
                <a:hlinkClick r:id="rId5"/>
              </a:rPr>
              <a:t>https://oneecosystem.pensoft.net/browse_journal_articles.php?form_name=filter_articles&amp;sortby=0&amp;journal_id=52&amp;search_in_=0&amp;section_type%5B%5D=266</a:t>
            </a:r>
            <a:r>
              <a:rPr lang="fr-FR" sz="1000" b="0" i="0" u="none" strike="noStrike" cap="none" dirty="0">
                <a:solidFill>
                  <a:srgbClr val="000000"/>
                </a:solidFill>
                <a:latin typeface="Calibri" panose="020F0502020204030204" pitchFamily="34" charset="0"/>
                <a:ea typeface="Arial"/>
                <a:cs typeface="Calibri" panose="020F0502020204030204" pitchFamily="34" charset="0"/>
                <a:sym typeface="Arial"/>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203100162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399"/>
            <a:ext cx="5486400" cy="3749041"/>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292312287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399"/>
            <a:ext cx="5486400" cy="3131821"/>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278369600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399"/>
            <a:ext cx="5486400" cy="3268981"/>
          </a:xfrm>
          <a:prstGeom prst="rect">
            <a:avLst/>
          </a:prstGeom>
        </p:spPr>
        <p:txBody>
          <a:bodyPr spcFirstLastPara="1" wrap="square" lIns="91425" tIns="91425" rIns="91425" bIns="91425" anchor="t" anchorCtr="0">
            <a:noAutofit/>
          </a:bodyPr>
          <a:lstStyle/>
          <a:p>
            <a:pPr marL="0" marR="0" lvl="1" indent="0" algn="l" defTabSz="457200" rtl="0" eaLnBrk="1" fontAlgn="auto" latinLnBrk="0" hangingPunct="1">
              <a:lnSpc>
                <a:spcPct val="100000"/>
              </a:lnSpc>
              <a:spcBef>
                <a:spcPts val="400"/>
              </a:spcBef>
              <a:spcAft>
                <a:spcPts val="0"/>
              </a:spcAft>
              <a:buClr>
                <a:srgbClr val="E2007A"/>
              </a:buClr>
              <a:buSzTx/>
              <a:buFont typeface="Wingdings" panose="05000000000000000000" pitchFamily="2" charset="2"/>
              <a:buNone/>
              <a:tabLst>
                <a:tab pos="1076325" algn="l"/>
              </a:tabLst>
              <a:defRPr/>
            </a:pPr>
            <a:r>
              <a:rPr lang="fr-FR" sz="1000" b="0" i="0" u="none" strike="noStrike" cap="none" dirty="0">
                <a:solidFill>
                  <a:srgbClr val="000000"/>
                </a:solidFill>
                <a:latin typeface="Calibri" panose="020F0502020204030204" pitchFamily="34" charset="0"/>
                <a:ea typeface="Arial"/>
                <a:cs typeface="Calibri" panose="020F0502020204030204" pitchFamily="34" charset="0"/>
                <a:sym typeface="Arial"/>
              </a:rPr>
              <a:t>Test avec le jeu de données:  Small </a:t>
            </a:r>
            <a:r>
              <a:rPr lang="fr-FR" sz="1000" b="0" i="0" u="none" strike="noStrike" cap="none" dirty="0" err="1">
                <a:solidFill>
                  <a:srgbClr val="000000"/>
                </a:solidFill>
                <a:latin typeface="Calibri" panose="020F0502020204030204" pitchFamily="34" charset="0"/>
                <a:ea typeface="Arial"/>
                <a:cs typeface="Calibri" panose="020F0502020204030204" pitchFamily="34" charset="0"/>
                <a:sym typeface="Arial"/>
              </a:rPr>
              <a:t>terrestrial</a:t>
            </a:r>
            <a:r>
              <a:rPr lang="fr-FR" sz="1000" b="0" i="0" u="none" strike="noStrike" cap="none" dirty="0">
                <a:solidFill>
                  <a:srgbClr val="000000"/>
                </a:solidFill>
                <a:latin typeface="Calibri" panose="020F0502020204030204" pitchFamily="34" charset="0"/>
                <a:ea typeface="Arial"/>
                <a:cs typeface="Calibri" panose="020F0502020204030204" pitchFamily="34" charset="0"/>
                <a:sym typeface="Arial"/>
              </a:rPr>
              <a:t> </a:t>
            </a:r>
            <a:r>
              <a:rPr lang="fr-FR" sz="1000" b="0" i="0" u="none" strike="noStrike" cap="none" dirty="0" err="1">
                <a:solidFill>
                  <a:srgbClr val="000000"/>
                </a:solidFill>
                <a:latin typeface="Calibri" panose="020F0502020204030204" pitchFamily="34" charset="0"/>
                <a:ea typeface="Arial"/>
                <a:cs typeface="Calibri" panose="020F0502020204030204" pitchFamily="34" charset="0"/>
                <a:sym typeface="Arial"/>
              </a:rPr>
              <a:t>mammals</a:t>
            </a:r>
            <a:r>
              <a:rPr lang="fr-FR" sz="1000" b="0" i="0" u="none" strike="noStrike" cap="none" dirty="0">
                <a:solidFill>
                  <a:srgbClr val="000000"/>
                </a:solidFill>
                <a:latin typeface="Calibri" panose="020F0502020204030204" pitchFamily="34" charset="0"/>
                <a:ea typeface="Arial"/>
                <a:cs typeface="Calibri" panose="020F0502020204030204" pitchFamily="34" charset="0"/>
                <a:sym typeface="Arial"/>
              </a:rPr>
              <a:t> (</a:t>
            </a:r>
            <a:r>
              <a:rPr lang="fr-FR" sz="1000" b="0" i="0" u="none" strike="noStrike" cap="none" dirty="0" err="1">
                <a:solidFill>
                  <a:srgbClr val="000000"/>
                </a:solidFill>
                <a:latin typeface="Calibri" panose="020F0502020204030204" pitchFamily="34" charset="0"/>
                <a:ea typeface="Arial"/>
                <a:cs typeface="Calibri" panose="020F0502020204030204" pitchFamily="34" charset="0"/>
                <a:sym typeface="Arial"/>
              </a:rPr>
              <a:t>Rodentia</a:t>
            </a:r>
            <a:r>
              <a:rPr lang="fr-FR" sz="1000" b="0" i="0" u="none" strike="noStrike" cap="none" dirty="0">
                <a:solidFill>
                  <a:srgbClr val="000000"/>
                </a:solidFill>
                <a:latin typeface="Calibri" panose="020F0502020204030204" pitchFamily="34" charset="0"/>
                <a:ea typeface="Arial"/>
                <a:cs typeface="Calibri" panose="020F0502020204030204" pitchFamily="34" charset="0"/>
                <a:sym typeface="Arial"/>
              </a:rPr>
              <a:t>, </a:t>
            </a:r>
            <a:r>
              <a:rPr lang="fr-FR" sz="1000" b="0" i="0" u="none" strike="noStrike" cap="none" dirty="0" err="1">
                <a:solidFill>
                  <a:srgbClr val="000000"/>
                </a:solidFill>
                <a:latin typeface="Calibri" panose="020F0502020204030204" pitchFamily="34" charset="0"/>
                <a:ea typeface="Arial"/>
                <a:cs typeface="Calibri" panose="020F0502020204030204" pitchFamily="34" charset="0"/>
                <a:sym typeface="Arial"/>
              </a:rPr>
              <a:t>Soricomorpha</a:t>
            </a:r>
            <a:r>
              <a:rPr lang="fr-FR" sz="1000" b="0" i="0" u="none" strike="noStrike" cap="none" dirty="0">
                <a:solidFill>
                  <a:srgbClr val="000000"/>
                </a:solidFill>
                <a:latin typeface="Calibri" panose="020F0502020204030204" pitchFamily="34" charset="0"/>
                <a:ea typeface="Arial"/>
                <a:cs typeface="Calibri" panose="020F0502020204030204" pitchFamily="34" charset="0"/>
                <a:sym typeface="Arial"/>
              </a:rPr>
              <a:t>) </a:t>
            </a:r>
            <a:r>
              <a:rPr lang="fr-FR" sz="1000" b="0" i="0" u="none" strike="noStrike" cap="none" dirty="0" err="1">
                <a:solidFill>
                  <a:srgbClr val="000000"/>
                </a:solidFill>
                <a:latin typeface="Calibri" panose="020F0502020204030204" pitchFamily="34" charset="0"/>
                <a:ea typeface="Arial"/>
                <a:cs typeface="Calibri" panose="020F0502020204030204" pitchFamily="34" charset="0"/>
                <a:sym typeface="Arial"/>
              </a:rPr>
              <a:t>along</a:t>
            </a:r>
            <a:r>
              <a:rPr lang="fr-FR" sz="1000" b="0" i="0" u="none" strike="noStrike" cap="none" dirty="0">
                <a:solidFill>
                  <a:srgbClr val="000000"/>
                </a:solidFill>
                <a:latin typeface="Calibri" panose="020F0502020204030204" pitchFamily="34" charset="0"/>
                <a:ea typeface="Arial"/>
                <a:cs typeface="Calibri" panose="020F0502020204030204" pitchFamily="34" charset="0"/>
                <a:sym typeface="Arial"/>
              </a:rPr>
              <a:t> a gradient of </a:t>
            </a:r>
            <a:r>
              <a:rPr lang="fr-FR" sz="1000" b="0" i="0" u="none" strike="noStrike" cap="none" dirty="0" err="1">
                <a:solidFill>
                  <a:srgbClr val="000000"/>
                </a:solidFill>
                <a:latin typeface="Calibri" panose="020F0502020204030204" pitchFamily="34" charset="0"/>
                <a:ea typeface="Arial"/>
                <a:cs typeface="Calibri" panose="020F0502020204030204" pitchFamily="34" charset="0"/>
                <a:sym typeface="Arial"/>
              </a:rPr>
              <a:t>forest</a:t>
            </a:r>
            <a:r>
              <a:rPr lang="fr-FR" sz="1000" b="0" i="0" u="none" strike="noStrike" cap="none" dirty="0">
                <a:solidFill>
                  <a:srgbClr val="000000"/>
                </a:solidFill>
                <a:latin typeface="Calibri" panose="020F0502020204030204" pitchFamily="34" charset="0"/>
                <a:ea typeface="Arial"/>
                <a:cs typeface="Calibri" panose="020F0502020204030204" pitchFamily="34" charset="0"/>
                <a:sym typeface="Arial"/>
              </a:rPr>
              <a:t> anthropisation (</a:t>
            </a:r>
            <a:r>
              <a:rPr lang="fr-FR" sz="1000" b="0" i="0" u="none" strike="noStrike" cap="none" dirty="0" err="1">
                <a:solidFill>
                  <a:srgbClr val="000000"/>
                </a:solidFill>
                <a:latin typeface="Calibri" panose="020F0502020204030204" pitchFamily="34" charset="0"/>
                <a:ea typeface="Arial"/>
                <a:cs typeface="Calibri" panose="020F0502020204030204" pitchFamily="34" charset="0"/>
                <a:sym typeface="Arial"/>
              </a:rPr>
              <a:t>reserves</a:t>
            </a:r>
            <a:r>
              <a:rPr lang="fr-FR" sz="1000" b="0" i="0" u="none" strike="noStrike" cap="none" dirty="0">
                <a:solidFill>
                  <a:srgbClr val="000000"/>
                </a:solidFill>
                <a:latin typeface="Calibri" panose="020F0502020204030204" pitchFamily="34" charset="0"/>
                <a:ea typeface="Arial"/>
                <a:cs typeface="Calibri" panose="020F0502020204030204" pitchFamily="34" charset="0"/>
                <a:sym typeface="Arial"/>
              </a:rPr>
              <a:t>, manages </a:t>
            </a:r>
            <a:r>
              <a:rPr lang="fr-FR" sz="1000" b="0" i="0" u="none" strike="noStrike" cap="none" dirty="0" err="1">
                <a:solidFill>
                  <a:srgbClr val="000000"/>
                </a:solidFill>
                <a:latin typeface="Calibri" panose="020F0502020204030204" pitchFamily="34" charset="0"/>
                <a:ea typeface="Arial"/>
                <a:cs typeface="Calibri" panose="020F0502020204030204" pitchFamily="34" charset="0"/>
                <a:sym typeface="Arial"/>
              </a:rPr>
              <a:t>forests</a:t>
            </a:r>
            <a:r>
              <a:rPr lang="fr-FR" sz="1000" b="0" i="0" u="none" strike="noStrike" cap="none" dirty="0">
                <a:solidFill>
                  <a:srgbClr val="000000"/>
                </a:solidFill>
                <a:latin typeface="Calibri" panose="020F0502020204030204" pitchFamily="34" charset="0"/>
                <a:ea typeface="Arial"/>
                <a:cs typeface="Calibri" panose="020F0502020204030204" pitchFamily="34" charset="0"/>
                <a:sym typeface="Arial"/>
              </a:rPr>
              <a:t>, </a:t>
            </a:r>
            <a:r>
              <a:rPr lang="fr-FR" sz="1000" b="0" i="0" u="none" strike="noStrike" cap="none" dirty="0" err="1">
                <a:solidFill>
                  <a:srgbClr val="000000"/>
                </a:solidFill>
                <a:latin typeface="Calibri" panose="020F0502020204030204" pitchFamily="34" charset="0"/>
                <a:ea typeface="Arial"/>
                <a:cs typeface="Calibri" panose="020F0502020204030204" pitchFamily="34" charset="0"/>
                <a:sym typeface="Arial"/>
              </a:rPr>
              <a:t>urban</a:t>
            </a:r>
            <a:r>
              <a:rPr lang="fr-FR" sz="1000" b="0" i="0" u="none" strike="noStrike" cap="none" dirty="0">
                <a:solidFill>
                  <a:srgbClr val="000000"/>
                </a:solidFill>
                <a:latin typeface="Calibri" panose="020F0502020204030204" pitchFamily="34" charset="0"/>
                <a:ea typeface="Arial"/>
                <a:cs typeface="Calibri" panose="020F0502020204030204" pitchFamily="34" charset="0"/>
                <a:sym typeface="Arial"/>
              </a:rPr>
              <a:t> </a:t>
            </a:r>
            <a:r>
              <a:rPr lang="fr-FR" sz="1000" b="0" i="0" u="none" strike="noStrike" cap="none" dirty="0" err="1">
                <a:solidFill>
                  <a:srgbClr val="000000"/>
                </a:solidFill>
                <a:latin typeface="Calibri" panose="020F0502020204030204" pitchFamily="34" charset="0"/>
                <a:ea typeface="Arial"/>
                <a:cs typeface="Calibri" panose="020F0502020204030204" pitchFamily="34" charset="0"/>
                <a:sym typeface="Arial"/>
              </a:rPr>
              <a:t>parks</a:t>
            </a:r>
            <a:r>
              <a:rPr lang="fr-FR" sz="1000" b="0" i="0" u="none" strike="noStrike" cap="none" dirty="0">
                <a:solidFill>
                  <a:srgbClr val="000000"/>
                </a:solidFill>
                <a:latin typeface="Calibri" panose="020F0502020204030204" pitchFamily="34" charset="0"/>
                <a:ea typeface="Arial"/>
                <a:cs typeface="Calibri" panose="020F0502020204030204" pitchFamily="34" charset="0"/>
                <a:sym typeface="Arial"/>
              </a:rPr>
              <a:t>) in France. </a:t>
            </a:r>
          </a:p>
          <a:p>
            <a:pPr marL="0" lvl="1" indent="0" defTabSz="457200">
              <a:spcBef>
                <a:spcPts val="400"/>
              </a:spcBef>
              <a:buClr>
                <a:srgbClr val="E2007A"/>
              </a:buClr>
              <a:buNone/>
              <a:tabLst>
                <a:tab pos="1076325" algn="l"/>
              </a:tabLst>
              <a:defRPr/>
            </a:pPr>
            <a:r>
              <a:rPr lang="fr-FR" sz="1000" b="0" i="0" u="none" strike="noStrike" cap="none" dirty="0">
                <a:solidFill>
                  <a:srgbClr val="000000"/>
                </a:solidFill>
                <a:latin typeface="Calibri" panose="020F0502020204030204" pitchFamily="34" charset="0"/>
                <a:ea typeface="Arial"/>
                <a:cs typeface="Calibri" panose="020F0502020204030204" pitchFamily="34" charset="0"/>
                <a:sym typeface="Arial"/>
              </a:rPr>
              <a:t>Charbonnel N Pradel J </a:t>
            </a:r>
            <a:r>
              <a:rPr lang="fr-FR" sz="1000" b="0" i="0" u="none" strike="noStrike" cap="none" dirty="0" err="1">
                <a:solidFill>
                  <a:srgbClr val="000000"/>
                </a:solidFill>
                <a:latin typeface="Calibri" panose="020F0502020204030204" pitchFamily="34" charset="0"/>
                <a:ea typeface="Arial"/>
                <a:cs typeface="Calibri" panose="020F0502020204030204" pitchFamily="34" charset="0"/>
                <a:sym typeface="Arial"/>
              </a:rPr>
              <a:t>Bouilloud</a:t>
            </a:r>
            <a:r>
              <a:rPr lang="fr-FR" sz="1000" b="0" i="0" u="none" strike="noStrike" cap="none" dirty="0">
                <a:solidFill>
                  <a:srgbClr val="000000"/>
                </a:solidFill>
                <a:latin typeface="Calibri" panose="020F0502020204030204" pitchFamily="34" charset="0"/>
                <a:ea typeface="Arial"/>
                <a:cs typeface="Calibri" panose="020F0502020204030204" pitchFamily="34" charset="0"/>
                <a:sym typeface="Arial"/>
              </a:rPr>
              <a:t> M Loiseau A </a:t>
            </a:r>
            <a:r>
              <a:rPr lang="fr-FR" sz="1000" b="0" i="0" u="none" strike="noStrike" cap="none" dirty="0" err="1">
                <a:solidFill>
                  <a:srgbClr val="000000"/>
                </a:solidFill>
                <a:latin typeface="Calibri" panose="020F0502020204030204" pitchFamily="34" charset="0"/>
                <a:ea typeface="Arial"/>
                <a:cs typeface="Calibri" panose="020F0502020204030204" pitchFamily="34" charset="0"/>
                <a:sym typeface="Arial"/>
              </a:rPr>
              <a:t>Piry</a:t>
            </a:r>
            <a:r>
              <a:rPr lang="fr-FR" sz="1000" b="0" i="0" u="none" strike="noStrike" cap="none" dirty="0">
                <a:solidFill>
                  <a:srgbClr val="000000"/>
                </a:solidFill>
                <a:latin typeface="Calibri" panose="020F0502020204030204" pitchFamily="34" charset="0"/>
                <a:ea typeface="Arial"/>
                <a:cs typeface="Calibri" panose="020F0502020204030204" pitchFamily="34" charset="0"/>
                <a:sym typeface="Arial"/>
              </a:rPr>
              <a:t> S </a:t>
            </a:r>
            <a:r>
              <a:rPr lang="fr-FR" sz="1000" b="0" i="0" u="none" strike="noStrike" cap="none" dirty="0" err="1">
                <a:solidFill>
                  <a:srgbClr val="000000"/>
                </a:solidFill>
                <a:latin typeface="Calibri" panose="020F0502020204030204" pitchFamily="34" charset="0"/>
                <a:ea typeface="Arial"/>
                <a:cs typeface="Calibri" panose="020F0502020204030204" pitchFamily="34" charset="0"/>
                <a:sym typeface="Arial"/>
              </a:rPr>
              <a:t>Galan</a:t>
            </a:r>
            <a:r>
              <a:rPr lang="fr-FR" sz="1000" b="0" i="0" u="none" strike="noStrike" cap="none" dirty="0">
                <a:solidFill>
                  <a:srgbClr val="000000"/>
                </a:solidFill>
                <a:latin typeface="Calibri" panose="020F0502020204030204" pitchFamily="34" charset="0"/>
                <a:ea typeface="Arial"/>
                <a:cs typeface="Calibri" panose="020F0502020204030204" pitchFamily="34" charset="0"/>
                <a:sym typeface="Arial"/>
              </a:rPr>
              <a:t> M </a:t>
            </a:r>
            <a:r>
              <a:rPr lang="fr-FR" sz="1000" b="0" i="0" u="none" strike="noStrike" cap="none" dirty="0" err="1">
                <a:solidFill>
                  <a:srgbClr val="000000"/>
                </a:solidFill>
                <a:latin typeface="Calibri" panose="020F0502020204030204" pitchFamily="34" charset="0"/>
                <a:ea typeface="Arial"/>
                <a:cs typeface="Calibri" panose="020F0502020204030204" pitchFamily="34" charset="0"/>
                <a:sym typeface="Arial"/>
              </a:rPr>
              <a:t>Artige</a:t>
            </a:r>
            <a:r>
              <a:rPr lang="fr-FR" sz="1000" b="0" i="0" u="none" strike="noStrike" cap="none" dirty="0">
                <a:solidFill>
                  <a:srgbClr val="000000"/>
                </a:solidFill>
                <a:latin typeface="Calibri" panose="020F0502020204030204" pitchFamily="34" charset="0"/>
                <a:ea typeface="Arial"/>
                <a:cs typeface="Calibri" panose="020F0502020204030204" pitchFamily="34" charset="0"/>
                <a:sym typeface="Arial"/>
              </a:rPr>
              <a:t> E Castel G Ferrero J Bordes A Gallet R Vieira N </a:t>
            </a:r>
            <a:r>
              <a:rPr lang="fr-FR" sz="1000" b="0" i="0" u="none" strike="noStrike" cap="none" dirty="0" err="1">
                <a:solidFill>
                  <a:srgbClr val="000000"/>
                </a:solidFill>
                <a:latin typeface="Calibri" panose="020F0502020204030204" pitchFamily="34" charset="0"/>
                <a:ea typeface="Arial"/>
                <a:cs typeface="Calibri" panose="020F0502020204030204" pitchFamily="34" charset="0"/>
                <a:sym typeface="Arial"/>
              </a:rPr>
              <a:t>Thuel</a:t>
            </a:r>
            <a:r>
              <a:rPr lang="fr-FR" sz="1000" b="0" i="0" u="none" strike="noStrike" cap="none" dirty="0">
                <a:solidFill>
                  <a:srgbClr val="000000"/>
                </a:solidFill>
                <a:latin typeface="Calibri" panose="020F0502020204030204" pitchFamily="34" charset="0"/>
                <a:ea typeface="Arial"/>
                <a:cs typeface="Calibri" panose="020F0502020204030204" pitchFamily="34" charset="0"/>
                <a:sym typeface="Arial"/>
              </a:rPr>
              <a:t> G. </a:t>
            </a:r>
            <a:r>
              <a:rPr lang="fr-FR" sz="1000" dirty="0">
                <a:latin typeface="Calibri" panose="020F0502020204030204" pitchFamily="34" charset="0"/>
                <a:cs typeface="Calibri" panose="020F0502020204030204" pitchFamily="34" charset="0"/>
              </a:rPr>
              <a:t>CBGP (UMR INRA, Cirad, IRD, Montpellier </a:t>
            </a:r>
            <a:r>
              <a:rPr lang="fr-FR" sz="1000" dirty="0" err="1">
                <a:latin typeface="Calibri" panose="020F0502020204030204" pitchFamily="34" charset="0"/>
                <a:cs typeface="Calibri" panose="020F0502020204030204" pitchFamily="34" charset="0"/>
              </a:rPr>
              <a:t>SupAgro</a:t>
            </a:r>
            <a:r>
              <a:rPr lang="fr-FR" sz="1000" dirty="0">
                <a:latin typeface="Calibri" panose="020F0502020204030204" pitchFamily="34" charset="0"/>
                <a:cs typeface="Calibri" panose="020F0502020204030204" pitchFamily="34" charset="0"/>
              </a:rPr>
              <a:t>). </a:t>
            </a:r>
            <a:endParaRPr lang="fr-FR" sz="1000" b="0" i="0" u="none" strike="noStrike" cap="none" dirty="0">
              <a:solidFill>
                <a:srgbClr val="000000"/>
              </a:solidFill>
              <a:latin typeface="Calibri" panose="020F0502020204030204" pitchFamily="34" charset="0"/>
              <a:ea typeface="Arial"/>
              <a:cs typeface="Calibri" panose="020F0502020204030204" pitchFamily="34" charset="0"/>
              <a:sym typeface="Arial"/>
            </a:endParaRPr>
          </a:p>
          <a:p>
            <a:pPr marL="0" marR="0" lvl="1" indent="0" algn="l" defTabSz="457200" rtl="0" eaLnBrk="1" fontAlgn="auto" latinLnBrk="0" hangingPunct="1">
              <a:lnSpc>
                <a:spcPct val="100000"/>
              </a:lnSpc>
              <a:spcBef>
                <a:spcPts val="400"/>
              </a:spcBef>
              <a:spcAft>
                <a:spcPts val="0"/>
              </a:spcAft>
              <a:buClr>
                <a:srgbClr val="E2007A"/>
              </a:buClr>
              <a:buSzTx/>
              <a:buFont typeface="Wingdings" panose="05000000000000000000" pitchFamily="2" charset="2"/>
              <a:buNone/>
              <a:tabLst>
                <a:tab pos="1076325" algn="l"/>
              </a:tabLst>
              <a:defRPr/>
            </a:pPr>
            <a:r>
              <a:rPr lang="fr-FR" sz="1000" b="0" i="0" u="none" strike="noStrike" cap="none" dirty="0">
                <a:solidFill>
                  <a:srgbClr val="000000"/>
                </a:solidFill>
                <a:latin typeface="Calibri" panose="020F0502020204030204" pitchFamily="34" charset="0"/>
                <a:ea typeface="Arial"/>
                <a:cs typeface="Calibri" panose="020F0502020204030204" pitchFamily="34" charset="0"/>
                <a:sym typeface="Arial"/>
              </a:rPr>
              <a:t>Date de publication: 20 septembre 2022 </a:t>
            </a:r>
          </a:p>
          <a:p>
            <a:pPr marL="0" marR="0" lvl="1" indent="0" algn="l" defTabSz="457200" rtl="0" eaLnBrk="1" fontAlgn="auto" latinLnBrk="0" hangingPunct="1">
              <a:lnSpc>
                <a:spcPct val="100000"/>
              </a:lnSpc>
              <a:spcBef>
                <a:spcPts val="400"/>
              </a:spcBef>
              <a:spcAft>
                <a:spcPts val="0"/>
              </a:spcAft>
              <a:buClr>
                <a:srgbClr val="E2007A"/>
              </a:buClr>
              <a:buSzTx/>
              <a:buFont typeface="Wingdings" panose="05000000000000000000" pitchFamily="2" charset="2"/>
              <a:buNone/>
              <a:tabLst>
                <a:tab pos="1076325" algn="l"/>
              </a:tabLst>
              <a:defRPr/>
            </a:pPr>
            <a:r>
              <a:rPr lang="fr-FR" sz="1000" b="0" i="0" u="none" strike="noStrike" cap="none" dirty="0">
                <a:solidFill>
                  <a:srgbClr val="000000"/>
                </a:solidFill>
                <a:latin typeface="Calibri" panose="020F0502020204030204" pitchFamily="34" charset="0"/>
                <a:ea typeface="Arial"/>
                <a:cs typeface="Calibri" panose="020F0502020204030204" pitchFamily="34" charset="0"/>
                <a:sym typeface="Arial"/>
                <a:hlinkClick r:id="rId3"/>
              </a:rPr>
              <a:t>https://www.gbif.org/fr/dataset/688ff587-af92-4f7b-82b5-3ee565afa025</a:t>
            </a:r>
            <a:r>
              <a:rPr lang="fr-FR" sz="1000" b="0" i="0" u="none" strike="noStrike" cap="none" dirty="0">
                <a:solidFill>
                  <a:srgbClr val="000000"/>
                </a:solidFill>
                <a:latin typeface="Calibri" panose="020F0502020204030204" pitchFamily="34" charset="0"/>
                <a:ea typeface="Arial"/>
                <a:cs typeface="Calibri" panose="020F0502020204030204" pitchFamily="34" charset="0"/>
                <a:sym typeface="Arial"/>
              </a:rPr>
              <a:t> </a:t>
            </a:r>
          </a:p>
          <a:p>
            <a:pPr marL="0" marR="0" lvl="1" indent="0" algn="l" defTabSz="457200" rtl="0" eaLnBrk="1" fontAlgn="auto" latinLnBrk="0" hangingPunct="1">
              <a:lnSpc>
                <a:spcPct val="100000"/>
              </a:lnSpc>
              <a:spcBef>
                <a:spcPts val="400"/>
              </a:spcBef>
              <a:spcAft>
                <a:spcPts val="0"/>
              </a:spcAft>
              <a:buClr>
                <a:srgbClr val="E2007A"/>
              </a:buClr>
              <a:buSzTx/>
              <a:buFont typeface="Wingdings" panose="05000000000000000000" pitchFamily="2" charset="2"/>
              <a:buNone/>
              <a:tabLst>
                <a:tab pos="1076325" algn="l"/>
              </a:tabLst>
              <a:defRPr/>
            </a:pPr>
            <a:r>
              <a:rPr lang="fr-FR" sz="1000" dirty="0">
                <a:latin typeface="Calibri" panose="020F0502020204030204" pitchFamily="34" charset="0"/>
                <a:cs typeface="Calibri" panose="020F0502020204030204" pitchFamily="34" charset="0"/>
              </a:rPr>
              <a:t>Licence </a:t>
            </a:r>
            <a:r>
              <a:rPr lang="fr-FR" sz="1000" dirty="0">
                <a:latin typeface="Calibri" panose="020F0502020204030204" pitchFamily="34" charset="0"/>
                <a:cs typeface="Calibri" panose="020F0502020204030204" pitchFamily="34" charset="0"/>
                <a:hlinkClick r:id="rId4"/>
              </a:rPr>
              <a:t>CC BY 4.0</a:t>
            </a:r>
            <a:endParaRPr lang="fr-FR" sz="1000" b="0" i="0" u="none" strike="noStrike" cap="none" dirty="0">
              <a:solidFill>
                <a:srgbClr val="000000"/>
              </a:solidFill>
              <a:latin typeface="Calibri" panose="020F0502020204030204" pitchFamily="34" charset="0"/>
              <a:ea typeface="Arial"/>
              <a:cs typeface="Calibri" panose="020F0502020204030204" pitchFamily="34" charset="0"/>
              <a:sym typeface="Arial"/>
            </a:endParaRPr>
          </a:p>
          <a:p>
            <a:pPr marL="0" marR="0" lvl="1" indent="0" algn="l" defTabSz="457200" rtl="0" eaLnBrk="1" fontAlgn="auto" latinLnBrk="0" hangingPunct="1">
              <a:lnSpc>
                <a:spcPct val="100000"/>
              </a:lnSpc>
              <a:spcBef>
                <a:spcPts val="400"/>
              </a:spcBef>
              <a:spcAft>
                <a:spcPts val="0"/>
              </a:spcAft>
              <a:buClr>
                <a:srgbClr val="E2007A"/>
              </a:buClr>
              <a:buSzTx/>
              <a:buFont typeface="Wingdings" panose="05000000000000000000" pitchFamily="2" charset="2"/>
              <a:buNone/>
              <a:tabLst>
                <a:tab pos="1076325" algn="l"/>
              </a:tabLst>
              <a:defRPr/>
            </a:pPr>
            <a:endParaRPr lang="fr-FR" sz="1000" b="0" i="0" u="none" strike="noStrike" cap="none" dirty="0">
              <a:solidFill>
                <a:srgbClr val="000000"/>
              </a:solidFill>
              <a:latin typeface="Calibri" panose="020F0502020204030204" pitchFamily="34" charset="0"/>
              <a:ea typeface="Arial"/>
              <a:cs typeface="Calibri" panose="020F0502020204030204" pitchFamily="34" charset="0"/>
              <a:sym typeface="Arial"/>
            </a:endParaRPr>
          </a:p>
          <a:p>
            <a:pPr marL="0" marR="0" lvl="1" indent="0" algn="l" defTabSz="457200" rtl="0" eaLnBrk="1" fontAlgn="auto" latinLnBrk="0" hangingPunct="1">
              <a:lnSpc>
                <a:spcPct val="100000"/>
              </a:lnSpc>
              <a:spcBef>
                <a:spcPts val="400"/>
              </a:spcBef>
              <a:spcAft>
                <a:spcPts val="0"/>
              </a:spcAft>
              <a:buClr>
                <a:srgbClr val="E2007A"/>
              </a:buClr>
              <a:buSzTx/>
              <a:buFont typeface="Wingdings" panose="05000000000000000000" pitchFamily="2" charset="2"/>
              <a:buNone/>
              <a:tabLst>
                <a:tab pos="1076325" algn="l"/>
              </a:tabLst>
              <a:defRPr/>
            </a:pPr>
            <a:r>
              <a:rPr lang="fr-FR" sz="1000" b="0" i="0" u="none" strike="noStrike" cap="none" dirty="0">
                <a:solidFill>
                  <a:srgbClr val="000000"/>
                </a:solidFill>
                <a:latin typeface="Calibri" panose="020F0502020204030204" pitchFamily="34" charset="0"/>
                <a:ea typeface="Arial"/>
                <a:cs typeface="Calibri" panose="020F0502020204030204" pitchFamily="34" charset="0"/>
                <a:sym typeface="Arial"/>
              </a:rPr>
              <a:t>Autre test avec le jeu de données : </a:t>
            </a:r>
            <a:r>
              <a:rPr lang="fr-FR" sz="1000" b="0" dirty="0">
                <a:latin typeface="Calibri" panose="020F0502020204030204" pitchFamily="34" charset="0"/>
                <a:cs typeface="Calibri" panose="020F0502020204030204" pitchFamily="34" charset="0"/>
              </a:rPr>
              <a:t>The gastrointestinal </a:t>
            </a:r>
            <a:r>
              <a:rPr lang="fr-FR" sz="1000" b="0" dirty="0" err="1">
                <a:latin typeface="Calibri" panose="020F0502020204030204" pitchFamily="34" charset="0"/>
                <a:cs typeface="Calibri" panose="020F0502020204030204" pitchFamily="34" charset="0"/>
              </a:rPr>
              <a:t>helminths</a:t>
            </a:r>
            <a:r>
              <a:rPr lang="fr-FR" sz="1000" b="0" dirty="0">
                <a:latin typeface="Calibri" panose="020F0502020204030204" pitchFamily="34" charset="0"/>
                <a:cs typeface="Calibri" panose="020F0502020204030204" pitchFamily="34" charset="0"/>
              </a:rPr>
              <a:t> of Rattus </a:t>
            </a:r>
            <a:r>
              <a:rPr lang="fr-FR" sz="1000" b="0" dirty="0" err="1">
                <a:latin typeface="Calibri" panose="020F0502020204030204" pitchFamily="34" charset="0"/>
                <a:cs typeface="Calibri" panose="020F0502020204030204" pitchFamily="34" charset="0"/>
              </a:rPr>
              <a:t>niobe</a:t>
            </a:r>
            <a:r>
              <a:rPr lang="fr-FR" sz="1000" b="0" dirty="0">
                <a:latin typeface="Calibri" panose="020F0502020204030204" pitchFamily="34" charset="0"/>
                <a:cs typeface="Calibri" panose="020F0502020204030204" pitchFamily="34" charset="0"/>
              </a:rPr>
              <a:t> (</a:t>
            </a:r>
            <a:r>
              <a:rPr lang="fr-FR" sz="1000" b="0" dirty="0" err="1">
                <a:latin typeface="Calibri" panose="020F0502020204030204" pitchFamily="34" charset="0"/>
                <a:cs typeface="Calibri" panose="020F0502020204030204" pitchFamily="34" charset="0"/>
              </a:rPr>
              <a:t>Rodentia</a:t>
            </a:r>
            <a:r>
              <a:rPr lang="fr-FR" sz="1000" b="0" dirty="0">
                <a:latin typeface="Calibri" panose="020F0502020204030204" pitchFamily="34" charset="0"/>
                <a:cs typeface="Calibri" panose="020F0502020204030204" pitchFamily="34" charset="0"/>
              </a:rPr>
              <a:t>: </a:t>
            </a:r>
            <a:r>
              <a:rPr lang="fr-FR" sz="1000" b="0" dirty="0" err="1">
                <a:latin typeface="Calibri" panose="020F0502020204030204" pitchFamily="34" charset="0"/>
                <a:cs typeface="Calibri" panose="020F0502020204030204" pitchFamily="34" charset="0"/>
              </a:rPr>
              <a:t>Muridae</a:t>
            </a:r>
            <a:r>
              <a:rPr lang="fr-FR" sz="1000" b="0" dirty="0">
                <a:latin typeface="Calibri" panose="020F0502020204030204" pitchFamily="34" charset="0"/>
                <a:cs typeface="Calibri" panose="020F0502020204030204" pitchFamily="34" charset="0"/>
              </a:rPr>
              <a:t>) </a:t>
            </a:r>
            <a:r>
              <a:rPr lang="fr-FR" sz="1000" b="0" dirty="0" err="1">
                <a:latin typeface="Calibri" panose="020F0502020204030204" pitchFamily="34" charset="0"/>
                <a:cs typeface="Calibri" panose="020F0502020204030204" pitchFamily="34" charset="0"/>
              </a:rPr>
              <a:t>with</a:t>
            </a:r>
            <a:r>
              <a:rPr lang="fr-FR" sz="1000" b="0" dirty="0">
                <a:latin typeface="Calibri" panose="020F0502020204030204" pitchFamily="34" charset="0"/>
                <a:cs typeface="Calibri" panose="020F0502020204030204" pitchFamily="34" charset="0"/>
              </a:rPr>
              <a:t> descriptions of </a:t>
            </a:r>
            <a:r>
              <a:rPr lang="fr-FR" sz="1000" b="0" dirty="0" err="1">
                <a:latin typeface="Calibri" panose="020F0502020204030204" pitchFamily="34" charset="0"/>
                <a:cs typeface="Calibri" panose="020F0502020204030204" pitchFamily="34" charset="0"/>
              </a:rPr>
              <a:t>two</a:t>
            </a:r>
            <a:r>
              <a:rPr lang="fr-FR" sz="1000" b="0" dirty="0">
                <a:latin typeface="Calibri" panose="020F0502020204030204" pitchFamily="34" charset="0"/>
                <a:cs typeface="Calibri" panose="020F0502020204030204" pitchFamily="34" charset="0"/>
              </a:rPr>
              <a:t> new </a:t>
            </a:r>
            <a:r>
              <a:rPr lang="fr-FR" sz="1000" b="0" dirty="0" err="1">
                <a:latin typeface="Calibri" panose="020F0502020204030204" pitchFamily="34" charset="0"/>
                <a:cs typeface="Calibri" panose="020F0502020204030204" pitchFamily="34" charset="0"/>
              </a:rPr>
              <a:t>genera</a:t>
            </a:r>
            <a:r>
              <a:rPr lang="fr-FR" sz="1000" b="0" dirty="0">
                <a:latin typeface="Calibri" panose="020F0502020204030204" pitchFamily="34" charset="0"/>
                <a:cs typeface="Calibri" panose="020F0502020204030204" pitchFamily="34" charset="0"/>
              </a:rPr>
              <a:t> and </a:t>
            </a:r>
            <a:r>
              <a:rPr lang="fr-FR" sz="1000" b="0" dirty="0" err="1">
                <a:latin typeface="Calibri" panose="020F0502020204030204" pitchFamily="34" charset="0"/>
                <a:cs typeface="Calibri" panose="020F0502020204030204" pitchFamily="34" charset="0"/>
              </a:rPr>
              <a:t>three</a:t>
            </a:r>
            <a:r>
              <a:rPr lang="fr-FR" sz="1000" b="0" dirty="0">
                <a:latin typeface="Calibri" panose="020F0502020204030204" pitchFamily="34" charset="0"/>
                <a:cs typeface="Calibri" panose="020F0502020204030204" pitchFamily="34" charset="0"/>
              </a:rPr>
              <a:t> new </a:t>
            </a:r>
            <a:r>
              <a:rPr lang="fr-FR" sz="1000" b="0" dirty="0" err="1">
                <a:latin typeface="Calibri" panose="020F0502020204030204" pitchFamily="34" charset="0"/>
                <a:cs typeface="Calibri" panose="020F0502020204030204" pitchFamily="34" charset="0"/>
              </a:rPr>
              <a:t>species</a:t>
            </a:r>
            <a:r>
              <a:rPr lang="fr-FR" sz="1000" b="0" dirty="0">
                <a:latin typeface="Calibri" panose="020F0502020204030204" pitchFamily="34" charset="0"/>
                <a:cs typeface="Calibri" panose="020F0502020204030204" pitchFamily="34" charset="0"/>
              </a:rPr>
              <a:t> (</a:t>
            </a:r>
            <a:r>
              <a:rPr lang="fr-FR" sz="1000" b="0" dirty="0" err="1">
                <a:latin typeface="Calibri" panose="020F0502020204030204" pitchFamily="34" charset="0"/>
                <a:cs typeface="Calibri" panose="020F0502020204030204" pitchFamily="34" charset="0"/>
              </a:rPr>
              <a:t>Nematoda</a:t>
            </a:r>
            <a:r>
              <a:rPr lang="fr-FR" sz="1000" b="0" dirty="0">
                <a:latin typeface="Calibri" panose="020F0502020204030204" pitchFamily="34" charset="0"/>
                <a:cs typeface="Calibri" panose="020F0502020204030204" pitchFamily="34" charset="0"/>
              </a:rPr>
              <a:t>) </a:t>
            </a:r>
            <a:r>
              <a:rPr lang="fr-FR" sz="1000" b="0" dirty="0" err="1">
                <a:latin typeface="Calibri" panose="020F0502020204030204" pitchFamily="34" charset="0"/>
                <a:cs typeface="Calibri" panose="020F0502020204030204" pitchFamily="34" charset="0"/>
              </a:rPr>
              <a:t>from</a:t>
            </a:r>
            <a:r>
              <a:rPr lang="fr-FR" sz="1000" b="0" dirty="0">
                <a:latin typeface="Calibri" panose="020F0502020204030204" pitchFamily="34" charset="0"/>
                <a:cs typeface="Calibri" panose="020F0502020204030204" pitchFamily="34" charset="0"/>
              </a:rPr>
              <a:t> Papua New </a:t>
            </a:r>
            <a:r>
              <a:rPr lang="fr-FR" sz="1000" b="0" dirty="0" err="1">
                <a:latin typeface="Calibri" panose="020F0502020204030204" pitchFamily="34" charset="0"/>
                <a:cs typeface="Calibri" panose="020F0502020204030204" pitchFamily="34" charset="0"/>
              </a:rPr>
              <a:t>Guinea</a:t>
            </a:r>
            <a:r>
              <a:rPr lang="fr-FR" sz="1000" b="0" dirty="0">
                <a:latin typeface="Calibri" panose="020F0502020204030204" pitchFamily="34" charset="0"/>
                <a:cs typeface="Calibri" panose="020F0502020204030204" pitchFamily="34" charset="0"/>
              </a:rPr>
              <a:t> and Papua </a:t>
            </a:r>
            <a:r>
              <a:rPr lang="fr-FR" sz="1000" b="0" dirty="0" err="1">
                <a:latin typeface="Calibri" panose="020F0502020204030204" pitchFamily="34" charset="0"/>
                <a:cs typeface="Calibri" panose="020F0502020204030204" pitchFamily="34" charset="0"/>
              </a:rPr>
              <a:t>Indonesia</a:t>
            </a:r>
            <a:r>
              <a:rPr lang="fr-FR" sz="1000" b="0" dirty="0">
                <a:latin typeface="Calibri" panose="020F0502020204030204" pitchFamily="34" charset="0"/>
                <a:cs typeface="Calibri" panose="020F0502020204030204" pitchFamily="34" charset="0"/>
              </a:rPr>
              <a:t> : </a:t>
            </a:r>
            <a:r>
              <a:rPr lang="fr-FR" sz="1000" b="0" i="0" u="none" strike="noStrike" cap="none" dirty="0">
                <a:solidFill>
                  <a:srgbClr val="000000"/>
                </a:solidFill>
                <a:latin typeface="Calibri" panose="020F0502020204030204" pitchFamily="34" charset="0"/>
                <a:ea typeface="Arial"/>
                <a:cs typeface="Calibri" panose="020F0502020204030204" pitchFamily="34" charset="0"/>
                <a:sym typeface="Arial"/>
                <a:hlinkClick r:id="rId5"/>
              </a:rPr>
              <a:t>https://www.gbif.org/fr/dataset/030fe6dc-d6b3-48b8-bd1d-a2133fdbfaa4</a:t>
            </a:r>
            <a:r>
              <a:rPr lang="fr-FR" sz="1000" b="0" i="0" u="none" strike="noStrike" cap="none" dirty="0">
                <a:solidFill>
                  <a:srgbClr val="000000"/>
                </a:solidFill>
                <a:latin typeface="Calibri" panose="020F0502020204030204" pitchFamily="34" charset="0"/>
                <a:ea typeface="Arial"/>
                <a:cs typeface="Calibri" panose="020F0502020204030204" pitchFamily="34" charset="0"/>
                <a:sym typeface="Arial"/>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366540722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399"/>
            <a:ext cx="5486400" cy="3669031"/>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900" dirty="0"/>
              <a:t>Number of characters (with spaces): 10401 </a:t>
            </a:r>
            <a:endParaRPr lang="fr-FR" sz="700" b="0" i="0" u="none" strike="noStrike" cap="none" dirty="0">
              <a:solidFill>
                <a:srgbClr val="000000"/>
              </a:solidFill>
              <a:latin typeface="Arial"/>
              <a:ea typeface="Arial"/>
              <a:cs typeface="Arial"/>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92890651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fr-FR"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153709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400"/>
            <a:ext cx="5486400" cy="4584700"/>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398412091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pPr marL="158750" indent="0">
              <a:buNone/>
            </a:pPr>
            <a:endParaRPr lang="fr-FR" sz="110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fr-FR"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405104205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399"/>
            <a:ext cx="5486400" cy="3223261"/>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900" b="0" i="0" u="none" strike="noStrike" cap="none" dirty="0">
                <a:solidFill>
                  <a:srgbClr val="000000"/>
                </a:solidFill>
                <a:latin typeface="Arial"/>
                <a:ea typeface="Arial"/>
                <a:cs typeface="Arial"/>
                <a:sym typeface="Arial"/>
              </a:rPr>
              <a:t>Le partage des données est nécessaire pour répondre aux grands défis de société qui sont complexes et interdisciplinaires (ex: changement climatique, maintien de la biodiversité, santé publique, protection de l’environnement, agriculture et alimentation durables, …</a:t>
            </a:r>
          </a:p>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353039682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399"/>
            <a:ext cx="5486400" cy="3817621"/>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125136682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399"/>
            <a:ext cx="5486400" cy="3291841"/>
          </a:xfrm>
          <a:prstGeom prst="rect">
            <a:avLst/>
          </a:prstGeom>
        </p:spPr>
        <p:txBody>
          <a:bodyPr spcFirstLastPara="1" wrap="square" lIns="91425" tIns="91425" rIns="91425" bIns="91425" anchor="t" anchorCtr="0">
            <a:noAutofit/>
          </a:bodyPr>
          <a:lstStyle/>
          <a:p>
            <a:pPr marL="0" marR="0" lvl="1" indent="0" algn="l" defTabSz="457200" rtl="0" eaLnBrk="1" fontAlgn="auto" latinLnBrk="0" hangingPunct="1">
              <a:lnSpc>
                <a:spcPct val="100000"/>
              </a:lnSpc>
              <a:spcBef>
                <a:spcPts val="400"/>
              </a:spcBef>
              <a:spcAft>
                <a:spcPts val="0"/>
              </a:spcAft>
              <a:buClr>
                <a:srgbClr val="E2007A"/>
              </a:buClr>
              <a:buSzPts val="1100"/>
              <a:buFont typeface="Wingdings" panose="05000000000000000000" pitchFamily="2" charset="2"/>
              <a:buNone/>
              <a:tabLst>
                <a:tab pos="1076325" algn="l"/>
              </a:tabLst>
              <a:defRPr/>
            </a:pPr>
            <a:r>
              <a:rPr lang="fr-FR" sz="1000" b="0" i="0" u="none" strike="noStrike" cap="none" dirty="0">
                <a:solidFill>
                  <a:srgbClr val="000000"/>
                </a:solidFill>
                <a:latin typeface="Arial"/>
                <a:ea typeface="Arial"/>
                <a:cs typeface="Arial"/>
                <a:sym typeface="Arial"/>
              </a:rPr>
              <a:t>Attractivité sur vos recherches et peut-être de nouvelles collaborations et de nouveaux projets (ou postes)</a:t>
            </a:r>
          </a:p>
          <a:p>
            <a:pPr marL="0" marR="0" lvl="1" indent="0" algn="l" defTabSz="457200" rtl="0" eaLnBrk="1" fontAlgn="auto" latinLnBrk="0" hangingPunct="1">
              <a:lnSpc>
                <a:spcPct val="100000"/>
              </a:lnSpc>
              <a:spcBef>
                <a:spcPts val="400"/>
              </a:spcBef>
              <a:spcAft>
                <a:spcPts val="0"/>
              </a:spcAft>
              <a:buClr>
                <a:srgbClr val="E2007A"/>
              </a:buClr>
              <a:buSzPts val="1100"/>
              <a:buFont typeface="Wingdings" panose="05000000000000000000" pitchFamily="2" charset="2"/>
              <a:buNone/>
              <a:tabLst>
                <a:tab pos="1076325" algn="l"/>
              </a:tabLst>
              <a:defRPr/>
            </a:pPr>
            <a:r>
              <a:rPr lang="fr-FR" sz="1000" b="0" i="0" u="none" strike="noStrike" cap="none" dirty="0">
                <a:solidFill>
                  <a:srgbClr val="000000"/>
                </a:solidFill>
                <a:latin typeface="Arial"/>
                <a:ea typeface="Arial"/>
                <a:cs typeface="Arial"/>
                <a:sym typeface="Arial"/>
              </a:rPr>
              <a:t>Satisfaction de contribuer à la connaissance scientifique</a:t>
            </a:r>
          </a:p>
          <a:p>
            <a:pPr marL="0" marR="0" lvl="1" indent="0" algn="l" defTabSz="457200" rtl="0" eaLnBrk="1" fontAlgn="auto" latinLnBrk="0" hangingPunct="1">
              <a:lnSpc>
                <a:spcPct val="100000"/>
              </a:lnSpc>
              <a:spcBef>
                <a:spcPts val="400"/>
              </a:spcBef>
              <a:spcAft>
                <a:spcPts val="0"/>
              </a:spcAft>
              <a:buClr>
                <a:srgbClr val="E2007A"/>
              </a:buClr>
              <a:buSzPts val="1100"/>
              <a:buFont typeface="Wingdings" panose="05000000000000000000" pitchFamily="2" charset="2"/>
              <a:buNone/>
              <a:tabLst>
                <a:tab pos="1076325" algn="l"/>
              </a:tabLst>
              <a:defRPr/>
            </a:pPr>
            <a:r>
              <a:rPr lang="fr-FR" sz="1000" b="0" i="0" u="none" strike="noStrike" cap="none" dirty="0">
                <a:solidFill>
                  <a:srgbClr val="000000"/>
                </a:solidFill>
                <a:latin typeface="Arial"/>
                <a:ea typeface="Arial"/>
                <a:cs typeface="Arial"/>
                <a:sym typeface="Arial"/>
              </a:rPr>
              <a:t>Source de l’illustration : Nos pensées. La valeur de la reconnaissance. </a:t>
            </a:r>
            <a:r>
              <a:rPr lang="fr-FR" sz="1000" b="0" i="0" u="none" strike="noStrike" cap="none" dirty="0">
                <a:solidFill>
                  <a:srgbClr val="000000"/>
                </a:solidFill>
                <a:latin typeface="Arial"/>
                <a:ea typeface="Arial"/>
                <a:cs typeface="Arial"/>
                <a:sym typeface="Arial"/>
                <a:hlinkClick r:id="rId3"/>
              </a:rPr>
              <a:t>https://nospensees.fr/la-valeur-de-la-reconnaissance/</a:t>
            </a:r>
            <a:r>
              <a:rPr lang="fr-FR" sz="1000" b="0" i="0" u="none" strike="noStrike" cap="none" dirty="0">
                <a:solidFill>
                  <a:srgbClr val="000000"/>
                </a:solidFill>
                <a:latin typeface="Arial"/>
                <a:ea typeface="Arial"/>
                <a:cs typeface="Arial"/>
                <a:sym typeface="Arial"/>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291725454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86ce86cacd_0_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86ce86cacd_0_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1000" dirty="0"/>
              <a:t>Illustration: https://www.google.com/</a:t>
            </a:r>
            <a:r>
              <a:rPr lang="fr-FR" sz="1000" dirty="0" err="1"/>
              <a:t>imgres?imgurl</a:t>
            </a:r>
            <a:r>
              <a:rPr lang="fr-FR" sz="1000" dirty="0"/>
              <a:t>=https%3A%2F%2Fimage1.slideserve.com%2F2055403%2Fmerci-pour-votre-attention-l.jpg&amp;imgrefurl=https%3A%2F%2Fwww.slideserve.com%2Fjela%2Fpise-et-sa-tour&amp;tbnid=14Ojgaj7CB7V5M&amp;vet=12ahUKEwjI_N_314r9AhVPXfEDHdTkBusQMyhaegUIARCbAQ..i&amp;docid=XpUwmlsMzRb5FM&amp;w=1024&amp;h=576&amp;q=powerpoint%20merci%20de%20votre%20attention&amp;hl=</a:t>
            </a:r>
            <a:r>
              <a:rPr lang="fr-FR" sz="1000" dirty="0" err="1"/>
              <a:t>fr&amp;client</a:t>
            </a:r>
            <a:r>
              <a:rPr lang="fr-FR" sz="1000" dirty="0"/>
              <a:t>=</a:t>
            </a:r>
            <a:r>
              <a:rPr lang="fr-FR" sz="1000" dirty="0" err="1"/>
              <a:t>firefox-b-d&amp;ved</a:t>
            </a:r>
            <a:r>
              <a:rPr lang="fr-FR" sz="1000" dirty="0"/>
              <a:t>=2ahUKEwjI_N_314r9AhVPXfEDHdTkBusQMyhaegUIARCbAQ</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15594942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399"/>
            <a:ext cx="5486400" cy="6686551"/>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36283602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399"/>
            <a:ext cx="5486400" cy="6686551"/>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166170555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399"/>
            <a:ext cx="5486400" cy="6686551"/>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347682824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399"/>
            <a:ext cx="5486400" cy="6686551"/>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1553232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400"/>
            <a:ext cx="5486400" cy="45847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sz="1000" dirty="0"/>
          </a:p>
        </p:txBody>
      </p:sp>
    </p:spTree>
    <p:extLst>
      <p:ext uri="{BB962C8B-B14F-4D97-AF65-F5344CB8AC3E}">
        <p14:creationId xmlns:p14="http://schemas.microsoft.com/office/powerpoint/2010/main" val="3418772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79768" y="4715153"/>
            <a:ext cx="5438140" cy="275244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effectLst/>
                <a:latin typeface="Calibri" panose="020F0502020204030204" pitchFamily="34" charset="0"/>
                <a:cs typeface="Calibri" panose="020F0502020204030204" pitchFamily="34" charset="0"/>
              </a:rPr>
              <a:t>Dataset of chemical and near-infrared spectroscopy measurements of fresh and dried poultry and cattle manure. </a:t>
            </a:r>
            <a:r>
              <a:rPr lang="fr-FR" sz="1000" dirty="0">
                <a:effectLst/>
                <a:latin typeface="Calibri" panose="020F0502020204030204" pitchFamily="34" charset="0"/>
                <a:cs typeface="Calibri" panose="020F0502020204030204" pitchFamily="34" charset="0"/>
                <a:hlinkClick r:id="rId3"/>
              </a:rPr>
              <a:t>https://doi.org/10.1016/j.dib.2020.106647</a:t>
            </a:r>
            <a:r>
              <a:rPr lang="fr-FR" sz="1000" dirty="0">
                <a:effectLst/>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effectLst/>
                <a:latin typeface="Calibri" panose="020F0502020204030204" pitchFamily="34" charset="0"/>
                <a:cs typeface="Calibri" panose="020F0502020204030204" pitchFamily="34" charset="0"/>
              </a:rPr>
              <a:t>Données : </a:t>
            </a:r>
            <a:r>
              <a:rPr lang="fr-FR" sz="1000" dirty="0">
                <a:effectLst/>
                <a:latin typeface="Calibri" panose="020F0502020204030204" pitchFamily="34" charset="0"/>
                <a:cs typeface="Calibri" panose="020F0502020204030204" pitchFamily="34" charset="0"/>
                <a:hlinkClick r:id="rId4"/>
              </a:rPr>
              <a:t>https://entrepot.recherche.data.gouv.fr/dataset.xhtml?persistentId=doi:10.15454/JIGO8R</a:t>
            </a:r>
            <a:r>
              <a:rPr lang="fr-FR" sz="1000" dirty="0">
                <a:effectLst/>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9828276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pPr marL="158750" indent="0">
              <a:buNone/>
            </a:pPr>
            <a:endParaRPr lang="fr-FR" dirty="0"/>
          </a:p>
        </p:txBody>
      </p:sp>
      <p:sp>
        <p:nvSpPr>
          <p:cNvPr id="4" name="Espace réservé du numéro de diapositive 3"/>
          <p:cNvSpPr>
            <a:spLocks noGrp="1"/>
          </p:cNvSpPr>
          <p:nvPr>
            <p:ph type="sldNum" sz="quarter" idx="5"/>
          </p:nvPr>
        </p:nvSpPr>
        <p:spPr/>
        <p:txBody>
          <a:bodyPr/>
          <a:lstStyle/>
          <a:p>
            <a:fld id="{264EAA0A-B561-40A3-8D75-3AA42611BB63}" type="slidenum">
              <a:rPr lang="fr-FR" smtClean="0"/>
              <a:pPr/>
              <a:t>18</a:t>
            </a:fld>
            <a:endParaRPr lang="fr-FR"/>
          </a:p>
        </p:txBody>
      </p:sp>
    </p:spTree>
    <p:extLst>
      <p:ext uri="{BB962C8B-B14F-4D97-AF65-F5344CB8AC3E}">
        <p14:creationId xmlns:p14="http://schemas.microsoft.com/office/powerpoint/2010/main" val="857230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399"/>
            <a:ext cx="5486400" cy="6089651"/>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Données = ce qui sert à valider des résultats de recherche.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Jeu de données = agrégation de données brutes ou dérivées présentant une certaine "unité", formant un ensemble cohérent.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Définition acceptée par tous: celle de l’ OCDE de 2007: </a:t>
            </a:r>
            <a:r>
              <a:rPr kumimoji="0" lang="fr-FR" sz="10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Les données de recherche sont des "enregistrements factuels (chiffres, textes, images, sons) utilisés comme source principale pour la recherche scientifique et généralement reconnus par la communauté scientifique comme nécessaires pour valider les résultats de la recherche. Un ensemble de données de recherche constitue une représentation systématique et partielle du sujet faisant l'objet de la recherche</a:t>
            </a:r>
            <a:r>
              <a:rPr kumimoji="0" lang="fr-FR"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Cette définition exclut: "carnets de laboratoire, analyses préliminaires et projets de documents scientifiques, programmes de travaux futurs, examens pour les pairs, communications personnelles et objets matériels (par exemple, échantillons de laboratoire, souches bactériennes et animaux de laboratoire tels que les souris.)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000" b="0" i="0" u="none" strike="noStrike" cap="none" dirty="0" err="1">
                <a:solidFill>
                  <a:srgbClr val="000000"/>
                </a:solidFill>
                <a:effectLst/>
                <a:latin typeface="Calibri" panose="020F0502020204030204" pitchFamily="34" charset="0"/>
                <a:cs typeface="Calibri" panose="020F0502020204030204" pitchFamily="34" charset="0"/>
                <a:sym typeface="Arial"/>
                <a:hlinkClick r:id="rId3"/>
              </a:rPr>
              <a:t>DoRANum</a:t>
            </a:r>
            <a:r>
              <a:rPr lang="fr-FR" sz="1000" b="0" i="0" u="none" strike="noStrike" cap="none" dirty="0">
                <a:solidFill>
                  <a:srgbClr val="000000"/>
                </a:solidFill>
                <a:effectLst/>
                <a:latin typeface="Calibri" panose="020F0502020204030204" pitchFamily="34" charset="0"/>
                <a:cs typeface="Calibri" panose="020F0502020204030204" pitchFamily="34" charset="0"/>
                <a:sym typeface="Arial"/>
                <a:hlinkClick r:id="rId3"/>
              </a:rPr>
              <a:t> : L’origine et la description des données de la recherche</a:t>
            </a:r>
            <a:r>
              <a:rPr lang="fr-FR" sz="1000" b="0" i="0" u="none" strike="noStrike" cap="none" dirty="0">
                <a:solidFill>
                  <a:srgbClr val="000000"/>
                </a:solidFill>
                <a:effectLst/>
                <a:latin typeface="Calibri" panose="020F0502020204030204" pitchFamily="34" charset="0"/>
                <a:cs typeface="Calibri" panose="020F0502020204030204" pitchFamily="34" charset="0"/>
                <a:sym typeface="Arial"/>
              </a:rPr>
              <a:t> : </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900" b="1" dirty="0">
                <a:solidFill>
                  <a:schemeClr val="accent2">
                    <a:lumMod val="60000"/>
                    <a:lumOff val="40000"/>
                  </a:schemeClr>
                </a:solidFill>
                <a:latin typeface="Calibri" panose="020F0502020204030204" pitchFamily="34" charset="0"/>
                <a:cs typeface="Calibri" panose="020F0502020204030204" pitchFamily="34" charset="0"/>
              </a:rPr>
              <a:t>Données d'observation</a:t>
            </a:r>
          </a:p>
          <a:p>
            <a:pPr marL="0" lvl="1" indent="0">
              <a:spcBef>
                <a:spcPts val="0"/>
              </a:spcBef>
              <a:buNone/>
            </a:pPr>
            <a:r>
              <a:rPr lang="fr-FR" sz="900" dirty="0">
                <a:latin typeface="Calibri" panose="020F0502020204030204" pitchFamily="34" charset="0"/>
                <a:cs typeface="Calibri" panose="020F0502020204030204" pitchFamily="34" charset="0"/>
              </a:rPr>
              <a:t>Capturées en temps réel, souvent uniques et  impossibles à reproduire. </a:t>
            </a:r>
          </a:p>
          <a:p>
            <a:pPr marL="0" lvl="1" indent="0">
              <a:spcBef>
                <a:spcPts val="0"/>
              </a:spcBef>
              <a:buNone/>
            </a:pPr>
            <a:r>
              <a:rPr lang="fr-FR" sz="900" dirty="0">
                <a:latin typeface="Calibri" panose="020F0502020204030204" pitchFamily="34" charset="0"/>
                <a:cs typeface="Calibri" panose="020F0502020204030204" pitchFamily="34" charset="0"/>
              </a:rPr>
              <a:t>Ont vocation à être conservées de façon pérenne.</a:t>
            </a:r>
          </a:p>
          <a:p>
            <a:pPr marL="0" lvl="1" indent="0">
              <a:spcBef>
                <a:spcPts val="200"/>
              </a:spcBef>
              <a:buNone/>
            </a:pPr>
            <a:r>
              <a:rPr lang="fr-FR" sz="900" b="1" dirty="0">
                <a:solidFill>
                  <a:schemeClr val="accent2">
                    <a:lumMod val="60000"/>
                    <a:lumOff val="40000"/>
                  </a:schemeClr>
                </a:solidFill>
                <a:latin typeface="Calibri" panose="020F0502020204030204" pitchFamily="34" charset="0"/>
                <a:cs typeface="Calibri" panose="020F0502020204030204" pitchFamily="34" charset="0"/>
              </a:rPr>
              <a:t>Données expérimentales </a:t>
            </a:r>
            <a:r>
              <a:rPr lang="fr-FR" sz="900" dirty="0">
                <a:latin typeface="Calibri" panose="020F0502020204030204" pitchFamily="34" charset="0"/>
                <a:cs typeface="Calibri" panose="020F0502020204030204" pitchFamily="34" charset="0"/>
              </a:rPr>
              <a:t>(labo ou terrain)</a:t>
            </a:r>
          </a:p>
          <a:p>
            <a:pPr marL="0" lvl="1" indent="0">
              <a:spcBef>
                <a:spcPts val="0"/>
              </a:spcBef>
              <a:buNone/>
            </a:pPr>
            <a:r>
              <a:rPr lang="fr-FR" sz="900" dirty="0">
                <a:latin typeface="Calibri" panose="020F0502020204030204" pitchFamily="34" charset="0"/>
                <a:cs typeface="Calibri" panose="020F0502020204030204" pitchFamily="34" charset="0"/>
              </a:rPr>
              <a:t>Obtenues à partir d’équipements selon une méthodologie bien définie. </a:t>
            </a:r>
          </a:p>
          <a:p>
            <a:pPr marL="0" lvl="1" indent="0">
              <a:spcBef>
                <a:spcPts val="0"/>
              </a:spcBef>
              <a:buNone/>
            </a:pPr>
            <a:r>
              <a:rPr lang="fr-FR" sz="900" dirty="0">
                <a:latin typeface="Calibri" panose="020F0502020204030204" pitchFamily="34" charset="0"/>
                <a:cs typeface="Calibri" panose="020F0502020204030204" pitchFamily="34" charset="0"/>
              </a:rPr>
              <a:t>Potentiellement reproductibles, mais à des coûts parfois prohibitifs. </a:t>
            </a:r>
          </a:p>
          <a:p>
            <a:pPr marL="0" lvl="1" indent="0">
              <a:spcBef>
                <a:spcPts val="200"/>
              </a:spcBef>
              <a:buNone/>
            </a:pPr>
            <a:r>
              <a:rPr lang="fr-FR" sz="900" b="1" dirty="0">
                <a:solidFill>
                  <a:schemeClr val="accent2">
                    <a:lumMod val="60000"/>
                    <a:lumOff val="40000"/>
                  </a:schemeClr>
                </a:solidFill>
                <a:latin typeface="Calibri" panose="020F0502020204030204" pitchFamily="34" charset="0"/>
                <a:cs typeface="Calibri" panose="020F0502020204030204" pitchFamily="34" charset="0"/>
              </a:rPr>
              <a:t>Données de simulation </a:t>
            </a:r>
            <a:r>
              <a:rPr lang="fr-FR" sz="900" dirty="0">
                <a:latin typeface="Calibri" panose="020F0502020204030204" pitchFamily="34" charset="0"/>
                <a:cs typeface="Calibri" panose="020F0502020204030204" pitchFamily="34" charset="0"/>
              </a:rPr>
              <a:t>issues de modèles.</a:t>
            </a:r>
          </a:p>
          <a:p>
            <a:pPr marL="0" lvl="1" indent="0">
              <a:spcBef>
                <a:spcPts val="0"/>
              </a:spcBef>
              <a:buNone/>
            </a:pPr>
            <a:r>
              <a:rPr lang="fr-FR" sz="900" dirty="0">
                <a:latin typeface="Calibri" panose="020F0502020204030204" pitchFamily="34" charset="0"/>
                <a:cs typeface="Calibri" panose="020F0502020204030204" pitchFamily="34" charset="0"/>
              </a:rPr>
              <a:t>Généralement facilement reproductibles</a:t>
            </a:r>
          </a:p>
          <a:p>
            <a:pPr marL="0" lvl="1" indent="0">
              <a:buNone/>
            </a:pPr>
            <a:r>
              <a:rPr lang="fr-FR" sz="900" b="1" dirty="0">
                <a:solidFill>
                  <a:schemeClr val="accent2">
                    <a:lumMod val="60000"/>
                    <a:lumOff val="40000"/>
                  </a:schemeClr>
                </a:solidFill>
                <a:latin typeface="Calibri" panose="020F0502020204030204" pitchFamily="34" charset="0"/>
                <a:cs typeface="Calibri" panose="020F0502020204030204" pitchFamily="34" charset="0"/>
              </a:rPr>
              <a:t>Données d’enquêtes  </a:t>
            </a:r>
            <a:r>
              <a:rPr lang="fr-FR" sz="900" dirty="0">
                <a:latin typeface="Calibri" panose="020F0502020204030204" pitchFamily="34" charset="0"/>
                <a:cs typeface="Calibri" panose="020F0502020204030204" pitchFamily="34" charset="0"/>
              </a:rPr>
              <a:t> </a:t>
            </a:r>
          </a:p>
          <a:p>
            <a:pPr marL="0" lvl="1" indent="0">
              <a:spcBef>
                <a:spcPts val="0"/>
              </a:spcBef>
              <a:buNone/>
            </a:pPr>
            <a:r>
              <a:rPr lang="fr-FR" sz="900" dirty="0">
                <a:latin typeface="Calibri" panose="020F0502020204030204" pitchFamily="34" charset="0"/>
                <a:cs typeface="Calibri" panose="020F0502020204030204" pitchFamily="34" charset="0"/>
              </a:rPr>
              <a:t>Souvent uniques, difficiles à reproduire.</a:t>
            </a:r>
          </a:p>
          <a:p>
            <a:pPr marL="0" lvl="1" indent="0">
              <a:spcBef>
                <a:spcPts val="0"/>
              </a:spcBef>
              <a:buNone/>
            </a:pPr>
            <a:r>
              <a:rPr lang="fr-FR" sz="900" dirty="0">
                <a:latin typeface="Calibri" panose="020F0502020204030204" pitchFamily="34" charset="0"/>
                <a:cs typeface="Calibri" panose="020F0502020204030204" pitchFamily="34" charset="0"/>
              </a:rPr>
              <a:t>Données quantitatives ou </a:t>
            </a:r>
            <a:r>
              <a:rPr lang="fr-FR" sz="900" dirty="0">
                <a:latin typeface="Calibri" panose="020F0502020204030204" pitchFamily="34" charset="0"/>
                <a:cs typeface="Calibri" panose="020F0502020204030204" pitchFamily="34" charset="0"/>
                <a:hlinkClick r:id="rId4"/>
              </a:rPr>
              <a:t>qualitatives</a:t>
            </a:r>
            <a:r>
              <a:rPr lang="fr-FR" sz="900" dirty="0">
                <a:latin typeface="Calibri" panose="020F0502020204030204" pitchFamily="34" charset="0"/>
                <a:cs typeface="Calibri" panose="020F0502020204030204" pitchFamily="34" charset="0"/>
              </a:rPr>
              <a:t>.</a:t>
            </a:r>
          </a:p>
          <a:p>
            <a:pPr marL="0" lvl="1" indent="0">
              <a:buNone/>
            </a:pPr>
            <a:r>
              <a:rPr lang="fr-FR" sz="900" b="1" dirty="0">
                <a:solidFill>
                  <a:schemeClr val="accent2">
                    <a:lumMod val="60000"/>
                    <a:lumOff val="40000"/>
                  </a:schemeClr>
                </a:solidFill>
                <a:latin typeface="Calibri" panose="020F0502020204030204" pitchFamily="34" charset="0"/>
                <a:cs typeface="Calibri" panose="020F0502020204030204" pitchFamily="34" charset="0"/>
              </a:rPr>
              <a:t>Données extraites de documents existants</a:t>
            </a:r>
          </a:p>
          <a:p>
            <a:pPr marL="0" lvl="1" indent="0">
              <a:spcBef>
                <a:spcPts val="0"/>
              </a:spcBef>
              <a:buNone/>
            </a:pPr>
            <a:r>
              <a:rPr lang="fr-FR" sz="900" dirty="0" err="1">
                <a:latin typeface="Calibri" panose="020F0502020204030204" pitchFamily="34" charset="0"/>
                <a:cs typeface="Calibri" panose="020F0502020204030204" pitchFamily="34" charset="0"/>
              </a:rPr>
              <a:t>Text</a:t>
            </a:r>
            <a:r>
              <a:rPr lang="fr-FR" sz="900" dirty="0">
                <a:latin typeface="Calibri" panose="020F0502020204030204" pitchFamily="34" charset="0"/>
                <a:cs typeface="Calibri" panose="020F0502020204030204" pitchFamily="34" charset="0"/>
              </a:rPr>
              <a:t> and data </a:t>
            </a:r>
            <a:r>
              <a:rPr lang="fr-FR" sz="900" dirty="0" err="1">
                <a:latin typeface="Calibri" panose="020F0502020204030204" pitchFamily="34" charset="0"/>
                <a:cs typeface="Calibri" panose="020F0502020204030204" pitchFamily="34" charset="0"/>
              </a:rPr>
              <a:t>mining</a:t>
            </a:r>
            <a:r>
              <a:rPr lang="fr-FR" sz="900" dirty="0">
                <a:latin typeface="Calibri" panose="020F0502020204030204" pitchFamily="34" charset="0"/>
                <a:cs typeface="Calibri" panose="020F0502020204030204" pitchFamily="34" charset="0"/>
              </a:rPr>
              <a:t>. Dans ce cas, les « données » sont des documents.</a:t>
            </a:r>
          </a:p>
          <a:p>
            <a:pPr marL="0" lvl="1" indent="0">
              <a:buNone/>
            </a:pPr>
            <a:r>
              <a:rPr lang="fr-FR" sz="900" b="1" dirty="0">
                <a:solidFill>
                  <a:schemeClr val="accent2">
                    <a:lumMod val="60000"/>
                    <a:lumOff val="40000"/>
                  </a:schemeClr>
                </a:solidFill>
                <a:latin typeface="Calibri" panose="020F0502020204030204" pitchFamily="34" charset="0"/>
                <a:cs typeface="Calibri" panose="020F0502020204030204" pitchFamily="34" charset="0"/>
              </a:rPr>
              <a:t>Inclut le code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000" dirty="0">
              <a:latin typeface="Calibri" panose="020F0502020204030204" pitchFamily="34" charset="0"/>
              <a:cs typeface="Calibri" panose="020F0502020204030204" pitchFamily="34" charset="0"/>
              <a:hlinkClick r:id="rId5"/>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000" dirty="0">
                <a:latin typeface="Calibri" panose="020F0502020204030204" pitchFamily="34" charset="0"/>
                <a:cs typeface="Calibri" panose="020F0502020204030204" pitchFamily="34" charset="0"/>
                <a:hlinkClick r:id="rId5"/>
              </a:rPr>
              <a:t>OECD</a:t>
            </a:r>
            <a:r>
              <a:rPr lang="en-US" sz="1000" dirty="0">
                <a:latin typeface="Calibri" panose="020F0502020204030204" pitchFamily="34" charset="0"/>
                <a:cs typeface="Calibri" panose="020F0502020204030204" pitchFamily="34" charset="0"/>
              </a:rPr>
              <a:t> defines 6 categories of Big Data: (Guide du CESSDA: </a:t>
            </a:r>
            <a:r>
              <a:rPr lang="en-US" sz="900" dirty="0">
                <a:latin typeface="Calibri" panose="020F0502020204030204" pitchFamily="34" charset="0"/>
                <a:cs typeface="Calibri" panose="020F0502020204030204" pitchFamily="34" charset="0"/>
                <a:hlinkClick r:id="rId6"/>
              </a:rPr>
              <a:t>https://www.cessda.eu/Training/Training-Resources/Library/Data-Management-Expert-Guide/1.-Plan/Research-data</a:t>
            </a:r>
            <a:r>
              <a:rPr lang="en-US" sz="900" dirty="0">
                <a:latin typeface="Calibri" panose="020F0502020204030204" pitchFamily="34" charset="0"/>
                <a:cs typeface="Calibri" panose="020F0502020204030204" pitchFamily="34" charset="0"/>
              </a:rPr>
              <a:t>) </a:t>
            </a:r>
          </a:p>
          <a:p>
            <a:r>
              <a:rPr lang="en-US" sz="900" dirty="0">
                <a:latin typeface="Calibri" panose="020F0502020204030204" pitchFamily="34" charset="0"/>
                <a:cs typeface="Calibri" panose="020F0502020204030204" pitchFamily="34" charset="0"/>
              </a:rPr>
              <a:t>A: Data stemming from the transactions of government, for example, tax and social security systems.</a:t>
            </a:r>
          </a:p>
          <a:p>
            <a:r>
              <a:rPr lang="en-US" sz="900" dirty="0">
                <a:latin typeface="Calibri" panose="020F0502020204030204" pitchFamily="34" charset="0"/>
                <a:cs typeface="Calibri" panose="020F0502020204030204" pitchFamily="34" charset="0"/>
              </a:rPr>
              <a:t>B: Data describing official registration or licensing requirements.</a:t>
            </a:r>
          </a:p>
          <a:p>
            <a:r>
              <a:rPr lang="en-US" sz="900" dirty="0">
                <a:latin typeface="Calibri" panose="020F0502020204030204" pitchFamily="34" charset="0"/>
                <a:cs typeface="Calibri" panose="020F0502020204030204" pitchFamily="34" charset="0"/>
              </a:rPr>
              <a:t>C: Commercial transactions made by individuals and </a:t>
            </a:r>
            <a:r>
              <a:rPr lang="en-US" sz="900" dirty="0" err="1">
                <a:latin typeface="Calibri" panose="020F0502020204030204" pitchFamily="34" charset="0"/>
                <a:cs typeface="Calibri" panose="020F0502020204030204" pitchFamily="34" charset="0"/>
              </a:rPr>
              <a:t>organisations</a:t>
            </a:r>
            <a:r>
              <a:rPr lang="en-US" sz="900" dirty="0">
                <a:latin typeface="Calibri" panose="020F0502020204030204" pitchFamily="34" charset="0"/>
                <a:cs typeface="Calibri" panose="020F0502020204030204" pitchFamily="34" charset="0"/>
              </a:rPr>
              <a:t>.</a:t>
            </a:r>
          </a:p>
          <a:p>
            <a:r>
              <a:rPr lang="en-US" sz="900" dirty="0">
                <a:latin typeface="Calibri" panose="020F0502020204030204" pitchFamily="34" charset="0"/>
                <a:cs typeface="Calibri" panose="020F0502020204030204" pitchFamily="34" charset="0"/>
              </a:rPr>
              <a:t>D: Internet data, deriving from search and social networking activities.</a:t>
            </a:r>
          </a:p>
          <a:p>
            <a:r>
              <a:rPr lang="en-US" sz="900" dirty="0">
                <a:latin typeface="Calibri" panose="020F0502020204030204" pitchFamily="34" charset="0"/>
                <a:cs typeface="Calibri" panose="020F0502020204030204" pitchFamily="34" charset="0"/>
              </a:rPr>
              <a:t>E: Tracking data, monitoring the movement of individuals or physical objects subject to movement by humans.</a:t>
            </a:r>
          </a:p>
          <a:p>
            <a:r>
              <a:rPr lang="en-US" sz="900" dirty="0">
                <a:latin typeface="Calibri" panose="020F0502020204030204" pitchFamily="34" charset="0"/>
                <a:cs typeface="Calibri" panose="020F0502020204030204" pitchFamily="34" charset="0"/>
              </a:rPr>
              <a:t>F: Image data, particularly aerial and satellite images but including land-based video images.</a:t>
            </a:r>
            <a:endParaRPr lang="fr-FR" sz="900" b="0" i="0" u="none" strike="noStrike" kern="1200" cap="none" dirty="0">
              <a:solidFill>
                <a:schemeClr val="tx1"/>
              </a:solidFill>
              <a:effectLst/>
              <a:latin typeface="Calibri" panose="020F0502020204030204" pitchFamily="34" charset="0"/>
              <a:cs typeface="Calibri" panose="020F0502020204030204" pitchFamily="34" charset="0"/>
              <a:sym typeface="Arial"/>
            </a:endParaRPr>
          </a:p>
          <a:p>
            <a:pPr marL="0" lvl="0" indent="0" algn="l" rtl="0">
              <a:spcBef>
                <a:spcPts val="0"/>
              </a:spcBef>
              <a:spcAft>
                <a:spcPts val="0"/>
              </a:spcAft>
              <a:buNone/>
            </a:pPr>
            <a:endParaRPr lang="fr-FR" sz="1000"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000" dirty="0">
                <a:latin typeface="Calibri" panose="020F0502020204030204" pitchFamily="34" charset="0"/>
                <a:cs typeface="Calibri" panose="020F0502020204030204" pitchFamily="34" charset="0"/>
              </a:rPr>
              <a:t>Recommandation d’Elsevier sur les données acceptées pour publier un Data paper dans </a:t>
            </a:r>
            <a:r>
              <a:rPr lang="fr-FR" sz="1000" i="1" dirty="0">
                <a:latin typeface="Calibri" panose="020F0502020204030204" pitchFamily="34" charset="0"/>
                <a:cs typeface="Calibri" panose="020F0502020204030204" pitchFamily="34" charset="0"/>
              </a:rPr>
              <a:t>Data in Brief</a:t>
            </a:r>
            <a:r>
              <a:rPr lang="fr-FR" sz="1000" dirty="0">
                <a:latin typeface="Calibri" panose="020F0502020204030204" pitchFamily="34" charset="0"/>
                <a:cs typeface="Calibri" panose="020F0502020204030204" pitchFamily="34" charset="0"/>
              </a:rPr>
              <a:t>: </a:t>
            </a:r>
            <a:r>
              <a:rPr lang="fr-FR" sz="900" dirty="0">
                <a:latin typeface="Calibri" panose="020F0502020204030204" pitchFamily="34" charset="0"/>
                <a:cs typeface="Calibri" panose="020F0502020204030204" pitchFamily="34" charset="0"/>
                <a:hlinkClick r:id="rId7"/>
              </a:rPr>
              <a:t>https://www.journals.elsevier.com/data-in-brief/policies-and-guidelines/what-data-are-suitable-for-data-in-brief</a:t>
            </a:r>
            <a:r>
              <a:rPr lang="fr-FR" sz="900" dirty="0">
                <a:latin typeface="Calibri" panose="020F0502020204030204" pitchFamily="34" charset="0"/>
                <a:cs typeface="Calibri" panose="020F0502020204030204" pitchFamily="34" charset="0"/>
              </a:rPr>
              <a:t> </a:t>
            </a:r>
            <a:endParaRPr sz="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2810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pPr marL="158750" indent="0">
              <a:buNone/>
            </a:pPr>
            <a:endParaRPr lang="fr-FR" sz="1000" i="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09530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399"/>
            <a:ext cx="5486400" cy="2603501"/>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000" dirty="0" err="1">
                <a:latin typeface="Calibri" panose="020F0502020204030204" pitchFamily="34" charset="0"/>
                <a:cs typeface="Calibri" panose="020F0502020204030204" pitchFamily="34" charset="0"/>
              </a:rPr>
              <a:t>Yabré</a:t>
            </a:r>
            <a:r>
              <a:rPr lang="en-US" sz="1000" dirty="0">
                <a:latin typeface="Calibri" panose="020F0502020204030204" pitchFamily="34" charset="0"/>
                <a:cs typeface="Calibri" panose="020F0502020204030204" pitchFamily="34" charset="0"/>
              </a:rPr>
              <a:t> AL, </a:t>
            </a:r>
            <a:r>
              <a:rPr lang="en-US" sz="1000" dirty="0" err="1">
                <a:latin typeface="Calibri" panose="020F0502020204030204" pitchFamily="34" charset="0"/>
                <a:cs typeface="Calibri" panose="020F0502020204030204" pitchFamily="34" charset="0"/>
              </a:rPr>
              <a:t>Membré</a:t>
            </a:r>
            <a:r>
              <a:rPr lang="en-US" sz="1000" dirty="0">
                <a:latin typeface="Calibri" panose="020F0502020204030204" pitchFamily="34" charset="0"/>
                <a:cs typeface="Calibri" panose="020F0502020204030204" pitchFamily="34" charset="0"/>
              </a:rPr>
              <a:t> J-M (2022) Data from an online survey on lentil consumption practices in France in 2022. Food and Ecological Systems Modelling Journal 3: e91025. </a:t>
            </a:r>
            <a:r>
              <a:rPr lang="en-US" sz="1000" dirty="0">
                <a:effectLst/>
                <a:latin typeface="Calibri" panose="020F0502020204030204" pitchFamily="34" charset="0"/>
                <a:cs typeface="Calibri" panose="020F0502020204030204" pitchFamily="34" charset="0"/>
                <a:hlinkClick r:id="rId3"/>
              </a:rPr>
              <a:t>https://doi.org/10.3897/fmj.3.91025</a:t>
            </a:r>
            <a:endParaRPr lang="en-US" sz="1000" dirty="0">
              <a:effectLst/>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000" dirty="0">
                <a:effectLst/>
                <a:latin typeface="Calibri" panose="020F0502020204030204" pitchFamily="34" charset="0"/>
                <a:cs typeface="Calibri" panose="020F0502020204030204" pitchFamily="34" charset="0"/>
              </a:rPr>
              <a:t>Envoi du questionnaire à différents collègues de l’INRAE (Avignon, Toulouse, Paris, Angers) + amis + étudiants </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000" dirty="0">
                <a:effectLst/>
                <a:latin typeface="Calibri" panose="020F0502020204030204" pitchFamily="34" charset="0"/>
                <a:cs typeface="Calibri" panose="020F0502020204030204" pitchFamily="34" charset="0"/>
              </a:rPr>
              <a:t>Réalisé du 5 mai 2022 - 8 juin 2022</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000" dirty="0">
              <a:effectLst/>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000" dirty="0">
                <a:effectLst/>
                <a:latin typeface="Calibri" panose="020F0502020204030204" pitchFamily="34" charset="0"/>
                <a:cs typeface="Calibri" panose="020F0502020204030204" pitchFamily="34" charset="0"/>
              </a:rPr>
              <a:t>Données dans l’entrepôt national Recherche Data Gouv ouvert depuis juillet 2022.</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000" dirty="0">
              <a:effectLst/>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000" dirty="0">
              <a:effectLst/>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15611497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399"/>
            <a:ext cx="5486400" cy="6686551"/>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900" dirty="0" err="1"/>
              <a:t>Yabré</a:t>
            </a:r>
            <a:r>
              <a:rPr lang="en-US" sz="900" dirty="0"/>
              <a:t> AL, </a:t>
            </a:r>
            <a:r>
              <a:rPr lang="en-US" sz="900" dirty="0" err="1"/>
              <a:t>Membré</a:t>
            </a:r>
            <a:r>
              <a:rPr lang="en-US" sz="900" dirty="0"/>
              <a:t> J-M (2022) Data from an online survey on lentil consumption practices in France in 2022. Food and Ecological Systems Modelling Journal 3: e91025. </a:t>
            </a:r>
            <a:r>
              <a:rPr lang="en-US" sz="900" dirty="0">
                <a:effectLst/>
                <a:hlinkClick r:id="rId3"/>
              </a:rPr>
              <a:t>https://doi.org/10.3897/fmj.3.91025</a:t>
            </a:r>
            <a:endParaRPr lang="en-US" sz="900" dirty="0">
              <a:effectLs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900" dirty="0" err="1">
                <a:effectLst/>
              </a:rPr>
              <a:t>Données</a:t>
            </a:r>
            <a:r>
              <a:rPr lang="en-US" sz="900" dirty="0">
                <a:effectLst/>
              </a:rPr>
              <a:t> : https://entrepot.recherche.data.gouv.fr/dataset.xhtml?persistentId=doi:10.57745/KMGODH</a:t>
            </a:r>
          </a:p>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1565413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399"/>
            <a:ext cx="5486400" cy="2006601"/>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900" dirty="0" err="1"/>
              <a:t>Yabré</a:t>
            </a:r>
            <a:r>
              <a:rPr lang="en-US" sz="900" dirty="0"/>
              <a:t> AL, </a:t>
            </a:r>
            <a:r>
              <a:rPr lang="en-US" sz="900" dirty="0" err="1"/>
              <a:t>Membré</a:t>
            </a:r>
            <a:r>
              <a:rPr lang="en-US" sz="900" dirty="0"/>
              <a:t> J-M (2022) Data from an online survey on lentil consumption practices in France in 2022. Food and Ecological Systems Modelling Journal 3: e91025. </a:t>
            </a:r>
            <a:r>
              <a:rPr lang="en-US" sz="900" dirty="0">
                <a:effectLst/>
                <a:hlinkClick r:id="rId3"/>
              </a:rPr>
              <a:t>https://doi.org/10.3897/fmj.3.91025</a:t>
            </a:r>
            <a:endParaRPr lang="en-US" sz="900" dirty="0">
              <a:effectLs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900" dirty="0" err="1">
                <a:effectLst/>
              </a:rPr>
              <a:t>Données</a:t>
            </a:r>
            <a:r>
              <a:rPr lang="en-US" sz="900" dirty="0">
                <a:effectLst/>
              </a:rPr>
              <a:t> : </a:t>
            </a:r>
            <a:r>
              <a:rPr lang="en-US" sz="900" dirty="0">
                <a:effectLst/>
                <a:hlinkClick r:id="rId4"/>
              </a:rPr>
              <a:t>https://entrepot.recherche.data.gouv.fr/dataset.xhtml?persistentId=doi:10.57745/KMGODH</a:t>
            </a:r>
            <a:r>
              <a:rPr lang="en-US" sz="900" dirty="0">
                <a:effectLst/>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1114656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399"/>
            <a:ext cx="5486400" cy="3429001"/>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1000" dirty="0" err="1">
                <a:latin typeface="Calibri" panose="020F0502020204030204" pitchFamily="34" charset="0"/>
                <a:cs typeface="Calibri" panose="020F0502020204030204" pitchFamily="34" charset="0"/>
              </a:rPr>
              <a:t>Dekoninck</a:t>
            </a:r>
            <a:r>
              <a:rPr lang="fr-FR" sz="1000" dirty="0">
                <a:latin typeface="Calibri" panose="020F0502020204030204" pitchFamily="34" charset="0"/>
                <a:cs typeface="Calibri" panose="020F0502020204030204" pitchFamily="34" charset="0"/>
              </a:rPr>
              <a:t> W, </a:t>
            </a:r>
            <a:r>
              <a:rPr lang="fr-FR" sz="1000" dirty="0" err="1">
                <a:latin typeface="Calibri" panose="020F0502020204030204" pitchFamily="34" charset="0"/>
                <a:cs typeface="Calibri" panose="020F0502020204030204" pitchFamily="34" charset="0"/>
              </a:rPr>
              <a:t>Brosens</a:t>
            </a:r>
            <a:r>
              <a:rPr lang="fr-FR" sz="1000" dirty="0">
                <a:latin typeface="Calibri" panose="020F0502020204030204" pitchFamily="34" charset="0"/>
                <a:cs typeface="Calibri" panose="020F0502020204030204" pitchFamily="34" charset="0"/>
              </a:rPr>
              <a:t> D, </a:t>
            </a:r>
            <a:r>
              <a:rPr lang="fr-FR" sz="1000" dirty="0" err="1">
                <a:latin typeface="Calibri" panose="020F0502020204030204" pitchFamily="34" charset="0"/>
                <a:cs typeface="Calibri" panose="020F0502020204030204" pitchFamily="34" charset="0"/>
              </a:rPr>
              <a:t>Vankerkhoven</a:t>
            </a:r>
            <a:r>
              <a:rPr lang="fr-FR" sz="1000" dirty="0">
                <a:latin typeface="Calibri" panose="020F0502020204030204" pitchFamily="34" charset="0"/>
                <a:cs typeface="Calibri" panose="020F0502020204030204" pitchFamily="34" charset="0"/>
              </a:rPr>
              <a:t> F, Ignace D, </a:t>
            </a:r>
            <a:r>
              <a:rPr lang="fr-FR" sz="1000" dirty="0" err="1">
                <a:latin typeface="Calibri" panose="020F0502020204030204" pitchFamily="34" charset="0"/>
                <a:cs typeface="Calibri" panose="020F0502020204030204" pitchFamily="34" charset="0"/>
              </a:rPr>
              <a:t>Wegnez</a:t>
            </a:r>
            <a:r>
              <a:rPr lang="fr-FR" sz="1000" dirty="0">
                <a:latin typeface="Calibri" panose="020F0502020204030204" pitchFamily="34" charset="0"/>
                <a:cs typeface="Calibri" panose="020F0502020204030204" pitchFamily="34" charset="0"/>
              </a:rPr>
              <a:t> P, Noé N, </a:t>
            </a:r>
            <a:r>
              <a:rPr lang="fr-FR" sz="1000" dirty="0" err="1">
                <a:latin typeface="Calibri" panose="020F0502020204030204" pitchFamily="34" charset="0"/>
                <a:cs typeface="Calibri" panose="020F0502020204030204" pitchFamily="34" charset="0"/>
              </a:rPr>
              <a:t>Heughebaert</a:t>
            </a:r>
            <a:r>
              <a:rPr lang="fr-FR" sz="1000" dirty="0">
                <a:latin typeface="Calibri" panose="020F0502020204030204" pitchFamily="34" charset="0"/>
                <a:cs typeface="Calibri" panose="020F0502020204030204" pitchFamily="34" charset="0"/>
              </a:rPr>
              <a:t> A, </a:t>
            </a:r>
            <a:r>
              <a:rPr lang="fr-FR" sz="1000" dirty="0" err="1">
                <a:latin typeface="Calibri" panose="020F0502020204030204" pitchFamily="34" charset="0"/>
                <a:cs typeface="Calibri" panose="020F0502020204030204" pitchFamily="34" charset="0"/>
              </a:rPr>
              <a:t>Bortels</a:t>
            </a:r>
            <a:r>
              <a:rPr lang="fr-FR" sz="1000" dirty="0">
                <a:latin typeface="Calibri" panose="020F0502020204030204" pitchFamily="34" charset="0"/>
                <a:cs typeface="Calibri" panose="020F0502020204030204" pitchFamily="34" charset="0"/>
              </a:rPr>
              <a:t> J (2013) FORMIDABEL: The </a:t>
            </a:r>
            <a:r>
              <a:rPr lang="fr-FR" sz="1000" dirty="0" err="1">
                <a:latin typeface="Calibri" panose="020F0502020204030204" pitchFamily="34" charset="0"/>
                <a:cs typeface="Calibri" panose="020F0502020204030204" pitchFamily="34" charset="0"/>
              </a:rPr>
              <a:t>Belgian</a:t>
            </a:r>
            <a:r>
              <a:rPr lang="fr-FR" sz="1000" dirty="0">
                <a:latin typeface="Calibri" panose="020F0502020204030204" pitchFamily="34" charset="0"/>
                <a:cs typeface="Calibri" panose="020F0502020204030204" pitchFamily="34" charset="0"/>
              </a:rPr>
              <a:t> </a:t>
            </a:r>
            <a:r>
              <a:rPr lang="fr-FR" sz="1000" dirty="0" err="1">
                <a:latin typeface="Calibri" panose="020F0502020204030204" pitchFamily="34" charset="0"/>
                <a:cs typeface="Calibri" panose="020F0502020204030204" pitchFamily="34" charset="0"/>
              </a:rPr>
              <a:t>Ants</a:t>
            </a:r>
            <a:r>
              <a:rPr lang="fr-FR" sz="1000" dirty="0">
                <a:latin typeface="Calibri" panose="020F0502020204030204" pitchFamily="34" charset="0"/>
                <a:cs typeface="Calibri" panose="020F0502020204030204" pitchFamily="34" charset="0"/>
              </a:rPr>
              <a:t> Database. </a:t>
            </a:r>
            <a:r>
              <a:rPr lang="fr-FR" sz="1000" dirty="0" err="1">
                <a:latin typeface="Calibri" panose="020F0502020204030204" pitchFamily="34" charset="0"/>
                <a:cs typeface="Calibri" panose="020F0502020204030204" pitchFamily="34" charset="0"/>
              </a:rPr>
              <a:t>ZooKeys</a:t>
            </a:r>
            <a:r>
              <a:rPr lang="fr-FR" sz="1000" dirty="0">
                <a:latin typeface="Calibri" panose="020F0502020204030204" pitchFamily="34" charset="0"/>
                <a:cs typeface="Calibri" panose="020F0502020204030204" pitchFamily="34" charset="0"/>
              </a:rPr>
              <a:t> 306: 59-70. </a:t>
            </a:r>
            <a:r>
              <a:rPr lang="fr-FR" sz="1000" dirty="0">
                <a:effectLst/>
                <a:latin typeface="Calibri" panose="020F0502020204030204" pitchFamily="34" charset="0"/>
                <a:cs typeface="Calibri" panose="020F0502020204030204" pitchFamily="34" charset="0"/>
                <a:hlinkClick r:id="rId3"/>
              </a:rPr>
              <a:t>https://doi.org/10.3897/zookeys.306.4898</a:t>
            </a:r>
            <a:endParaRPr lang="fr-FR" sz="1000" dirty="0">
              <a:effectLst/>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000" dirty="0">
                <a:latin typeface="Calibri" panose="020F0502020204030204" pitchFamily="34" charset="0"/>
                <a:cs typeface="Calibri" panose="020F0502020204030204" pitchFamily="34" charset="0"/>
              </a:rPr>
              <a:t>9 types of habitat and landscape were defined to collect accurate information on the habitat preference of all ant species.</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000" dirty="0" err="1">
                <a:latin typeface="Calibri" panose="020F0502020204030204" pitchFamily="34" charset="0"/>
                <a:cs typeface="Calibri" panose="020F0502020204030204" pitchFamily="34" charset="0"/>
              </a:rPr>
              <a:t>i</a:t>
            </a:r>
            <a:r>
              <a:rPr lang="en-US" sz="1000" dirty="0">
                <a:latin typeface="Calibri" panose="020F0502020204030204" pitchFamily="34" charset="0"/>
                <a:cs typeface="Calibri" panose="020F0502020204030204" pitchFamily="34" charset="0"/>
              </a:rPr>
              <a:t>) anthropogenic habitats, ii) dry grasslands, iii) moist grasslands, iv) forests, v) chalk grasslands, stony slopes and other rocky xerothermic habitats, vi) shrubs, vii) heathlands, viii) fens and highland bogs and ix) coastal and inland dunes.</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000" dirty="0">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000" dirty="0">
                <a:latin typeface="Calibri" panose="020F0502020204030204" pitchFamily="34" charset="0"/>
                <a:cs typeface="Calibri" panose="020F0502020204030204" pitchFamily="34" charset="0"/>
              </a:rPr>
              <a:t>Objectif : </a:t>
            </a:r>
            <a:r>
              <a:rPr lang="en-US" sz="1000" dirty="0" err="1">
                <a:latin typeface="Calibri" panose="020F0502020204030204" pitchFamily="34" charset="0"/>
                <a:cs typeface="Calibri" panose="020F0502020204030204" pitchFamily="34" charset="0"/>
              </a:rPr>
              <a:t>créer</a:t>
            </a:r>
            <a:r>
              <a:rPr lang="en-US" sz="1000" dirty="0">
                <a:latin typeface="Calibri" panose="020F0502020204030204" pitchFamily="34" charset="0"/>
                <a:cs typeface="Calibri" panose="020F0502020204030204" pitchFamily="34" charset="0"/>
              </a:rPr>
              <a:t> un atlas de la distribution des </a:t>
            </a:r>
            <a:r>
              <a:rPr lang="en-US" sz="1000" dirty="0" err="1">
                <a:latin typeface="Calibri" panose="020F0502020204030204" pitchFamily="34" charset="0"/>
                <a:cs typeface="Calibri" panose="020F0502020204030204" pitchFamily="34" charset="0"/>
              </a:rPr>
              <a:t>fourmis</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en</a:t>
            </a:r>
            <a:r>
              <a:rPr lang="en-US" sz="1000" dirty="0">
                <a:latin typeface="Calibri" panose="020F0502020204030204" pitchFamily="34" charset="0"/>
                <a:cs typeface="Calibri" panose="020F0502020204030204" pitchFamily="34" charset="0"/>
              </a:rPr>
              <a:t> Belgique </a:t>
            </a:r>
            <a:r>
              <a:rPr lang="en-US" sz="1000" dirty="0" err="1">
                <a:latin typeface="Calibri" panose="020F0502020204030204" pitchFamily="34" charset="0"/>
                <a:cs typeface="Calibri" panose="020F0502020204030204" pitchFamily="34" charset="0"/>
              </a:rPr>
              <a:t>en</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fonction</a:t>
            </a:r>
            <a:r>
              <a:rPr lang="en-US" sz="1000" dirty="0">
                <a:latin typeface="Calibri" panose="020F0502020204030204" pitchFamily="34" charset="0"/>
                <a:cs typeface="Calibri" panose="020F0502020204030204" pitchFamily="34" charset="0"/>
              </a:rPr>
              <a:t> des habitats, de la vegetation et des types de sols.</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000" dirty="0">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350864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399"/>
            <a:ext cx="5486400" cy="3683001"/>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1000" dirty="0" err="1">
                <a:latin typeface="Calibri" panose="020F0502020204030204" pitchFamily="34" charset="0"/>
                <a:cs typeface="Calibri" panose="020F0502020204030204" pitchFamily="34" charset="0"/>
              </a:rPr>
              <a:t>Dekoninck</a:t>
            </a:r>
            <a:r>
              <a:rPr lang="fr-FR" sz="1000" dirty="0">
                <a:latin typeface="Calibri" panose="020F0502020204030204" pitchFamily="34" charset="0"/>
                <a:cs typeface="Calibri" panose="020F0502020204030204" pitchFamily="34" charset="0"/>
              </a:rPr>
              <a:t> W, </a:t>
            </a:r>
            <a:r>
              <a:rPr lang="fr-FR" sz="1000" dirty="0" err="1">
                <a:latin typeface="Calibri" panose="020F0502020204030204" pitchFamily="34" charset="0"/>
                <a:cs typeface="Calibri" panose="020F0502020204030204" pitchFamily="34" charset="0"/>
              </a:rPr>
              <a:t>Brosens</a:t>
            </a:r>
            <a:r>
              <a:rPr lang="fr-FR" sz="1000" dirty="0">
                <a:latin typeface="Calibri" panose="020F0502020204030204" pitchFamily="34" charset="0"/>
                <a:cs typeface="Calibri" panose="020F0502020204030204" pitchFamily="34" charset="0"/>
              </a:rPr>
              <a:t> D, </a:t>
            </a:r>
            <a:r>
              <a:rPr lang="fr-FR" sz="1000" dirty="0" err="1">
                <a:latin typeface="Calibri" panose="020F0502020204030204" pitchFamily="34" charset="0"/>
                <a:cs typeface="Calibri" panose="020F0502020204030204" pitchFamily="34" charset="0"/>
              </a:rPr>
              <a:t>Vankerkhoven</a:t>
            </a:r>
            <a:r>
              <a:rPr lang="fr-FR" sz="1000" dirty="0">
                <a:latin typeface="Calibri" panose="020F0502020204030204" pitchFamily="34" charset="0"/>
                <a:cs typeface="Calibri" panose="020F0502020204030204" pitchFamily="34" charset="0"/>
              </a:rPr>
              <a:t> F, Ignace D, </a:t>
            </a:r>
            <a:r>
              <a:rPr lang="fr-FR" sz="1000" dirty="0" err="1">
                <a:latin typeface="Calibri" panose="020F0502020204030204" pitchFamily="34" charset="0"/>
                <a:cs typeface="Calibri" panose="020F0502020204030204" pitchFamily="34" charset="0"/>
              </a:rPr>
              <a:t>Wegnez</a:t>
            </a:r>
            <a:r>
              <a:rPr lang="fr-FR" sz="1000" dirty="0">
                <a:latin typeface="Calibri" panose="020F0502020204030204" pitchFamily="34" charset="0"/>
                <a:cs typeface="Calibri" panose="020F0502020204030204" pitchFamily="34" charset="0"/>
              </a:rPr>
              <a:t> P, Noé N, </a:t>
            </a:r>
            <a:r>
              <a:rPr lang="fr-FR" sz="1000" dirty="0" err="1">
                <a:latin typeface="Calibri" panose="020F0502020204030204" pitchFamily="34" charset="0"/>
                <a:cs typeface="Calibri" panose="020F0502020204030204" pitchFamily="34" charset="0"/>
              </a:rPr>
              <a:t>Heughebaert</a:t>
            </a:r>
            <a:r>
              <a:rPr lang="fr-FR" sz="1000" dirty="0">
                <a:latin typeface="Calibri" panose="020F0502020204030204" pitchFamily="34" charset="0"/>
                <a:cs typeface="Calibri" panose="020F0502020204030204" pitchFamily="34" charset="0"/>
              </a:rPr>
              <a:t> A, </a:t>
            </a:r>
            <a:r>
              <a:rPr lang="fr-FR" sz="1000" dirty="0" err="1">
                <a:latin typeface="Calibri" panose="020F0502020204030204" pitchFamily="34" charset="0"/>
                <a:cs typeface="Calibri" panose="020F0502020204030204" pitchFamily="34" charset="0"/>
              </a:rPr>
              <a:t>Bortels</a:t>
            </a:r>
            <a:r>
              <a:rPr lang="fr-FR" sz="1000" dirty="0">
                <a:latin typeface="Calibri" panose="020F0502020204030204" pitchFamily="34" charset="0"/>
                <a:cs typeface="Calibri" panose="020F0502020204030204" pitchFamily="34" charset="0"/>
              </a:rPr>
              <a:t> J (2013) FORMIDABEL: The </a:t>
            </a:r>
            <a:r>
              <a:rPr lang="fr-FR" sz="1000" dirty="0" err="1">
                <a:latin typeface="Calibri" panose="020F0502020204030204" pitchFamily="34" charset="0"/>
                <a:cs typeface="Calibri" panose="020F0502020204030204" pitchFamily="34" charset="0"/>
              </a:rPr>
              <a:t>Belgian</a:t>
            </a:r>
            <a:r>
              <a:rPr lang="fr-FR" sz="1000" dirty="0">
                <a:latin typeface="Calibri" panose="020F0502020204030204" pitchFamily="34" charset="0"/>
                <a:cs typeface="Calibri" panose="020F0502020204030204" pitchFamily="34" charset="0"/>
              </a:rPr>
              <a:t> </a:t>
            </a:r>
            <a:r>
              <a:rPr lang="fr-FR" sz="1000" dirty="0" err="1">
                <a:latin typeface="Calibri" panose="020F0502020204030204" pitchFamily="34" charset="0"/>
                <a:cs typeface="Calibri" panose="020F0502020204030204" pitchFamily="34" charset="0"/>
              </a:rPr>
              <a:t>Ants</a:t>
            </a:r>
            <a:r>
              <a:rPr lang="fr-FR" sz="1000" dirty="0">
                <a:latin typeface="Calibri" panose="020F0502020204030204" pitchFamily="34" charset="0"/>
                <a:cs typeface="Calibri" panose="020F0502020204030204" pitchFamily="34" charset="0"/>
              </a:rPr>
              <a:t> Database. </a:t>
            </a:r>
            <a:r>
              <a:rPr lang="fr-FR" sz="1000" dirty="0" err="1">
                <a:latin typeface="Calibri" panose="020F0502020204030204" pitchFamily="34" charset="0"/>
                <a:cs typeface="Calibri" panose="020F0502020204030204" pitchFamily="34" charset="0"/>
              </a:rPr>
              <a:t>ZooKeys</a:t>
            </a:r>
            <a:r>
              <a:rPr lang="fr-FR" sz="1000" dirty="0">
                <a:latin typeface="Calibri" panose="020F0502020204030204" pitchFamily="34" charset="0"/>
                <a:cs typeface="Calibri" panose="020F0502020204030204" pitchFamily="34" charset="0"/>
              </a:rPr>
              <a:t> 306: 59-70. </a:t>
            </a:r>
            <a:r>
              <a:rPr lang="fr-FR" sz="1000" dirty="0">
                <a:effectLst/>
                <a:latin typeface="Calibri" panose="020F0502020204030204" pitchFamily="34" charset="0"/>
                <a:cs typeface="Calibri" panose="020F0502020204030204" pitchFamily="34" charset="0"/>
                <a:hlinkClick r:id="rId3"/>
              </a:rPr>
              <a:t>https://doi.org/10.3897/zookeys.306.4898</a:t>
            </a:r>
            <a:endParaRPr lang="fr-FR" sz="1000" dirty="0">
              <a:effectLst/>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000" dirty="0">
                <a:latin typeface="Calibri" panose="020F0502020204030204" pitchFamily="34" charset="0"/>
                <a:cs typeface="Calibri" panose="020F0502020204030204" pitchFamily="34" charset="0"/>
              </a:rPr>
              <a:t>9 types of habitat and landscape were defined to collect accurate information on the habitat preference of all ant species.</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000" dirty="0" err="1">
                <a:latin typeface="Calibri" panose="020F0502020204030204" pitchFamily="34" charset="0"/>
                <a:cs typeface="Calibri" panose="020F0502020204030204" pitchFamily="34" charset="0"/>
              </a:rPr>
              <a:t>i</a:t>
            </a:r>
            <a:r>
              <a:rPr lang="en-US" sz="1000" dirty="0">
                <a:latin typeface="Calibri" panose="020F0502020204030204" pitchFamily="34" charset="0"/>
                <a:cs typeface="Calibri" panose="020F0502020204030204" pitchFamily="34" charset="0"/>
              </a:rPr>
              <a:t>) anthropogenic habitats, ii) dry grasslands, iii) moist grasslands, iv) forests, v) chalk grasslands, stony slopes and other rocky xerothermic habitats, vi) shrubs, vii) heathlands, viii) fens and highland bogs and ix) coastal and inland dunes.</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000" dirty="0">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000" dirty="0">
                <a:latin typeface="Calibri" panose="020F0502020204030204" pitchFamily="34" charset="0"/>
                <a:cs typeface="Calibri" panose="020F0502020204030204" pitchFamily="34" charset="0"/>
              </a:rPr>
              <a:t>Objectif : </a:t>
            </a:r>
            <a:r>
              <a:rPr lang="en-US" sz="1000" dirty="0" err="1">
                <a:latin typeface="Calibri" panose="020F0502020204030204" pitchFamily="34" charset="0"/>
                <a:cs typeface="Calibri" panose="020F0502020204030204" pitchFamily="34" charset="0"/>
              </a:rPr>
              <a:t>créer</a:t>
            </a:r>
            <a:r>
              <a:rPr lang="en-US" sz="1000" dirty="0">
                <a:latin typeface="Calibri" panose="020F0502020204030204" pitchFamily="34" charset="0"/>
                <a:cs typeface="Calibri" panose="020F0502020204030204" pitchFamily="34" charset="0"/>
              </a:rPr>
              <a:t> un atlas de la distribution des </a:t>
            </a:r>
            <a:r>
              <a:rPr lang="en-US" sz="1000" dirty="0" err="1">
                <a:latin typeface="Calibri" panose="020F0502020204030204" pitchFamily="34" charset="0"/>
                <a:cs typeface="Calibri" panose="020F0502020204030204" pitchFamily="34" charset="0"/>
              </a:rPr>
              <a:t>fourmis</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en</a:t>
            </a:r>
            <a:r>
              <a:rPr lang="en-US" sz="1000" dirty="0">
                <a:latin typeface="Calibri" panose="020F0502020204030204" pitchFamily="34" charset="0"/>
                <a:cs typeface="Calibri" panose="020F0502020204030204" pitchFamily="34" charset="0"/>
              </a:rPr>
              <a:t> Belgique </a:t>
            </a:r>
            <a:r>
              <a:rPr lang="en-US" sz="1000" dirty="0" err="1">
                <a:latin typeface="Calibri" panose="020F0502020204030204" pitchFamily="34" charset="0"/>
                <a:cs typeface="Calibri" panose="020F0502020204030204" pitchFamily="34" charset="0"/>
              </a:rPr>
              <a:t>en</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fonction</a:t>
            </a:r>
            <a:r>
              <a:rPr lang="en-US" sz="1000" dirty="0">
                <a:latin typeface="Calibri" panose="020F0502020204030204" pitchFamily="34" charset="0"/>
                <a:cs typeface="Calibri" panose="020F0502020204030204" pitchFamily="34" charset="0"/>
              </a:rPr>
              <a:t> des habitats, de la vegetation et des types de sols.</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000" dirty="0">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000" dirty="0" err="1">
                <a:latin typeface="Calibri" panose="020F0502020204030204" pitchFamily="34" charset="0"/>
                <a:cs typeface="Calibri" panose="020F0502020204030204" pitchFamily="34" charset="0"/>
              </a:rPr>
              <a:t>Données</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déposées</a:t>
            </a:r>
            <a:r>
              <a:rPr lang="en-US" sz="1000" dirty="0">
                <a:latin typeface="Calibri" panose="020F0502020204030204" pitchFamily="34" charset="0"/>
                <a:cs typeface="Calibri" panose="020F0502020204030204" pitchFamily="34" charset="0"/>
              </a:rPr>
              <a:t> dans le GBIF : </a:t>
            </a:r>
            <a:r>
              <a:rPr lang="en-US" sz="1000" dirty="0">
                <a:latin typeface="Calibri" panose="020F0502020204030204" pitchFamily="34" charset="0"/>
                <a:cs typeface="Calibri" panose="020F0502020204030204" pitchFamily="34" charset="0"/>
                <a:hlinkClick r:id="rId4"/>
              </a:rPr>
              <a:t>https://www.gbif.org/dataset/b528799a-2d52-4023-aa02-9ce081e3ca5f</a:t>
            </a:r>
            <a:r>
              <a:rPr lang="en-US" sz="1000" dirty="0">
                <a:latin typeface="Calibri" panose="020F0502020204030204" pitchFamily="34"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900" dirty="0"/>
          </a:p>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4660578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399"/>
            <a:ext cx="5486400" cy="3606801"/>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900" dirty="0" err="1"/>
              <a:t>Dekoninck</a:t>
            </a:r>
            <a:r>
              <a:rPr lang="fr-FR" sz="900" dirty="0"/>
              <a:t> W, </a:t>
            </a:r>
            <a:r>
              <a:rPr lang="fr-FR" sz="900" dirty="0" err="1"/>
              <a:t>Brosens</a:t>
            </a:r>
            <a:r>
              <a:rPr lang="fr-FR" sz="900" dirty="0"/>
              <a:t> D, </a:t>
            </a:r>
            <a:r>
              <a:rPr lang="fr-FR" sz="900" dirty="0" err="1"/>
              <a:t>Vankerkhoven</a:t>
            </a:r>
            <a:r>
              <a:rPr lang="fr-FR" sz="900" dirty="0"/>
              <a:t> F, Ignace D, </a:t>
            </a:r>
            <a:r>
              <a:rPr lang="fr-FR" sz="900" dirty="0" err="1"/>
              <a:t>Wegnez</a:t>
            </a:r>
            <a:r>
              <a:rPr lang="fr-FR" sz="900" dirty="0"/>
              <a:t> P, Noé N, </a:t>
            </a:r>
            <a:r>
              <a:rPr lang="fr-FR" sz="900" dirty="0" err="1"/>
              <a:t>Heughebaert</a:t>
            </a:r>
            <a:r>
              <a:rPr lang="fr-FR" sz="900" dirty="0"/>
              <a:t> A, </a:t>
            </a:r>
            <a:r>
              <a:rPr lang="fr-FR" sz="900" dirty="0" err="1"/>
              <a:t>Bortels</a:t>
            </a:r>
            <a:r>
              <a:rPr lang="fr-FR" sz="900" dirty="0"/>
              <a:t> J (2013) FORMIDABEL: The </a:t>
            </a:r>
            <a:r>
              <a:rPr lang="fr-FR" sz="900" dirty="0" err="1"/>
              <a:t>Belgian</a:t>
            </a:r>
            <a:r>
              <a:rPr lang="fr-FR" sz="900" dirty="0"/>
              <a:t> </a:t>
            </a:r>
            <a:r>
              <a:rPr lang="fr-FR" sz="900" dirty="0" err="1"/>
              <a:t>Ants</a:t>
            </a:r>
            <a:r>
              <a:rPr lang="fr-FR" sz="900" dirty="0"/>
              <a:t> Database. </a:t>
            </a:r>
            <a:r>
              <a:rPr lang="fr-FR" sz="900" dirty="0" err="1"/>
              <a:t>ZooKeys</a:t>
            </a:r>
            <a:r>
              <a:rPr lang="fr-FR" sz="900" dirty="0"/>
              <a:t> 306: 59-70. </a:t>
            </a:r>
            <a:r>
              <a:rPr lang="fr-FR" sz="900" dirty="0">
                <a:effectLst/>
                <a:hlinkClick r:id="rId3"/>
              </a:rPr>
              <a:t>https://doi.org/10.3897/zookeys.306.4898</a:t>
            </a:r>
            <a:endParaRPr lang="fr-FR" sz="900" dirty="0">
              <a:effectLs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900" dirty="0"/>
              <a:t>9 types of habitat and landscape were defined to collect accurate information on the habitat preference of all ant species.</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900" dirty="0" err="1"/>
              <a:t>i</a:t>
            </a:r>
            <a:r>
              <a:rPr lang="en-US" sz="900" dirty="0"/>
              <a:t>) anthropogenic habitats, ii) dry grasslands, iii) moist grasslands, iv) forests, v) chalk grasslands, stony slopes and other rocky xerothermic habitats, vi) shrubs, vii) heathlands, viii) fens and highland bogs and ix) coastal and inland dunes.</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90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n-US" sz="900" dirty="0"/>
              <a:t>Objectif : </a:t>
            </a:r>
            <a:r>
              <a:rPr lang="en-US" sz="900" dirty="0" err="1"/>
              <a:t>créer</a:t>
            </a:r>
            <a:r>
              <a:rPr lang="en-US" sz="900" dirty="0"/>
              <a:t> un atlas de la distribution des </a:t>
            </a:r>
            <a:r>
              <a:rPr lang="en-US" sz="900" dirty="0" err="1"/>
              <a:t>fourmis</a:t>
            </a:r>
            <a:r>
              <a:rPr lang="en-US" sz="900" dirty="0"/>
              <a:t> </a:t>
            </a:r>
            <a:r>
              <a:rPr lang="en-US" sz="900" dirty="0" err="1"/>
              <a:t>en</a:t>
            </a:r>
            <a:r>
              <a:rPr lang="en-US" sz="900" dirty="0"/>
              <a:t> Belgique </a:t>
            </a:r>
            <a:r>
              <a:rPr lang="en-US" sz="900" dirty="0" err="1"/>
              <a:t>en</a:t>
            </a:r>
            <a:r>
              <a:rPr lang="en-US" sz="900" dirty="0"/>
              <a:t> </a:t>
            </a:r>
            <a:r>
              <a:rPr lang="en-US" sz="900" dirty="0" err="1"/>
              <a:t>fonction</a:t>
            </a:r>
            <a:r>
              <a:rPr lang="en-US" sz="900" dirty="0"/>
              <a:t> des habitats, de la vegetation et des types de sols.</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90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n-US" sz="900" dirty="0" err="1"/>
              <a:t>Données</a:t>
            </a:r>
            <a:r>
              <a:rPr lang="en-US" sz="900" dirty="0"/>
              <a:t> </a:t>
            </a:r>
            <a:r>
              <a:rPr lang="en-US" sz="900" dirty="0" err="1"/>
              <a:t>déposées</a:t>
            </a:r>
            <a:r>
              <a:rPr lang="en-US" sz="900" dirty="0"/>
              <a:t> dans le GBIF : </a:t>
            </a:r>
            <a:r>
              <a:rPr lang="en-US" sz="900" dirty="0">
                <a:hlinkClick r:id="rId4"/>
              </a:rPr>
              <a:t>https://www.gbif.org/dataset/b528799a-2d52-4023-aa02-9ce081e3ca5f</a:t>
            </a:r>
            <a:r>
              <a:rPr lang="en-US" sz="900" dirty="0"/>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900" dirty="0"/>
          </a:p>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8368346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399"/>
            <a:ext cx="5486400" cy="2501901"/>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39458480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6372133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pPr marL="158750" indent="0">
              <a:buNone/>
            </a:pPr>
            <a:endParaRPr lang="fr-FR" sz="110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441369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400"/>
            <a:ext cx="5486400" cy="458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14128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pPr marL="0" indent="0">
              <a:buNone/>
            </a:pPr>
            <a:r>
              <a:rPr lang="fr-FR" sz="1000" b="0" i="0" u="none" strike="noStrike" kern="1200" cap="none" dirty="0">
                <a:solidFill>
                  <a:schemeClr val="tx1"/>
                </a:solidFill>
                <a:effectLst/>
                <a:latin typeface="Calibri" panose="020F0502020204030204" pitchFamily="34" charset="0"/>
                <a:cs typeface="Calibri" panose="020F0502020204030204" pitchFamily="34" charset="0"/>
                <a:sym typeface="Arial"/>
              </a:rPr>
              <a:t>Data paper = métadonnées (issu de la présentation Standards de métadonnées en environnement. Julien Barde</a:t>
            </a:r>
            <a:br>
              <a:rPr lang="fr-FR" sz="1000" b="0" i="0" u="none" strike="noStrike" cap="none" dirty="0">
                <a:solidFill>
                  <a:srgbClr val="000000"/>
                </a:solidFill>
                <a:latin typeface="Calibri" panose="020F0502020204030204" pitchFamily="34" charset="0"/>
                <a:cs typeface="Calibri" panose="020F0502020204030204" pitchFamily="34" charset="0"/>
                <a:sym typeface="Arial"/>
              </a:rPr>
            </a:br>
            <a:r>
              <a:rPr lang="fr-FR" sz="1000" b="0" i="0" u="none" strike="noStrike" kern="1200" cap="none" dirty="0">
                <a:solidFill>
                  <a:schemeClr val="tx1"/>
                </a:solidFill>
                <a:effectLst/>
                <a:latin typeface="Calibri" panose="020F0502020204030204" pitchFamily="34" charset="0"/>
                <a:cs typeface="Calibri" panose="020F0502020204030204" pitchFamily="34" charset="0"/>
                <a:sym typeface="Arial"/>
                <a:hlinkClick r:id="rId3"/>
              </a:rPr>
              <a:t>https://e-envir.sciencesconf.org/data/pages/J2_CM2_StandardMetadonnees_JulienBarde.pdf</a:t>
            </a:r>
            <a:r>
              <a:rPr lang="fr-FR" sz="1000" b="0" i="0" u="none" strike="noStrike" kern="1200" cap="none" dirty="0">
                <a:solidFill>
                  <a:schemeClr val="tx1"/>
                </a:solidFill>
                <a:effectLst/>
                <a:latin typeface="Calibri" panose="020F0502020204030204" pitchFamily="34" charset="0"/>
                <a:cs typeface="Calibri" panose="020F0502020204030204" pitchFamily="34" charset="0"/>
                <a:sym typeface="Arial"/>
              </a:rPr>
              <a:t> ) </a:t>
            </a:r>
            <a:br>
              <a:rPr lang="fr-FR" sz="1000" b="0" i="0" u="none" strike="noStrike" cap="none" dirty="0">
                <a:solidFill>
                  <a:srgbClr val="000000"/>
                </a:solidFill>
                <a:latin typeface="Calibri" panose="020F0502020204030204" pitchFamily="34" charset="0"/>
                <a:cs typeface="Calibri" panose="020F0502020204030204" pitchFamily="34" charset="0"/>
                <a:sym typeface="Arial"/>
              </a:rPr>
            </a:br>
            <a:endParaRPr lang="fr-FR" sz="1000" b="0" i="0" u="none" strike="noStrike" cap="none" dirty="0">
              <a:solidFill>
                <a:srgbClr val="000000"/>
              </a:solidFill>
              <a:latin typeface="Calibri" panose="020F0502020204030204" pitchFamily="34" charset="0"/>
              <a:cs typeface="Calibri" panose="020F0502020204030204" pitchFamily="34" charset="0"/>
              <a:sym typeface="Arial"/>
            </a:endParaRPr>
          </a:p>
          <a:p>
            <a:pPr marL="0" indent="0">
              <a:buNone/>
            </a:pPr>
            <a:r>
              <a:rPr lang="fr-FR" sz="1000" b="0" i="0" u="none" strike="noStrike" kern="1200" cap="none" dirty="0">
                <a:solidFill>
                  <a:schemeClr val="tx1"/>
                </a:solidFill>
                <a:effectLst/>
                <a:latin typeface="Calibri" panose="020F0502020204030204" pitchFamily="34" charset="0"/>
                <a:cs typeface="Calibri" panose="020F0502020204030204" pitchFamily="34" charset="0"/>
                <a:sym typeface="Arial"/>
              </a:rPr>
              <a:t>Cherchez l'erreur : personne ne veut produire les métadonnées mais tout le monde veut faire des </a:t>
            </a:r>
            <a:r>
              <a:rPr lang="fr-FR" sz="1000" b="0" i="1" u="none" strike="noStrike" kern="1200" cap="none" dirty="0">
                <a:solidFill>
                  <a:schemeClr val="tx1"/>
                </a:solidFill>
                <a:effectLst/>
                <a:latin typeface="Calibri" panose="020F0502020204030204" pitchFamily="34" charset="0"/>
                <a:cs typeface="Calibri" panose="020F0502020204030204" pitchFamily="34" charset="0"/>
                <a:sym typeface="Arial"/>
              </a:rPr>
              <a:t>Data papers</a:t>
            </a:r>
            <a:r>
              <a:rPr lang="fr-FR" sz="1000" b="0" i="0" u="none" strike="noStrike" kern="1200" cap="none" dirty="0">
                <a:solidFill>
                  <a:schemeClr val="tx1"/>
                </a:solidFill>
                <a:effectLst/>
                <a:latin typeface="Calibri" panose="020F0502020204030204" pitchFamily="34" charset="0"/>
                <a:cs typeface="Calibri" panose="020F0502020204030204" pitchFamily="34" charset="0"/>
                <a:sym typeface="Arial"/>
              </a:rPr>
              <a:t>.</a:t>
            </a:r>
            <a:br>
              <a:rPr lang="fr-FR" sz="1000" b="0" i="0" u="none" strike="noStrike" cap="none" dirty="0">
                <a:solidFill>
                  <a:srgbClr val="000000"/>
                </a:solidFill>
                <a:latin typeface="Calibri" panose="020F0502020204030204" pitchFamily="34" charset="0"/>
                <a:cs typeface="Calibri" panose="020F0502020204030204" pitchFamily="34" charset="0"/>
                <a:sym typeface="Arial"/>
              </a:rPr>
            </a:br>
            <a:r>
              <a:rPr lang="fr-FR" sz="1000" b="0" i="1" u="none" strike="noStrike" kern="1200" cap="none" dirty="0">
                <a:solidFill>
                  <a:schemeClr val="tx1"/>
                </a:solidFill>
                <a:effectLst/>
                <a:latin typeface="Calibri" panose="020F0502020204030204" pitchFamily="34" charset="0"/>
                <a:cs typeface="Calibri" panose="020F0502020204030204" pitchFamily="34" charset="0"/>
                <a:sym typeface="Arial"/>
              </a:rPr>
              <a:t>Data paper</a:t>
            </a:r>
            <a:r>
              <a:rPr lang="fr-FR" sz="1000" b="0" i="0" u="none" strike="noStrike" kern="1200" cap="none" dirty="0">
                <a:solidFill>
                  <a:schemeClr val="tx1"/>
                </a:solidFill>
                <a:effectLst/>
                <a:latin typeface="Calibri" panose="020F0502020204030204" pitchFamily="34" charset="0"/>
                <a:cs typeface="Calibri" panose="020F0502020204030204" pitchFamily="34" charset="0"/>
                <a:sym typeface="Arial"/>
              </a:rPr>
              <a:t> = métadonnées littéraire avec un DOI pour le papier et un DOI pour la donnée (et ses métadonnées).</a:t>
            </a:r>
          </a:p>
          <a:p>
            <a:pPr marL="0" indent="0">
              <a:buNone/>
            </a:pPr>
            <a:r>
              <a:rPr lang="fr-FR" sz="1000" b="0" i="0" u="none" strike="noStrike" cap="none" dirty="0">
                <a:solidFill>
                  <a:srgbClr val="000000"/>
                </a:solidFill>
                <a:latin typeface="Calibri" panose="020F0502020204030204" pitchFamily="34" charset="0"/>
                <a:cs typeface="Calibri" panose="020F0502020204030204" pitchFamily="34" charset="0"/>
                <a:sym typeface="Arial"/>
              </a:rPr>
              <a:t>Conclusion : Pas de métadonnées, pas de DMP, pas de </a:t>
            </a:r>
            <a:r>
              <a:rPr lang="fr-FR" sz="1000" b="0" i="1" u="none" strike="noStrike" cap="none" dirty="0">
                <a:solidFill>
                  <a:srgbClr val="000000"/>
                </a:solidFill>
                <a:latin typeface="Calibri" panose="020F0502020204030204" pitchFamily="34" charset="0"/>
                <a:cs typeface="Calibri" panose="020F0502020204030204" pitchFamily="34" charset="0"/>
                <a:sym typeface="Arial"/>
              </a:rPr>
              <a:t>Data paper</a:t>
            </a:r>
            <a:r>
              <a:rPr lang="fr-FR" sz="1000" b="0" i="0" u="none" strike="noStrike" cap="none" dirty="0">
                <a:solidFill>
                  <a:srgbClr val="000000"/>
                </a:solidFill>
                <a:latin typeface="Calibri" panose="020F0502020204030204" pitchFamily="34" charset="0"/>
                <a:cs typeface="Calibri" panose="020F0502020204030204" pitchFamily="34" charset="0"/>
                <a:sym typeface="Arial"/>
              </a:rPr>
              <a:t>...</a:t>
            </a:r>
          </a:p>
          <a:p>
            <a:pPr marL="158750" indent="0">
              <a:buNone/>
            </a:pPr>
            <a:endParaRPr lang="fr-FR" sz="110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9390441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399"/>
            <a:ext cx="5486400" cy="2679701"/>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1512717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400"/>
            <a:ext cx="5486400" cy="4200525"/>
          </a:xfrm>
          <a:prstGeom prst="rect">
            <a:avLst/>
          </a:prstGeom>
        </p:spPr>
        <p:txBody>
          <a:bodyPr spcFirstLastPara="1" wrap="square" lIns="91425" tIns="91425" rIns="91425" bIns="91425" anchor="t" anchorCtr="0">
            <a:noAutofit/>
          </a:bodyPr>
          <a:lstStyle/>
          <a:p>
            <a:pPr marL="0" indent="0" algn="just">
              <a:buNone/>
            </a:pPr>
            <a:r>
              <a:rPr lang="en-US" sz="1000" b="1"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Data in Brief </a:t>
            </a:r>
            <a:r>
              <a:rPr lang="en-US"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(Elsevier): </a:t>
            </a:r>
            <a:r>
              <a:rPr lang="en-US"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hlinkClick r:id="rId3"/>
              </a:rPr>
              <a:t>http://www.journals.elsevier.com/data-in-brief/</a:t>
            </a:r>
            <a:endParaRPr lang="fr-FR"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coût de publication (2022): 500 $</a:t>
            </a:r>
          </a:p>
          <a:p>
            <a:pPr algn="just"/>
            <a:r>
              <a:rPr lang="fr-FR" sz="1000" dirty="0">
                <a:latin typeface="Calibri" panose="020F0502020204030204" pitchFamily="34" charset="0"/>
                <a:cs typeface="Calibri" panose="020F0502020204030204" pitchFamily="34" charset="0"/>
              </a:rPr>
              <a:t>Potentiel de réutilisation : sous forme de 4 ou 5 puces : </a:t>
            </a:r>
            <a:r>
              <a:rPr lang="en-US" sz="1000" dirty="0">
                <a:latin typeface="Calibri" panose="020F0502020204030204" pitchFamily="34" charset="0"/>
                <a:cs typeface="Calibri" panose="020F0502020204030204" pitchFamily="34" charset="0"/>
              </a:rPr>
              <a:t>“Because you never know what data will be useful to someone else, Data in Brief welcomes submissions that describe data from all research areas”. </a:t>
            </a:r>
            <a:r>
              <a:rPr lang="en-US" sz="1000" dirty="0">
                <a:latin typeface="Calibri" panose="020F0502020204030204" pitchFamily="34" charset="0"/>
                <a:cs typeface="Calibri" panose="020F0502020204030204" pitchFamily="34" charset="0"/>
                <a:hlinkClick r:id="rId4"/>
              </a:rPr>
              <a:t>https://www.journals.elsevier.com/data-in-brief</a:t>
            </a:r>
            <a:r>
              <a:rPr lang="en-US" sz="1000" dirty="0">
                <a:latin typeface="Calibri" panose="020F0502020204030204" pitchFamily="34" charset="0"/>
                <a:cs typeface="Calibri" panose="020F0502020204030204" pitchFamily="34" charset="0"/>
              </a:rPr>
              <a:t>  </a:t>
            </a:r>
          </a:p>
          <a:p>
            <a:r>
              <a:rPr lang="en-US" sz="1000" dirty="0">
                <a:latin typeface="Calibri" panose="020F0502020204030204" pitchFamily="34" charset="0"/>
                <a:cs typeface="Calibri" panose="020F0502020204030204" pitchFamily="34" charset="0"/>
              </a:rPr>
              <a:t>Vidéo explicative : </a:t>
            </a:r>
            <a:r>
              <a:rPr lang="en-US" sz="1000" dirty="0">
                <a:latin typeface="Calibri" panose="020F0502020204030204" pitchFamily="34" charset="0"/>
                <a:cs typeface="Calibri" panose="020F0502020204030204" pitchFamily="34" charset="0"/>
                <a:hlinkClick r:id="rId5"/>
              </a:rPr>
              <a:t>https://www.journals.elsevier.com/data-in-brief/about-data-in-brief/video-how-to-submit-your-research-data-article-to-data-in-brief</a:t>
            </a:r>
            <a:r>
              <a:rPr lang="en-US" sz="1000" dirty="0">
                <a:latin typeface="Calibri" panose="020F0502020204030204" pitchFamily="34" charset="0"/>
                <a:cs typeface="Calibri" panose="020F0502020204030204" pitchFamily="34" charset="0"/>
              </a:rPr>
              <a:t> </a:t>
            </a:r>
          </a:p>
          <a:p>
            <a:endParaRPr lang="en-US" sz="9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latin typeface="Calibri" panose="020F0502020204030204" pitchFamily="34" charset="0"/>
                <a:cs typeface="Calibri" panose="020F0502020204030204" pitchFamily="34" charset="0"/>
              </a:rPr>
              <a:t>What data are suitable to publish in </a:t>
            </a:r>
            <a:r>
              <a:rPr lang="en-US" sz="1000" b="1" dirty="0" err="1">
                <a:latin typeface="Calibri" panose="020F0502020204030204" pitchFamily="34" charset="0"/>
                <a:cs typeface="Calibri" panose="020F0502020204030204" pitchFamily="34" charset="0"/>
              </a:rPr>
              <a:t>DiB</a:t>
            </a:r>
            <a:r>
              <a:rPr lang="en-US" sz="1000" dirty="0">
                <a:latin typeface="Calibri" panose="020F0502020204030204" pitchFamily="34" charset="0"/>
                <a:cs typeface="Calibri" panose="020F0502020204030204" pitchFamily="34" charset="0"/>
              </a:rPr>
              <a:t> ? </a:t>
            </a:r>
            <a:r>
              <a:rPr lang="en-US" sz="1000" dirty="0">
                <a:latin typeface="Calibri" panose="020F0502020204030204" pitchFamily="34" charset="0"/>
                <a:cs typeface="Calibri" panose="020F0502020204030204" pitchFamily="34" charset="0"/>
                <a:hlinkClick r:id="rId6"/>
              </a:rPr>
              <a:t>https://www.journals.elsevier.com/data-in-brief/policies-and-guidelines/what-data-are-suitable-for-data-in-brief</a:t>
            </a:r>
            <a:r>
              <a:rPr lang="en-US" sz="1000" dirty="0">
                <a:latin typeface="Calibri" panose="020F0502020204030204" pitchFamily="34" charset="0"/>
                <a:cs typeface="Calibri" panose="020F0502020204030204" pitchFamily="34" charset="0"/>
              </a:rPr>
              <a:t> </a:t>
            </a:r>
          </a:p>
          <a:p>
            <a:r>
              <a:rPr lang="en-US" sz="1000" dirty="0">
                <a:latin typeface="Calibri" panose="020F0502020204030204" pitchFamily="34" charset="0"/>
                <a:cs typeface="Calibri" panose="020F0502020204030204" pitchFamily="34" charset="0"/>
              </a:rPr>
              <a:t>To merit publication in </a:t>
            </a:r>
            <a:r>
              <a:rPr lang="en-US" sz="1000" i="1" dirty="0">
                <a:latin typeface="Calibri" panose="020F0502020204030204" pitchFamily="34" charset="0"/>
                <a:cs typeface="Calibri" panose="020F0502020204030204" pitchFamily="34" charset="0"/>
              </a:rPr>
              <a:t>Data in Brief </a:t>
            </a:r>
            <a:r>
              <a:rPr lang="en-US" sz="1000" dirty="0">
                <a:latin typeface="Calibri" panose="020F0502020204030204" pitchFamily="34" charset="0"/>
                <a:cs typeface="Calibri" panose="020F0502020204030204" pitchFamily="34" charset="0"/>
              </a:rPr>
              <a:t>(</a:t>
            </a:r>
            <a:r>
              <a:rPr lang="en-US" sz="1000" i="1" dirty="0">
                <a:latin typeface="Calibri" panose="020F0502020204030204" pitchFamily="34" charset="0"/>
                <a:cs typeface="Calibri" panose="020F0502020204030204" pitchFamily="34" charset="0"/>
              </a:rPr>
              <a:t>DIB</a:t>
            </a:r>
            <a:r>
              <a:rPr lang="en-US" sz="1000" dirty="0">
                <a:latin typeface="Calibri" panose="020F0502020204030204" pitchFamily="34" charset="0"/>
                <a:cs typeface="Calibri" panose="020F0502020204030204" pitchFamily="34" charset="0"/>
              </a:rPr>
              <a:t>), data should be a set of information that is acquired/collected with a scientific method. Your data must also be accurate, reusable, reproducible, replicable, and of value to the research community. </a:t>
            </a:r>
          </a:p>
          <a:p>
            <a:r>
              <a:rPr lang="en-US" sz="1000" dirty="0">
                <a:latin typeface="Calibri" panose="020F0502020204030204" pitchFamily="34" charset="0"/>
                <a:cs typeface="Calibri" panose="020F0502020204030204" pitchFamily="34" charset="0"/>
              </a:rPr>
              <a:t>Publishing raw data relating to any charts, graphs, or figures in the manuscript is mandatory. They must be made freely available (i.e., accessible without any control mechanism) hosted in a data repository.</a:t>
            </a:r>
          </a:p>
          <a:p>
            <a:pPr marL="158750" indent="0">
              <a:buNone/>
            </a:pPr>
            <a:endParaRPr lang="en-US" sz="1000" dirty="0">
              <a:latin typeface="Calibri" panose="020F0502020204030204" pitchFamily="34" charset="0"/>
              <a:cs typeface="Calibri" panose="020F0502020204030204" pitchFamily="34" charset="0"/>
            </a:endParaRPr>
          </a:p>
          <a:p>
            <a:pPr marL="0" indent="0">
              <a:buNone/>
            </a:pPr>
            <a:r>
              <a:rPr lang="en-US" sz="1000" dirty="0" err="1">
                <a:latin typeface="Calibri" panose="020F0502020204030204" pitchFamily="34" charset="0"/>
                <a:cs typeface="Calibri" panose="020F0502020204030204" pitchFamily="34" charset="0"/>
              </a:rPr>
              <a:t>DiB</a:t>
            </a:r>
            <a:r>
              <a:rPr lang="en-US" sz="1000" dirty="0">
                <a:latin typeface="Calibri" panose="020F0502020204030204" pitchFamily="34" charset="0"/>
                <a:cs typeface="Calibri" panose="020F0502020204030204" pitchFamily="34" charset="0"/>
              </a:rPr>
              <a:t> à </a:t>
            </a:r>
            <a:r>
              <a:rPr lang="en-US" sz="1000" dirty="0" err="1">
                <a:latin typeface="Calibri" panose="020F0502020204030204" pitchFamily="34" charset="0"/>
                <a:cs typeface="Calibri" panose="020F0502020204030204" pitchFamily="34" charset="0"/>
              </a:rPr>
              <a:t>ajouté</a:t>
            </a:r>
            <a:r>
              <a:rPr lang="en-US" sz="1000" dirty="0">
                <a:latin typeface="Calibri" panose="020F0502020204030204" pitchFamily="34" charset="0"/>
                <a:cs typeface="Calibri" panose="020F0502020204030204" pitchFamily="34" charset="0"/>
              </a:rPr>
              <a:t> un nouveau </a:t>
            </a:r>
            <a:r>
              <a:rPr lang="en-US" sz="1000" dirty="0" err="1">
                <a:latin typeface="Calibri" panose="020F0502020204030204" pitchFamily="34" charset="0"/>
                <a:cs typeface="Calibri" panose="020F0502020204030204" pitchFamily="34" charset="0"/>
              </a:rPr>
              <a:t>paragraphe</a:t>
            </a:r>
            <a:r>
              <a:rPr lang="en-US" sz="1000" dirty="0">
                <a:latin typeface="Calibri" panose="020F0502020204030204" pitchFamily="34" charset="0"/>
                <a:cs typeface="Calibri" panose="020F0502020204030204" pitchFamily="34" charset="0"/>
              </a:rPr>
              <a:t> : </a:t>
            </a:r>
            <a:r>
              <a:rPr lang="en-US" sz="1000" b="1" dirty="0">
                <a:latin typeface="Calibri" panose="020F0502020204030204" pitchFamily="34" charset="0"/>
                <a:cs typeface="Calibri" panose="020F0502020204030204" pitchFamily="34" charset="0"/>
              </a:rPr>
              <a:t>Ethics statements</a:t>
            </a:r>
            <a:r>
              <a:rPr lang="en-US" sz="1000" dirty="0">
                <a:latin typeface="Calibri" panose="020F0502020204030204" pitchFamily="34" charset="0"/>
                <a:cs typeface="Calibri" panose="020F0502020204030204" pitchFamily="34" charset="0"/>
              </a:rPr>
              <a:t>:</a:t>
            </a:r>
          </a:p>
          <a:p>
            <a:pPr fontAlgn="base"/>
            <a:r>
              <a:rPr lang="en-GB" sz="1000" b="0" i="1"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  If your work involved human subjects, </a:t>
            </a:r>
          </a:p>
          <a:p>
            <a:pPr fontAlgn="base"/>
            <a:r>
              <a:rPr lang="en-GB" sz="1000" b="0" i="1"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  If your work involved animal experiments</a:t>
            </a:r>
          </a:p>
          <a:p>
            <a:pPr fontAlgn="base"/>
            <a:r>
              <a:rPr lang="en-US" sz="1000" b="0" i="1"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  If your work involved data collected from social media platforms,</a:t>
            </a:r>
            <a:endParaRPr lang="fr-FR" sz="1000" b="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4746404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pPr marL="0" indent="0">
              <a:buNone/>
            </a:pPr>
            <a:r>
              <a:rPr lang="en-US" sz="1000" dirty="0">
                <a:latin typeface="Calibri" panose="020F0502020204030204" pitchFamily="34" charset="0"/>
                <a:cs typeface="Calibri" panose="020F0502020204030204" pitchFamily="34" charset="0"/>
              </a:rPr>
              <a:t>Image dataset of important grape varieties in the commercial and consumer market. </a:t>
            </a:r>
            <a:r>
              <a:rPr lang="en-US" sz="1000" i="1" dirty="0">
                <a:latin typeface="Calibri" panose="020F0502020204030204" pitchFamily="34" charset="0"/>
                <a:cs typeface="Calibri" panose="020F0502020204030204" pitchFamily="34" charset="0"/>
              </a:rPr>
              <a:t>Data in Brief</a:t>
            </a:r>
            <a:r>
              <a:rPr lang="en-US" sz="1000" dirty="0">
                <a:latin typeface="Calibri" panose="020F0502020204030204" pitchFamily="34" charset="0"/>
                <a:cs typeface="Calibri" panose="020F0502020204030204" pitchFamily="34" charset="0"/>
              </a:rPr>
              <a:t>. April 2023. </a:t>
            </a:r>
            <a:r>
              <a:rPr lang="fr-FR" sz="1000" dirty="0">
                <a:latin typeface="Calibri" panose="020F0502020204030204" pitchFamily="34" charset="0"/>
                <a:cs typeface="Calibri" panose="020F0502020204030204" pitchFamily="34" charset="0"/>
                <a:hlinkClick r:id="rId3" tooltip="Persistent link using digital object identifier"/>
              </a:rPr>
              <a:t>https://doi.org/10.1016/j.dib.2023.108906</a:t>
            </a:r>
            <a:endParaRPr lang="fr-FR" sz="1000" dirty="0">
              <a:latin typeface="Calibri" panose="020F0502020204030204" pitchFamily="34" charset="0"/>
              <a:cs typeface="Calibri" panose="020F0502020204030204" pitchFamily="34" charset="0"/>
            </a:endParaRPr>
          </a:p>
          <a:p>
            <a:pPr marL="158750" indent="0" defTabSz="179388">
              <a:buNone/>
            </a:pPr>
            <a:r>
              <a:rPr lang="en-US" sz="1000" dirty="0">
                <a:latin typeface="Calibri" panose="020F0502020204030204" pitchFamily="34" charset="0"/>
                <a:cs typeface="Calibri" panose="020F0502020204030204" pitchFamily="34" charset="0"/>
              </a:rPr>
              <a:t>	Data deposited in Mendeley: </a:t>
            </a:r>
            <a:r>
              <a:rPr lang="en-US" sz="1000" dirty="0">
                <a:latin typeface="Calibri" panose="020F0502020204030204" pitchFamily="34" charset="0"/>
                <a:cs typeface="Calibri" panose="020F0502020204030204" pitchFamily="34" charset="0"/>
                <a:hlinkClick r:id="rId4"/>
              </a:rPr>
              <a:t>https://data.mendeley.com/datasets/7n3d6696hz/2</a:t>
            </a:r>
            <a:endParaRPr lang="fr-FR" sz="1000" dirty="0">
              <a:latin typeface="Calibri" panose="020F0502020204030204" pitchFamily="34" charset="0"/>
              <a:cs typeface="Calibri" panose="020F0502020204030204" pitchFamily="34" charset="0"/>
            </a:endParaRPr>
          </a:p>
          <a:p>
            <a:pPr marL="0" indent="0">
              <a:spcBef>
                <a:spcPts val="600"/>
              </a:spcBef>
              <a:buNone/>
            </a:pPr>
            <a:r>
              <a:rPr lang="fr-FR" sz="1000" dirty="0">
                <a:latin typeface="Calibri" panose="020F0502020204030204" pitchFamily="34" charset="0"/>
                <a:cs typeface="Calibri" panose="020F0502020204030204" pitchFamily="34" charset="0"/>
              </a:rPr>
              <a:t>Autres exemples de Data paper :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000" dirty="0">
                <a:latin typeface="Calibri" panose="020F0502020204030204" pitchFamily="34" charset="0"/>
                <a:cs typeface="Calibri" panose="020F0502020204030204" pitchFamily="34" charset="0"/>
              </a:rPr>
              <a:t>Dataset on farmers’ perception of commodity futures market. 2022. </a:t>
            </a:r>
            <a:r>
              <a:rPr lang="en-US" sz="1000" dirty="0">
                <a:solidFill>
                  <a:schemeClr val="tx1"/>
                </a:solidFill>
                <a:latin typeface="Calibri" panose="020F0502020204030204" pitchFamily="34" charset="0"/>
                <a:cs typeface="Calibri" panose="020F0502020204030204" pitchFamily="34" charset="0"/>
              </a:rPr>
              <a:t>Data in Brief: </a:t>
            </a:r>
            <a:r>
              <a:rPr lang="en-US" sz="1000" dirty="0">
                <a:solidFill>
                  <a:srgbClr val="00B050"/>
                </a:solidFill>
                <a:latin typeface="Calibri" panose="020F0502020204030204" pitchFamily="34" charset="0"/>
                <a:cs typeface="Calibri" panose="020F0502020204030204" pitchFamily="34" charset="0"/>
                <a:hlinkClick r:id="rId5"/>
              </a:rPr>
              <a:t>https://www.sciencedirect.com/science/article/pii/S2352340922006266</a:t>
            </a:r>
            <a:endParaRPr lang="en-US" sz="1000" dirty="0">
              <a:solidFill>
                <a:prstClr val="black"/>
              </a:solidFill>
              <a:latin typeface="Calibri" panose="020F0502020204030204" pitchFamily="34" charset="0"/>
              <a:cs typeface="Calibri" panose="020F0502020204030204" pitchFamily="34" charset="0"/>
            </a:endParaRPr>
          </a:p>
          <a:p>
            <a:r>
              <a:rPr lang="en-US" sz="10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A fully labelled image dataset of banana leaves deficient in nutrients. </a:t>
            </a:r>
            <a:r>
              <a:rPr lang="en-US" sz="1000" dirty="0">
                <a:latin typeface="Calibri" panose="020F0502020204030204" pitchFamily="34" charset="0"/>
                <a:cs typeface="Calibri" panose="020F0502020204030204" pitchFamily="34" charset="0"/>
              </a:rPr>
              <a:t>Data in Brief. 2023. </a:t>
            </a:r>
            <a:r>
              <a:rPr lang="en-US" sz="1000" dirty="0">
                <a:latin typeface="Calibri" panose="020F0502020204030204" pitchFamily="34" charset="0"/>
                <a:cs typeface="Calibri" panose="020F0502020204030204" pitchFamily="34" charset="0"/>
                <a:hlinkClick r:id="rId6"/>
              </a:rPr>
              <a:t>https://doi.org/10.1016/j.dib.2023.109155</a:t>
            </a:r>
            <a:r>
              <a:rPr lang="en-US" sz="1000" dirty="0">
                <a:latin typeface="Calibri" panose="020F0502020204030204" pitchFamily="34" charset="0"/>
                <a:cs typeface="Calibri" panose="020F0502020204030204" pitchFamily="34" charset="0"/>
              </a:rPr>
              <a:t>  </a:t>
            </a:r>
          </a:p>
          <a:p>
            <a:pPr marL="158750" indent="0">
              <a:buNone/>
              <a:tabLst>
                <a:tab pos="625475" algn="l"/>
              </a:tabLst>
            </a:pPr>
            <a:r>
              <a:rPr lang="en-US" sz="1000" dirty="0">
                <a:latin typeface="Calibri" panose="020F0502020204030204" pitchFamily="34" charset="0"/>
                <a:cs typeface="Calibri" panose="020F0502020204030204" pitchFamily="34" charset="0"/>
              </a:rPr>
              <a:t>	Data deposited in Mendeley: </a:t>
            </a:r>
            <a:r>
              <a:rPr lang="fr-FR" sz="1000" b="0" i="0" u="none" strike="noStrike" cap="none" dirty="0">
                <a:solidFill>
                  <a:srgbClr val="000000"/>
                </a:solidFill>
                <a:effectLst/>
                <a:latin typeface="Calibri" panose="020F0502020204030204" pitchFamily="34" charset="0"/>
                <a:ea typeface="Arial"/>
                <a:cs typeface="Calibri" panose="020F0502020204030204" pitchFamily="34" charset="0"/>
                <a:sym typeface="Arial"/>
                <a:hlinkClick r:id="rId7"/>
              </a:rPr>
              <a:t>https://data.mendeley.com/datasets/7vpdrbdkd4</a:t>
            </a:r>
            <a:r>
              <a:rPr lang="fr-FR" sz="10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a:t>
            </a:r>
            <a:endParaRPr lang="fr-FR" sz="1000" dirty="0">
              <a:latin typeface="Calibri" panose="020F0502020204030204" pitchFamily="34" charset="0"/>
              <a:cs typeface="Calibri" panose="020F0502020204030204" pitchFamily="34" charset="0"/>
            </a:endParaRPr>
          </a:p>
          <a:p>
            <a:r>
              <a:rPr lang="fr-FR" sz="1000" dirty="0" err="1">
                <a:latin typeface="Calibri" panose="020F0502020204030204" pitchFamily="34" charset="0"/>
                <a:cs typeface="Calibri" panose="020F0502020204030204" pitchFamily="34" charset="0"/>
              </a:rPr>
              <a:t>Herbarium</a:t>
            </a:r>
            <a:r>
              <a:rPr lang="fr-FR" sz="1000" dirty="0">
                <a:latin typeface="Calibri" panose="020F0502020204030204" pitchFamily="34" charset="0"/>
                <a:cs typeface="Calibri" panose="020F0502020204030204" pitchFamily="34" charset="0"/>
              </a:rPr>
              <a:t> collection of the </a:t>
            </a:r>
            <a:r>
              <a:rPr lang="fr-FR" sz="1000" dirty="0" err="1">
                <a:latin typeface="Calibri" panose="020F0502020204030204" pitchFamily="34" charset="0"/>
                <a:cs typeface="Calibri" panose="020F0502020204030204" pitchFamily="34" charset="0"/>
              </a:rPr>
              <a:t>Pontificia</a:t>
            </a:r>
            <a:r>
              <a:rPr lang="fr-FR" sz="1000" dirty="0">
                <a:latin typeface="Calibri" panose="020F0502020204030204" pitchFamily="34" charset="0"/>
                <a:cs typeface="Calibri" panose="020F0502020204030204" pitchFamily="34" charset="0"/>
              </a:rPr>
              <a:t> </a:t>
            </a:r>
            <a:r>
              <a:rPr lang="fr-FR" sz="1000" dirty="0" err="1">
                <a:latin typeface="Calibri" panose="020F0502020204030204" pitchFamily="34" charset="0"/>
                <a:cs typeface="Calibri" panose="020F0502020204030204" pitchFamily="34" charset="0"/>
              </a:rPr>
              <a:t>Universidad</a:t>
            </a:r>
            <a:r>
              <a:rPr lang="fr-FR" sz="1000" dirty="0">
                <a:latin typeface="Calibri" panose="020F0502020204030204" pitchFamily="34" charset="0"/>
                <a:cs typeface="Calibri" panose="020F0502020204030204" pitchFamily="34" charset="0"/>
              </a:rPr>
              <a:t> </a:t>
            </a:r>
            <a:r>
              <a:rPr lang="fr-FR" sz="1000" dirty="0" err="1">
                <a:latin typeface="Calibri" panose="020F0502020204030204" pitchFamily="34" charset="0"/>
                <a:cs typeface="Calibri" panose="020F0502020204030204" pitchFamily="34" charset="0"/>
              </a:rPr>
              <a:t>Católica</a:t>
            </a:r>
            <a:r>
              <a:rPr lang="fr-FR" sz="1000" dirty="0">
                <a:latin typeface="Calibri" panose="020F0502020204030204" pitchFamily="34" charset="0"/>
                <a:cs typeface="Calibri" panose="020F0502020204030204" pitchFamily="34" charset="0"/>
              </a:rPr>
              <a:t> de Valparaíso (PUCV), Chile. </a:t>
            </a:r>
            <a:r>
              <a:rPr lang="fr-FR" sz="1000" dirty="0" err="1">
                <a:latin typeface="Calibri" panose="020F0502020204030204" pitchFamily="34" charset="0"/>
                <a:cs typeface="Calibri" panose="020F0502020204030204" pitchFamily="34" charset="0"/>
              </a:rPr>
              <a:t>Biodiversity</a:t>
            </a:r>
            <a:r>
              <a:rPr lang="fr-FR" sz="1000" dirty="0">
                <a:latin typeface="Calibri" panose="020F0502020204030204" pitchFamily="34" charset="0"/>
                <a:cs typeface="Calibri" panose="020F0502020204030204" pitchFamily="34" charset="0"/>
              </a:rPr>
              <a:t> Data Journal. 2022. </a:t>
            </a:r>
            <a:r>
              <a:rPr lang="fr-FR" sz="1000" dirty="0">
                <a:latin typeface="Calibri" panose="020F0502020204030204" pitchFamily="34" charset="0"/>
                <a:cs typeface="Calibri" panose="020F0502020204030204" pitchFamily="34" charset="0"/>
                <a:hlinkClick r:id="rId8"/>
              </a:rPr>
              <a:t>https://bdj.pensoft.net/article/90591/instance/7954465/</a:t>
            </a:r>
            <a:r>
              <a:rPr lang="fr-FR" sz="1000" dirty="0">
                <a:latin typeface="Calibri" panose="020F0502020204030204" pitchFamily="34" charset="0"/>
                <a:cs typeface="Calibri" panose="020F0502020204030204" pitchFamily="34" charset="0"/>
              </a:rPr>
              <a:t> </a:t>
            </a:r>
          </a:p>
          <a:p>
            <a:r>
              <a:rPr lang="en-US" sz="1000" dirty="0">
                <a:latin typeface="Calibri" panose="020F0502020204030204" pitchFamily="34" charset="0"/>
                <a:cs typeface="Calibri" panose="020F0502020204030204" pitchFamily="34" charset="0"/>
              </a:rPr>
              <a:t>Diversity of Woody Species in </a:t>
            </a:r>
            <a:r>
              <a:rPr lang="en-US" sz="1000" dirty="0" err="1">
                <a:latin typeface="Calibri" panose="020F0502020204030204" pitchFamily="34" charset="0"/>
                <a:cs typeface="Calibri" panose="020F0502020204030204" pitchFamily="34" charset="0"/>
              </a:rPr>
              <a:t>Djamde</a:t>
            </a:r>
            <a:r>
              <a:rPr lang="en-US" sz="1000" dirty="0">
                <a:latin typeface="Calibri" panose="020F0502020204030204" pitchFamily="34" charset="0"/>
                <a:cs typeface="Calibri" panose="020F0502020204030204" pitchFamily="34" charset="0"/>
              </a:rPr>
              <a:t> Wildlife Reserve, Northern Togo, West Africa. Data Science Journal. 2019.</a:t>
            </a:r>
            <a:r>
              <a:rPr lang="fr-FR" sz="1000" dirty="0">
                <a:latin typeface="Calibri" panose="020F0502020204030204" pitchFamily="34" charset="0"/>
                <a:cs typeface="Calibri" panose="020F0502020204030204" pitchFamily="34" charset="0"/>
              </a:rPr>
              <a:t> </a:t>
            </a:r>
            <a:r>
              <a:rPr lang="fr-FR" sz="1000" dirty="0">
                <a:latin typeface="Calibri" panose="020F0502020204030204" pitchFamily="34" charset="0"/>
                <a:cs typeface="Calibri" panose="020F0502020204030204" pitchFamily="34" charset="0"/>
                <a:hlinkClick r:id="rId9"/>
              </a:rPr>
              <a:t>https://datascience.codata.org/articles/10.5334/dsj-2019-018/</a:t>
            </a:r>
            <a:r>
              <a:rPr lang="fr-FR" sz="1000" dirty="0">
                <a:latin typeface="Calibri" panose="020F0502020204030204" pitchFamily="34" charset="0"/>
                <a:cs typeface="Calibri" panose="020F0502020204030204" pitchFamily="34" charset="0"/>
              </a:rPr>
              <a:t> </a:t>
            </a:r>
          </a:p>
          <a:p>
            <a:endParaRPr lang="fr-FR" sz="1000" dirty="0">
              <a:latin typeface="Calibri" panose="020F0502020204030204" pitchFamily="34" charset="0"/>
              <a:cs typeface="Calibri" panose="020F050202020403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FB590517-EA39-4362-A53C-627CE19DB192}" type="slidenum">
              <a:rPr lang="fr-FR" smtClean="0"/>
              <a:t>32</a:t>
            </a:fld>
            <a:endParaRPr lang="fr-FR"/>
          </a:p>
        </p:txBody>
      </p:sp>
    </p:spTree>
    <p:extLst>
      <p:ext uri="{BB962C8B-B14F-4D97-AF65-F5344CB8AC3E}">
        <p14:creationId xmlns:p14="http://schemas.microsoft.com/office/powerpoint/2010/main" val="15824994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pPr>
            <a:r>
              <a:rPr lang="en-US" sz="1000" dirty="0">
                <a:latin typeface="Calibri" panose="020F0502020204030204" pitchFamily="34" charset="0"/>
                <a:cs typeface="Calibri" panose="020F0502020204030204" pitchFamily="34" charset="0"/>
              </a:rPr>
              <a:t>Image dataset of important grape varieties in the commercial and consumer market. </a:t>
            </a:r>
            <a:r>
              <a:rPr lang="en-US" sz="1000" i="1" dirty="0">
                <a:latin typeface="Calibri" panose="020F0502020204030204" pitchFamily="34" charset="0"/>
                <a:cs typeface="Calibri" panose="020F0502020204030204" pitchFamily="34" charset="0"/>
              </a:rPr>
              <a:t>Data in Brief</a:t>
            </a:r>
            <a:r>
              <a:rPr lang="en-US" sz="1000" dirty="0">
                <a:latin typeface="Calibri" panose="020F0502020204030204" pitchFamily="34" charset="0"/>
                <a:cs typeface="Calibri" panose="020F0502020204030204" pitchFamily="34" charset="0"/>
              </a:rPr>
              <a:t>. April 2023. </a:t>
            </a:r>
            <a:r>
              <a:rPr lang="fr-FR" sz="1000" dirty="0">
                <a:latin typeface="Calibri" panose="020F0502020204030204" pitchFamily="34" charset="0"/>
                <a:cs typeface="Calibri" panose="020F0502020204030204" pitchFamily="34" charset="0"/>
                <a:hlinkClick r:id="rId3" tooltip="Persistent link using digital object identifier"/>
              </a:rPr>
              <a:t>https://doi.org/10.1016/j.dib.2023.108906</a:t>
            </a:r>
            <a:endParaRPr lang="fr-FR" sz="1000" dirty="0">
              <a:latin typeface="Calibri" panose="020F0502020204030204" pitchFamily="34" charset="0"/>
              <a:cs typeface="Calibri" panose="020F0502020204030204" pitchFamily="34" charset="0"/>
            </a:endParaRPr>
          </a:p>
          <a:p>
            <a:pPr marL="158750" indent="0" defTabSz="179388">
              <a:buNone/>
            </a:pPr>
            <a:r>
              <a:rPr lang="en-US" sz="1000" dirty="0">
                <a:latin typeface="Calibri" panose="020F0502020204030204" pitchFamily="34" charset="0"/>
                <a:cs typeface="Calibri" panose="020F0502020204030204" pitchFamily="34" charset="0"/>
              </a:rPr>
              <a:t>	Data deposited in Mendeley: </a:t>
            </a:r>
            <a:r>
              <a:rPr lang="en-US" sz="1000" dirty="0">
                <a:latin typeface="Calibri" panose="020F0502020204030204" pitchFamily="34" charset="0"/>
                <a:cs typeface="Calibri" panose="020F0502020204030204" pitchFamily="34" charset="0"/>
                <a:hlinkClick r:id="rId4"/>
              </a:rPr>
              <a:t>https://data.mendeley.com/datasets/7n3d6696hz/2</a:t>
            </a:r>
            <a:endParaRPr lang="fr-FR" sz="10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err="1">
                <a:solidFill>
                  <a:srgbClr val="00B050"/>
                </a:solidFill>
                <a:latin typeface="Calibri" panose="020F0502020204030204" pitchFamily="34" charset="0"/>
                <a:cs typeface="Calibri" panose="020F0502020204030204" pitchFamily="34" charset="0"/>
              </a:rPr>
              <a:t>Données</a:t>
            </a:r>
            <a:r>
              <a:rPr lang="en-US" sz="1000" dirty="0">
                <a:solidFill>
                  <a:srgbClr val="00B050"/>
                </a:solidFill>
                <a:latin typeface="Calibri" panose="020F0502020204030204" pitchFamily="34" charset="0"/>
                <a:cs typeface="Calibri" panose="020F0502020204030204" pitchFamily="34" charset="0"/>
              </a:rPr>
              <a:t> </a:t>
            </a:r>
            <a:r>
              <a:rPr lang="en-US" sz="1000" dirty="0" err="1">
                <a:solidFill>
                  <a:srgbClr val="00B050"/>
                </a:solidFill>
                <a:latin typeface="Calibri" panose="020F0502020204030204" pitchFamily="34" charset="0"/>
                <a:cs typeface="Calibri" panose="020F0502020204030204" pitchFamily="34" charset="0"/>
              </a:rPr>
              <a:t>constituées</a:t>
            </a:r>
            <a:r>
              <a:rPr lang="en-US" sz="1000" dirty="0">
                <a:solidFill>
                  <a:srgbClr val="00B050"/>
                </a:solidFill>
                <a:latin typeface="Calibri" panose="020F0502020204030204" pitchFamily="34" charset="0"/>
                <a:cs typeface="Calibri" panose="020F0502020204030204" pitchFamily="34" charset="0"/>
              </a:rPr>
              <a:t> de 8 </a:t>
            </a:r>
            <a:r>
              <a:rPr lang="en-US" sz="1000" dirty="0" err="1">
                <a:solidFill>
                  <a:srgbClr val="00B050"/>
                </a:solidFill>
                <a:latin typeface="Calibri" panose="020F0502020204030204" pitchFamily="34" charset="0"/>
                <a:cs typeface="Calibri" panose="020F0502020204030204" pitchFamily="34" charset="0"/>
              </a:rPr>
              <a:t>fichiers</a:t>
            </a:r>
            <a:r>
              <a:rPr lang="en-US" sz="1000" dirty="0">
                <a:solidFill>
                  <a:srgbClr val="00B050"/>
                </a:solidFill>
                <a:latin typeface="Calibri" panose="020F0502020204030204" pitchFamily="34" charset="0"/>
                <a:cs typeface="Calibri" panose="020F0502020204030204" pitchFamily="34" charset="0"/>
              </a:rPr>
              <a:t> representant les 8 </a:t>
            </a:r>
            <a:r>
              <a:rPr lang="en-US" sz="1000" dirty="0" err="1">
                <a:solidFill>
                  <a:srgbClr val="00B050"/>
                </a:solidFill>
                <a:latin typeface="Calibri" panose="020F0502020204030204" pitchFamily="34" charset="0"/>
                <a:cs typeface="Calibri" panose="020F0502020204030204" pitchFamily="34" charset="0"/>
              </a:rPr>
              <a:t>varié”tes</a:t>
            </a:r>
            <a:r>
              <a:rPr lang="en-US" sz="1000" dirty="0">
                <a:solidFill>
                  <a:srgbClr val="00B050"/>
                </a:solidFill>
                <a:latin typeface="Calibri" panose="020F0502020204030204" pitchFamily="34" charset="0"/>
                <a:cs typeface="Calibri" panose="020F0502020204030204" pitchFamily="34" charset="0"/>
              </a:rPr>
              <a:t> locales.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err="1">
                <a:solidFill>
                  <a:srgbClr val="00B050"/>
                </a:solidFill>
                <a:latin typeface="Calibri" panose="020F0502020204030204" pitchFamily="34" charset="0"/>
                <a:cs typeface="Calibri" panose="020F0502020204030204" pitchFamily="34" charset="0"/>
              </a:rPr>
              <a:t>Chaque</a:t>
            </a:r>
            <a:r>
              <a:rPr lang="en-US" sz="1000" dirty="0">
                <a:solidFill>
                  <a:srgbClr val="00B050"/>
                </a:solidFill>
                <a:latin typeface="Calibri" panose="020F0502020204030204" pitchFamily="34" charset="0"/>
                <a:cs typeface="Calibri" panose="020F0502020204030204" pitchFamily="34" charset="0"/>
              </a:rPr>
              <a:t> </a:t>
            </a:r>
            <a:r>
              <a:rPr lang="en-US" sz="1000" dirty="0" err="1">
                <a:solidFill>
                  <a:srgbClr val="00B050"/>
                </a:solidFill>
                <a:latin typeface="Calibri" panose="020F0502020204030204" pitchFamily="34" charset="0"/>
                <a:cs typeface="Calibri" panose="020F0502020204030204" pitchFamily="34" charset="0"/>
              </a:rPr>
              <a:t>fichier</a:t>
            </a:r>
            <a:r>
              <a:rPr lang="en-US" sz="1000" dirty="0">
                <a:solidFill>
                  <a:srgbClr val="00B050"/>
                </a:solidFill>
                <a:latin typeface="Calibri" panose="020F0502020204030204" pitchFamily="34" charset="0"/>
                <a:cs typeface="Calibri" panose="020F0502020204030204" pitchFamily="34" charset="0"/>
              </a:rPr>
              <a:t> </a:t>
            </a:r>
            <a:r>
              <a:rPr lang="en-US" sz="1000" dirty="0" err="1">
                <a:solidFill>
                  <a:srgbClr val="00B050"/>
                </a:solidFill>
                <a:latin typeface="Calibri" panose="020F0502020204030204" pitchFamily="34" charset="0"/>
                <a:cs typeface="Calibri" panose="020F0502020204030204" pitchFamily="34" charset="0"/>
              </a:rPr>
              <a:t>contient</a:t>
            </a:r>
            <a:r>
              <a:rPr lang="en-US" sz="1000" dirty="0">
                <a:solidFill>
                  <a:srgbClr val="00B050"/>
                </a:solidFill>
                <a:latin typeface="Calibri" panose="020F0502020204030204" pitchFamily="34" charset="0"/>
                <a:cs typeface="Calibri" panose="020F0502020204030204" pitchFamily="34" charset="0"/>
              </a:rPr>
              <a:t> 1000 images de </a:t>
            </a:r>
            <a:r>
              <a:rPr lang="en-US" sz="1000" dirty="0" err="1">
                <a:solidFill>
                  <a:srgbClr val="00B050"/>
                </a:solidFill>
                <a:latin typeface="Calibri" panose="020F0502020204030204" pitchFamily="34" charset="0"/>
                <a:cs typeface="Calibri" panose="020F0502020204030204" pitchFamily="34" charset="0"/>
              </a:rPr>
              <a:t>feuilles</a:t>
            </a:r>
            <a:r>
              <a:rPr lang="en-US" sz="1000" dirty="0">
                <a:solidFill>
                  <a:srgbClr val="00B050"/>
                </a:solidFill>
                <a:latin typeface="Calibri" panose="020F0502020204030204" pitchFamily="34" charset="0"/>
                <a:cs typeface="Calibri" panose="020F0502020204030204" pitchFamily="34" charset="0"/>
              </a:rPr>
              <a:t> de </a:t>
            </a:r>
            <a:r>
              <a:rPr lang="en-US" sz="1000" dirty="0" err="1">
                <a:solidFill>
                  <a:srgbClr val="00B050"/>
                </a:solidFill>
                <a:latin typeface="Calibri" panose="020F0502020204030204" pitchFamily="34" charset="0"/>
                <a:cs typeface="Calibri" panose="020F0502020204030204" pitchFamily="34" charset="0"/>
              </a:rPr>
              <a:t>vignes</a:t>
            </a:r>
            <a:r>
              <a:rPr lang="en-US" sz="1000" dirty="0">
                <a:solidFill>
                  <a:srgbClr val="00B050"/>
                </a:solidFill>
                <a:latin typeface="Calibri" panose="020F0502020204030204" pitchFamily="34" charset="0"/>
                <a:cs typeface="Calibri" panose="020F0502020204030204" pitchFamily="34" charset="0"/>
              </a:rPr>
              <a:t>.</a:t>
            </a:r>
            <a:endParaRPr lang="en-US" sz="1000" dirty="0">
              <a:solidFill>
                <a:prstClr val="black"/>
              </a:solidFill>
              <a:latin typeface="Calibri" panose="020F0502020204030204" pitchFamily="34" charset="0"/>
              <a:cs typeface="Calibri" panose="020F0502020204030204" pitchFamily="34" charset="0"/>
            </a:endParaRPr>
          </a:p>
          <a:p>
            <a:endParaRPr lang="fr-FR" dirty="0"/>
          </a:p>
        </p:txBody>
      </p:sp>
    </p:spTree>
    <p:extLst>
      <p:ext uri="{BB962C8B-B14F-4D97-AF65-F5344CB8AC3E}">
        <p14:creationId xmlns:p14="http://schemas.microsoft.com/office/powerpoint/2010/main" val="33001397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pPr>
            <a:r>
              <a:rPr lang="en-US" sz="1000" dirty="0">
                <a:latin typeface="Calibri" panose="020F0502020204030204" pitchFamily="34" charset="0"/>
                <a:cs typeface="Calibri" panose="020F0502020204030204" pitchFamily="34" charset="0"/>
              </a:rPr>
              <a:t>Image dataset of important grape varieties in the commercial and consumer market. </a:t>
            </a:r>
            <a:r>
              <a:rPr lang="en-US" sz="1000" i="1" dirty="0">
                <a:latin typeface="Calibri" panose="020F0502020204030204" pitchFamily="34" charset="0"/>
                <a:cs typeface="Calibri" panose="020F0502020204030204" pitchFamily="34" charset="0"/>
              </a:rPr>
              <a:t>Data in Brief</a:t>
            </a:r>
            <a:r>
              <a:rPr lang="en-US" sz="1000" dirty="0">
                <a:latin typeface="Calibri" panose="020F0502020204030204" pitchFamily="34" charset="0"/>
                <a:cs typeface="Calibri" panose="020F0502020204030204" pitchFamily="34" charset="0"/>
              </a:rPr>
              <a:t>. April 2023. </a:t>
            </a:r>
            <a:r>
              <a:rPr lang="fr-FR" sz="1000" dirty="0">
                <a:latin typeface="Calibri" panose="020F0502020204030204" pitchFamily="34" charset="0"/>
                <a:cs typeface="Calibri" panose="020F0502020204030204" pitchFamily="34" charset="0"/>
                <a:hlinkClick r:id="rId3" tooltip="Persistent link using digital object identifier"/>
              </a:rPr>
              <a:t>https://doi.org/10.1016/j.dib.2023.108906</a:t>
            </a:r>
            <a:endParaRPr lang="fr-FR" sz="1000" dirty="0">
              <a:latin typeface="Calibri" panose="020F0502020204030204" pitchFamily="34" charset="0"/>
              <a:cs typeface="Calibri" panose="020F0502020204030204" pitchFamily="34" charset="0"/>
            </a:endParaRPr>
          </a:p>
          <a:p>
            <a:pPr marL="158750" indent="0" defTabSz="179388">
              <a:buNone/>
            </a:pPr>
            <a:r>
              <a:rPr lang="en-US" sz="1000" dirty="0">
                <a:latin typeface="Calibri" panose="020F0502020204030204" pitchFamily="34" charset="0"/>
                <a:cs typeface="Calibri" panose="020F0502020204030204" pitchFamily="34" charset="0"/>
              </a:rPr>
              <a:t>	Data deposited in Mendeley: </a:t>
            </a:r>
            <a:r>
              <a:rPr lang="en-US" sz="1000" dirty="0">
                <a:latin typeface="Calibri" panose="020F0502020204030204" pitchFamily="34" charset="0"/>
                <a:cs typeface="Calibri" panose="020F0502020204030204" pitchFamily="34" charset="0"/>
                <a:hlinkClick r:id="rId4"/>
              </a:rPr>
              <a:t>https://data.mendeley.com/datasets/7n3d6696hz/2</a:t>
            </a:r>
            <a:endParaRPr lang="fr-FR" sz="10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err="1">
                <a:solidFill>
                  <a:srgbClr val="00B050"/>
                </a:solidFill>
                <a:latin typeface="Calibri" panose="020F0502020204030204" pitchFamily="34" charset="0"/>
                <a:cs typeface="Calibri" panose="020F0502020204030204" pitchFamily="34" charset="0"/>
              </a:rPr>
              <a:t>Données</a:t>
            </a:r>
            <a:r>
              <a:rPr lang="en-US" sz="1000" dirty="0">
                <a:solidFill>
                  <a:srgbClr val="00B050"/>
                </a:solidFill>
                <a:latin typeface="Calibri" panose="020F0502020204030204" pitchFamily="34" charset="0"/>
                <a:cs typeface="Calibri" panose="020F0502020204030204" pitchFamily="34" charset="0"/>
              </a:rPr>
              <a:t> </a:t>
            </a:r>
            <a:r>
              <a:rPr lang="en-US" sz="1000" dirty="0" err="1">
                <a:solidFill>
                  <a:srgbClr val="00B050"/>
                </a:solidFill>
                <a:latin typeface="Calibri" panose="020F0502020204030204" pitchFamily="34" charset="0"/>
                <a:cs typeface="Calibri" panose="020F0502020204030204" pitchFamily="34" charset="0"/>
              </a:rPr>
              <a:t>constituées</a:t>
            </a:r>
            <a:r>
              <a:rPr lang="en-US" sz="1000" dirty="0">
                <a:solidFill>
                  <a:srgbClr val="00B050"/>
                </a:solidFill>
                <a:latin typeface="Calibri" panose="020F0502020204030204" pitchFamily="34" charset="0"/>
                <a:cs typeface="Calibri" panose="020F0502020204030204" pitchFamily="34" charset="0"/>
              </a:rPr>
              <a:t> de 8 </a:t>
            </a:r>
            <a:r>
              <a:rPr lang="en-US" sz="1000" dirty="0" err="1">
                <a:solidFill>
                  <a:srgbClr val="00B050"/>
                </a:solidFill>
                <a:latin typeface="Calibri" panose="020F0502020204030204" pitchFamily="34" charset="0"/>
                <a:cs typeface="Calibri" panose="020F0502020204030204" pitchFamily="34" charset="0"/>
              </a:rPr>
              <a:t>fichiers</a:t>
            </a:r>
            <a:r>
              <a:rPr lang="en-US" sz="1000" dirty="0">
                <a:solidFill>
                  <a:srgbClr val="00B050"/>
                </a:solidFill>
                <a:latin typeface="Calibri" panose="020F0502020204030204" pitchFamily="34" charset="0"/>
                <a:cs typeface="Calibri" panose="020F0502020204030204" pitchFamily="34" charset="0"/>
              </a:rPr>
              <a:t> representant les 8 </a:t>
            </a:r>
            <a:r>
              <a:rPr lang="en-US" sz="1000" dirty="0" err="1">
                <a:solidFill>
                  <a:srgbClr val="00B050"/>
                </a:solidFill>
                <a:latin typeface="Calibri" panose="020F0502020204030204" pitchFamily="34" charset="0"/>
                <a:cs typeface="Calibri" panose="020F0502020204030204" pitchFamily="34" charset="0"/>
              </a:rPr>
              <a:t>varié”tes</a:t>
            </a:r>
            <a:r>
              <a:rPr lang="en-US" sz="1000" dirty="0">
                <a:solidFill>
                  <a:srgbClr val="00B050"/>
                </a:solidFill>
                <a:latin typeface="Calibri" panose="020F0502020204030204" pitchFamily="34" charset="0"/>
                <a:cs typeface="Calibri" panose="020F0502020204030204" pitchFamily="34" charset="0"/>
              </a:rPr>
              <a:t> locales.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err="1">
                <a:solidFill>
                  <a:srgbClr val="00B050"/>
                </a:solidFill>
                <a:latin typeface="Calibri" panose="020F0502020204030204" pitchFamily="34" charset="0"/>
                <a:cs typeface="Calibri" panose="020F0502020204030204" pitchFamily="34" charset="0"/>
              </a:rPr>
              <a:t>Chaque</a:t>
            </a:r>
            <a:r>
              <a:rPr lang="en-US" sz="1000" dirty="0">
                <a:solidFill>
                  <a:srgbClr val="00B050"/>
                </a:solidFill>
                <a:latin typeface="Calibri" panose="020F0502020204030204" pitchFamily="34" charset="0"/>
                <a:cs typeface="Calibri" panose="020F0502020204030204" pitchFamily="34" charset="0"/>
              </a:rPr>
              <a:t> </a:t>
            </a:r>
            <a:r>
              <a:rPr lang="en-US" sz="1000" dirty="0" err="1">
                <a:solidFill>
                  <a:srgbClr val="00B050"/>
                </a:solidFill>
                <a:latin typeface="Calibri" panose="020F0502020204030204" pitchFamily="34" charset="0"/>
                <a:cs typeface="Calibri" panose="020F0502020204030204" pitchFamily="34" charset="0"/>
              </a:rPr>
              <a:t>fichier</a:t>
            </a:r>
            <a:r>
              <a:rPr lang="en-US" sz="1000" dirty="0">
                <a:solidFill>
                  <a:srgbClr val="00B050"/>
                </a:solidFill>
                <a:latin typeface="Calibri" panose="020F0502020204030204" pitchFamily="34" charset="0"/>
                <a:cs typeface="Calibri" panose="020F0502020204030204" pitchFamily="34" charset="0"/>
              </a:rPr>
              <a:t> </a:t>
            </a:r>
            <a:r>
              <a:rPr lang="en-US" sz="1000" dirty="0" err="1">
                <a:solidFill>
                  <a:srgbClr val="00B050"/>
                </a:solidFill>
                <a:latin typeface="Calibri" panose="020F0502020204030204" pitchFamily="34" charset="0"/>
                <a:cs typeface="Calibri" panose="020F0502020204030204" pitchFamily="34" charset="0"/>
              </a:rPr>
              <a:t>contient</a:t>
            </a:r>
            <a:r>
              <a:rPr lang="en-US" sz="1000" dirty="0">
                <a:solidFill>
                  <a:srgbClr val="00B050"/>
                </a:solidFill>
                <a:latin typeface="Calibri" panose="020F0502020204030204" pitchFamily="34" charset="0"/>
                <a:cs typeface="Calibri" panose="020F0502020204030204" pitchFamily="34" charset="0"/>
              </a:rPr>
              <a:t> 1000 images de </a:t>
            </a:r>
            <a:r>
              <a:rPr lang="en-US" sz="1000" dirty="0" err="1">
                <a:solidFill>
                  <a:srgbClr val="00B050"/>
                </a:solidFill>
                <a:latin typeface="Calibri" panose="020F0502020204030204" pitchFamily="34" charset="0"/>
                <a:cs typeface="Calibri" panose="020F0502020204030204" pitchFamily="34" charset="0"/>
              </a:rPr>
              <a:t>feuilles</a:t>
            </a:r>
            <a:r>
              <a:rPr lang="en-US" sz="1000" dirty="0">
                <a:solidFill>
                  <a:srgbClr val="00B050"/>
                </a:solidFill>
                <a:latin typeface="Calibri" panose="020F0502020204030204" pitchFamily="34" charset="0"/>
                <a:cs typeface="Calibri" panose="020F0502020204030204" pitchFamily="34" charset="0"/>
              </a:rPr>
              <a:t> de </a:t>
            </a:r>
            <a:r>
              <a:rPr lang="en-US" sz="1000" dirty="0" err="1">
                <a:solidFill>
                  <a:srgbClr val="00B050"/>
                </a:solidFill>
                <a:latin typeface="Calibri" panose="020F0502020204030204" pitchFamily="34" charset="0"/>
                <a:cs typeface="Calibri" panose="020F0502020204030204" pitchFamily="34" charset="0"/>
              </a:rPr>
              <a:t>vignes</a:t>
            </a:r>
            <a:r>
              <a:rPr lang="en-US" sz="1000" dirty="0">
                <a:solidFill>
                  <a:srgbClr val="00B050"/>
                </a:solidFill>
                <a:latin typeface="Calibri" panose="020F0502020204030204" pitchFamily="34" charset="0"/>
                <a:cs typeface="Calibri" panose="020F0502020204030204" pitchFamily="34" charset="0"/>
              </a:rPr>
              <a:t>.</a:t>
            </a:r>
            <a:endParaRPr lang="en-US" sz="1000" dirty="0">
              <a:solidFill>
                <a:prstClr val="black"/>
              </a:solidFill>
              <a:latin typeface="Calibri" panose="020F0502020204030204" pitchFamily="34" charset="0"/>
              <a:cs typeface="Calibri" panose="020F0502020204030204" pitchFamily="34" charset="0"/>
            </a:endParaRPr>
          </a:p>
          <a:p>
            <a:endParaRPr lang="fr-FR" dirty="0"/>
          </a:p>
        </p:txBody>
      </p:sp>
    </p:spTree>
    <p:extLst>
      <p:ext uri="{BB962C8B-B14F-4D97-AF65-F5344CB8AC3E}">
        <p14:creationId xmlns:p14="http://schemas.microsoft.com/office/powerpoint/2010/main" val="28629112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pPr>
            <a:r>
              <a:rPr lang="en-US" sz="1000" dirty="0">
                <a:latin typeface="Calibri" panose="020F0502020204030204" pitchFamily="34" charset="0"/>
                <a:cs typeface="Calibri" panose="020F0502020204030204" pitchFamily="34" charset="0"/>
              </a:rPr>
              <a:t>Image dataset of important grape varieties in the commercial and consumer market. </a:t>
            </a:r>
            <a:r>
              <a:rPr lang="en-US" sz="1000" i="1" dirty="0">
                <a:latin typeface="Calibri" panose="020F0502020204030204" pitchFamily="34" charset="0"/>
                <a:cs typeface="Calibri" panose="020F0502020204030204" pitchFamily="34" charset="0"/>
              </a:rPr>
              <a:t>Data in Brief</a:t>
            </a:r>
            <a:r>
              <a:rPr lang="en-US" sz="1000" dirty="0">
                <a:latin typeface="Calibri" panose="020F0502020204030204" pitchFamily="34" charset="0"/>
                <a:cs typeface="Calibri" panose="020F0502020204030204" pitchFamily="34" charset="0"/>
              </a:rPr>
              <a:t>. April 2023. </a:t>
            </a:r>
            <a:r>
              <a:rPr lang="fr-FR" sz="1000" dirty="0">
                <a:latin typeface="Calibri" panose="020F0502020204030204" pitchFamily="34" charset="0"/>
                <a:cs typeface="Calibri" panose="020F0502020204030204" pitchFamily="34" charset="0"/>
                <a:hlinkClick r:id="rId3" tooltip="Persistent link using digital object identifier"/>
              </a:rPr>
              <a:t>https://doi.org/10.1016/j.dib.2023.108906</a:t>
            </a:r>
            <a:endParaRPr lang="fr-FR" sz="1000" dirty="0">
              <a:latin typeface="Calibri" panose="020F0502020204030204" pitchFamily="34" charset="0"/>
              <a:cs typeface="Calibri" panose="020F0502020204030204" pitchFamily="34" charset="0"/>
            </a:endParaRPr>
          </a:p>
          <a:p>
            <a:pPr marL="158750" marR="0" lvl="0" indent="0" algn="l" defTabSz="179388" rtl="0" eaLnBrk="1" fontAlgn="auto" latinLnBrk="0" hangingPunct="1">
              <a:lnSpc>
                <a:spcPct val="100000"/>
              </a:lnSpc>
              <a:spcBef>
                <a:spcPts val="0"/>
              </a:spcBef>
              <a:spcAft>
                <a:spcPts val="0"/>
              </a:spcAft>
              <a:buClr>
                <a:srgbClr val="000000"/>
              </a:buClr>
              <a:buSzPts val="1100"/>
              <a:buFont typeface="Arial"/>
              <a:buNone/>
              <a:tabLst/>
              <a:defRPr/>
            </a:pPr>
            <a:r>
              <a:rPr lang="en-US" sz="1000" dirty="0">
                <a:latin typeface="Calibri" panose="020F0502020204030204" pitchFamily="34" charset="0"/>
                <a:cs typeface="Calibri" panose="020F0502020204030204" pitchFamily="34" charset="0"/>
              </a:rPr>
              <a:t>	</a:t>
            </a:r>
            <a:r>
              <a:rPr lang="fr-FR" sz="1000" dirty="0">
                <a:latin typeface="Calibri" panose="020F0502020204030204" pitchFamily="34" charset="0"/>
                <a:cs typeface="Calibri" panose="020F0502020204030204" pitchFamily="34" charset="0"/>
              </a:rPr>
              <a:t>La version 1 et la version 2 des données sont accessibles dans l’entrepôt </a:t>
            </a:r>
            <a:r>
              <a:rPr lang="fr-FR" sz="1000" dirty="0" err="1">
                <a:latin typeface="Calibri" panose="020F0502020204030204" pitchFamily="34" charset="0"/>
                <a:cs typeface="Calibri" panose="020F0502020204030204" pitchFamily="34" charset="0"/>
              </a:rPr>
              <a:t>Mendeley</a:t>
            </a:r>
            <a:r>
              <a:rPr lang="fr-FR" sz="1000" dirty="0">
                <a:latin typeface="Calibri" panose="020F0502020204030204" pitchFamily="34" charset="0"/>
                <a:cs typeface="Calibri" panose="020F0502020204030204" pitchFamily="34" charset="0"/>
              </a:rPr>
              <a:t> : </a:t>
            </a:r>
            <a:r>
              <a:rPr lang="en-US" sz="1000" dirty="0">
                <a:latin typeface="Calibri" panose="020F0502020204030204" pitchFamily="34" charset="0"/>
                <a:cs typeface="Calibri" panose="020F0502020204030204" pitchFamily="34" charset="0"/>
                <a:hlinkClick r:id="rId4"/>
              </a:rPr>
              <a:t>https://data.mendeley.com/datasets/7n3d6696hz/2</a:t>
            </a:r>
            <a:endParaRPr lang="en-US" sz="10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err="1">
                <a:solidFill>
                  <a:srgbClr val="00B050"/>
                </a:solidFill>
                <a:latin typeface="Calibri" panose="020F0502020204030204" pitchFamily="34" charset="0"/>
                <a:cs typeface="Calibri" panose="020F0502020204030204" pitchFamily="34" charset="0"/>
              </a:rPr>
              <a:t>Données</a:t>
            </a:r>
            <a:r>
              <a:rPr lang="en-US" sz="1000" dirty="0">
                <a:solidFill>
                  <a:srgbClr val="00B050"/>
                </a:solidFill>
                <a:latin typeface="Calibri" panose="020F0502020204030204" pitchFamily="34" charset="0"/>
                <a:cs typeface="Calibri" panose="020F0502020204030204" pitchFamily="34" charset="0"/>
              </a:rPr>
              <a:t> </a:t>
            </a:r>
            <a:r>
              <a:rPr lang="en-US" sz="1000" dirty="0" err="1">
                <a:solidFill>
                  <a:srgbClr val="00B050"/>
                </a:solidFill>
                <a:latin typeface="Calibri" panose="020F0502020204030204" pitchFamily="34" charset="0"/>
                <a:cs typeface="Calibri" panose="020F0502020204030204" pitchFamily="34" charset="0"/>
              </a:rPr>
              <a:t>constituées</a:t>
            </a:r>
            <a:r>
              <a:rPr lang="en-US" sz="1000" dirty="0">
                <a:solidFill>
                  <a:srgbClr val="00B050"/>
                </a:solidFill>
                <a:latin typeface="Calibri" panose="020F0502020204030204" pitchFamily="34" charset="0"/>
                <a:cs typeface="Calibri" panose="020F0502020204030204" pitchFamily="34" charset="0"/>
              </a:rPr>
              <a:t> de 8 </a:t>
            </a:r>
            <a:r>
              <a:rPr lang="en-US" sz="1000" dirty="0" err="1">
                <a:solidFill>
                  <a:srgbClr val="00B050"/>
                </a:solidFill>
                <a:latin typeface="Calibri" panose="020F0502020204030204" pitchFamily="34" charset="0"/>
                <a:cs typeface="Calibri" panose="020F0502020204030204" pitchFamily="34" charset="0"/>
              </a:rPr>
              <a:t>fichiers</a:t>
            </a:r>
            <a:r>
              <a:rPr lang="en-US" sz="1000" dirty="0">
                <a:solidFill>
                  <a:srgbClr val="00B050"/>
                </a:solidFill>
                <a:latin typeface="Calibri" panose="020F0502020204030204" pitchFamily="34" charset="0"/>
                <a:cs typeface="Calibri" panose="020F0502020204030204" pitchFamily="34" charset="0"/>
              </a:rPr>
              <a:t> representant les 8 </a:t>
            </a:r>
            <a:r>
              <a:rPr lang="en-US" sz="1000" dirty="0" err="1">
                <a:solidFill>
                  <a:srgbClr val="00B050"/>
                </a:solidFill>
                <a:latin typeface="Calibri" panose="020F0502020204030204" pitchFamily="34" charset="0"/>
                <a:cs typeface="Calibri" panose="020F0502020204030204" pitchFamily="34" charset="0"/>
              </a:rPr>
              <a:t>varié”tes</a:t>
            </a:r>
            <a:r>
              <a:rPr lang="en-US" sz="1000" dirty="0">
                <a:solidFill>
                  <a:srgbClr val="00B050"/>
                </a:solidFill>
                <a:latin typeface="Calibri" panose="020F0502020204030204" pitchFamily="34" charset="0"/>
                <a:cs typeface="Calibri" panose="020F0502020204030204" pitchFamily="34" charset="0"/>
              </a:rPr>
              <a:t> locales.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err="1">
                <a:solidFill>
                  <a:srgbClr val="00B050"/>
                </a:solidFill>
                <a:latin typeface="Calibri" panose="020F0502020204030204" pitchFamily="34" charset="0"/>
                <a:cs typeface="Calibri" panose="020F0502020204030204" pitchFamily="34" charset="0"/>
              </a:rPr>
              <a:t>Chaque</a:t>
            </a:r>
            <a:r>
              <a:rPr lang="en-US" sz="1000" dirty="0">
                <a:solidFill>
                  <a:srgbClr val="00B050"/>
                </a:solidFill>
                <a:latin typeface="Calibri" panose="020F0502020204030204" pitchFamily="34" charset="0"/>
                <a:cs typeface="Calibri" panose="020F0502020204030204" pitchFamily="34" charset="0"/>
              </a:rPr>
              <a:t> </a:t>
            </a:r>
            <a:r>
              <a:rPr lang="en-US" sz="1000" dirty="0" err="1">
                <a:solidFill>
                  <a:srgbClr val="00B050"/>
                </a:solidFill>
                <a:latin typeface="Calibri" panose="020F0502020204030204" pitchFamily="34" charset="0"/>
                <a:cs typeface="Calibri" panose="020F0502020204030204" pitchFamily="34" charset="0"/>
              </a:rPr>
              <a:t>fichier</a:t>
            </a:r>
            <a:r>
              <a:rPr lang="en-US" sz="1000" dirty="0">
                <a:solidFill>
                  <a:srgbClr val="00B050"/>
                </a:solidFill>
                <a:latin typeface="Calibri" panose="020F0502020204030204" pitchFamily="34" charset="0"/>
                <a:cs typeface="Calibri" panose="020F0502020204030204" pitchFamily="34" charset="0"/>
              </a:rPr>
              <a:t> </a:t>
            </a:r>
            <a:r>
              <a:rPr lang="en-US" sz="1000" dirty="0" err="1">
                <a:solidFill>
                  <a:srgbClr val="00B050"/>
                </a:solidFill>
                <a:latin typeface="Calibri" panose="020F0502020204030204" pitchFamily="34" charset="0"/>
                <a:cs typeface="Calibri" panose="020F0502020204030204" pitchFamily="34" charset="0"/>
              </a:rPr>
              <a:t>contient</a:t>
            </a:r>
            <a:r>
              <a:rPr lang="en-US" sz="1000" dirty="0">
                <a:solidFill>
                  <a:srgbClr val="00B050"/>
                </a:solidFill>
                <a:latin typeface="Calibri" panose="020F0502020204030204" pitchFamily="34" charset="0"/>
                <a:cs typeface="Calibri" panose="020F0502020204030204" pitchFamily="34" charset="0"/>
              </a:rPr>
              <a:t> 1000 images de </a:t>
            </a:r>
            <a:r>
              <a:rPr lang="en-US" sz="1000" dirty="0" err="1">
                <a:solidFill>
                  <a:srgbClr val="00B050"/>
                </a:solidFill>
                <a:latin typeface="Calibri" panose="020F0502020204030204" pitchFamily="34" charset="0"/>
                <a:cs typeface="Calibri" panose="020F0502020204030204" pitchFamily="34" charset="0"/>
              </a:rPr>
              <a:t>feuilles</a:t>
            </a:r>
            <a:r>
              <a:rPr lang="en-US" sz="1000" dirty="0">
                <a:solidFill>
                  <a:srgbClr val="00B050"/>
                </a:solidFill>
                <a:latin typeface="Calibri" panose="020F0502020204030204" pitchFamily="34" charset="0"/>
                <a:cs typeface="Calibri" panose="020F0502020204030204" pitchFamily="34" charset="0"/>
              </a:rPr>
              <a:t> de </a:t>
            </a:r>
            <a:r>
              <a:rPr lang="en-US" sz="1000" dirty="0" err="1">
                <a:solidFill>
                  <a:srgbClr val="00B050"/>
                </a:solidFill>
                <a:latin typeface="Calibri" panose="020F0502020204030204" pitchFamily="34" charset="0"/>
                <a:cs typeface="Calibri" panose="020F0502020204030204" pitchFamily="34" charset="0"/>
              </a:rPr>
              <a:t>vignes</a:t>
            </a:r>
            <a:r>
              <a:rPr lang="en-US" sz="1000" dirty="0">
                <a:solidFill>
                  <a:srgbClr val="00B050"/>
                </a:solidFill>
                <a:latin typeface="Calibri" panose="020F0502020204030204" pitchFamily="34" charset="0"/>
                <a:cs typeface="Calibri" panose="020F0502020204030204" pitchFamily="34" charset="0"/>
              </a:rPr>
              <a:t>.</a:t>
            </a:r>
            <a:endParaRPr lang="en-US" sz="1000" dirty="0">
              <a:solidFill>
                <a:prstClr val="black"/>
              </a:solidFill>
              <a:latin typeface="Calibri" panose="020F0502020204030204" pitchFamily="34" charset="0"/>
              <a:cs typeface="Calibri" panose="020F0502020204030204" pitchFamily="34" charset="0"/>
            </a:endParaRPr>
          </a:p>
          <a:p>
            <a:pPr marL="158750" indent="0">
              <a:buNone/>
            </a:pPr>
            <a:endParaRPr lang="fr-FR" dirty="0"/>
          </a:p>
        </p:txBody>
      </p:sp>
    </p:spTree>
    <p:extLst>
      <p:ext uri="{BB962C8B-B14F-4D97-AF65-F5344CB8AC3E}">
        <p14:creationId xmlns:p14="http://schemas.microsoft.com/office/powerpoint/2010/main" val="41802112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pPr>
            <a:r>
              <a:rPr lang="en-US" sz="1100" dirty="0">
                <a:latin typeface="Calibri" panose="020F0502020204030204" pitchFamily="34" charset="0"/>
                <a:cs typeface="Calibri" panose="020F0502020204030204" pitchFamily="34" charset="0"/>
              </a:rPr>
              <a:t>Image dataset of important grape varieties in the commercial and consumer market. </a:t>
            </a:r>
            <a:r>
              <a:rPr lang="en-US" sz="1100" i="1" dirty="0">
                <a:latin typeface="Calibri" panose="020F0502020204030204" pitchFamily="34" charset="0"/>
                <a:cs typeface="Calibri" panose="020F0502020204030204" pitchFamily="34" charset="0"/>
              </a:rPr>
              <a:t>Data in Brief</a:t>
            </a:r>
            <a:r>
              <a:rPr lang="en-US" sz="1100" dirty="0">
                <a:latin typeface="Calibri" panose="020F0502020204030204" pitchFamily="34" charset="0"/>
                <a:cs typeface="Calibri" panose="020F0502020204030204" pitchFamily="34" charset="0"/>
              </a:rPr>
              <a:t>. April 2023. </a:t>
            </a:r>
            <a:r>
              <a:rPr lang="fr-FR" dirty="0">
                <a:latin typeface="Calibri" panose="020F0502020204030204" pitchFamily="34" charset="0"/>
                <a:cs typeface="Calibri" panose="020F0502020204030204" pitchFamily="34" charset="0"/>
                <a:hlinkClick r:id="rId3" tooltip="Persistent link using digital object identifier"/>
              </a:rPr>
              <a:t>https://doi.org/10.1016/j.dib.2023.108906</a:t>
            </a:r>
            <a:endParaRPr lang="fr-FR" dirty="0">
              <a:latin typeface="Calibri" panose="020F0502020204030204" pitchFamily="34" charset="0"/>
              <a:cs typeface="Calibri" panose="020F0502020204030204" pitchFamily="34" charset="0"/>
            </a:endParaRPr>
          </a:p>
          <a:p>
            <a:pPr marL="158750" indent="0" defTabSz="179388">
              <a:buNone/>
            </a:pPr>
            <a:r>
              <a:rPr lang="en-US" dirty="0">
                <a:latin typeface="Calibri" panose="020F0502020204030204" pitchFamily="34" charset="0"/>
                <a:cs typeface="Calibri" panose="020F0502020204030204" pitchFamily="34" charset="0"/>
              </a:rPr>
              <a:t>Article available online 20 January 2023.</a:t>
            </a:r>
          </a:p>
          <a:p>
            <a:pPr marL="158750" indent="0" defTabSz="179388">
              <a:buNone/>
            </a:pPr>
            <a:r>
              <a:rPr lang="en-US" dirty="0">
                <a:latin typeface="Calibri" panose="020F0502020204030204" pitchFamily="34" charset="0"/>
                <a:cs typeface="Calibri" panose="020F0502020204030204" pitchFamily="34" charset="0"/>
              </a:rPr>
              <a:t>Data deposited in Mendeley: </a:t>
            </a:r>
            <a:r>
              <a:rPr lang="en-US" sz="900" dirty="0">
                <a:latin typeface="Calibri" panose="020F0502020204030204" pitchFamily="34" charset="0"/>
                <a:cs typeface="Calibri" panose="020F0502020204030204" pitchFamily="34" charset="0"/>
                <a:hlinkClick r:id="rId4"/>
              </a:rPr>
              <a:t>https://data.mendeley.com/datasets/7n3d6696hz/2</a:t>
            </a:r>
            <a:endParaRPr lang="fr-FR" sz="900" dirty="0">
              <a:latin typeface="Calibri" panose="020F0502020204030204" pitchFamily="34" charset="0"/>
              <a:cs typeface="Calibri" panose="020F0502020204030204" pitchFamily="34" charset="0"/>
            </a:endParaRPr>
          </a:p>
          <a:p>
            <a:pPr marL="0" indent="0">
              <a:spcBef>
                <a:spcPts val="600"/>
              </a:spcBef>
              <a:buNone/>
            </a:pPr>
            <a:r>
              <a:rPr lang="fr-FR" sz="1100" dirty="0">
                <a:latin typeface="Calibri" panose="020F0502020204030204" pitchFamily="34" charset="0"/>
                <a:cs typeface="Calibri" panose="020F0502020204030204" pitchFamily="34" charset="0"/>
              </a:rPr>
              <a:t>Version 1 date du 8 </a:t>
            </a:r>
            <a:r>
              <a:rPr lang="fr-FR" sz="1100" dirty="0" err="1">
                <a:latin typeface="Calibri" panose="020F0502020204030204" pitchFamily="34" charset="0"/>
                <a:cs typeface="Calibri" panose="020F0502020204030204" pitchFamily="34" charset="0"/>
              </a:rPr>
              <a:t>November</a:t>
            </a:r>
            <a:r>
              <a:rPr lang="fr-FR" sz="1100" dirty="0">
                <a:latin typeface="Calibri" panose="020F0502020204030204" pitchFamily="34" charset="0"/>
                <a:cs typeface="Calibri" panose="020F0502020204030204" pitchFamily="34" charset="0"/>
              </a:rPr>
              <a:t> 2022.</a:t>
            </a:r>
          </a:p>
          <a:p>
            <a:pPr marL="158750" indent="0">
              <a:buNone/>
            </a:pPr>
            <a:endParaRPr lang="fr-FR" dirty="0"/>
          </a:p>
        </p:txBody>
      </p:sp>
    </p:spTree>
    <p:extLst>
      <p:ext uri="{BB962C8B-B14F-4D97-AF65-F5344CB8AC3E}">
        <p14:creationId xmlns:p14="http://schemas.microsoft.com/office/powerpoint/2010/main" val="37416754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399"/>
            <a:ext cx="5486400" cy="4625341"/>
          </a:xfrm>
          <a:prstGeom prst="rect">
            <a:avLst/>
          </a:prstGeom>
        </p:spPr>
        <p:txBody>
          <a:bodyPr spcFirstLastPara="1" wrap="square" lIns="91425" tIns="91425" rIns="91425" bIns="91425" anchor="t" anchorCtr="0">
            <a:noAutofit/>
          </a:bodyPr>
          <a:lstStyle/>
          <a:p>
            <a:pPr marL="0" indent="0">
              <a:buNone/>
            </a:pPr>
            <a:r>
              <a:rPr lang="en-US" sz="1000" b="1" kern="1200" dirty="0">
                <a:solidFill>
                  <a:schemeClr val="tx1"/>
                </a:solidFill>
                <a:effectLst/>
                <a:latin typeface="Calibri" panose="020F0502020204030204" pitchFamily="34" charset="0"/>
                <a:ea typeface="+mn-ea"/>
                <a:cs typeface="Calibri" panose="020F0502020204030204" pitchFamily="34" charset="0"/>
              </a:rPr>
              <a:t>Ecological Research </a:t>
            </a:r>
            <a:r>
              <a:rPr lang="en-US" sz="1000" kern="1200" dirty="0">
                <a:solidFill>
                  <a:schemeClr val="tx1"/>
                </a:solidFill>
                <a:effectLst/>
                <a:latin typeface="Calibri" panose="020F0502020204030204" pitchFamily="34" charset="0"/>
                <a:ea typeface="+mn-ea"/>
                <a:cs typeface="Calibri" panose="020F0502020204030204" pitchFamily="34" charset="0"/>
              </a:rPr>
              <a:t>(Wiley) </a:t>
            </a:r>
            <a:r>
              <a:rPr lang="en-US" sz="1000" u="none" strike="noStrike" kern="1200" dirty="0">
                <a:solidFill>
                  <a:schemeClr val="tx1"/>
                </a:solidFill>
                <a:effectLst/>
                <a:latin typeface="Calibri" panose="020F0502020204030204" pitchFamily="34" charset="0"/>
                <a:ea typeface="+mn-ea"/>
                <a:cs typeface="Calibri" panose="020F0502020204030204" pitchFamily="34" charset="0"/>
                <a:hlinkClick r:id="rId3"/>
              </a:rPr>
              <a:t>https://esj-journals.onlinelibrary.wiley.com/journal/14401703</a:t>
            </a:r>
            <a:r>
              <a:rPr lang="en-US" sz="1000" kern="1200" dirty="0">
                <a:solidFill>
                  <a:schemeClr val="tx1"/>
                </a:solidFill>
                <a:effectLst/>
                <a:latin typeface="Calibri" panose="020F0502020204030204" pitchFamily="34" charset="0"/>
                <a:ea typeface="+mn-ea"/>
                <a:cs typeface="Calibri" panose="020F0502020204030204" pitchFamily="34" charset="0"/>
              </a:rPr>
              <a:t> </a:t>
            </a:r>
            <a:endParaRPr lang="fr-FR" sz="1000" kern="1200" dirty="0">
              <a:solidFill>
                <a:schemeClr val="tx1"/>
              </a:solidFill>
              <a:effectLst/>
              <a:latin typeface="Calibri" panose="020F0502020204030204" pitchFamily="34" charset="0"/>
              <a:ea typeface="+mn-ea"/>
              <a:cs typeface="Calibri" panose="020F0502020204030204" pitchFamily="34" charset="0"/>
            </a:endParaRPr>
          </a:p>
          <a:p>
            <a:pPr marL="0" lvl="0" indent="0">
              <a:buNone/>
            </a:pPr>
            <a:r>
              <a:rPr lang="fr-FR" sz="1000" i="1" kern="1200" dirty="0" err="1">
                <a:solidFill>
                  <a:schemeClr val="tx1"/>
                </a:solidFill>
                <a:effectLst/>
                <a:latin typeface="Calibri" panose="020F0502020204030204" pitchFamily="34" charset="0"/>
                <a:ea typeface="+mn-ea"/>
                <a:cs typeface="Calibri" panose="020F0502020204030204" pitchFamily="34" charset="0"/>
              </a:rPr>
              <a:t>Ecological</a:t>
            </a:r>
            <a:r>
              <a:rPr lang="fr-FR" sz="1000" i="1" kern="1200" dirty="0">
                <a:solidFill>
                  <a:schemeClr val="tx1"/>
                </a:solidFill>
                <a:effectLst/>
                <a:latin typeface="Calibri" panose="020F0502020204030204" pitchFamily="34" charset="0"/>
                <a:ea typeface="+mn-ea"/>
                <a:cs typeface="Calibri" panose="020F0502020204030204" pitchFamily="34" charset="0"/>
              </a:rPr>
              <a:t> Research </a:t>
            </a:r>
            <a:r>
              <a:rPr lang="fr-FR" sz="1000" kern="1200" dirty="0">
                <a:solidFill>
                  <a:schemeClr val="tx1"/>
                </a:solidFill>
                <a:effectLst/>
                <a:latin typeface="Calibri" panose="020F0502020204030204" pitchFamily="34" charset="0"/>
                <a:ea typeface="+mn-ea"/>
                <a:cs typeface="Calibri" panose="020F0502020204030204" pitchFamily="34" charset="0"/>
              </a:rPr>
              <a:t>publie le résumé et les mots-clés du </a:t>
            </a:r>
            <a:r>
              <a:rPr lang="fr-FR" sz="1000" i="1" kern="1200" dirty="0">
                <a:solidFill>
                  <a:schemeClr val="tx1"/>
                </a:solidFill>
                <a:effectLst/>
                <a:latin typeface="Calibri" panose="020F0502020204030204" pitchFamily="34" charset="0"/>
                <a:ea typeface="+mn-ea"/>
                <a:cs typeface="Calibri" panose="020F0502020204030204" pitchFamily="34" charset="0"/>
              </a:rPr>
              <a:t>Data paper. </a:t>
            </a:r>
            <a:r>
              <a:rPr lang="fr-FR" sz="1000" kern="1200" dirty="0">
                <a:solidFill>
                  <a:schemeClr val="tx1"/>
                </a:solidFill>
                <a:effectLst/>
                <a:latin typeface="Calibri" panose="020F0502020204030204" pitchFamily="34" charset="0"/>
                <a:ea typeface="+mn-ea"/>
                <a:cs typeface="Calibri" panose="020F0502020204030204" pitchFamily="34" charset="0"/>
              </a:rPr>
              <a:t>L’intégralité du </a:t>
            </a:r>
            <a:r>
              <a:rPr lang="fr-FR" sz="1000" i="1" kern="1200" dirty="0">
                <a:solidFill>
                  <a:schemeClr val="tx1"/>
                </a:solidFill>
                <a:effectLst/>
                <a:latin typeface="Calibri" panose="020F0502020204030204" pitchFamily="34" charset="0"/>
                <a:ea typeface="+mn-ea"/>
                <a:cs typeface="Calibri" panose="020F0502020204030204" pitchFamily="34" charset="0"/>
              </a:rPr>
              <a:t>Data paper </a:t>
            </a:r>
            <a:r>
              <a:rPr lang="fr-FR" sz="1000" kern="1200" dirty="0">
                <a:solidFill>
                  <a:schemeClr val="tx1"/>
                </a:solidFill>
                <a:effectLst/>
                <a:latin typeface="Calibri" panose="020F0502020204030204" pitchFamily="34" charset="0"/>
                <a:ea typeface="+mn-ea"/>
                <a:cs typeface="Calibri" panose="020F0502020204030204" pitchFamily="34" charset="0"/>
              </a:rPr>
              <a:t>est accessible sur</a:t>
            </a:r>
            <a:r>
              <a:rPr lang="fr-FR" sz="1000" i="1" kern="1200" dirty="0">
                <a:solidFill>
                  <a:schemeClr val="tx1"/>
                </a:solidFill>
                <a:effectLst/>
                <a:latin typeface="Calibri" panose="020F0502020204030204" pitchFamily="34" charset="0"/>
                <a:ea typeface="+mn-ea"/>
                <a:cs typeface="Calibri" panose="020F0502020204030204" pitchFamily="34" charset="0"/>
              </a:rPr>
              <a:t> </a:t>
            </a:r>
            <a:r>
              <a:rPr lang="fr-FR" sz="1000" i="1" kern="1200" dirty="0" err="1">
                <a:solidFill>
                  <a:schemeClr val="tx1"/>
                </a:solidFill>
                <a:effectLst/>
                <a:latin typeface="Calibri" panose="020F0502020204030204" pitchFamily="34" charset="0"/>
                <a:ea typeface="+mn-ea"/>
                <a:cs typeface="Calibri" panose="020F0502020204030204" pitchFamily="34" charset="0"/>
              </a:rPr>
              <a:t>Ecological</a:t>
            </a:r>
            <a:r>
              <a:rPr lang="fr-FR" sz="1000" i="1" kern="1200" dirty="0">
                <a:solidFill>
                  <a:schemeClr val="tx1"/>
                </a:solidFill>
                <a:effectLst/>
                <a:latin typeface="Calibri" panose="020F0502020204030204" pitchFamily="34" charset="0"/>
                <a:ea typeface="+mn-ea"/>
                <a:cs typeface="Calibri" panose="020F0502020204030204" pitchFamily="34" charset="0"/>
              </a:rPr>
              <a:t> Research Data Archives</a:t>
            </a:r>
            <a:r>
              <a:rPr lang="fr-FR" sz="1000" kern="1200" dirty="0">
                <a:solidFill>
                  <a:schemeClr val="tx1"/>
                </a:solidFill>
                <a:effectLst/>
                <a:latin typeface="Calibri" panose="020F0502020204030204" pitchFamily="34" charset="0"/>
                <a:ea typeface="+mn-ea"/>
                <a:cs typeface="Calibri" panose="020F0502020204030204" pitchFamily="34" charset="0"/>
              </a:rPr>
              <a:t>.</a:t>
            </a:r>
          </a:p>
          <a:p>
            <a:pPr marL="0" lvl="0" indent="0">
              <a:buNone/>
            </a:pPr>
            <a:r>
              <a:rPr lang="en-US" sz="1000" kern="1200" dirty="0">
                <a:solidFill>
                  <a:schemeClr val="tx1"/>
                </a:solidFill>
                <a:effectLst/>
                <a:latin typeface="Calibri" panose="020F0502020204030204" pitchFamily="34" charset="0"/>
                <a:ea typeface="+mn-ea"/>
                <a:cs typeface="Calibri" panose="020F0502020204030204" pitchFamily="34" charset="0"/>
              </a:rPr>
              <a:t>Data should be archived either on </a:t>
            </a:r>
            <a:r>
              <a:rPr lang="en-US" sz="1000" kern="1200" dirty="0" err="1">
                <a:solidFill>
                  <a:schemeClr val="tx1"/>
                </a:solidFill>
                <a:effectLst/>
                <a:latin typeface="Calibri" panose="020F0502020204030204" pitchFamily="34" charset="0"/>
                <a:ea typeface="+mn-ea"/>
                <a:cs typeface="Calibri" panose="020F0502020204030204" pitchFamily="34" charset="0"/>
              </a:rPr>
              <a:t>JaLTER</a:t>
            </a:r>
            <a:r>
              <a:rPr lang="en-US" sz="1000" kern="1200" dirty="0">
                <a:solidFill>
                  <a:schemeClr val="tx1"/>
                </a:solidFill>
                <a:effectLst/>
                <a:latin typeface="Calibri" panose="020F0502020204030204" pitchFamily="34" charset="0"/>
                <a:ea typeface="+mn-ea"/>
                <a:cs typeface="Calibri" panose="020F0502020204030204" pitchFamily="34" charset="0"/>
              </a:rPr>
              <a:t> database or other open-access archives which Data Paper Editor certificates (e.g. GBIF, </a:t>
            </a:r>
            <a:r>
              <a:rPr lang="en-US" sz="1000" kern="1200" dirty="0" err="1">
                <a:solidFill>
                  <a:schemeClr val="tx1"/>
                </a:solidFill>
                <a:effectLst/>
                <a:latin typeface="Calibri" panose="020F0502020204030204" pitchFamily="34" charset="0"/>
                <a:ea typeface="+mn-ea"/>
                <a:cs typeface="Calibri" panose="020F0502020204030204" pitchFamily="34" charset="0"/>
              </a:rPr>
              <a:t>Figshare</a:t>
            </a:r>
            <a:r>
              <a:rPr lang="en-US" sz="1000" kern="1200" dirty="0">
                <a:solidFill>
                  <a:schemeClr val="tx1"/>
                </a:solidFill>
                <a:effectLst/>
                <a:latin typeface="Calibri" panose="020F0502020204030204" pitchFamily="34" charset="0"/>
                <a:ea typeface="+mn-ea"/>
                <a:cs typeface="Calibri" panose="020F0502020204030204" pitchFamily="34" charset="0"/>
              </a:rPr>
              <a:t>, Dryad). </a:t>
            </a:r>
          </a:p>
          <a:p>
            <a:pPr marL="0" lvl="0" indent="0">
              <a:buNone/>
            </a:pPr>
            <a:r>
              <a:rPr lang="en-US" sz="1000" kern="1200" dirty="0">
                <a:solidFill>
                  <a:schemeClr val="tx1"/>
                </a:solidFill>
                <a:effectLst/>
                <a:latin typeface="Calibri" panose="020F0502020204030204" pitchFamily="34" charset="0"/>
                <a:ea typeface="+mn-ea"/>
                <a:cs typeface="Calibri" panose="020F0502020204030204" pitchFamily="34" charset="0"/>
              </a:rPr>
              <a:t>To prepare data and metadata, refer to the guidelines for </a:t>
            </a:r>
            <a:r>
              <a:rPr lang="en-US" sz="1000" i="1" kern="1200" dirty="0">
                <a:solidFill>
                  <a:schemeClr val="tx1"/>
                </a:solidFill>
                <a:effectLst/>
                <a:latin typeface="Calibri" panose="020F0502020204030204" pitchFamily="34" charset="0"/>
                <a:ea typeface="+mn-ea"/>
                <a:cs typeface="Calibri" panose="020F0502020204030204" pitchFamily="34" charset="0"/>
              </a:rPr>
              <a:t>Data papers</a:t>
            </a:r>
            <a:r>
              <a:rPr lang="en-US" sz="1000" kern="1200" dirty="0">
                <a:solidFill>
                  <a:schemeClr val="tx1"/>
                </a:solidFill>
                <a:effectLst/>
                <a:latin typeface="Calibri" panose="020F0502020204030204" pitchFamily="34" charset="0"/>
                <a:ea typeface="+mn-ea"/>
                <a:cs typeface="Calibri" panose="020F0502020204030204" pitchFamily="34" charset="0"/>
              </a:rPr>
              <a:t> : </a:t>
            </a:r>
            <a:r>
              <a:rPr lang="en-US" sz="900" u="none" strike="noStrike" kern="1200" dirty="0">
                <a:solidFill>
                  <a:schemeClr val="tx1"/>
                </a:solidFill>
                <a:effectLst/>
                <a:latin typeface="Calibri" panose="020F0502020204030204" pitchFamily="34" charset="0"/>
                <a:ea typeface="+mn-ea"/>
                <a:cs typeface="Calibri" panose="020F0502020204030204" pitchFamily="34" charset="0"/>
                <a:hlinkClick r:id="rId4"/>
              </a:rPr>
              <a:t>https://esj-journals.onlinelibrary.wiley.com/pb-assets/assets/14401703/ERE_Guidelines%20for%20Data%20Articles_Revised%2020%20June%202022-1655856953.pdf</a:t>
            </a:r>
            <a:r>
              <a:rPr lang="en-US" sz="900" kern="1200" dirty="0">
                <a:solidFill>
                  <a:schemeClr val="tx1"/>
                </a:solidFill>
                <a:effectLst/>
                <a:latin typeface="Calibri" panose="020F0502020204030204" pitchFamily="34" charset="0"/>
                <a:ea typeface="+mn-ea"/>
                <a:cs typeface="Calibri" panose="020F0502020204030204" pitchFamily="34" charset="0"/>
              </a:rPr>
              <a:t> et </a:t>
            </a:r>
            <a:r>
              <a:rPr lang="en-US" sz="900" dirty="0">
                <a:latin typeface="Calibri" panose="020F0502020204030204" pitchFamily="34" charset="0"/>
                <a:cs typeface="Calibri" panose="020F0502020204030204" pitchFamily="34" charset="0"/>
                <a:hlinkClick r:id="rId5" tooltip="A guide for the recommended structure_20Jun2022"/>
              </a:rPr>
              <a:t>A guide for the recommended structure</a:t>
            </a:r>
            <a:r>
              <a:rPr lang="en-US" sz="900" dirty="0">
                <a:latin typeface="Calibri" panose="020F0502020204030204" pitchFamily="34" charset="0"/>
                <a:cs typeface="Calibri" panose="020F0502020204030204" pitchFamily="34" charset="0"/>
              </a:rPr>
              <a:t>.</a:t>
            </a:r>
            <a:endParaRPr lang="fr-FR" sz="900" kern="1200" dirty="0">
              <a:solidFill>
                <a:schemeClr val="tx1"/>
              </a:solidFill>
              <a:effectLst/>
              <a:latin typeface="Calibri" panose="020F0502020204030204" pitchFamily="34" charset="0"/>
              <a:ea typeface="+mn-ea"/>
              <a:cs typeface="Calibri" panose="020F0502020204030204" pitchFamily="34" charset="0"/>
            </a:endParaRPr>
          </a:p>
          <a:p>
            <a:pPr marL="0" lvl="0" indent="0">
              <a:buNone/>
            </a:pPr>
            <a:r>
              <a:rPr lang="en-US" sz="1000" kern="1200" dirty="0">
                <a:solidFill>
                  <a:schemeClr val="tx1"/>
                </a:solidFill>
                <a:effectLst/>
                <a:latin typeface="Calibri" panose="020F0502020204030204" pitchFamily="34" charset="0"/>
                <a:ea typeface="+mn-ea"/>
                <a:cs typeface="Calibri" panose="020F0502020204030204" pitchFamily="34" charset="0"/>
              </a:rPr>
              <a:t>Since Data Articles in </a:t>
            </a:r>
            <a:r>
              <a:rPr lang="en-US" sz="1000" i="1" kern="1200" dirty="0">
                <a:solidFill>
                  <a:schemeClr val="tx1"/>
                </a:solidFill>
                <a:effectLst/>
                <a:latin typeface="Calibri" panose="020F0502020204030204" pitchFamily="34" charset="0"/>
                <a:ea typeface="+mn-ea"/>
                <a:cs typeface="Calibri" panose="020F0502020204030204" pitchFamily="34" charset="0"/>
              </a:rPr>
              <a:t>Ecological Research </a:t>
            </a:r>
            <a:r>
              <a:rPr lang="en-US" sz="1000" kern="1200" dirty="0">
                <a:solidFill>
                  <a:schemeClr val="tx1"/>
                </a:solidFill>
                <a:effectLst/>
                <a:latin typeface="Calibri" panose="020F0502020204030204" pitchFamily="34" charset="0"/>
                <a:ea typeface="+mn-ea"/>
                <a:cs typeface="Calibri" panose="020F0502020204030204" pitchFamily="34" charset="0"/>
              </a:rPr>
              <a:t>are basically non-open access, if the author(s) deposit the post-print file on a </a:t>
            </a:r>
            <a:r>
              <a:rPr lang="en-US" sz="1000" kern="1200" dirty="0" err="1">
                <a:solidFill>
                  <a:schemeClr val="tx1"/>
                </a:solidFill>
                <a:effectLst/>
                <a:latin typeface="Calibri" panose="020F0502020204030204" pitchFamily="34" charset="0"/>
                <a:ea typeface="+mn-ea"/>
                <a:cs typeface="Calibri" panose="020F0502020204030204" pitchFamily="34" charset="0"/>
              </a:rPr>
              <a:t>JaLTER</a:t>
            </a:r>
            <a:r>
              <a:rPr lang="en-US" sz="1000" kern="1200" dirty="0">
                <a:solidFill>
                  <a:schemeClr val="tx1"/>
                </a:solidFill>
                <a:effectLst/>
                <a:latin typeface="Calibri" panose="020F0502020204030204" pitchFamily="34" charset="0"/>
                <a:ea typeface="+mn-ea"/>
                <a:cs typeface="Calibri" panose="020F0502020204030204" pitchFamily="34" charset="0"/>
              </a:rPr>
              <a:t> website, other potential data users could freely access not only to the electronic data file(s) or the general information of the metadata but also to the detailed description written in the final version of the paper.</a:t>
            </a:r>
          </a:p>
          <a:p>
            <a:pPr marL="0" lvl="0" indent="0">
              <a:buNone/>
            </a:pPr>
            <a:r>
              <a:rPr lang="en-US" sz="1000" kern="1200" dirty="0">
                <a:solidFill>
                  <a:schemeClr val="tx1"/>
                </a:solidFill>
                <a:effectLst/>
                <a:latin typeface="Calibri" panose="020F0502020204030204" pitchFamily="34" charset="0"/>
                <a:ea typeface="+mn-ea"/>
                <a:cs typeface="Calibri" panose="020F0502020204030204" pitchFamily="34" charset="0"/>
              </a:rPr>
              <a:t>License : CC BY 4.0 </a:t>
            </a:r>
            <a:r>
              <a:rPr lang="en-US" sz="1000" kern="1200" dirty="0" err="1">
                <a:solidFill>
                  <a:schemeClr val="tx1"/>
                </a:solidFill>
                <a:effectLst/>
                <a:latin typeface="Calibri" panose="020F0502020204030204" pitchFamily="34" charset="0"/>
                <a:ea typeface="+mn-ea"/>
                <a:cs typeface="Calibri" panose="020F0502020204030204" pitchFamily="34" charset="0"/>
              </a:rPr>
              <a:t>ou</a:t>
            </a:r>
            <a:r>
              <a:rPr lang="en-US" sz="1000" kern="1200" dirty="0">
                <a:solidFill>
                  <a:schemeClr val="tx1"/>
                </a:solidFill>
                <a:effectLst/>
                <a:latin typeface="Calibri" panose="020F0502020204030204" pitchFamily="34" charset="0"/>
                <a:ea typeface="+mn-ea"/>
                <a:cs typeface="Calibri" panose="020F0502020204030204" pitchFamily="34" charset="0"/>
              </a:rPr>
              <a:t> CC BY-SA 4.0</a:t>
            </a:r>
          </a:p>
          <a:p>
            <a:pPr marL="0" lvl="0" indent="0">
              <a:buNone/>
            </a:pPr>
            <a:r>
              <a:rPr lang="en-US" sz="1000" kern="1200" dirty="0" err="1">
                <a:solidFill>
                  <a:schemeClr val="tx1"/>
                </a:solidFill>
                <a:effectLst/>
                <a:latin typeface="Calibri" panose="020F0502020204030204" pitchFamily="34" charset="0"/>
                <a:ea typeface="+mn-ea"/>
                <a:cs typeface="Calibri" panose="020F0502020204030204" pitchFamily="34" charset="0"/>
              </a:rPr>
              <a:t>JaLTER</a:t>
            </a:r>
            <a:r>
              <a:rPr lang="en-US" sz="1000" kern="1200" dirty="0">
                <a:solidFill>
                  <a:schemeClr val="tx1"/>
                </a:solidFill>
                <a:effectLst/>
                <a:latin typeface="Calibri" panose="020F0502020204030204" pitchFamily="34" charset="0"/>
                <a:ea typeface="+mn-ea"/>
                <a:cs typeface="Calibri" panose="020F0502020204030204" pitchFamily="34" charset="0"/>
              </a:rPr>
              <a:t> Standard Data License : 1. Non-commercial purpose </a:t>
            </a:r>
            <a:r>
              <a:rPr lang="en-US" sz="1000" kern="1200" dirty="0">
                <a:solidFill>
                  <a:schemeClr val="tx1"/>
                </a:solidFill>
                <a:effectLst/>
                <a:latin typeface="Calibri" panose="020F0502020204030204" pitchFamily="34" charset="0"/>
                <a:ea typeface="+mn-ea"/>
                <a:cs typeface="Calibri" panose="020F0502020204030204" pitchFamily="34" charset="0"/>
                <a:hlinkClick r:id="rId6"/>
              </a:rPr>
              <a:t>https://db.cger.nies.go.jp/JaLTER/datalicense.html</a:t>
            </a:r>
            <a:r>
              <a:rPr lang="en-US" sz="1000" kern="1200" dirty="0">
                <a:solidFill>
                  <a:schemeClr val="tx1"/>
                </a:solidFill>
                <a:effectLst/>
                <a:latin typeface="Calibri" panose="020F0502020204030204" pitchFamily="34" charset="0"/>
                <a:ea typeface="+mn-ea"/>
                <a:cs typeface="Calibri" panose="020F0502020204030204" pitchFamily="34" charset="0"/>
              </a:rPr>
              <a:t> </a:t>
            </a:r>
          </a:p>
          <a:p>
            <a:pPr marL="0" lvl="0" indent="0">
              <a:buNone/>
            </a:pPr>
            <a:r>
              <a:rPr lang="en-US" sz="1000" kern="1200" dirty="0" err="1">
                <a:solidFill>
                  <a:schemeClr val="tx1"/>
                </a:solidFill>
                <a:effectLst/>
                <a:latin typeface="Calibri" panose="020F0502020204030204" pitchFamily="34" charset="0"/>
                <a:ea typeface="+mn-ea"/>
                <a:cs typeface="Calibri" panose="020F0502020204030204" pitchFamily="34" charset="0"/>
              </a:rPr>
              <a:t>JaLTER</a:t>
            </a:r>
            <a:r>
              <a:rPr lang="en-US" sz="1000" kern="1200" dirty="0">
                <a:solidFill>
                  <a:schemeClr val="tx1"/>
                </a:solidFill>
                <a:effectLst/>
                <a:latin typeface="Calibri" panose="020F0502020204030204" pitchFamily="34" charset="0"/>
                <a:ea typeface="+mn-ea"/>
                <a:cs typeface="Calibri" panose="020F0502020204030204" pitchFamily="34" charset="0"/>
              </a:rPr>
              <a:t> size limitation of 1 GB per dataset, and 512 MB per file</a:t>
            </a:r>
          </a:p>
          <a:p>
            <a:pPr marL="0" lvl="0" indent="0">
              <a:buNone/>
            </a:pPr>
            <a:r>
              <a:rPr lang="en-US" sz="1000" kern="1200" dirty="0">
                <a:solidFill>
                  <a:schemeClr val="tx1"/>
                </a:solidFill>
                <a:effectLst/>
                <a:latin typeface="Calibri" panose="020F0502020204030204" pitchFamily="34" charset="0"/>
                <a:ea typeface="+mn-ea"/>
                <a:cs typeface="Calibri" panose="020F0502020204030204" pitchFamily="34" charset="0"/>
              </a:rPr>
              <a:t>L</a:t>
            </a:r>
            <a:r>
              <a:rPr lang="fr-FR" sz="1000" kern="1200" dirty="0" err="1">
                <a:solidFill>
                  <a:schemeClr val="tx1"/>
                </a:solidFill>
                <a:effectLst/>
                <a:latin typeface="Calibri" panose="020F0502020204030204" pitchFamily="34" charset="0"/>
                <a:ea typeface="+mn-ea"/>
                <a:cs typeface="Calibri" panose="020F0502020204030204" pitchFamily="34" charset="0"/>
              </a:rPr>
              <a:t>ibre</a:t>
            </a:r>
            <a:r>
              <a:rPr lang="fr-FR" sz="1000" kern="1200" dirty="0">
                <a:solidFill>
                  <a:schemeClr val="tx1"/>
                </a:solidFill>
                <a:effectLst/>
                <a:latin typeface="Calibri" panose="020F0502020204030204" pitchFamily="34" charset="0"/>
                <a:ea typeface="+mn-ea"/>
                <a:cs typeface="Calibri" panose="020F0502020204030204" pitchFamily="34" charset="0"/>
              </a:rPr>
              <a:t> accès optionnel (2022) : 2500 €. </a:t>
            </a:r>
          </a:p>
          <a:p>
            <a:pPr marL="0" lvl="0" indent="0"/>
            <a:endParaRPr lang="fr-FR" sz="1000" kern="1200" dirty="0">
              <a:solidFill>
                <a:schemeClr val="tx1"/>
              </a:solidFill>
              <a:effectLst/>
              <a:latin typeface="Calibri" panose="020F0502020204030204" pitchFamily="34" charset="0"/>
              <a:ea typeface="+mn-ea"/>
              <a:cs typeface="Calibri" panose="020F0502020204030204" pitchFamily="34" charset="0"/>
            </a:endParaRPr>
          </a:p>
          <a:p>
            <a:pPr marL="0" lvl="0" indent="0">
              <a:buNone/>
            </a:pPr>
            <a:r>
              <a:rPr lang="fr-FR" sz="1000" kern="1200" dirty="0">
                <a:solidFill>
                  <a:schemeClr val="tx1"/>
                </a:solidFill>
                <a:effectLst/>
                <a:latin typeface="Calibri" panose="020F0502020204030204" pitchFamily="34" charset="0"/>
                <a:ea typeface="+mn-ea"/>
                <a:cs typeface="Calibri" panose="020F0502020204030204" pitchFamily="34" charset="0"/>
              </a:rPr>
              <a:t>Exemples :</a:t>
            </a:r>
          </a:p>
          <a:p>
            <a:pPr marL="0" lvl="0" indent="0">
              <a:buNone/>
            </a:pPr>
            <a:r>
              <a:rPr lang="en-US" sz="1000" kern="1200" dirty="0">
                <a:solidFill>
                  <a:schemeClr val="tx1"/>
                </a:solidFill>
                <a:effectLst/>
                <a:latin typeface="Calibri" panose="020F0502020204030204" pitchFamily="34" charset="0"/>
                <a:ea typeface="+mn-ea"/>
                <a:cs typeface="Calibri" panose="020F0502020204030204" pitchFamily="34" charset="0"/>
              </a:rPr>
              <a:t>Distribution and functional data of fungal families. 2022. </a:t>
            </a:r>
            <a:r>
              <a:rPr lang="fr-FR" sz="1000" dirty="0">
                <a:latin typeface="Calibri" panose="020F0502020204030204" pitchFamily="34" charset="0"/>
                <a:cs typeface="Calibri" panose="020F0502020204030204" pitchFamily="34" charset="0"/>
                <a:hlinkClick r:id="rId7"/>
              </a:rPr>
              <a:t>https://doi.org/10.1111/1440-1703.12315</a:t>
            </a:r>
            <a:r>
              <a:rPr lang="fr-FR" sz="1000" dirty="0">
                <a:latin typeface="Calibri" panose="020F0502020204030204" pitchFamily="34" charset="0"/>
                <a:cs typeface="Calibri" panose="020F0502020204030204" pitchFamily="34" charset="0"/>
              </a:rPr>
              <a:t> </a:t>
            </a:r>
          </a:p>
          <a:p>
            <a:pPr marL="0" lvl="0" indent="0">
              <a:buNone/>
            </a:pPr>
            <a:r>
              <a:rPr lang="fr-FR" sz="1000" kern="1200" dirty="0">
                <a:solidFill>
                  <a:schemeClr val="tx1"/>
                </a:solidFill>
                <a:effectLst/>
                <a:latin typeface="Calibri" panose="020F0502020204030204" pitchFamily="34" charset="0"/>
                <a:ea typeface="+mn-ea"/>
                <a:cs typeface="Calibri" panose="020F0502020204030204" pitchFamily="34" charset="0"/>
              </a:rPr>
              <a:t>+ métadonnées dans l’entrepôt </a:t>
            </a:r>
            <a:r>
              <a:rPr lang="fr-FR" sz="1000" kern="1200" dirty="0" err="1">
                <a:solidFill>
                  <a:schemeClr val="tx1"/>
                </a:solidFill>
                <a:effectLst/>
                <a:latin typeface="Calibri" panose="020F0502020204030204" pitchFamily="34" charset="0"/>
                <a:ea typeface="+mn-ea"/>
                <a:cs typeface="Calibri" panose="020F0502020204030204" pitchFamily="34" charset="0"/>
              </a:rPr>
              <a:t>JaLTER</a:t>
            </a:r>
            <a:r>
              <a:rPr lang="fr-FR" sz="1000" kern="1200" dirty="0">
                <a:solidFill>
                  <a:schemeClr val="tx1"/>
                </a:solidFill>
                <a:effectLst/>
                <a:latin typeface="Calibri" panose="020F0502020204030204" pitchFamily="34" charset="0"/>
                <a:ea typeface="+mn-ea"/>
                <a:cs typeface="Calibri" panose="020F0502020204030204" pitchFamily="34" charset="0"/>
              </a:rPr>
              <a:t> : </a:t>
            </a:r>
            <a:r>
              <a:rPr lang="fr-FR" sz="900" kern="1200" dirty="0">
                <a:solidFill>
                  <a:schemeClr val="tx1"/>
                </a:solidFill>
                <a:effectLst/>
                <a:latin typeface="Calibri" panose="020F0502020204030204" pitchFamily="34" charset="0"/>
                <a:ea typeface="+mn-ea"/>
                <a:cs typeface="Calibri" panose="020F0502020204030204" pitchFamily="34" charset="0"/>
                <a:hlinkClick r:id="rId8"/>
              </a:rPr>
              <a:t>https://db.cger.nies.go.jp/JaLTER/metacat/metacat/ERDP-2022-02.1/jalter-en</a:t>
            </a:r>
            <a:r>
              <a:rPr lang="fr-FR" sz="900" kern="1200" dirty="0">
                <a:solidFill>
                  <a:schemeClr val="tx1"/>
                </a:solidFill>
                <a:effectLst/>
                <a:latin typeface="Calibri" panose="020F0502020204030204" pitchFamily="34" charset="0"/>
                <a:ea typeface="+mn-ea"/>
                <a:cs typeface="Calibri" panose="020F0502020204030204" pitchFamily="34" charset="0"/>
              </a:rPr>
              <a:t> </a:t>
            </a:r>
          </a:p>
          <a:p>
            <a:pPr marL="0" lvl="0" indent="0">
              <a:buNone/>
            </a:pPr>
            <a:r>
              <a:rPr lang="en-GB" sz="1000" kern="1200" dirty="0">
                <a:solidFill>
                  <a:schemeClr val="tx1"/>
                </a:solidFill>
                <a:effectLst/>
                <a:latin typeface="Calibri" panose="020F0502020204030204" pitchFamily="34" charset="0"/>
                <a:ea typeface="+mn-ea"/>
                <a:cs typeface="Calibri" panose="020F0502020204030204" pitchFamily="34" charset="0"/>
              </a:rPr>
              <a:t>Assessing insect herbivory on broadleaf canopy trees at 19 natural forest sites across Japan. 2021. </a:t>
            </a:r>
            <a:r>
              <a:rPr lang="en-GB" sz="1000" u="none" strike="noStrike" kern="1200" dirty="0">
                <a:solidFill>
                  <a:schemeClr val="tx1"/>
                </a:solidFill>
                <a:effectLst/>
                <a:latin typeface="Calibri" panose="020F0502020204030204" pitchFamily="34" charset="0"/>
                <a:ea typeface="+mn-ea"/>
                <a:cs typeface="Calibri" panose="020F0502020204030204" pitchFamily="34" charset="0"/>
                <a:hlinkClick r:id="rId9"/>
              </a:rPr>
              <a:t>https://doi.org/10.1111/1440-1703.12215</a:t>
            </a:r>
            <a:r>
              <a:rPr lang="en-GB" sz="1000" kern="1200" dirty="0">
                <a:solidFill>
                  <a:schemeClr val="tx1"/>
                </a:solidFill>
                <a:effectLst/>
                <a:latin typeface="Calibri" panose="020F0502020204030204" pitchFamily="34" charset="0"/>
                <a:ea typeface="+mn-ea"/>
                <a:cs typeface="Calibri" panose="020F0502020204030204" pitchFamily="34" charset="0"/>
              </a:rPr>
              <a:t> </a:t>
            </a:r>
            <a:endParaRPr lang="fr-FR" sz="1000" kern="1200" dirty="0">
              <a:solidFill>
                <a:schemeClr val="tx1"/>
              </a:solidFill>
              <a:effectLst/>
              <a:latin typeface="Calibri" panose="020F0502020204030204" pitchFamily="34" charset="0"/>
              <a:ea typeface="+mn-ea"/>
              <a:cs typeface="Calibri" panose="020F0502020204030204" pitchFamily="34" charset="0"/>
            </a:endParaRPr>
          </a:p>
          <a:p>
            <a:pPr marL="0" lvl="0" indent="0">
              <a:buNone/>
            </a:pPr>
            <a:r>
              <a:rPr lang="en-GB" sz="1000" kern="1200" dirty="0">
                <a:solidFill>
                  <a:schemeClr val="tx1"/>
                </a:solidFill>
                <a:effectLst/>
                <a:latin typeface="Calibri" panose="020F0502020204030204" pitchFamily="34" charset="0"/>
                <a:ea typeface="+mn-ea"/>
                <a:cs typeface="Calibri" panose="020F0502020204030204" pitchFamily="34" charset="0"/>
              </a:rPr>
              <a:t>Long-term flowering records of herbaceous plants in Tokyo, Japan, during 1994–2015 through citizen science. 2021. </a:t>
            </a:r>
            <a:r>
              <a:rPr lang="en-GB" sz="1000" u="none" strike="noStrike" kern="1200" dirty="0">
                <a:solidFill>
                  <a:schemeClr val="tx1"/>
                </a:solidFill>
                <a:effectLst/>
                <a:latin typeface="Calibri" panose="020F0502020204030204" pitchFamily="34" charset="0"/>
                <a:ea typeface="+mn-ea"/>
                <a:cs typeface="Calibri" panose="020F0502020204030204" pitchFamily="34" charset="0"/>
                <a:hlinkClick r:id="rId10"/>
              </a:rPr>
              <a:t>https://doi.org/10.1111/1440-1703.12271</a:t>
            </a:r>
            <a:r>
              <a:rPr lang="en-GB" sz="1000" kern="1200" dirty="0">
                <a:solidFill>
                  <a:schemeClr val="tx1"/>
                </a:solidFill>
                <a:effectLst/>
                <a:latin typeface="Calibri" panose="020F0502020204030204" pitchFamily="34" charset="0"/>
                <a:ea typeface="+mn-ea"/>
                <a:cs typeface="Calibri" panose="020F0502020204030204" pitchFamily="34" charset="0"/>
              </a:rPr>
              <a:t> </a:t>
            </a:r>
            <a:endParaRPr lang="fr-FR" sz="1000" kern="1200" dirty="0">
              <a:solidFill>
                <a:schemeClr val="tx1"/>
              </a:solidFill>
              <a:effectLst/>
              <a:latin typeface="Calibri" panose="020F0502020204030204" pitchFamily="34" charset="0"/>
              <a:ea typeface="+mn-ea"/>
              <a:cs typeface="Calibri" panose="020F0502020204030204" pitchFamily="34" charset="0"/>
            </a:endParaRPr>
          </a:p>
          <a:p>
            <a:pPr marL="0" lvl="0" indent="0">
              <a:buNone/>
            </a:pPr>
            <a:r>
              <a:rPr lang="en-GB" sz="1000" kern="1200" dirty="0">
                <a:solidFill>
                  <a:schemeClr val="tx1"/>
                </a:solidFill>
                <a:effectLst/>
                <a:latin typeface="Calibri" panose="020F0502020204030204" pitchFamily="34" charset="0"/>
                <a:ea typeface="+mn-ea"/>
                <a:cs typeface="Calibri" panose="020F0502020204030204" pitchFamily="34" charset="0"/>
              </a:rPr>
              <a:t>Plant trait database for </a:t>
            </a:r>
            <a:r>
              <a:rPr lang="en-GB" sz="1000" i="1" kern="1200" dirty="0">
                <a:solidFill>
                  <a:schemeClr val="tx1"/>
                </a:solidFill>
                <a:effectLst/>
                <a:latin typeface="Calibri" panose="020F0502020204030204" pitchFamily="34" charset="0"/>
                <a:ea typeface="+mn-ea"/>
                <a:cs typeface="Calibri" panose="020F0502020204030204" pitchFamily="34" charset="0"/>
              </a:rPr>
              <a:t>Cryptomeria japonica and </a:t>
            </a:r>
            <a:r>
              <a:rPr lang="en-GB" sz="1000" i="1" kern="1200" dirty="0" err="1">
                <a:solidFill>
                  <a:schemeClr val="tx1"/>
                </a:solidFill>
                <a:effectLst/>
                <a:latin typeface="Calibri" panose="020F0502020204030204" pitchFamily="34" charset="0"/>
                <a:ea typeface="+mn-ea"/>
                <a:cs typeface="Calibri" panose="020F0502020204030204" pitchFamily="34" charset="0"/>
              </a:rPr>
              <a:t>Chamaecyparis</a:t>
            </a:r>
            <a:r>
              <a:rPr lang="en-GB" sz="1000" i="1" kern="1200" dirty="0">
                <a:solidFill>
                  <a:schemeClr val="tx1"/>
                </a:solidFill>
                <a:effectLst/>
                <a:latin typeface="Calibri" panose="020F0502020204030204" pitchFamily="34" charset="0"/>
                <a:ea typeface="+mn-ea"/>
                <a:cs typeface="Calibri" panose="020F0502020204030204" pitchFamily="34" charset="0"/>
              </a:rPr>
              <a:t> </a:t>
            </a:r>
            <a:r>
              <a:rPr lang="en-GB" sz="1000" i="1" kern="1200" dirty="0" err="1">
                <a:solidFill>
                  <a:schemeClr val="tx1"/>
                </a:solidFill>
                <a:effectLst/>
                <a:latin typeface="Calibri" panose="020F0502020204030204" pitchFamily="34" charset="0"/>
                <a:ea typeface="+mn-ea"/>
                <a:cs typeface="Calibri" panose="020F0502020204030204" pitchFamily="34" charset="0"/>
              </a:rPr>
              <a:t>obtusa</a:t>
            </a:r>
            <a:r>
              <a:rPr lang="en-GB" sz="1000" i="1" kern="1200" dirty="0">
                <a:solidFill>
                  <a:schemeClr val="tx1"/>
                </a:solidFill>
                <a:effectLst/>
                <a:latin typeface="Calibri" panose="020F0502020204030204" pitchFamily="34" charset="0"/>
                <a:ea typeface="+mn-ea"/>
                <a:cs typeface="Calibri" panose="020F0502020204030204" pitchFamily="34" charset="0"/>
              </a:rPr>
              <a:t> </a:t>
            </a:r>
            <a:r>
              <a:rPr lang="en-GB" sz="1000" kern="1200" dirty="0">
                <a:solidFill>
                  <a:schemeClr val="tx1"/>
                </a:solidFill>
                <a:effectLst/>
                <a:latin typeface="Calibri" panose="020F0502020204030204" pitchFamily="34" charset="0"/>
                <a:ea typeface="+mn-ea"/>
                <a:cs typeface="Calibri" panose="020F0502020204030204" pitchFamily="34" charset="0"/>
              </a:rPr>
              <a:t>(</a:t>
            </a:r>
            <a:r>
              <a:rPr lang="en-GB" sz="1000" kern="1200" dirty="0" err="1">
                <a:solidFill>
                  <a:schemeClr val="tx1"/>
                </a:solidFill>
                <a:effectLst/>
                <a:latin typeface="Calibri" panose="020F0502020204030204" pitchFamily="34" charset="0"/>
                <a:ea typeface="+mn-ea"/>
                <a:cs typeface="Calibri" panose="020F0502020204030204" pitchFamily="34" charset="0"/>
              </a:rPr>
              <a:t>SugiHinoki</a:t>
            </a:r>
            <a:r>
              <a:rPr lang="en-GB" sz="1000" kern="1200" dirty="0">
                <a:solidFill>
                  <a:schemeClr val="tx1"/>
                </a:solidFill>
                <a:effectLst/>
                <a:latin typeface="Calibri" panose="020F0502020204030204" pitchFamily="34" charset="0"/>
                <a:ea typeface="+mn-ea"/>
                <a:cs typeface="Calibri" panose="020F0502020204030204" pitchFamily="34" charset="0"/>
              </a:rPr>
              <a:t> DB): Their physiology, morphology, anatomy and biochemistry. 2020. </a:t>
            </a:r>
            <a:r>
              <a:rPr lang="en-GB" sz="1000" u="none" strike="noStrike" kern="1200" dirty="0">
                <a:solidFill>
                  <a:schemeClr val="tx1"/>
                </a:solidFill>
                <a:effectLst/>
                <a:latin typeface="Calibri" panose="020F0502020204030204" pitchFamily="34" charset="0"/>
                <a:ea typeface="+mn-ea"/>
                <a:cs typeface="Calibri" panose="020F0502020204030204" pitchFamily="34" charset="0"/>
                <a:hlinkClick r:id="rId11"/>
              </a:rPr>
              <a:t>https://doi.org/10.1111/1440-1703.12062</a:t>
            </a:r>
            <a:r>
              <a:rPr lang="en-GB" sz="1000" kern="1200" dirty="0">
                <a:solidFill>
                  <a:schemeClr val="tx1"/>
                </a:solidFill>
                <a:effectLst/>
                <a:latin typeface="Calibri" panose="020F0502020204030204" pitchFamily="34" charset="0"/>
                <a:ea typeface="+mn-ea"/>
                <a:cs typeface="Calibri" panose="020F0502020204030204" pitchFamily="34" charset="0"/>
              </a:rPr>
              <a:t> </a:t>
            </a:r>
            <a:endParaRPr lang="fr-FR" sz="1000" kern="1200" dirty="0">
              <a:solidFill>
                <a:schemeClr val="tx1"/>
              </a:solidFill>
              <a:effectLst/>
              <a:latin typeface="Calibri" panose="020F0502020204030204" pitchFamily="34" charset="0"/>
              <a:ea typeface="+mn-ea"/>
              <a:cs typeface="Calibri" panose="020F0502020204030204" pitchFamily="34" charset="0"/>
            </a:endParaRPr>
          </a:p>
          <a:p>
            <a:pPr marL="0" lvl="0" indent="0" algn="l" rtl="0">
              <a:spcBef>
                <a:spcPts val="0"/>
              </a:spcBef>
              <a:spcAft>
                <a:spcPts val="0"/>
              </a:spcAft>
              <a:buNone/>
            </a:pPr>
            <a:endParaRPr lang="fr-FR" sz="800" dirty="0"/>
          </a:p>
          <a:p>
            <a:pPr marL="0" lvl="0" indent="0" algn="l" rtl="0">
              <a:spcBef>
                <a:spcPts val="0"/>
              </a:spcBef>
              <a:spcAft>
                <a:spcPts val="0"/>
              </a:spcAft>
              <a:buNone/>
            </a:pPr>
            <a:endParaRPr lang="fr-FR" sz="1000"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245802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pPr>
            <a:r>
              <a:rPr lang="en-US" sz="1000" b="1"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Ecological Research </a:t>
            </a:r>
            <a:r>
              <a:rPr lang="en-US"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(Wiley) </a:t>
            </a:r>
            <a:r>
              <a:rPr lang="en-US"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hlinkClick r:id="rId3"/>
              </a:rPr>
              <a:t>https://esj-journals.onlinelibrary.wiley.com/journal/14401703</a:t>
            </a:r>
            <a:r>
              <a:rPr lang="en-US"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 </a:t>
            </a:r>
            <a:endParaRPr lang="fr-FR"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endParaRPr>
          </a:p>
          <a:p>
            <a:pPr marL="0" indent="0">
              <a:buNone/>
            </a:pPr>
            <a:r>
              <a:rPr lang="en-US"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Distribution and functional data of fungal families. 2022. </a:t>
            </a:r>
            <a:r>
              <a:rPr lang="fr-FR" sz="1000" dirty="0">
                <a:latin typeface="Calibri" panose="020F0502020204030204" pitchFamily="34" charset="0"/>
                <a:cs typeface="Calibri" panose="020F0502020204030204" pitchFamily="34" charset="0"/>
                <a:hlinkClick r:id="rId4"/>
              </a:rPr>
              <a:t>https://doi.org/10.1111/1440-1703.12315</a:t>
            </a:r>
            <a:r>
              <a:rPr lang="fr-FR" sz="1000" dirty="0">
                <a:latin typeface="Calibri" panose="020F0502020204030204" pitchFamily="34" charset="0"/>
                <a:cs typeface="Calibri" panose="020F0502020204030204" pitchFamily="34" charset="0"/>
              </a:rPr>
              <a:t> </a:t>
            </a:r>
          </a:p>
          <a:p>
            <a:pPr marL="158750" lvl="0" indent="0">
              <a:buNone/>
            </a:pPr>
            <a:r>
              <a:rPr lang="fr-FR"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 métadonnées dans l’entrepôt </a:t>
            </a:r>
            <a:r>
              <a:rPr lang="fr-FR" sz="1000" b="0" i="0" u="none" strike="noStrike" kern="1200" cap="none" dirty="0" err="1">
                <a:solidFill>
                  <a:schemeClr val="tx1"/>
                </a:solidFill>
                <a:effectLst/>
                <a:latin typeface="Calibri" panose="020F0502020204030204" pitchFamily="34" charset="0"/>
                <a:ea typeface="Arial"/>
                <a:cs typeface="Calibri" panose="020F0502020204030204" pitchFamily="34" charset="0"/>
                <a:sym typeface="Arial"/>
              </a:rPr>
              <a:t>JaLTER</a:t>
            </a:r>
            <a:r>
              <a:rPr lang="fr-FR"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 : </a:t>
            </a:r>
            <a:r>
              <a:rPr lang="fr-FR"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hlinkClick r:id="rId5"/>
              </a:rPr>
              <a:t>https://db.cger.nies.go.jp/JaLTER/metacat/metacat/ERDP-2022-02.1/jalter-en</a:t>
            </a:r>
            <a:r>
              <a:rPr lang="fr-FR"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 </a:t>
            </a:r>
          </a:p>
          <a:p>
            <a:pPr marL="0" lvl="0" indent="0">
              <a:spcBef>
                <a:spcPts val="600"/>
              </a:spcBef>
              <a:buNone/>
            </a:pPr>
            <a:r>
              <a:rPr lang="fr-FR" sz="1000" b="1"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Autres exemples :</a:t>
            </a:r>
          </a:p>
          <a:p>
            <a:pPr lvl="0"/>
            <a:r>
              <a:rPr lang="en-GB"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Assessing insect herbivory on broadleaf canopy trees at 19 natural forest sites across Japan. 2021. </a:t>
            </a:r>
            <a:r>
              <a:rPr lang="en-GB"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hlinkClick r:id="rId6"/>
              </a:rPr>
              <a:t>https://doi.org/10.1111/1440-1703.12215</a:t>
            </a:r>
            <a:r>
              <a:rPr lang="en-GB"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 </a:t>
            </a:r>
            <a:endParaRPr lang="fr-FR"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endParaRPr>
          </a:p>
          <a:p>
            <a:pPr lvl="0"/>
            <a:r>
              <a:rPr lang="en-GB"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Long-term flowering records of herbaceous plants in Tokyo, Japan, during 1994–2015 through citizen science. 2021. </a:t>
            </a:r>
            <a:r>
              <a:rPr lang="en-GB"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hlinkClick r:id="rId7"/>
              </a:rPr>
              <a:t>https://doi.org/10.1111/1440-1703.12271</a:t>
            </a:r>
            <a:r>
              <a:rPr lang="en-GB"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 </a:t>
            </a:r>
            <a:endParaRPr lang="fr-FR"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endParaRPr>
          </a:p>
          <a:p>
            <a:pPr lvl="0"/>
            <a:r>
              <a:rPr lang="en-GB"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Plant trait database for </a:t>
            </a:r>
            <a:r>
              <a:rPr lang="en-GB" sz="1000" b="0" i="1"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Cryptomeria japonica and </a:t>
            </a:r>
            <a:r>
              <a:rPr lang="en-GB" sz="1000" b="0" i="1" u="none" strike="noStrike" kern="1200" cap="none" dirty="0" err="1">
                <a:solidFill>
                  <a:schemeClr val="tx1"/>
                </a:solidFill>
                <a:effectLst/>
                <a:latin typeface="Calibri" panose="020F0502020204030204" pitchFamily="34" charset="0"/>
                <a:ea typeface="Arial"/>
                <a:cs typeface="Calibri" panose="020F0502020204030204" pitchFamily="34" charset="0"/>
                <a:sym typeface="Arial"/>
              </a:rPr>
              <a:t>Chamaecyparis</a:t>
            </a:r>
            <a:r>
              <a:rPr lang="en-GB" sz="1000" b="0" i="1"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 </a:t>
            </a:r>
            <a:r>
              <a:rPr lang="en-GB" sz="1000" b="0" i="1" u="none" strike="noStrike" kern="1200" cap="none" dirty="0" err="1">
                <a:solidFill>
                  <a:schemeClr val="tx1"/>
                </a:solidFill>
                <a:effectLst/>
                <a:latin typeface="Calibri" panose="020F0502020204030204" pitchFamily="34" charset="0"/>
                <a:ea typeface="Arial"/>
                <a:cs typeface="Calibri" panose="020F0502020204030204" pitchFamily="34" charset="0"/>
                <a:sym typeface="Arial"/>
              </a:rPr>
              <a:t>obtusa</a:t>
            </a:r>
            <a:r>
              <a:rPr lang="en-GB" sz="1000" b="0" i="1"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 </a:t>
            </a:r>
            <a:r>
              <a:rPr lang="en-GB"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a:t>
            </a:r>
            <a:r>
              <a:rPr lang="en-GB" sz="1000" b="0" i="0" u="none" strike="noStrike" kern="1200" cap="none" dirty="0" err="1">
                <a:solidFill>
                  <a:schemeClr val="tx1"/>
                </a:solidFill>
                <a:effectLst/>
                <a:latin typeface="Calibri" panose="020F0502020204030204" pitchFamily="34" charset="0"/>
                <a:ea typeface="Arial"/>
                <a:cs typeface="Calibri" panose="020F0502020204030204" pitchFamily="34" charset="0"/>
                <a:sym typeface="Arial"/>
              </a:rPr>
              <a:t>SugiHinoki</a:t>
            </a:r>
            <a:r>
              <a:rPr lang="en-GB"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 DB): Their physiology, morphology, anatomy and biochemistry. 2020. </a:t>
            </a:r>
            <a:r>
              <a:rPr lang="en-GB"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hlinkClick r:id="rId8"/>
              </a:rPr>
              <a:t>https://doi.org/10.1111/1440-1703.12062</a:t>
            </a:r>
            <a:r>
              <a:rPr lang="en-GB"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 </a:t>
            </a:r>
            <a:endParaRPr lang="fr-FR"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endParaRPr>
          </a:p>
          <a:p>
            <a:pPr marL="0" lvl="0" indent="0" algn="l" rtl="0">
              <a:spcBef>
                <a:spcPts val="0"/>
              </a:spcBef>
              <a:spcAft>
                <a:spcPts val="0"/>
              </a:spcAft>
              <a:buNone/>
            </a:pPr>
            <a:endParaRPr lang="fr-FR" sz="800" dirty="0">
              <a:latin typeface="Calibri" panose="020F0502020204030204" pitchFamily="34" charset="0"/>
              <a:cs typeface="Calibri" panose="020F0502020204030204" pitchFamily="34" charset="0"/>
            </a:endParaRPr>
          </a:p>
          <a:p>
            <a:pPr marL="158750" indent="0">
              <a:buNone/>
            </a:pPr>
            <a:endParaRPr lang="fr-FR" dirty="0"/>
          </a:p>
        </p:txBody>
      </p:sp>
    </p:spTree>
    <p:extLst>
      <p:ext uri="{BB962C8B-B14F-4D97-AF65-F5344CB8AC3E}">
        <p14:creationId xmlns:p14="http://schemas.microsoft.com/office/powerpoint/2010/main" val="25622811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pPr>
            <a:r>
              <a:rPr lang="en-US" sz="1000" b="1"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Ecological Research </a:t>
            </a:r>
            <a:r>
              <a:rPr lang="en-US"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(Wiley) </a:t>
            </a:r>
            <a:r>
              <a:rPr lang="en-US"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hlinkClick r:id="rId3"/>
              </a:rPr>
              <a:t>https://esj-journals.onlinelibrary.wiley.com/journal/14401703</a:t>
            </a:r>
            <a:r>
              <a:rPr lang="en-US"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 </a:t>
            </a:r>
            <a:endParaRPr lang="fr-FR"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endParaRPr>
          </a:p>
          <a:p>
            <a:pPr marL="0" lvl="0" indent="0">
              <a:buNone/>
            </a:pPr>
            <a:r>
              <a:rPr lang="fr-FR"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Exemples :</a:t>
            </a:r>
          </a:p>
          <a:p>
            <a:pPr lvl="0"/>
            <a:r>
              <a:rPr lang="en-US"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Distribution and functional data of fungal families. 2022. </a:t>
            </a:r>
            <a:r>
              <a:rPr lang="fr-FR" sz="1000" dirty="0">
                <a:latin typeface="Calibri" panose="020F0502020204030204" pitchFamily="34" charset="0"/>
                <a:cs typeface="Calibri" panose="020F0502020204030204" pitchFamily="34" charset="0"/>
                <a:hlinkClick r:id="rId4"/>
              </a:rPr>
              <a:t>https://doi.org/10.1111/1440-1703.12315</a:t>
            </a:r>
            <a:r>
              <a:rPr lang="fr-FR" sz="1000" dirty="0">
                <a:latin typeface="Calibri" panose="020F0502020204030204" pitchFamily="34" charset="0"/>
                <a:cs typeface="Calibri" panose="020F0502020204030204" pitchFamily="34" charset="0"/>
              </a:rPr>
              <a:t> </a:t>
            </a:r>
          </a:p>
          <a:p>
            <a:pPr marL="158750" lvl="0" indent="0">
              <a:buNone/>
            </a:pPr>
            <a:r>
              <a:rPr lang="fr-FR"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 métadonnées dans l’entrepôt </a:t>
            </a:r>
            <a:r>
              <a:rPr lang="fr-FR" sz="1000" b="0" i="0" u="none" strike="noStrike" kern="1200" cap="none" dirty="0" err="1">
                <a:solidFill>
                  <a:schemeClr val="tx1"/>
                </a:solidFill>
                <a:effectLst/>
                <a:latin typeface="Calibri" panose="020F0502020204030204" pitchFamily="34" charset="0"/>
                <a:ea typeface="Arial"/>
                <a:cs typeface="Calibri" panose="020F0502020204030204" pitchFamily="34" charset="0"/>
                <a:sym typeface="Arial"/>
              </a:rPr>
              <a:t>JaLTER</a:t>
            </a:r>
            <a:r>
              <a:rPr lang="fr-FR"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 : </a:t>
            </a:r>
            <a:r>
              <a:rPr lang="fr-FR"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hlinkClick r:id="rId5"/>
              </a:rPr>
              <a:t>https://db.cger.nies.go.jp/JaLTER/metacat/metacat/ERDP-2022-02.1/jalter-en</a:t>
            </a:r>
            <a:r>
              <a:rPr lang="fr-FR"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 </a:t>
            </a:r>
          </a:p>
          <a:p>
            <a:pPr marL="0" lvl="0" indent="0" algn="l" rtl="0">
              <a:spcBef>
                <a:spcPts val="0"/>
              </a:spcBef>
              <a:spcAft>
                <a:spcPts val="0"/>
              </a:spcAft>
              <a:buNone/>
            </a:pPr>
            <a:endParaRPr lang="fr-FR" sz="1050" dirty="0"/>
          </a:p>
          <a:p>
            <a:pPr marL="0" lvl="0" indent="0" algn="l" rtl="0">
              <a:spcBef>
                <a:spcPts val="0"/>
              </a:spcBef>
              <a:spcAft>
                <a:spcPts val="0"/>
              </a:spcAft>
              <a:buNone/>
            </a:pPr>
            <a:endParaRPr lang="fr-FR" sz="1200" dirty="0"/>
          </a:p>
          <a:p>
            <a:pPr marL="158750" indent="0">
              <a:buNone/>
            </a:pPr>
            <a:endParaRPr lang="fr-FR" dirty="0"/>
          </a:p>
        </p:txBody>
      </p:sp>
    </p:spTree>
    <p:extLst>
      <p:ext uri="{BB962C8B-B14F-4D97-AF65-F5344CB8AC3E}">
        <p14:creationId xmlns:p14="http://schemas.microsoft.com/office/powerpoint/2010/main" val="3656905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1278270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pPr>
            <a:r>
              <a:rPr lang="en-US" sz="1000" b="1"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Ecological Research </a:t>
            </a:r>
            <a:r>
              <a:rPr lang="en-US"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(Wiley) </a:t>
            </a:r>
            <a:r>
              <a:rPr lang="en-US"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hlinkClick r:id="rId3"/>
              </a:rPr>
              <a:t>https://esj-journals.onlinelibrary.wiley.com/journal/14401703</a:t>
            </a:r>
            <a:r>
              <a:rPr lang="en-US"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 </a:t>
            </a:r>
            <a:endParaRPr lang="fr-FR"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endParaRPr>
          </a:p>
          <a:p>
            <a:pPr marL="158750" lvl="0" indent="0">
              <a:buNone/>
            </a:pPr>
            <a:r>
              <a:rPr lang="en-US"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Distribution and functional data of fungal families. 2022. </a:t>
            </a:r>
            <a:r>
              <a:rPr lang="fr-FR" sz="1000" dirty="0">
                <a:latin typeface="Calibri" panose="020F0502020204030204" pitchFamily="34" charset="0"/>
                <a:cs typeface="Calibri" panose="020F0502020204030204" pitchFamily="34" charset="0"/>
                <a:hlinkClick r:id="rId4"/>
              </a:rPr>
              <a:t>https://doi.org/10.1111/1440-1703.12315</a:t>
            </a:r>
            <a:r>
              <a:rPr lang="fr-FR" sz="1000" dirty="0">
                <a:latin typeface="Calibri" panose="020F0502020204030204" pitchFamily="34" charset="0"/>
                <a:cs typeface="Calibri" panose="020F0502020204030204" pitchFamily="34" charset="0"/>
              </a:rPr>
              <a:t> </a:t>
            </a:r>
          </a:p>
          <a:p>
            <a:pPr marL="158750" lvl="0" indent="0">
              <a:buNone/>
            </a:pPr>
            <a:r>
              <a:rPr lang="fr-FR"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 métadonnées dans l’entrepôt </a:t>
            </a:r>
            <a:r>
              <a:rPr lang="fr-FR" sz="1000" b="0" i="0" u="none" strike="noStrike" kern="1200" cap="none" dirty="0" err="1">
                <a:solidFill>
                  <a:schemeClr val="tx1"/>
                </a:solidFill>
                <a:effectLst/>
                <a:latin typeface="Calibri" panose="020F0502020204030204" pitchFamily="34" charset="0"/>
                <a:ea typeface="Arial"/>
                <a:cs typeface="Calibri" panose="020F0502020204030204" pitchFamily="34" charset="0"/>
                <a:sym typeface="Arial"/>
              </a:rPr>
              <a:t>JaLTER</a:t>
            </a:r>
            <a:r>
              <a:rPr lang="fr-FR"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 : </a:t>
            </a:r>
            <a:r>
              <a:rPr lang="fr-FR"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hlinkClick r:id="rId5"/>
              </a:rPr>
              <a:t>https://db.cger.nies.go.jp/JaLTER/metacat/metacat/ERDP-2022-02.1/jalter-en</a:t>
            </a:r>
            <a:r>
              <a:rPr lang="fr-FR"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 </a:t>
            </a:r>
          </a:p>
          <a:p>
            <a:pPr marL="158750" lvl="0" indent="0">
              <a:buNone/>
            </a:pPr>
            <a:r>
              <a:rPr lang="en-US"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The dataset was published under the Creative Commons License Attribution </a:t>
            </a:r>
            <a:r>
              <a:rPr lang="en-US" sz="1000" b="0" i="0" u="none" strike="noStrike" kern="1200" cap="none" dirty="0" err="1">
                <a:solidFill>
                  <a:schemeClr val="tx1"/>
                </a:solidFill>
                <a:effectLst/>
                <a:latin typeface="Calibri" panose="020F0502020204030204" pitchFamily="34" charset="0"/>
                <a:ea typeface="Arial"/>
                <a:cs typeface="Calibri" panose="020F0502020204030204" pitchFamily="34" charset="0"/>
                <a:sym typeface="Arial"/>
              </a:rPr>
              <a:t>NonCommercial</a:t>
            </a:r>
            <a:r>
              <a:rPr lang="en-US"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rPr>
              <a:t> 4.0 International (CC BY-NC 4.0).</a:t>
            </a:r>
            <a:endParaRPr lang="fr-FR" sz="1000" b="0" i="0" u="none" strike="noStrike" kern="1200" cap="none" dirty="0">
              <a:solidFill>
                <a:schemeClr val="tx1"/>
              </a:solidFill>
              <a:effectLst/>
              <a:latin typeface="Calibri" panose="020F0502020204030204" pitchFamily="34" charset="0"/>
              <a:ea typeface="Arial"/>
              <a:cs typeface="Calibri" panose="020F0502020204030204" pitchFamily="34" charset="0"/>
              <a:sym typeface="Arial"/>
            </a:endParaRPr>
          </a:p>
          <a:p>
            <a:pPr marL="0" lvl="0" indent="0" algn="l" rtl="0">
              <a:spcBef>
                <a:spcPts val="0"/>
              </a:spcBef>
              <a:spcAft>
                <a:spcPts val="0"/>
              </a:spcAft>
              <a:buNone/>
            </a:pPr>
            <a:endParaRPr lang="fr-FR" sz="1050" dirty="0"/>
          </a:p>
          <a:p>
            <a:pPr marL="0" lvl="0" indent="0" algn="l" rtl="0">
              <a:spcBef>
                <a:spcPts val="0"/>
              </a:spcBef>
              <a:spcAft>
                <a:spcPts val="0"/>
              </a:spcAft>
              <a:buNone/>
            </a:pPr>
            <a:endParaRPr lang="fr-FR" sz="1200" dirty="0"/>
          </a:p>
          <a:p>
            <a:pPr marL="158750" indent="0">
              <a:buNone/>
            </a:pPr>
            <a:endParaRPr lang="fr-FR" dirty="0"/>
          </a:p>
        </p:txBody>
      </p:sp>
    </p:spTree>
    <p:extLst>
      <p:ext uri="{BB962C8B-B14F-4D97-AF65-F5344CB8AC3E}">
        <p14:creationId xmlns:p14="http://schemas.microsoft.com/office/powerpoint/2010/main" val="3588850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400"/>
            <a:ext cx="5486400" cy="458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956348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53359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29874740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pPr marL="158750" indent="0">
              <a:buNone/>
            </a:pPr>
            <a:endParaRPr lang="fr-FR" sz="110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FR"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8542093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a:xfrm>
            <a:off x="685800" y="4343400"/>
            <a:ext cx="5486400" cy="5708650"/>
          </a:xfrm>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000" b="0" i="0" u="none" strike="noStrike" cap="none" dirty="0">
                <a:solidFill>
                  <a:srgbClr val="000000"/>
                </a:solidFill>
                <a:latin typeface="Calibri" panose="020F0502020204030204" pitchFamily="34" charset="0"/>
                <a:cs typeface="Calibri" panose="020F0502020204030204" pitchFamily="34" charset="0"/>
                <a:sym typeface="Arial"/>
                <a:hlinkClick r:id="rId3"/>
              </a:rPr>
              <a:t>https://www.sciencedirect.com/journal/data-in-brief</a:t>
            </a:r>
            <a:r>
              <a:rPr lang="fr-FR" sz="1000" b="0" i="0" u="none" strike="noStrike" cap="none" dirty="0">
                <a:solidFill>
                  <a:srgbClr val="000000"/>
                </a:solidFill>
                <a:latin typeface="Calibri" panose="020F0502020204030204" pitchFamily="34" charset="0"/>
                <a:cs typeface="Calibri" panose="020F0502020204030204" pitchFamily="34" charset="0"/>
                <a:sym typeface="Arial"/>
              </a:rPr>
              <a:t> </a:t>
            </a:r>
          </a:p>
          <a:p>
            <a:pPr marL="158750" indent="0">
              <a:buNone/>
            </a:pP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78575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a:xfrm>
            <a:off x="685800" y="4343400"/>
            <a:ext cx="5486400" cy="581406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cap="none" dirty="0">
                <a:solidFill>
                  <a:prstClr val="black"/>
                </a:solidFill>
                <a:latin typeface="Calibri" panose="020F0502020204030204" pitchFamily="34" charset="0"/>
                <a:cs typeface="Calibri" panose="020F0502020204030204" pitchFamily="34" charset="0"/>
                <a:sym typeface="Arial"/>
              </a:rPr>
              <a:t>French crop yield, area and production data for ten staple crops from 1900 to 2018 at county resolution. </a:t>
            </a:r>
            <a:r>
              <a:rPr lang="en-US" sz="1000" kern="1200" dirty="0">
                <a:solidFill>
                  <a:srgbClr val="00B050"/>
                </a:solidFill>
                <a:latin typeface="Calibri" panose="020F0502020204030204" pitchFamily="34" charset="0"/>
                <a:cs typeface="Calibri" panose="020F0502020204030204" pitchFamily="34" charset="0"/>
              </a:rPr>
              <a:t>Scientific Data</a:t>
            </a:r>
            <a:r>
              <a:rPr lang="en-US" sz="1000" kern="1200" dirty="0">
                <a:solidFill>
                  <a:prstClr val="black"/>
                </a:solidFill>
                <a:latin typeface="Calibri" panose="020F0502020204030204" pitchFamily="34" charset="0"/>
                <a:cs typeface="Calibri" panose="020F0502020204030204" pitchFamily="34" charset="0"/>
              </a:rPr>
              <a:t>: </a:t>
            </a:r>
            <a:r>
              <a:rPr lang="fr-FR" sz="900" dirty="0">
                <a:latin typeface="Calibri" panose="020F0502020204030204" pitchFamily="34" charset="0"/>
                <a:cs typeface="Calibri" panose="020F0502020204030204" pitchFamily="34" charset="0"/>
                <a:hlinkClick r:id="rId3"/>
              </a:rPr>
              <a:t>https://doi.org/10.1038/s41597-022-01145-4</a:t>
            </a:r>
            <a:r>
              <a:rPr lang="fr-FR" sz="900" dirty="0">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Calibri" panose="020F0502020204030204" pitchFamily="34" charset="0"/>
                <a:cs typeface="Calibri" panose="020F0502020204030204" pitchFamily="34" charset="0"/>
              </a:rPr>
              <a:t>All data described here are available via </a:t>
            </a:r>
            <a:r>
              <a:rPr lang="en-US" sz="1000" i="1" dirty="0">
                <a:latin typeface="Calibri" panose="020F0502020204030204" pitchFamily="34" charset="0"/>
                <a:cs typeface="Calibri" panose="020F0502020204030204" pitchFamily="34" charset="0"/>
              </a:rPr>
              <a:t>GFZ Data Services</a:t>
            </a:r>
            <a:r>
              <a:rPr lang="en-US" sz="1000" dirty="0">
                <a:latin typeface="Calibri" panose="020F0502020204030204" pitchFamily="34" charset="0"/>
                <a:cs typeface="Calibri" panose="020F0502020204030204" pitchFamily="34" charset="0"/>
              </a:rPr>
              <a:t>, under </a:t>
            </a:r>
            <a:r>
              <a:rPr lang="en-US" sz="900" dirty="0">
                <a:latin typeface="Calibri" panose="020F0502020204030204" pitchFamily="34" charset="0"/>
                <a:cs typeface="Calibri" panose="020F0502020204030204" pitchFamily="34" charset="0"/>
                <a:hlinkClick r:id="rId4"/>
              </a:rPr>
              <a:t>https://doi.org/10.5880/PIK.2021.001</a:t>
            </a:r>
            <a:r>
              <a:rPr lang="en-US" sz="900" dirty="0">
                <a:latin typeface="Calibri" panose="020F0502020204030204" pitchFamily="34" charset="0"/>
                <a:cs typeface="Calibri" panose="020F0502020204030204" pitchFamily="34" charset="0"/>
              </a:rPr>
              <a:t> </a:t>
            </a:r>
            <a:r>
              <a:rPr lang="en-US" sz="1000" dirty="0">
                <a:latin typeface="Calibri" panose="020F0502020204030204" pitchFamily="34" charset="0"/>
                <a:cs typeface="Calibri" panose="020F0502020204030204" pitchFamily="34" charset="0"/>
              </a:rPr>
              <a:t>and with a CC-BY 4.0 license. All R (version 3.3.2) codes necessary for </a:t>
            </a:r>
            <a:r>
              <a:rPr lang="en-US" sz="1000" dirty="0" err="1">
                <a:latin typeface="Calibri" panose="020F0502020204030204" pitchFamily="34" charset="0"/>
                <a:cs typeface="Calibri" panose="020F0502020204030204" pitchFamily="34" charset="0"/>
              </a:rPr>
              <a:t>analysing</a:t>
            </a:r>
            <a:r>
              <a:rPr lang="en-US" sz="1000" dirty="0">
                <a:latin typeface="Calibri" panose="020F0502020204030204" pitchFamily="34" charset="0"/>
                <a:cs typeface="Calibri" panose="020F0502020204030204" pitchFamily="34" charset="0"/>
              </a:rPr>
              <a:t> the data and producing this data descriptor are publicly available at </a:t>
            </a:r>
            <a:r>
              <a:rPr lang="en-US" sz="900" dirty="0">
                <a:latin typeface="Calibri" panose="020F0502020204030204" pitchFamily="34" charset="0"/>
                <a:cs typeface="Calibri" panose="020F0502020204030204" pitchFamily="34" charset="0"/>
                <a:hlinkClick r:id="rId5"/>
              </a:rPr>
              <a:t>https://github.com/b-montevideo/French_yields_code</a:t>
            </a:r>
            <a:r>
              <a:rPr lang="en-US" sz="900" dirty="0">
                <a:latin typeface="Calibri" panose="020F0502020204030204" pitchFamily="34" charset="0"/>
                <a:cs typeface="Calibri" panose="020F0502020204030204" pitchFamily="34" charset="0"/>
              </a:rPr>
              <a:t>. </a:t>
            </a:r>
            <a:endParaRPr lang="en-US" sz="900" b="0" i="0" u="none" strike="noStrike" kern="1200" cap="none" dirty="0">
              <a:solidFill>
                <a:prstClr val="black"/>
              </a:solidFill>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buClrTx/>
              <a:buSzTx/>
              <a:buFontTx/>
              <a:buNone/>
              <a:tabLst/>
              <a:defRPr/>
            </a:pPr>
            <a:endParaRPr lang="en-US" sz="800" dirty="0">
              <a:solidFill>
                <a:prstClr val="black"/>
              </a:solidFill>
              <a:latin typeface="Calibri" panose="020F0502020204030204" pitchFamily="34" charset="0"/>
              <a:cs typeface="Calibri" panose="020F0502020204030204" pitchFamily="34" charset="0"/>
            </a:endParaRPr>
          </a:p>
          <a:p>
            <a:pPr marL="0" marR="0" lvl="0" indent="0" algn="l" defTabSz="914400" rtl="0" eaLnBrk="1" fontAlgn="auto" latinLnBrk="0" hangingPunct="1">
              <a:buClrTx/>
              <a:buSzTx/>
              <a:buFontTx/>
              <a:buNone/>
              <a:tabLst/>
              <a:defRPr/>
            </a:pPr>
            <a:r>
              <a:rPr lang="en-US" sz="1000" dirty="0">
                <a:solidFill>
                  <a:prstClr val="black"/>
                </a:solidFill>
                <a:latin typeface="Calibri" panose="020F0502020204030204" pitchFamily="34" charset="0"/>
                <a:cs typeface="Calibri" panose="020F0502020204030204" pitchFamily="34" charset="0"/>
              </a:rPr>
              <a:t>Survey data of a traditional communal water irrigation system in Northern Thailand. </a:t>
            </a:r>
            <a:r>
              <a:rPr lang="fr-FR" sz="1000" dirty="0">
                <a:solidFill>
                  <a:srgbClr val="00B050"/>
                </a:solidFill>
                <a:latin typeface="Calibri" panose="020F0502020204030204" pitchFamily="34" charset="0"/>
                <a:cs typeface="Calibri" panose="020F0502020204030204" pitchFamily="34" charset="0"/>
              </a:rPr>
              <a:t>Data in Brief: </a:t>
            </a:r>
            <a:r>
              <a:rPr lang="fr-FR" sz="1000" dirty="0">
                <a:latin typeface="Calibri" panose="020F0502020204030204" pitchFamily="34" charset="0"/>
                <a:cs typeface="Calibri" panose="020F0502020204030204" pitchFamily="34" charset="0"/>
                <a:hlinkClick r:id="rId6" tooltip="Persistent link using digital object identifier"/>
              </a:rPr>
              <a:t>https://doi.org/10.1016/j.dib.2022.108515</a:t>
            </a:r>
            <a:r>
              <a:rPr lang="fr-FR" sz="1000" dirty="0">
                <a:latin typeface="Calibri" panose="020F0502020204030204" pitchFamily="34" charset="0"/>
                <a:cs typeface="Calibri" panose="020F0502020204030204" pitchFamily="34" charset="0"/>
              </a:rPr>
              <a:t> </a:t>
            </a:r>
            <a:endParaRPr lang="en-US" sz="1000" dirty="0">
              <a:solidFill>
                <a:prstClr val="black"/>
              </a:solidFill>
              <a:latin typeface="Calibri" panose="020F0502020204030204" pitchFamily="34" charset="0"/>
              <a:cs typeface="Calibri" panose="020F0502020204030204" pitchFamily="34" charset="0"/>
            </a:endParaRPr>
          </a:p>
          <a:p>
            <a:pPr marL="0" marR="0" lvl="0" indent="0" algn="l" defTabSz="914400" rtl="0" eaLnBrk="1" fontAlgn="auto" latinLnBrk="0" hangingPunct="1">
              <a:buClrTx/>
              <a:buSzTx/>
              <a:buFontTx/>
              <a:buNone/>
              <a:tabLst/>
              <a:defRPr/>
            </a:pPr>
            <a:endParaRPr lang="en-US" sz="800" dirty="0">
              <a:latin typeface="Calibri" panose="020F0502020204030204" pitchFamily="34" charset="0"/>
              <a:cs typeface="Calibri" panose="020F0502020204030204" pitchFamily="34" charset="0"/>
            </a:endParaRPr>
          </a:p>
          <a:p>
            <a:pPr marL="0" marR="0" lvl="0" indent="0" algn="l" defTabSz="914400" rtl="0" eaLnBrk="1" fontAlgn="auto" latinLnBrk="0" hangingPunct="1">
              <a:buClrTx/>
              <a:buSzTx/>
              <a:buFontTx/>
              <a:buNone/>
              <a:tabLst/>
              <a:defRPr/>
            </a:pPr>
            <a:r>
              <a:rPr lang="en-US" sz="1000" dirty="0">
                <a:solidFill>
                  <a:prstClr val="black"/>
                </a:solidFill>
                <a:latin typeface="Calibri" panose="020F0502020204030204" pitchFamily="34" charset="0"/>
                <a:cs typeface="Calibri" panose="020F0502020204030204" pitchFamily="34" charset="0"/>
              </a:rPr>
              <a:t>A global experimental dataset for assessing grain legume production.  </a:t>
            </a:r>
            <a:r>
              <a:rPr lang="en-US" sz="1000" dirty="0">
                <a:solidFill>
                  <a:srgbClr val="00B050"/>
                </a:solidFill>
                <a:latin typeface="Calibri" panose="020F0502020204030204" pitchFamily="34" charset="0"/>
                <a:cs typeface="Calibri" panose="020F0502020204030204" pitchFamily="34" charset="0"/>
              </a:rPr>
              <a:t>Scientific Data</a:t>
            </a:r>
            <a:r>
              <a:rPr lang="en-US" sz="1000" dirty="0">
                <a:solidFill>
                  <a:prstClr val="black"/>
                </a:solidFill>
                <a:latin typeface="Calibri" panose="020F0502020204030204" pitchFamily="34" charset="0"/>
                <a:cs typeface="Calibri" panose="020F0502020204030204" pitchFamily="34" charset="0"/>
              </a:rPr>
              <a:t>: </a:t>
            </a:r>
            <a:r>
              <a:rPr lang="fr-FR" sz="1000" dirty="0">
                <a:solidFill>
                  <a:prstClr val="black"/>
                </a:solidFill>
                <a:latin typeface="Calibri" panose="020F0502020204030204" pitchFamily="34" charset="0"/>
                <a:cs typeface="Calibri" panose="020F0502020204030204" pitchFamily="34" charset="0"/>
                <a:hlinkClick r:id="rId7"/>
              </a:rPr>
              <a:t>https://doi.org/10.1038/sdata.2016.84</a:t>
            </a:r>
            <a:r>
              <a:rPr lang="fr-FR" sz="1000" dirty="0">
                <a:solidFill>
                  <a:prstClr val="black"/>
                </a:solidFill>
                <a:latin typeface="Calibri" panose="020F0502020204030204" pitchFamily="34" charset="0"/>
                <a:cs typeface="Calibri" panose="020F0502020204030204" pitchFamily="34" charset="0"/>
              </a:rPr>
              <a:t>  ; </a:t>
            </a:r>
            <a:r>
              <a:rPr lang="en-US" sz="1000" dirty="0" err="1">
                <a:latin typeface="Calibri" panose="020F0502020204030204" pitchFamily="34" charset="0"/>
                <a:cs typeface="Calibri" panose="020F0502020204030204" pitchFamily="34" charset="0"/>
              </a:rPr>
              <a:t>Données</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déposées</a:t>
            </a:r>
            <a:r>
              <a:rPr lang="en-US" sz="1000" dirty="0">
                <a:latin typeface="Calibri" panose="020F0502020204030204" pitchFamily="34" charset="0"/>
                <a:cs typeface="Calibri" panose="020F0502020204030204" pitchFamily="34" charset="0"/>
              </a:rPr>
              <a:t> dans </a:t>
            </a:r>
            <a:r>
              <a:rPr lang="en-US" sz="1000" dirty="0" err="1">
                <a:latin typeface="Calibri" panose="020F0502020204030204" pitchFamily="34" charset="0"/>
                <a:cs typeface="Calibri" panose="020F0502020204030204" pitchFamily="34" charset="0"/>
              </a:rPr>
              <a:t>l’</a:t>
            </a:r>
            <a:r>
              <a:rPr lang="en-US" sz="1000" dirty="0" err="1">
                <a:solidFill>
                  <a:srgbClr val="00B050"/>
                </a:solidFill>
                <a:latin typeface="Calibri" panose="020F0502020204030204" pitchFamily="34" charset="0"/>
                <a:cs typeface="Calibri" panose="020F0502020204030204" pitchFamily="34" charset="0"/>
              </a:rPr>
              <a:t>entrepot</a:t>
            </a:r>
            <a:r>
              <a:rPr lang="en-US" sz="1000" dirty="0">
                <a:solidFill>
                  <a:srgbClr val="00B050"/>
                </a:solidFill>
                <a:latin typeface="Calibri" panose="020F0502020204030204" pitchFamily="34" charset="0"/>
                <a:cs typeface="Calibri" panose="020F0502020204030204" pitchFamily="34" charset="0"/>
              </a:rPr>
              <a:t> DRYAD.</a:t>
            </a:r>
          </a:p>
          <a:p>
            <a:pPr marL="0" marR="0" lvl="0" indent="0" algn="l" defTabSz="914400" rtl="0" eaLnBrk="1" fontAlgn="auto" latinLnBrk="0" hangingPunct="1">
              <a:buClrTx/>
              <a:buSzTx/>
              <a:buFontTx/>
              <a:buNone/>
              <a:tabLst/>
              <a:defRPr/>
            </a:pPr>
            <a:endParaRPr lang="en-US" sz="800" dirty="0">
              <a:solidFill>
                <a:srgbClr val="00B050"/>
              </a:solidFill>
              <a:latin typeface="Calibri" panose="020F0502020204030204" pitchFamily="34" charset="0"/>
              <a:cs typeface="Calibri" panose="020F0502020204030204" pitchFamily="34" charset="0"/>
            </a:endParaRPr>
          </a:p>
          <a:p>
            <a:pPr marL="0" marR="0" lvl="0" indent="0" algn="l" defTabSz="914400" rtl="0" eaLnBrk="1" fontAlgn="auto" latinLnBrk="0" hangingPunct="1">
              <a:buClrTx/>
              <a:buSzTx/>
              <a:buFontTx/>
              <a:buNone/>
              <a:tabLst/>
              <a:defRPr/>
            </a:pPr>
            <a:r>
              <a:rPr lang="fr-FR" sz="1000" dirty="0">
                <a:solidFill>
                  <a:prstClr val="black"/>
                </a:solidFill>
                <a:latin typeface="Calibri" panose="020F0502020204030204" pitchFamily="34" charset="0"/>
                <a:cs typeface="Calibri" panose="020F0502020204030204" pitchFamily="34" charset="0"/>
              </a:rPr>
              <a:t>The ‘Plantain-</a:t>
            </a:r>
            <a:r>
              <a:rPr lang="fr-FR" sz="1000" dirty="0" err="1">
                <a:solidFill>
                  <a:prstClr val="black"/>
                </a:solidFill>
                <a:latin typeface="Calibri" panose="020F0502020204030204" pitchFamily="34" charset="0"/>
                <a:cs typeface="Calibri" panose="020F0502020204030204" pitchFamily="34" charset="0"/>
              </a:rPr>
              <a:t>Optim</a:t>
            </a:r>
            <a:r>
              <a:rPr lang="fr-FR" sz="1000" dirty="0">
                <a:solidFill>
                  <a:prstClr val="black"/>
                </a:solidFill>
                <a:latin typeface="Calibri" panose="020F0502020204030204" pitchFamily="34" charset="0"/>
                <a:cs typeface="Calibri" panose="020F0502020204030204" pitchFamily="34" charset="0"/>
              </a:rPr>
              <a:t>’ </a:t>
            </a:r>
            <a:r>
              <a:rPr lang="fr-FR" sz="1000" dirty="0" err="1">
                <a:solidFill>
                  <a:prstClr val="black"/>
                </a:solidFill>
                <a:latin typeface="Calibri" panose="020F0502020204030204" pitchFamily="34" charset="0"/>
                <a:cs typeface="Calibri" panose="020F0502020204030204" pitchFamily="34" charset="0"/>
              </a:rPr>
              <a:t>dataset</a:t>
            </a:r>
            <a:r>
              <a:rPr lang="fr-FR" sz="1000" dirty="0">
                <a:solidFill>
                  <a:prstClr val="black"/>
                </a:solidFill>
                <a:latin typeface="Calibri" panose="020F0502020204030204" pitchFamily="34" charset="0"/>
                <a:cs typeface="Calibri" panose="020F0502020204030204" pitchFamily="34" charset="0"/>
              </a:rPr>
              <a:t>. </a:t>
            </a:r>
            <a:r>
              <a:rPr lang="fr-FR" sz="1000" dirty="0">
                <a:solidFill>
                  <a:srgbClr val="00B050"/>
                </a:solidFill>
                <a:latin typeface="Calibri" panose="020F0502020204030204" pitchFamily="34" charset="0"/>
                <a:cs typeface="Calibri" panose="020F0502020204030204" pitchFamily="34" charset="0"/>
              </a:rPr>
              <a:t>Data in Brief: </a:t>
            </a:r>
            <a:r>
              <a:rPr lang="fr-FR" sz="1000" dirty="0">
                <a:solidFill>
                  <a:prstClr val="black"/>
                </a:solidFill>
                <a:latin typeface="Calibri" panose="020F0502020204030204" pitchFamily="34" charset="0"/>
                <a:cs typeface="Calibri" panose="020F0502020204030204" pitchFamily="34" charset="0"/>
                <a:hlinkClick r:id="rId8" tooltip="Persistent link using digital object identifier"/>
              </a:rPr>
              <a:t>https://doi.org/10.1016/j.dib.2018.01.065</a:t>
            </a:r>
            <a:r>
              <a:rPr lang="fr-FR" sz="1000" dirty="0">
                <a:solidFill>
                  <a:prstClr val="black"/>
                </a:solidFill>
                <a:latin typeface="Calibri" panose="020F0502020204030204" pitchFamily="34" charset="0"/>
                <a:cs typeface="Calibri" panose="020F0502020204030204" pitchFamily="34" charset="0"/>
              </a:rPr>
              <a:t> </a:t>
            </a:r>
          </a:p>
          <a:p>
            <a:pPr marL="0" marR="0" lvl="0" indent="0" algn="l" defTabSz="914400" rtl="0" eaLnBrk="1" fontAlgn="auto" latinLnBrk="0" hangingPunct="1">
              <a:buClrTx/>
              <a:buSzTx/>
              <a:buFontTx/>
              <a:buNone/>
              <a:tabLst/>
              <a:defRPr/>
            </a:pPr>
            <a:r>
              <a:rPr lang="fr-FR" sz="1000" dirty="0">
                <a:latin typeface="Calibri" panose="020F0502020204030204" pitchFamily="34" charset="0"/>
                <a:cs typeface="Calibri" panose="020F0502020204030204" pitchFamily="34" charset="0"/>
              </a:rPr>
              <a:t>Données déposées dans l’</a:t>
            </a:r>
            <a:r>
              <a:rPr lang="fr-FR" sz="1000" dirty="0" err="1">
                <a:latin typeface="Calibri" panose="020F0502020204030204" pitchFamily="34" charset="0"/>
                <a:cs typeface="Calibri" panose="020F0502020204030204" pitchFamily="34" charset="0"/>
              </a:rPr>
              <a:t>entrepot</a:t>
            </a:r>
            <a:r>
              <a:rPr lang="fr-FR" sz="1000" dirty="0">
                <a:latin typeface="Calibri" panose="020F0502020204030204" pitchFamily="34" charset="0"/>
                <a:cs typeface="Calibri" panose="020F0502020204030204" pitchFamily="34" charset="0"/>
              </a:rPr>
              <a:t> </a:t>
            </a:r>
            <a:r>
              <a:rPr lang="fr-FR" sz="1000" dirty="0">
                <a:solidFill>
                  <a:srgbClr val="00B050"/>
                </a:solidFill>
                <a:latin typeface="Calibri" panose="020F0502020204030204" pitchFamily="34" charset="0"/>
                <a:cs typeface="Calibri" panose="020F0502020204030204" pitchFamily="34" charset="0"/>
              </a:rPr>
              <a:t>Dataverse (fichiers en .txt)</a:t>
            </a:r>
          </a:p>
          <a:p>
            <a:pPr marL="0" marR="0" lvl="0" indent="0" algn="l" defTabSz="914400" rtl="0" eaLnBrk="1" fontAlgn="auto" latinLnBrk="0" hangingPunct="1">
              <a:buClrTx/>
              <a:buSzTx/>
              <a:buFontTx/>
              <a:buNone/>
              <a:tabLst/>
              <a:defRPr/>
            </a:pPr>
            <a:endParaRPr lang="fr-FR" sz="800" dirty="0">
              <a:solidFill>
                <a:srgbClr val="00B050"/>
              </a:solidFill>
              <a:latin typeface="Calibri" panose="020F0502020204030204" pitchFamily="34" charset="0"/>
              <a:cs typeface="Calibri" panose="020F0502020204030204" pitchFamily="34" charset="0"/>
            </a:endParaRPr>
          </a:p>
          <a:p>
            <a:pPr marL="0" marR="0" lvl="0" indent="0" algn="l" defTabSz="914400" rtl="0" eaLnBrk="1" fontAlgn="auto" latinLnBrk="0" hangingPunct="1">
              <a:buClrTx/>
              <a:buSzTx/>
              <a:buFontTx/>
              <a:buNone/>
              <a:tabLst/>
              <a:defRPr/>
            </a:pPr>
            <a:r>
              <a:rPr lang="en-US" sz="1000" dirty="0">
                <a:solidFill>
                  <a:prstClr val="black"/>
                </a:solidFill>
                <a:latin typeface="Calibri" panose="020F0502020204030204" pitchFamily="34" charset="0"/>
                <a:cs typeface="Calibri" panose="020F0502020204030204" pitchFamily="34" charset="0"/>
              </a:rPr>
              <a:t>Eco-physiological responses of 24 sunflower genotypes to water deficit. </a:t>
            </a:r>
            <a:r>
              <a:rPr lang="fr-FR" sz="1000" dirty="0">
                <a:solidFill>
                  <a:srgbClr val="00B050"/>
                </a:solidFill>
                <a:latin typeface="Calibri" panose="020F0502020204030204" pitchFamily="34" charset="0"/>
                <a:cs typeface="Calibri" panose="020F0502020204030204" pitchFamily="34" charset="0"/>
              </a:rPr>
              <a:t>Data in Brief: </a:t>
            </a:r>
            <a:r>
              <a:rPr lang="fr-FR" sz="900" dirty="0">
                <a:solidFill>
                  <a:prstClr val="black"/>
                </a:solidFill>
                <a:latin typeface="Calibri" panose="020F0502020204030204" pitchFamily="34" charset="0"/>
                <a:cs typeface="Calibri" panose="020F0502020204030204" pitchFamily="34" charset="0"/>
                <a:hlinkClick r:id="rId9"/>
              </a:rPr>
              <a:t>https://doi.org/10.1016/j.dib.2018.10.045</a:t>
            </a:r>
            <a:r>
              <a:rPr lang="fr-FR" sz="1000" dirty="0">
                <a:solidFill>
                  <a:prstClr val="black"/>
                </a:solidFill>
                <a:latin typeface="Calibri" panose="020F0502020204030204" pitchFamily="34" charset="0"/>
                <a:cs typeface="Calibri" panose="020F0502020204030204" pitchFamily="34" charset="0"/>
              </a:rPr>
              <a:t> ;  </a:t>
            </a:r>
            <a:r>
              <a:rPr lang="en-US" sz="1000" dirty="0" err="1">
                <a:latin typeface="Calibri" panose="020F0502020204030204" pitchFamily="34" charset="0"/>
                <a:cs typeface="Calibri" panose="020F0502020204030204" pitchFamily="34" charset="0"/>
              </a:rPr>
              <a:t>Données</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déposées</a:t>
            </a:r>
            <a:r>
              <a:rPr lang="en-US" sz="1000" dirty="0">
                <a:latin typeface="Calibri" panose="020F0502020204030204" pitchFamily="34" charset="0"/>
                <a:cs typeface="Calibri" panose="020F0502020204030204" pitchFamily="34" charset="0"/>
              </a:rPr>
              <a:t> dans </a:t>
            </a:r>
            <a:r>
              <a:rPr lang="en-US" sz="1000" dirty="0" err="1">
                <a:latin typeface="Calibri" panose="020F0502020204030204" pitchFamily="34" charset="0"/>
                <a:cs typeface="Calibri" panose="020F0502020204030204" pitchFamily="34" charset="0"/>
              </a:rPr>
              <a:t>l’</a:t>
            </a:r>
            <a:r>
              <a:rPr lang="en-US" sz="1000" dirty="0" err="1">
                <a:solidFill>
                  <a:srgbClr val="00B050"/>
                </a:solidFill>
                <a:latin typeface="Calibri" panose="020F0502020204030204" pitchFamily="34" charset="0"/>
                <a:cs typeface="Calibri" panose="020F0502020204030204" pitchFamily="34" charset="0"/>
              </a:rPr>
              <a:t>entrepot</a:t>
            </a:r>
            <a:r>
              <a:rPr lang="en-US" sz="1000" dirty="0">
                <a:solidFill>
                  <a:srgbClr val="00B050"/>
                </a:solidFill>
                <a:latin typeface="Calibri" panose="020F0502020204030204" pitchFamily="34" charset="0"/>
                <a:cs typeface="Calibri" panose="020F0502020204030204" pitchFamily="34" charset="0"/>
              </a:rPr>
              <a:t> Sunrise archive (INRA)</a:t>
            </a:r>
          </a:p>
          <a:p>
            <a:pPr marL="0" marR="0" lvl="0" indent="0" algn="l" defTabSz="914400" rtl="0" eaLnBrk="1" fontAlgn="auto" latinLnBrk="0" hangingPunct="1">
              <a:buClrTx/>
              <a:buSzTx/>
              <a:buFontTx/>
              <a:buNone/>
              <a:tabLst/>
              <a:defRPr/>
            </a:pPr>
            <a:endParaRPr lang="en-US" sz="800" dirty="0">
              <a:solidFill>
                <a:srgbClr val="00B050"/>
              </a:solidFill>
              <a:latin typeface="Calibri" panose="020F0502020204030204" pitchFamily="34" charset="0"/>
              <a:cs typeface="Calibri" panose="020F0502020204030204" pitchFamily="34" charset="0"/>
            </a:endParaRPr>
          </a:p>
          <a:p>
            <a:pPr marL="0" marR="0" lvl="0" indent="0" algn="l" defTabSz="914400" rtl="0" eaLnBrk="1" fontAlgn="auto" latinLnBrk="0" hangingPunct="1">
              <a:buClrTx/>
              <a:buSzTx/>
              <a:buFontTx/>
              <a:buNone/>
              <a:tabLst/>
              <a:defRPr/>
            </a:pPr>
            <a:r>
              <a:rPr lang="en-US" sz="1000" dirty="0">
                <a:solidFill>
                  <a:prstClr val="black"/>
                </a:solidFill>
                <a:latin typeface="Calibri" panose="020F0502020204030204" pitchFamily="34" charset="0"/>
                <a:cs typeface="Calibri" panose="020F0502020204030204" pitchFamily="34" charset="0"/>
              </a:rPr>
              <a:t>Global database of Hemiptera-Phytoplasma-Plant biological interactions. </a:t>
            </a:r>
            <a:r>
              <a:rPr lang="en-US" sz="1000" dirty="0">
                <a:solidFill>
                  <a:srgbClr val="00B050"/>
                </a:solidFill>
                <a:latin typeface="Calibri" panose="020F0502020204030204" pitchFamily="34" charset="0"/>
                <a:cs typeface="Calibri" panose="020F0502020204030204" pitchFamily="34" charset="0"/>
              </a:rPr>
              <a:t>Biodiversity Data Journal: </a:t>
            </a:r>
            <a:r>
              <a:rPr lang="en-US" sz="900" dirty="0">
                <a:solidFill>
                  <a:prstClr val="black"/>
                </a:solidFill>
                <a:latin typeface="Calibri" panose="020F0502020204030204" pitchFamily="34" charset="0"/>
                <a:cs typeface="Calibri" panose="020F0502020204030204" pitchFamily="34" charset="0"/>
                <a:hlinkClick r:id="rId10"/>
              </a:rPr>
              <a:t>https://bdj.pensoft.net/article/32910/</a:t>
            </a:r>
            <a:r>
              <a:rPr lang="en-US" sz="900" dirty="0">
                <a:solidFill>
                  <a:prstClr val="black"/>
                </a:solidFill>
                <a:latin typeface="Calibri" panose="020F0502020204030204" pitchFamily="34" charset="0"/>
                <a:cs typeface="Calibri" panose="020F0502020204030204" pitchFamily="34" charset="0"/>
              </a:rPr>
              <a:t> </a:t>
            </a:r>
            <a:r>
              <a:rPr lang="en-US" sz="1000" dirty="0">
                <a:solidFill>
                  <a:prstClr val="black"/>
                </a:solidFill>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Données</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déposées</a:t>
            </a:r>
            <a:r>
              <a:rPr lang="en-US" sz="1000" dirty="0">
                <a:latin typeface="Calibri" panose="020F0502020204030204" pitchFamily="34" charset="0"/>
                <a:cs typeface="Calibri" panose="020F0502020204030204" pitchFamily="34" charset="0"/>
              </a:rPr>
              <a:t> dans </a:t>
            </a:r>
            <a:r>
              <a:rPr lang="en-US" sz="1000" dirty="0" err="1">
                <a:solidFill>
                  <a:srgbClr val="00B050"/>
                </a:solidFill>
                <a:latin typeface="Calibri" panose="020F0502020204030204" pitchFamily="34" charset="0"/>
                <a:cs typeface="Calibri" panose="020F0502020204030204" pitchFamily="34" charset="0"/>
              </a:rPr>
              <a:t>l’entrepot</a:t>
            </a:r>
            <a:r>
              <a:rPr lang="en-US" sz="1000" dirty="0">
                <a:solidFill>
                  <a:srgbClr val="00B050"/>
                </a:solidFill>
                <a:latin typeface="Calibri" panose="020F0502020204030204" pitchFamily="34" charset="0"/>
                <a:cs typeface="Calibri" panose="020F0502020204030204" pitchFamily="34" charset="0"/>
              </a:rPr>
              <a:t> </a:t>
            </a:r>
            <a:r>
              <a:rPr lang="en-US" sz="1000" dirty="0" err="1">
                <a:solidFill>
                  <a:srgbClr val="00B050"/>
                </a:solidFill>
                <a:latin typeface="Calibri" panose="020F0502020204030204" pitchFamily="34" charset="0"/>
                <a:cs typeface="Calibri" panose="020F0502020204030204" pitchFamily="34" charset="0"/>
              </a:rPr>
              <a:t>Zenodo</a:t>
            </a:r>
            <a:r>
              <a:rPr lang="en-US" sz="1000" dirty="0">
                <a:solidFill>
                  <a:srgbClr val="00B050"/>
                </a:solidFill>
                <a:latin typeface="Calibri" panose="020F0502020204030204" pitchFamily="34" charset="0"/>
                <a:cs typeface="Calibri" panose="020F0502020204030204" pitchFamily="34" charset="0"/>
              </a:rPr>
              <a:t>.</a:t>
            </a:r>
          </a:p>
          <a:p>
            <a:pPr marL="0" marR="0" lvl="0" indent="0" algn="l" defTabSz="914400" rtl="0" eaLnBrk="1" fontAlgn="auto" latinLnBrk="0" hangingPunct="1">
              <a:buClrTx/>
              <a:buSzTx/>
              <a:buFontTx/>
              <a:buNone/>
              <a:tabLst/>
              <a:defRPr/>
            </a:pPr>
            <a:endParaRPr lang="fr-FR" sz="800" dirty="0">
              <a:latin typeface="Calibri" panose="020F0502020204030204" pitchFamily="34" charset="0"/>
              <a:cs typeface="Calibri" panose="020F0502020204030204" pitchFamily="34" charset="0"/>
            </a:endParaRPr>
          </a:p>
          <a:p>
            <a:pPr marL="0" marR="0" lvl="0" indent="0" algn="l" defTabSz="914400" rtl="0" eaLnBrk="1" fontAlgn="auto" latinLnBrk="0" hangingPunct="1">
              <a:buClrTx/>
              <a:buSzTx/>
              <a:buFontTx/>
              <a:buNone/>
              <a:tabLst/>
              <a:defRPr/>
            </a:pPr>
            <a:r>
              <a:rPr lang="en-US" sz="1000" dirty="0">
                <a:solidFill>
                  <a:prstClr val="black"/>
                </a:solidFill>
                <a:latin typeface="Calibri" panose="020F0502020204030204" pitchFamily="34" charset="0"/>
                <a:cs typeface="Calibri" panose="020F0502020204030204" pitchFamily="34" charset="0"/>
              </a:rPr>
              <a:t>Data on the effects of fertilization on growth rates, biomass allocation, carbohydrates and nutrients of nitrogen-fixing and non-nitrogen-fixing tree legumes during tropical forest restoration. (</a:t>
            </a:r>
            <a:r>
              <a:rPr lang="en-US" sz="1000" i="1" dirty="0">
                <a:solidFill>
                  <a:prstClr val="black"/>
                </a:solidFill>
                <a:latin typeface="Calibri" panose="020F0502020204030204" pitchFamily="34" charset="0"/>
                <a:cs typeface="Calibri" panose="020F0502020204030204" pitchFamily="34" charset="0"/>
              </a:rPr>
              <a:t>The dataset describes how Amazonian tree legumes and Acacia adjust growth and carbohydrate allocation under nutrient deficiencies and fertilization</a:t>
            </a:r>
            <a:r>
              <a:rPr lang="en-US" sz="1000" dirty="0">
                <a:solidFill>
                  <a:prstClr val="black"/>
                </a:solidFill>
                <a:latin typeface="Calibri" panose="020F0502020204030204" pitchFamily="34" charset="0"/>
                <a:cs typeface="Calibri" panose="020F0502020204030204" pitchFamily="34" charset="0"/>
              </a:rPr>
              <a:t>). </a:t>
            </a:r>
            <a:r>
              <a:rPr lang="en-US" sz="1000" dirty="0">
                <a:solidFill>
                  <a:srgbClr val="00B050"/>
                </a:solidFill>
                <a:latin typeface="Calibri" panose="020F0502020204030204" pitchFamily="34" charset="0"/>
                <a:cs typeface="Calibri" panose="020F0502020204030204" pitchFamily="34" charset="0"/>
              </a:rPr>
              <a:t>BMC Research Notes. </a:t>
            </a:r>
            <a:r>
              <a:rPr lang="en-US" sz="1000" dirty="0" err="1">
                <a:latin typeface="Calibri" panose="020F0502020204030204" pitchFamily="34" charset="0"/>
                <a:cs typeface="Calibri" panose="020F0502020204030204" pitchFamily="34" charset="0"/>
              </a:rPr>
              <a:t>Données</a:t>
            </a:r>
            <a:r>
              <a:rPr lang="en-US" sz="1000" dirty="0">
                <a:latin typeface="Calibri" panose="020F0502020204030204" pitchFamily="34" charset="0"/>
                <a:cs typeface="Calibri" panose="020F0502020204030204" pitchFamily="34" charset="0"/>
              </a:rPr>
              <a:t> dans </a:t>
            </a:r>
            <a:r>
              <a:rPr lang="en-US" sz="1000" dirty="0" err="1">
                <a:solidFill>
                  <a:srgbClr val="00B050"/>
                </a:solidFill>
                <a:latin typeface="Calibri" panose="020F0502020204030204" pitchFamily="34" charset="0"/>
                <a:cs typeface="Calibri" panose="020F0502020204030204" pitchFamily="34" charset="0"/>
              </a:rPr>
              <a:t>l’entrepot</a:t>
            </a:r>
            <a:r>
              <a:rPr lang="en-US" sz="1000" dirty="0">
                <a:solidFill>
                  <a:srgbClr val="00B050"/>
                </a:solidFill>
                <a:latin typeface="Calibri" panose="020F0502020204030204" pitchFamily="34" charset="0"/>
                <a:cs typeface="Calibri" panose="020F0502020204030204" pitchFamily="34" charset="0"/>
              </a:rPr>
              <a:t> </a:t>
            </a:r>
            <a:r>
              <a:rPr lang="en-US" sz="1000" dirty="0" err="1">
                <a:solidFill>
                  <a:srgbClr val="00B050"/>
                </a:solidFill>
                <a:latin typeface="Calibri" panose="020F0502020204030204" pitchFamily="34" charset="0"/>
                <a:cs typeface="Calibri" panose="020F0502020204030204" pitchFamily="34" charset="0"/>
              </a:rPr>
              <a:t>Figshare</a:t>
            </a:r>
            <a:r>
              <a:rPr lang="en-US" sz="1000" dirty="0">
                <a:solidFill>
                  <a:srgbClr val="00B050"/>
                </a:solidFill>
                <a:latin typeface="Calibri" panose="020F0502020204030204" pitchFamily="34" charset="0"/>
                <a:cs typeface="Calibri" panose="020F0502020204030204" pitchFamily="34" charset="0"/>
              </a:rPr>
              <a:t>.</a:t>
            </a:r>
            <a:endParaRPr lang="fr-FR" sz="1000" dirty="0">
              <a:latin typeface="Calibri" panose="020F0502020204030204" pitchFamily="34" charset="0"/>
              <a:cs typeface="Calibri" panose="020F0502020204030204" pitchFamily="34" charset="0"/>
            </a:endParaRPr>
          </a:p>
          <a:p>
            <a:pPr marL="0" marR="0" lvl="0" indent="0" algn="l" defTabSz="914400" rtl="0" eaLnBrk="1" fontAlgn="auto" latinLnBrk="0" hangingPunct="1">
              <a:buClrTx/>
              <a:buSzTx/>
              <a:buFontTx/>
              <a:buNone/>
              <a:tabLst/>
              <a:defRPr/>
            </a:pPr>
            <a:endParaRPr lang="fr-FR" sz="800" dirty="0">
              <a:solidFill>
                <a:srgbClr val="00B050"/>
              </a:solidFill>
              <a:latin typeface="Calibri" panose="020F0502020204030204" pitchFamily="34" charset="0"/>
              <a:cs typeface="Calibri" panose="020F0502020204030204" pitchFamily="34" charset="0"/>
            </a:endParaRPr>
          </a:p>
          <a:p>
            <a:pPr marL="0" marR="0" lvl="0" indent="0" algn="l" defTabSz="914400" rtl="0" eaLnBrk="1" fontAlgn="auto" latinLnBrk="0" hangingPunct="1">
              <a:buClrTx/>
              <a:buSzTx/>
              <a:buFontTx/>
              <a:buNone/>
              <a:tabLst/>
              <a:defRPr/>
            </a:pPr>
            <a:r>
              <a:rPr lang="en-US" sz="1000" dirty="0">
                <a:latin typeface="Calibri" panose="020F0502020204030204" pitchFamily="34" charset="0"/>
                <a:cs typeface="Calibri" panose="020F0502020204030204" pitchFamily="34" charset="0"/>
              </a:rPr>
              <a:t>Retrieving and processing </a:t>
            </a:r>
            <a:r>
              <a:rPr lang="en-US" sz="1000" dirty="0" err="1">
                <a:latin typeface="Calibri" panose="020F0502020204030204" pitchFamily="34" charset="0"/>
                <a:cs typeface="Calibri" panose="020F0502020204030204" pitchFamily="34" charset="0"/>
              </a:rPr>
              <a:t>agro</a:t>
            </a:r>
            <a:r>
              <a:rPr lang="en-US" sz="1000" dirty="0">
                <a:latin typeface="Calibri" panose="020F0502020204030204" pitchFamily="34" charset="0"/>
                <a:cs typeface="Calibri" panose="020F0502020204030204" pitchFamily="34" charset="0"/>
              </a:rPr>
              <a:t>-meteorological data from API-client sources using R software. (</a:t>
            </a:r>
            <a:r>
              <a:rPr lang="en-US" sz="1000" i="1" dirty="0">
                <a:latin typeface="Calibri" panose="020F0502020204030204" pitchFamily="34" charset="0"/>
                <a:cs typeface="Calibri" panose="020F0502020204030204" pitchFamily="34" charset="0"/>
              </a:rPr>
              <a:t>The objective of this dataset containing a code-tutorial is to assist end users to retrieve and process gridded weather data using R software)</a:t>
            </a:r>
            <a:r>
              <a:rPr lang="en-US" sz="1000" dirty="0">
                <a:latin typeface="Calibri" panose="020F0502020204030204" pitchFamily="34" charset="0"/>
                <a:cs typeface="Calibri" panose="020F0502020204030204" pitchFamily="34" charset="0"/>
              </a:rPr>
              <a:t>. </a:t>
            </a:r>
            <a:r>
              <a:rPr lang="en-US" sz="1000" dirty="0">
                <a:solidFill>
                  <a:srgbClr val="00B050"/>
                </a:solidFill>
                <a:latin typeface="Calibri" panose="020F0502020204030204" pitchFamily="34" charset="0"/>
                <a:cs typeface="Calibri" panose="020F0502020204030204" pitchFamily="34" charset="0"/>
              </a:rPr>
              <a:t>BMC Research Notes ; </a:t>
            </a:r>
            <a:r>
              <a:rPr lang="en-US" sz="1000" dirty="0" err="1">
                <a:latin typeface="Calibri" panose="020F0502020204030204" pitchFamily="34" charset="0"/>
                <a:cs typeface="Calibri" panose="020F0502020204030204" pitchFamily="34" charset="0"/>
              </a:rPr>
              <a:t>Données</a:t>
            </a:r>
            <a:r>
              <a:rPr lang="en-US" sz="1000" dirty="0">
                <a:latin typeface="Calibri" panose="020F0502020204030204" pitchFamily="34" charset="0"/>
                <a:cs typeface="Calibri" panose="020F0502020204030204" pitchFamily="34" charset="0"/>
              </a:rPr>
              <a:t> dans </a:t>
            </a:r>
            <a:r>
              <a:rPr lang="fr-FR" sz="1000" dirty="0">
                <a:solidFill>
                  <a:srgbClr val="00B050"/>
                </a:solidFill>
                <a:latin typeface="Calibri" panose="020F0502020204030204" pitchFamily="34" charset="0"/>
                <a:cs typeface="Calibri" panose="020F0502020204030204" pitchFamily="34" charset="0"/>
              </a:rPr>
              <a:t>Harvard Dataverse</a:t>
            </a:r>
            <a:r>
              <a:rPr lang="fr-FR" sz="1000" dirty="0">
                <a:latin typeface="Calibri" panose="020F0502020204030204" pitchFamily="34" charset="0"/>
                <a:cs typeface="Calibri" panose="020F0502020204030204" pitchFamily="34" charset="0"/>
              </a:rPr>
              <a:t>: </a:t>
            </a:r>
            <a:r>
              <a:rPr lang="fr-FR" sz="900" dirty="0">
                <a:latin typeface="Calibri" panose="020F0502020204030204" pitchFamily="34" charset="0"/>
                <a:cs typeface="Calibri" panose="020F0502020204030204" pitchFamily="34" charset="0"/>
                <a:hlinkClick r:id="rId11"/>
              </a:rPr>
              <a:t>https://bmcresnotes.biomedcentral.com/articles/10.1186/s13104-021-05622-8</a:t>
            </a:r>
            <a:r>
              <a:rPr lang="fr-FR" sz="900" dirty="0">
                <a:latin typeface="Calibri" panose="020F0502020204030204" pitchFamily="34" charset="0"/>
                <a:cs typeface="Calibri" panose="020F0502020204030204" pitchFamily="34" charset="0"/>
              </a:rPr>
              <a:t>  </a:t>
            </a:r>
          </a:p>
          <a:p>
            <a:pPr marL="449263" indent="-449263">
              <a:buNone/>
            </a:pPr>
            <a:endParaRPr lang="fr-FR" sz="800" dirty="0">
              <a:solidFill>
                <a:srgbClr val="00B050"/>
              </a:solidFill>
              <a:latin typeface="Calibri" panose="020F0502020204030204" pitchFamily="34" charset="0"/>
              <a:cs typeface="Calibri" panose="020F0502020204030204" pitchFamily="34" charset="0"/>
            </a:endParaRPr>
          </a:p>
          <a:p>
            <a:pPr marL="449263" indent="-449263">
              <a:buNone/>
            </a:pPr>
            <a:r>
              <a:rPr lang="en-US" sz="1000" b="1" dirty="0" err="1">
                <a:latin typeface="Calibri" panose="020F0502020204030204" pitchFamily="34" charset="0"/>
                <a:cs typeface="Calibri" panose="020F0502020204030204" pitchFamily="34" charset="0"/>
              </a:rPr>
              <a:t>Autres</a:t>
            </a:r>
            <a:r>
              <a:rPr lang="en-US" sz="1000" b="1" dirty="0">
                <a:latin typeface="Calibri" panose="020F0502020204030204" pitchFamily="34" charset="0"/>
                <a:cs typeface="Calibri" panose="020F0502020204030204" pitchFamily="34" charset="0"/>
              </a:rPr>
              <a:t> Data papers:</a:t>
            </a:r>
          </a:p>
          <a:p>
            <a:pPr marL="0" indent="0">
              <a:buNone/>
            </a:pPr>
            <a:r>
              <a:rPr lang="en-US" sz="1000" dirty="0">
                <a:latin typeface="Calibri" panose="020F0502020204030204" pitchFamily="34" charset="0"/>
                <a:cs typeface="Calibri" panose="020F0502020204030204" pitchFamily="34" charset="0"/>
              </a:rPr>
              <a:t>Evaluation of the ecosystem services approach in agricultural literature. One Ecosystem. 2017. </a:t>
            </a:r>
            <a:r>
              <a:rPr lang="en-US" sz="900" dirty="0">
                <a:latin typeface="Calibri" panose="020F0502020204030204" pitchFamily="34" charset="0"/>
                <a:cs typeface="Calibri" panose="020F0502020204030204" pitchFamily="34" charset="0"/>
                <a:hlinkClick r:id="rId12"/>
              </a:rPr>
              <a:t>https://doi.org/10.3897/oneeco.2.e11613</a:t>
            </a:r>
            <a:r>
              <a:rPr lang="en-US" sz="900" dirty="0">
                <a:latin typeface="Calibri" panose="020F0502020204030204" pitchFamily="34" charset="0"/>
                <a:cs typeface="Calibri" panose="020F0502020204030204" pitchFamily="34" charset="0"/>
              </a:rPr>
              <a:t> </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données</a:t>
            </a:r>
            <a:r>
              <a:rPr lang="en-US" sz="1000" dirty="0">
                <a:latin typeface="Calibri" panose="020F0502020204030204" pitchFamily="34" charset="0"/>
                <a:cs typeface="Calibri" panose="020F0502020204030204" pitchFamily="34" charset="0"/>
              </a:rPr>
              <a:t> dans les </a:t>
            </a:r>
            <a:r>
              <a:rPr lang="en-US" sz="1000" dirty="0" err="1">
                <a:latin typeface="Calibri" panose="020F0502020204030204" pitchFamily="34" charset="0"/>
                <a:cs typeface="Calibri" panose="020F0502020204030204" pitchFamily="34" charset="0"/>
              </a:rPr>
              <a:t>fichiers</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supplémentaires</a:t>
            </a:r>
            <a:r>
              <a:rPr lang="en-US" sz="1000" dirty="0">
                <a:latin typeface="Calibri" panose="020F0502020204030204" pitchFamily="34" charset="0"/>
                <a:cs typeface="Calibri" panose="020F0502020204030204" pitchFamily="34" charset="0"/>
              </a:rPr>
              <a:t> de </a:t>
            </a:r>
            <a:r>
              <a:rPr lang="en-US" sz="1000" dirty="0" err="1">
                <a:latin typeface="Calibri" panose="020F0502020204030204" pitchFamily="34" charset="0"/>
                <a:cs typeface="Calibri" panose="020F0502020204030204" pitchFamily="34" charset="0"/>
              </a:rPr>
              <a:t>l’article</a:t>
            </a:r>
            <a:r>
              <a:rPr lang="en-US" sz="1000" dirty="0">
                <a:latin typeface="Calibri" panose="020F0502020204030204" pitchFamily="34" charset="0"/>
                <a:cs typeface="Calibri" panose="020F0502020204030204" pitchFamily="34" charset="0"/>
              </a:rPr>
              <a:t>.</a:t>
            </a:r>
          </a:p>
          <a:p>
            <a:pPr>
              <a:buNone/>
            </a:pPr>
            <a:endParaRPr lang="en-US" sz="800" dirty="0">
              <a:latin typeface="Calibri" panose="020F0502020204030204" pitchFamily="34" charset="0"/>
              <a:cs typeface="Calibri" panose="020F0502020204030204" pitchFamily="34" charset="0"/>
            </a:endParaRPr>
          </a:p>
          <a:p>
            <a:pPr marL="0" indent="0">
              <a:buNone/>
            </a:pPr>
            <a:r>
              <a:rPr lang="en-US" sz="1000" dirty="0">
                <a:latin typeface="Calibri" panose="020F0502020204030204" pitchFamily="34" charset="0"/>
                <a:cs typeface="Calibri" panose="020F0502020204030204" pitchFamily="34" charset="0"/>
              </a:rPr>
              <a:t>DATAMAN: A global database of methane, nitrous oxide, and ammonia emission factors for livestock housing and outdoor storage of manure. </a:t>
            </a:r>
            <a:r>
              <a:rPr lang="fr-FR" sz="900" dirty="0">
                <a:latin typeface="Calibri" panose="020F0502020204030204" pitchFamily="34" charset="0"/>
                <a:cs typeface="Calibri" panose="020F0502020204030204" pitchFamily="34" charset="0"/>
                <a:hlinkClick r:id="rId13"/>
              </a:rPr>
              <a:t>https://doi.org/10.1002/jeq2.20430</a:t>
            </a:r>
            <a:r>
              <a:rPr lang="fr-FR" sz="900" dirty="0">
                <a:latin typeface="Calibri" panose="020F0502020204030204" pitchFamily="34" charset="0"/>
                <a:cs typeface="Calibri" panose="020F0502020204030204" pitchFamily="34" charset="0"/>
              </a:rPr>
              <a:t> </a:t>
            </a:r>
            <a:r>
              <a:rPr lang="fr-FR" sz="1000" dirty="0">
                <a:latin typeface="Calibri" panose="020F0502020204030204" pitchFamily="34" charset="0"/>
                <a:cs typeface="Calibri" panose="020F0502020204030204" pitchFamily="34" charset="0"/>
              </a:rPr>
              <a:t>Accès aux données ???? Voir: </a:t>
            </a:r>
            <a:r>
              <a:rPr lang="fr-FR" sz="900" dirty="0">
                <a:latin typeface="Calibri" panose="020F0502020204030204" pitchFamily="34" charset="0"/>
                <a:cs typeface="Calibri" panose="020F0502020204030204" pitchFamily="34" charset="0"/>
                <a:hlinkClick r:id="rId14"/>
              </a:rPr>
              <a:t>https://www.dataman.co.nz/?AspxAutoDetectCookieSupport=1</a:t>
            </a:r>
            <a:r>
              <a:rPr lang="fr-FR" sz="900" dirty="0">
                <a:latin typeface="Calibri" panose="020F0502020204030204" pitchFamily="34" charset="0"/>
                <a:cs typeface="Calibri" panose="020F0502020204030204" pitchFamily="34" charset="0"/>
              </a:rPr>
              <a:t>  </a:t>
            </a:r>
            <a:endParaRPr lang="en-US" sz="900" dirty="0">
              <a:latin typeface="Calibri" panose="020F0502020204030204" pitchFamily="34" charset="0"/>
              <a:cs typeface="Calibri" panose="020F0502020204030204" pitchFamily="34" charset="0"/>
            </a:endParaRPr>
          </a:p>
          <a:p>
            <a:pPr marL="158750" indent="0">
              <a:buNone/>
            </a:pP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91748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400"/>
            <a:ext cx="5486400" cy="45847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sz="1000" dirty="0">
              <a:latin typeface="+mn-lt"/>
            </a:endParaRPr>
          </a:p>
        </p:txBody>
      </p:sp>
    </p:spTree>
    <p:extLst>
      <p:ext uri="{BB962C8B-B14F-4D97-AF65-F5344CB8AC3E}">
        <p14:creationId xmlns:p14="http://schemas.microsoft.com/office/powerpoint/2010/main" val="1804436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a:xfrm>
            <a:off x="685800" y="4343400"/>
            <a:ext cx="5486400" cy="3613150"/>
          </a:xfrm>
        </p:spPr>
        <p:txBody>
          <a:bodyPr/>
          <a:lstStyle/>
          <a:p>
            <a:pPr lvl="0" indent="-457200">
              <a:buNone/>
              <a:defRPr/>
            </a:pPr>
            <a:r>
              <a:rPr lang="en-US" sz="1000" dirty="0">
                <a:latin typeface="Calibri" panose="020F0502020204030204" pitchFamily="34" charset="0"/>
                <a:cs typeface="Calibri" panose="020F0502020204030204" pitchFamily="34" charset="0"/>
              </a:rPr>
              <a:t>Diversity of Woody Species in </a:t>
            </a:r>
            <a:r>
              <a:rPr lang="en-US" sz="1000" dirty="0" err="1">
                <a:latin typeface="Calibri" panose="020F0502020204030204" pitchFamily="34" charset="0"/>
                <a:cs typeface="Calibri" panose="020F0502020204030204" pitchFamily="34" charset="0"/>
              </a:rPr>
              <a:t>Djamde</a:t>
            </a:r>
            <a:r>
              <a:rPr lang="en-US" sz="1000" dirty="0">
                <a:latin typeface="Calibri" panose="020F0502020204030204" pitchFamily="34" charset="0"/>
                <a:cs typeface="Calibri" panose="020F0502020204030204" pitchFamily="34" charset="0"/>
              </a:rPr>
              <a:t> Wildlife Reserve, Northern Togo, West Africa. Data Science Journal. 2019. </a:t>
            </a:r>
            <a:r>
              <a:rPr lang="en-US" sz="900" dirty="0">
                <a:latin typeface="Calibri" panose="020F0502020204030204" pitchFamily="34" charset="0"/>
                <a:cs typeface="Calibri" panose="020F0502020204030204" pitchFamily="34" charset="0"/>
                <a:hlinkClick r:id="rId3"/>
              </a:rPr>
              <a:t>http://doi.org/10.5334/dsj-2019-018</a:t>
            </a:r>
            <a:r>
              <a:rPr lang="en-US" sz="900" dirty="0">
                <a:latin typeface="Calibri" panose="020F0502020204030204" pitchFamily="34" charset="0"/>
                <a:cs typeface="Calibri" panose="020F0502020204030204" pitchFamily="34" charset="0"/>
              </a:rPr>
              <a:t> </a:t>
            </a:r>
          </a:p>
          <a:p>
            <a:pPr lvl="0" indent="-457200">
              <a:buNone/>
            </a:pPr>
            <a:r>
              <a:rPr lang="fr-FR" sz="1000" dirty="0">
                <a:latin typeface="Calibri" panose="020F0502020204030204" pitchFamily="34" charset="0"/>
                <a:cs typeface="Calibri" panose="020F0502020204030204" pitchFamily="34" charset="0"/>
              </a:rPr>
              <a:t>Données dans le GBIF du Togo.</a:t>
            </a:r>
            <a:r>
              <a:rPr lang="en-US" sz="1000" dirty="0">
                <a:latin typeface="Calibri" panose="020F0502020204030204" pitchFamily="34" charset="0"/>
                <a:cs typeface="Calibri" panose="020F0502020204030204" pitchFamily="34" charset="0"/>
                <a:hlinkClick r:id="rId4"/>
              </a:rPr>
              <a:t> </a:t>
            </a:r>
            <a:r>
              <a:rPr lang="en-US" sz="900" dirty="0">
                <a:latin typeface="Calibri" panose="020F0502020204030204" pitchFamily="34" charset="0"/>
                <a:cs typeface="Calibri" panose="020F0502020204030204" pitchFamily="34" charset="0"/>
                <a:hlinkClick r:id="rId4"/>
              </a:rPr>
              <a:t>http://ipt-togo.gbif.fr/resource?r=reserve_djamde#</a:t>
            </a:r>
            <a:endParaRPr lang="en-US" sz="900" dirty="0">
              <a:latin typeface="Calibri" panose="020F0502020204030204" pitchFamily="34" charset="0"/>
              <a:cs typeface="Calibri" panose="020F0502020204030204" pitchFamily="34" charset="0"/>
            </a:endParaRPr>
          </a:p>
          <a:p>
            <a:pPr lvl="0" indent="-457200" algn="just">
              <a:spcBef>
                <a:spcPts val="200"/>
              </a:spcBef>
              <a:spcAft>
                <a:spcPts val="0"/>
              </a:spcAft>
              <a:buFont typeface="Wingdings" panose="05000000000000000000" pitchFamily="2" charset="2"/>
              <a:buNone/>
            </a:pPr>
            <a:endParaRPr lang="en-US" sz="800" dirty="0">
              <a:solidFill>
                <a:prstClr val="black"/>
              </a:solidFill>
              <a:latin typeface="Calibri" panose="020F0502020204030204" pitchFamily="34" charset="0"/>
              <a:cs typeface="Calibri" panose="020F0502020204030204" pitchFamily="34" charset="0"/>
            </a:endParaRPr>
          </a:p>
          <a:p>
            <a:pPr lvl="0" indent="-457200" algn="just">
              <a:spcBef>
                <a:spcPts val="200"/>
              </a:spcBef>
              <a:spcAft>
                <a:spcPts val="0"/>
              </a:spcAft>
              <a:buFont typeface="Wingdings" panose="05000000000000000000" pitchFamily="2" charset="2"/>
              <a:buNone/>
            </a:pPr>
            <a:r>
              <a:rPr lang="en-US" sz="1000" dirty="0">
                <a:solidFill>
                  <a:prstClr val="black"/>
                </a:solidFill>
                <a:latin typeface="Calibri" panose="020F0502020204030204" pitchFamily="34" charset="0"/>
                <a:cs typeface="Calibri" panose="020F0502020204030204" pitchFamily="34" charset="0"/>
              </a:rPr>
              <a:t>The </a:t>
            </a:r>
            <a:r>
              <a:rPr lang="en-US" sz="1000" dirty="0" err="1">
                <a:solidFill>
                  <a:prstClr val="black"/>
                </a:solidFill>
                <a:latin typeface="Calibri" panose="020F0502020204030204" pitchFamily="34" charset="0"/>
                <a:cs typeface="Calibri" panose="020F0502020204030204" pitchFamily="34" charset="0"/>
              </a:rPr>
              <a:t>GenTree</a:t>
            </a:r>
            <a:r>
              <a:rPr lang="en-US" sz="1000" dirty="0">
                <a:solidFill>
                  <a:prstClr val="black"/>
                </a:solidFill>
                <a:latin typeface="Calibri" panose="020F0502020204030204" pitchFamily="34" charset="0"/>
                <a:cs typeface="Calibri" panose="020F0502020204030204" pitchFamily="34" charset="0"/>
              </a:rPr>
              <a:t> Platform: growth traits and tree-level environmental data in 12 European forest</a:t>
            </a:r>
          </a:p>
          <a:p>
            <a:pPr lvl="0" indent="-457200" algn="just">
              <a:spcBef>
                <a:spcPts val="200"/>
              </a:spcBef>
              <a:buNone/>
            </a:pPr>
            <a:r>
              <a:rPr lang="en-US" sz="1000" dirty="0">
                <a:solidFill>
                  <a:prstClr val="black"/>
                </a:solidFill>
                <a:latin typeface="Calibri" panose="020F0502020204030204" pitchFamily="34" charset="0"/>
                <a:cs typeface="Calibri" panose="020F0502020204030204" pitchFamily="34" charset="0"/>
              </a:rPr>
              <a:t>tree species: </a:t>
            </a:r>
            <a:r>
              <a:rPr lang="en-US" sz="1000" i="1" dirty="0" err="1">
                <a:solidFill>
                  <a:srgbClr val="00B050"/>
                </a:solidFill>
                <a:latin typeface="Calibri" panose="020F0502020204030204" pitchFamily="34" charset="0"/>
                <a:cs typeface="Calibri" panose="020F0502020204030204" pitchFamily="34" charset="0"/>
              </a:rPr>
              <a:t>GigaScience</a:t>
            </a:r>
            <a:r>
              <a:rPr lang="en-US" sz="1000" i="1" dirty="0">
                <a:solidFill>
                  <a:srgbClr val="00B050"/>
                </a:solidFill>
                <a:latin typeface="Calibri" panose="020F0502020204030204" pitchFamily="34" charset="0"/>
                <a:cs typeface="Calibri" panose="020F0502020204030204" pitchFamily="34" charset="0"/>
              </a:rPr>
              <a:t> </a:t>
            </a:r>
            <a:r>
              <a:rPr lang="en-US" sz="1000" dirty="0">
                <a:solidFill>
                  <a:srgbClr val="00B050"/>
                </a:solidFill>
                <a:latin typeface="Calibri" panose="020F0502020204030204" pitchFamily="34" charset="0"/>
                <a:cs typeface="Calibri" panose="020F0502020204030204" pitchFamily="34" charset="0"/>
              </a:rPr>
              <a:t>/ </a:t>
            </a:r>
            <a:r>
              <a:rPr lang="en-US" sz="1000" dirty="0" err="1">
                <a:solidFill>
                  <a:srgbClr val="00B050"/>
                </a:solidFill>
                <a:latin typeface="Calibri" panose="020F0502020204030204" pitchFamily="34" charset="0"/>
                <a:cs typeface="Calibri" panose="020F0502020204030204" pitchFamily="34" charset="0"/>
              </a:rPr>
              <a:t>GigaDB</a:t>
            </a:r>
            <a:r>
              <a:rPr lang="en-US" sz="1000" dirty="0">
                <a:solidFill>
                  <a:srgbClr val="00B050"/>
                </a:solidFill>
                <a:latin typeface="Calibri" panose="020F0502020204030204" pitchFamily="34" charset="0"/>
                <a:cs typeface="Calibri" panose="020F0502020204030204" pitchFamily="34" charset="0"/>
              </a:rPr>
              <a:t> repository (</a:t>
            </a:r>
            <a:r>
              <a:rPr lang="en-US" sz="1000" dirty="0">
                <a:solidFill>
                  <a:srgbClr val="00B050"/>
                </a:solidFill>
                <a:latin typeface="Calibri" panose="020F0502020204030204" pitchFamily="34" charset="0"/>
                <a:cs typeface="Calibri" panose="020F0502020204030204" pitchFamily="34" charset="0"/>
                <a:hlinkClick r:id="rId5"/>
              </a:rPr>
              <a:t>http://gigadb.org/dataset/100855</a:t>
            </a:r>
            <a:r>
              <a:rPr lang="en-US" sz="1000" dirty="0">
                <a:solidFill>
                  <a:srgbClr val="00B050"/>
                </a:solidFill>
                <a:latin typeface="Calibri" panose="020F0502020204030204" pitchFamily="34" charset="0"/>
                <a:cs typeface="Calibri" panose="020F0502020204030204" pitchFamily="34" charset="0"/>
              </a:rPr>
              <a:t>) </a:t>
            </a:r>
            <a:r>
              <a:rPr lang="en-US" sz="1000" dirty="0">
                <a:solidFill>
                  <a:schemeClr val="tx1"/>
                </a:solidFill>
                <a:latin typeface="Calibri" panose="020F0502020204030204" pitchFamily="34" charset="0"/>
                <a:cs typeface="Calibri" panose="020F0502020204030204" pitchFamily="34" charset="0"/>
              </a:rPr>
              <a:t>under a CC0</a:t>
            </a:r>
          </a:p>
          <a:p>
            <a:pPr lvl="0" indent="-457200" algn="just">
              <a:spcBef>
                <a:spcPts val="200"/>
              </a:spcBef>
              <a:buNone/>
            </a:pPr>
            <a:r>
              <a:rPr lang="en-US" sz="1000" dirty="0">
                <a:solidFill>
                  <a:schemeClr val="tx1"/>
                </a:solidFill>
                <a:latin typeface="Calibri" panose="020F0502020204030204" pitchFamily="34" charset="0"/>
                <a:cs typeface="Calibri" panose="020F0502020204030204" pitchFamily="34" charset="0"/>
              </a:rPr>
              <a:t>license et dans </a:t>
            </a:r>
            <a:r>
              <a:rPr lang="en-US" sz="1000" dirty="0">
                <a:solidFill>
                  <a:srgbClr val="00B050"/>
                </a:solidFill>
                <a:latin typeface="Calibri" panose="020F0502020204030204" pitchFamily="34" charset="0"/>
                <a:cs typeface="Calibri" panose="020F0502020204030204" pitchFamily="34" charset="0"/>
              </a:rPr>
              <a:t>Figshare </a:t>
            </a:r>
            <a:r>
              <a:rPr lang="en-US" sz="900" dirty="0">
                <a:solidFill>
                  <a:srgbClr val="00B050"/>
                </a:solidFill>
                <a:latin typeface="Calibri" panose="020F0502020204030204" pitchFamily="34" charset="0"/>
                <a:cs typeface="Calibri" panose="020F0502020204030204" pitchFamily="34" charset="0"/>
                <a:hlinkClick r:id="rId6"/>
              </a:rPr>
              <a:t>https://figshare.com/s/4d57474fd63864a6dfd8</a:t>
            </a:r>
            <a:r>
              <a:rPr lang="en-US" sz="900" dirty="0">
                <a:solidFill>
                  <a:srgbClr val="00B050"/>
                </a:solidFill>
                <a:latin typeface="Calibri" panose="020F0502020204030204" pitchFamily="34" charset="0"/>
                <a:cs typeface="Calibri" panose="020F0502020204030204" pitchFamily="34" charset="0"/>
              </a:rPr>
              <a:t> </a:t>
            </a:r>
          </a:p>
          <a:p>
            <a:pPr lvl="0" indent="-457200" algn="just">
              <a:spcBef>
                <a:spcPts val="200"/>
              </a:spcBef>
              <a:spcAft>
                <a:spcPts val="0"/>
              </a:spcAft>
              <a:buFont typeface="Wingdings" panose="05000000000000000000" pitchFamily="2" charset="2"/>
              <a:buNone/>
            </a:pPr>
            <a:endParaRPr lang="en-US" sz="800" dirty="0">
              <a:solidFill>
                <a:srgbClr val="00B050"/>
              </a:solidFill>
              <a:latin typeface="Calibri" panose="020F0502020204030204" pitchFamily="34" charset="0"/>
              <a:cs typeface="Calibri" panose="020F0502020204030204" pitchFamily="34" charset="0"/>
            </a:endParaRPr>
          </a:p>
          <a:p>
            <a:pPr lvl="0" indent="-457200" algn="just">
              <a:spcBef>
                <a:spcPts val="200"/>
              </a:spcBef>
              <a:spcAft>
                <a:spcPts val="0"/>
              </a:spcAft>
              <a:buFont typeface="Wingdings" panose="05000000000000000000" pitchFamily="2" charset="2"/>
              <a:buNone/>
            </a:pPr>
            <a:r>
              <a:rPr lang="fr-FR" sz="1000" dirty="0">
                <a:latin typeface="Calibri" panose="020F0502020204030204" pitchFamily="34" charset="0"/>
                <a:cs typeface="Calibri" panose="020F0502020204030204" pitchFamily="34" charset="0"/>
              </a:rPr>
              <a:t>Data on the </a:t>
            </a:r>
            <a:r>
              <a:rPr lang="fr-FR" sz="1000" dirty="0" err="1">
                <a:latin typeface="Calibri" panose="020F0502020204030204" pitchFamily="34" charset="0"/>
                <a:cs typeface="Calibri" panose="020F0502020204030204" pitchFamily="34" charset="0"/>
              </a:rPr>
              <a:t>effects</a:t>
            </a:r>
            <a:r>
              <a:rPr lang="fr-FR" sz="1000" dirty="0">
                <a:latin typeface="Calibri" panose="020F0502020204030204" pitchFamily="34" charset="0"/>
                <a:cs typeface="Calibri" panose="020F0502020204030204" pitchFamily="34" charset="0"/>
              </a:rPr>
              <a:t> of </a:t>
            </a:r>
            <a:r>
              <a:rPr lang="fr-FR" sz="1000" dirty="0" err="1">
                <a:latin typeface="Calibri" panose="020F0502020204030204" pitchFamily="34" charset="0"/>
                <a:cs typeface="Calibri" panose="020F0502020204030204" pitchFamily="34" charset="0"/>
              </a:rPr>
              <a:t>fertilization</a:t>
            </a:r>
            <a:r>
              <a:rPr lang="fr-FR" sz="1000" dirty="0">
                <a:latin typeface="Calibri" panose="020F0502020204030204" pitchFamily="34" charset="0"/>
                <a:cs typeface="Calibri" panose="020F0502020204030204" pitchFamily="34" charset="0"/>
              </a:rPr>
              <a:t> on </a:t>
            </a:r>
            <a:r>
              <a:rPr lang="fr-FR" sz="1000" dirty="0" err="1">
                <a:latin typeface="Calibri" panose="020F0502020204030204" pitchFamily="34" charset="0"/>
                <a:cs typeface="Calibri" panose="020F0502020204030204" pitchFamily="34" charset="0"/>
              </a:rPr>
              <a:t>growth</a:t>
            </a:r>
            <a:r>
              <a:rPr lang="fr-FR" sz="1000" dirty="0">
                <a:latin typeface="Calibri" panose="020F0502020204030204" pitchFamily="34" charset="0"/>
                <a:cs typeface="Calibri" panose="020F0502020204030204" pitchFamily="34" charset="0"/>
              </a:rPr>
              <a:t> rates, </a:t>
            </a:r>
            <a:r>
              <a:rPr lang="fr-FR" sz="1000" dirty="0" err="1">
                <a:latin typeface="Calibri" panose="020F0502020204030204" pitchFamily="34" charset="0"/>
                <a:cs typeface="Calibri" panose="020F0502020204030204" pitchFamily="34" charset="0"/>
              </a:rPr>
              <a:t>biomass</a:t>
            </a:r>
            <a:r>
              <a:rPr lang="fr-FR" sz="1000" dirty="0">
                <a:latin typeface="Calibri" panose="020F0502020204030204" pitchFamily="34" charset="0"/>
                <a:cs typeface="Calibri" panose="020F0502020204030204" pitchFamily="34" charset="0"/>
              </a:rPr>
              <a:t> allocation, carbohydrates and</a:t>
            </a:r>
          </a:p>
          <a:p>
            <a:pPr lvl="0" indent="-457200" algn="just">
              <a:spcBef>
                <a:spcPts val="200"/>
              </a:spcBef>
              <a:spcAft>
                <a:spcPts val="0"/>
              </a:spcAft>
              <a:buFont typeface="Wingdings" panose="05000000000000000000" pitchFamily="2" charset="2"/>
              <a:buNone/>
            </a:pPr>
            <a:r>
              <a:rPr lang="fr-FR" sz="1000" dirty="0" err="1">
                <a:latin typeface="Calibri" panose="020F0502020204030204" pitchFamily="34" charset="0"/>
                <a:cs typeface="Calibri" panose="020F0502020204030204" pitchFamily="34" charset="0"/>
              </a:rPr>
              <a:t>nutrients</a:t>
            </a:r>
            <a:r>
              <a:rPr lang="fr-FR" sz="1000" dirty="0">
                <a:latin typeface="Calibri" panose="020F0502020204030204" pitchFamily="34" charset="0"/>
                <a:cs typeface="Calibri" panose="020F0502020204030204" pitchFamily="34" charset="0"/>
              </a:rPr>
              <a:t> of </a:t>
            </a:r>
            <a:r>
              <a:rPr lang="fr-FR" sz="1000" dirty="0" err="1">
                <a:latin typeface="Calibri" panose="020F0502020204030204" pitchFamily="34" charset="0"/>
                <a:cs typeface="Calibri" panose="020F0502020204030204" pitchFamily="34" charset="0"/>
              </a:rPr>
              <a:t>nitrogen</a:t>
            </a:r>
            <a:r>
              <a:rPr lang="fr-FR" sz="1000" dirty="0">
                <a:latin typeface="Calibri" panose="020F0502020204030204" pitchFamily="34" charset="0"/>
                <a:cs typeface="Calibri" panose="020F0502020204030204" pitchFamily="34" charset="0"/>
              </a:rPr>
              <a:t>-fixing and non-</a:t>
            </a:r>
            <a:r>
              <a:rPr lang="fr-FR" sz="1000" dirty="0" err="1">
                <a:latin typeface="Calibri" panose="020F0502020204030204" pitchFamily="34" charset="0"/>
                <a:cs typeface="Calibri" panose="020F0502020204030204" pitchFamily="34" charset="0"/>
              </a:rPr>
              <a:t>nitrogen</a:t>
            </a:r>
            <a:r>
              <a:rPr lang="fr-FR" sz="1000" dirty="0">
                <a:latin typeface="Calibri" panose="020F0502020204030204" pitchFamily="34" charset="0"/>
                <a:cs typeface="Calibri" panose="020F0502020204030204" pitchFamily="34" charset="0"/>
              </a:rPr>
              <a:t>-fixing </a:t>
            </a:r>
            <a:r>
              <a:rPr lang="fr-FR" sz="1000" dirty="0" err="1">
                <a:latin typeface="Calibri" panose="020F0502020204030204" pitchFamily="34" charset="0"/>
                <a:cs typeface="Calibri" panose="020F0502020204030204" pitchFamily="34" charset="0"/>
              </a:rPr>
              <a:t>tree</a:t>
            </a:r>
            <a:r>
              <a:rPr lang="fr-FR" sz="1000" dirty="0">
                <a:latin typeface="Calibri" panose="020F0502020204030204" pitchFamily="34" charset="0"/>
                <a:cs typeface="Calibri" panose="020F0502020204030204" pitchFamily="34" charset="0"/>
              </a:rPr>
              <a:t> </a:t>
            </a:r>
            <a:r>
              <a:rPr lang="fr-FR" sz="1000" dirty="0" err="1">
                <a:latin typeface="Calibri" panose="020F0502020204030204" pitchFamily="34" charset="0"/>
                <a:cs typeface="Calibri" panose="020F0502020204030204" pitchFamily="34" charset="0"/>
              </a:rPr>
              <a:t>legumes</a:t>
            </a:r>
            <a:r>
              <a:rPr lang="fr-FR" sz="1000" dirty="0">
                <a:latin typeface="Calibri" panose="020F0502020204030204" pitchFamily="34" charset="0"/>
                <a:cs typeface="Calibri" panose="020F0502020204030204" pitchFamily="34" charset="0"/>
              </a:rPr>
              <a:t> </a:t>
            </a:r>
            <a:r>
              <a:rPr lang="fr-FR" sz="1000" dirty="0" err="1">
                <a:latin typeface="Calibri" panose="020F0502020204030204" pitchFamily="34" charset="0"/>
                <a:cs typeface="Calibri" panose="020F0502020204030204" pitchFamily="34" charset="0"/>
              </a:rPr>
              <a:t>during</a:t>
            </a:r>
            <a:r>
              <a:rPr lang="fr-FR" sz="1000" dirty="0">
                <a:latin typeface="Calibri" panose="020F0502020204030204" pitchFamily="34" charset="0"/>
                <a:cs typeface="Calibri" panose="020F0502020204030204" pitchFamily="34" charset="0"/>
              </a:rPr>
              <a:t> tropical </a:t>
            </a:r>
            <a:r>
              <a:rPr lang="fr-FR" sz="1000" dirty="0" err="1">
                <a:latin typeface="Calibri" panose="020F0502020204030204" pitchFamily="34" charset="0"/>
                <a:cs typeface="Calibri" panose="020F0502020204030204" pitchFamily="34" charset="0"/>
              </a:rPr>
              <a:t>forest</a:t>
            </a:r>
            <a:endParaRPr lang="fr-FR" sz="1000" dirty="0">
              <a:latin typeface="Calibri" panose="020F0502020204030204" pitchFamily="34" charset="0"/>
              <a:cs typeface="Calibri" panose="020F0502020204030204" pitchFamily="34" charset="0"/>
            </a:endParaRPr>
          </a:p>
          <a:p>
            <a:pPr lvl="0" indent="-457200" algn="just">
              <a:spcBef>
                <a:spcPts val="200"/>
              </a:spcBef>
              <a:buNone/>
            </a:pPr>
            <a:r>
              <a:rPr lang="fr-FR" sz="1000" dirty="0" err="1">
                <a:latin typeface="Calibri" panose="020F0502020204030204" pitchFamily="34" charset="0"/>
                <a:cs typeface="Calibri" panose="020F0502020204030204" pitchFamily="34" charset="0"/>
              </a:rPr>
              <a:t>restoration</a:t>
            </a:r>
            <a:r>
              <a:rPr lang="fr-FR" sz="1000" dirty="0">
                <a:latin typeface="Calibri" panose="020F0502020204030204" pitchFamily="34" charset="0"/>
                <a:cs typeface="Calibri" panose="020F0502020204030204" pitchFamily="34" charset="0"/>
              </a:rPr>
              <a:t>. </a:t>
            </a:r>
            <a:r>
              <a:rPr lang="fr-FR" sz="1000" i="1" dirty="0">
                <a:solidFill>
                  <a:srgbClr val="00B050"/>
                </a:solidFill>
                <a:latin typeface="Calibri" panose="020F0502020204030204" pitchFamily="34" charset="0"/>
                <a:cs typeface="Calibri" panose="020F0502020204030204" pitchFamily="34" charset="0"/>
              </a:rPr>
              <a:t>BMC </a:t>
            </a:r>
            <a:r>
              <a:rPr lang="fr-FR" sz="1000" i="1" dirty="0" err="1">
                <a:solidFill>
                  <a:srgbClr val="00B050"/>
                </a:solidFill>
                <a:latin typeface="Calibri" panose="020F0502020204030204" pitchFamily="34" charset="0"/>
                <a:cs typeface="Calibri" panose="020F0502020204030204" pitchFamily="34" charset="0"/>
              </a:rPr>
              <a:t>Res</a:t>
            </a:r>
            <a:r>
              <a:rPr lang="fr-FR" sz="1000" i="1" dirty="0">
                <a:solidFill>
                  <a:srgbClr val="00B050"/>
                </a:solidFill>
                <a:latin typeface="Calibri" panose="020F0502020204030204" pitchFamily="34" charset="0"/>
                <a:cs typeface="Calibri" panose="020F0502020204030204" pitchFamily="34" charset="0"/>
              </a:rPr>
              <a:t> Notes.</a:t>
            </a:r>
            <a:r>
              <a:rPr lang="fr-FR" sz="1000" dirty="0">
                <a:solidFill>
                  <a:srgbClr val="00B050"/>
                </a:solidFill>
                <a:latin typeface="Calibri" panose="020F0502020204030204" pitchFamily="34" charset="0"/>
                <a:cs typeface="Calibri" panose="020F0502020204030204" pitchFamily="34" charset="0"/>
              </a:rPr>
              <a:t> </a:t>
            </a:r>
            <a:r>
              <a:rPr lang="fr-FR" sz="1000" dirty="0">
                <a:latin typeface="Calibri" panose="020F0502020204030204" pitchFamily="34" charset="0"/>
                <a:cs typeface="Calibri" panose="020F0502020204030204" pitchFamily="34" charset="0"/>
              </a:rPr>
              <a:t>14,</a:t>
            </a:r>
            <a:r>
              <a:rPr lang="fr-FR" sz="1000" b="1" dirty="0">
                <a:latin typeface="Calibri" panose="020F0502020204030204" pitchFamily="34" charset="0"/>
                <a:cs typeface="Calibri" panose="020F0502020204030204" pitchFamily="34" charset="0"/>
              </a:rPr>
              <a:t> </a:t>
            </a:r>
            <a:r>
              <a:rPr lang="fr-FR" sz="1000" dirty="0">
                <a:latin typeface="Calibri" panose="020F0502020204030204" pitchFamily="34" charset="0"/>
                <a:cs typeface="Calibri" panose="020F0502020204030204" pitchFamily="34" charset="0"/>
              </a:rPr>
              <a:t>153 (2021). </a:t>
            </a:r>
            <a:r>
              <a:rPr lang="fr-FR" sz="900" dirty="0">
                <a:latin typeface="Calibri" panose="020F0502020204030204" pitchFamily="34" charset="0"/>
                <a:cs typeface="Calibri" panose="020F0502020204030204" pitchFamily="34" charset="0"/>
                <a:hlinkClick r:id="rId7"/>
              </a:rPr>
              <a:t>https://doi.org/10.1186/s13104-021-05552-5</a:t>
            </a:r>
            <a:r>
              <a:rPr lang="fr-FR" sz="1000" dirty="0">
                <a:latin typeface="Calibri" panose="020F0502020204030204" pitchFamily="34" charset="0"/>
                <a:cs typeface="Calibri" panose="020F0502020204030204" pitchFamily="34" charset="0"/>
              </a:rPr>
              <a:t>. Données dans </a:t>
            </a:r>
            <a:r>
              <a:rPr lang="en-US" sz="1000" dirty="0" err="1">
                <a:latin typeface="Calibri" panose="020F0502020204030204" pitchFamily="34" charset="0"/>
                <a:cs typeface="Calibri" panose="020F0502020204030204" pitchFamily="34" charset="0"/>
              </a:rPr>
              <a:t>Figshare</a:t>
            </a:r>
            <a:r>
              <a:rPr lang="en-US" sz="1000" dirty="0">
                <a:latin typeface="Calibri" panose="020F0502020204030204" pitchFamily="34" charset="0"/>
                <a:cs typeface="Calibri" panose="020F0502020204030204" pitchFamily="34" charset="0"/>
              </a:rPr>
              <a:t>. </a:t>
            </a:r>
            <a:r>
              <a:rPr lang="en-US" sz="900" dirty="0">
                <a:latin typeface="Calibri" panose="020F0502020204030204" pitchFamily="34" charset="0"/>
                <a:cs typeface="Calibri" panose="020F0502020204030204" pitchFamily="34" charset="0"/>
                <a:hlinkClick r:id="rId8"/>
              </a:rPr>
              <a:t>https://doi.org/10.6084/m9.figshare.12869960.v6</a:t>
            </a:r>
            <a:r>
              <a:rPr lang="en-US" sz="900" dirty="0">
                <a:latin typeface="Calibri" panose="020F0502020204030204" pitchFamily="34" charset="0"/>
                <a:cs typeface="Calibri" panose="020F0502020204030204" pitchFamily="34" charset="0"/>
              </a:rPr>
              <a:t>. </a:t>
            </a:r>
            <a:endParaRPr lang="fr-FR" sz="900" dirty="0">
              <a:latin typeface="Calibri" panose="020F0502020204030204" pitchFamily="34" charset="0"/>
              <a:cs typeface="Calibri" panose="020F0502020204030204" pitchFamily="34" charset="0"/>
            </a:endParaRPr>
          </a:p>
          <a:p>
            <a:pPr lvl="0" indent="-457200" algn="just">
              <a:spcBef>
                <a:spcPts val="200"/>
              </a:spcBef>
              <a:spcAft>
                <a:spcPts val="0"/>
              </a:spcAft>
              <a:buFont typeface="Wingdings" panose="05000000000000000000" pitchFamily="2" charset="2"/>
              <a:buNone/>
            </a:pPr>
            <a:endParaRPr lang="en-US" sz="800" dirty="0">
              <a:solidFill>
                <a:srgbClr val="00B050"/>
              </a:solidFill>
              <a:latin typeface="Calibri" panose="020F0502020204030204" pitchFamily="34" charset="0"/>
              <a:cs typeface="Calibri" panose="020F0502020204030204" pitchFamily="34" charset="0"/>
            </a:endParaRPr>
          </a:p>
          <a:p>
            <a:pPr marR="0" lvl="0" indent="-457200" algn="just" defTabSz="914400" rtl="0" eaLnBrk="1" fontAlgn="auto" latinLnBrk="0" hangingPunct="1">
              <a:lnSpc>
                <a:spcPct val="100000"/>
              </a:lnSpc>
              <a:spcBef>
                <a:spcPts val="200"/>
              </a:spcBef>
              <a:spcAft>
                <a:spcPts val="0"/>
              </a:spcAft>
              <a:buClrTx/>
              <a:buSzTx/>
              <a:buFont typeface="Wingdings" panose="05000000000000000000" pitchFamily="2" charset="2"/>
              <a:buNone/>
              <a:tabLst/>
              <a:defRPr/>
            </a:pPr>
            <a:r>
              <a:rPr lang="en-US" sz="1000" dirty="0">
                <a:solidFill>
                  <a:prstClr val="black"/>
                </a:solidFill>
                <a:latin typeface="Calibri" panose="020F0502020204030204" pitchFamily="34" charset="0"/>
                <a:cs typeface="Calibri" panose="020F0502020204030204" pitchFamily="34" charset="0"/>
              </a:rPr>
              <a:t>3 decades of annual growth, mortality, physical condition, and microsite for ten tropical rainforest tree species: </a:t>
            </a:r>
            <a:r>
              <a:rPr lang="en-US" sz="1000" dirty="0">
                <a:solidFill>
                  <a:srgbClr val="00B050"/>
                </a:solidFill>
                <a:latin typeface="Calibri" panose="020F0502020204030204" pitchFamily="34" charset="0"/>
                <a:cs typeface="Calibri" panose="020F0502020204030204" pitchFamily="34" charset="0"/>
              </a:rPr>
              <a:t>Ecology / </a:t>
            </a:r>
            <a:r>
              <a:rPr lang="en-US" sz="1000" dirty="0" err="1">
                <a:solidFill>
                  <a:schemeClr val="tx1"/>
                </a:solidFill>
                <a:latin typeface="Calibri" panose="020F0502020204030204" pitchFamily="34" charset="0"/>
                <a:cs typeface="Calibri" panose="020F0502020204030204" pitchFamily="34" charset="0"/>
              </a:rPr>
              <a:t>données</a:t>
            </a:r>
            <a:r>
              <a:rPr lang="en-US" sz="1000" dirty="0">
                <a:solidFill>
                  <a:schemeClr val="tx1"/>
                </a:solidFill>
                <a:latin typeface="Calibri" panose="020F0502020204030204" pitchFamily="34" charset="0"/>
                <a:cs typeface="Calibri" panose="020F0502020204030204" pitchFamily="34" charset="0"/>
              </a:rPr>
              <a:t> dans </a:t>
            </a:r>
            <a:r>
              <a:rPr lang="es-ES" sz="1000" dirty="0" err="1">
                <a:latin typeface="Calibri" panose="020F0502020204030204" pitchFamily="34" charset="0"/>
                <a:cs typeface="Calibri" panose="020F0502020204030204" pitchFamily="34" charset="0"/>
              </a:rPr>
              <a:t>Dryad</a:t>
            </a:r>
            <a:r>
              <a:rPr lang="es-ES" sz="1000" dirty="0">
                <a:latin typeface="Calibri" panose="020F0502020204030204" pitchFamily="34" charset="0"/>
                <a:cs typeface="Calibri" panose="020F0502020204030204" pitchFamily="34" charset="0"/>
              </a:rPr>
              <a:t> Digital </a:t>
            </a:r>
            <a:r>
              <a:rPr lang="es-ES" sz="1000" dirty="0" err="1">
                <a:latin typeface="Calibri" panose="020F0502020204030204" pitchFamily="34" charset="0"/>
                <a:cs typeface="Calibri" panose="020F0502020204030204" pitchFamily="34" charset="0"/>
              </a:rPr>
              <a:t>Repository</a:t>
            </a:r>
            <a:r>
              <a:rPr lang="es-ES" sz="1000" dirty="0">
                <a:latin typeface="Calibri" panose="020F0502020204030204" pitchFamily="34" charset="0"/>
                <a:cs typeface="Calibri" panose="020F0502020204030204" pitchFamily="34" charset="0"/>
              </a:rPr>
              <a:t>: </a:t>
            </a:r>
            <a:r>
              <a:rPr lang="es-ES" sz="900" dirty="0">
                <a:latin typeface="Calibri" panose="020F0502020204030204" pitchFamily="34" charset="0"/>
                <a:cs typeface="Calibri" panose="020F0502020204030204" pitchFamily="34" charset="0"/>
                <a:hlinkClick r:id="rId9"/>
              </a:rPr>
              <a:t>https://doi.org/10.5061/dryad.g7b3302</a:t>
            </a:r>
            <a:r>
              <a:rPr lang="es-ES" sz="900" dirty="0">
                <a:latin typeface="Calibri" panose="020F0502020204030204" pitchFamily="34" charset="0"/>
                <a:cs typeface="Calibri" panose="020F0502020204030204" pitchFamily="34" charset="0"/>
              </a:rPr>
              <a:t>. 2018. </a:t>
            </a:r>
            <a:r>
              <a:rPr lang="fr-FR" sz="900" dirty="0">
                <a:latin typeface="Calibri" panose="020F0502020204030204" pitchFamily="34" charset="0"/>
                <a:cs typeface="Calibri" panose="020F0502020204030204" pitchFamily="34" charset="0"/>
                <a:hlinkClick r:id="rId10"/>
              </a:rPr>
              <a:t>https://doi.org/10.1002/ecy.2394</a:t>
            </a:r>
            <a:endParaRPr lang="en-US" sz="900" dirty="0">
              <a:solidFill>
                <a:srgbClr val="00B050"/>
              </a:solidFill>
              <a:latin typeface="Calibri" panose="020F0502020204030204" pitchFamily="34" charset="0"/>
              <a:cs typeface="Calibri" panose="020F0502020204030204" pitchFamily="34" charset="0"/>
            </a:endParaRPr>
          </a:p>
          <a:p>
            <a:pPr lvl="0" indent="-457200" algn="just">
              <a:spcBef>
                <a:spcPts val="200"/>
              </a:spcBef>
              <a:spcAft>
                <a:spcPts val="0"/>
              </a:spcAft>
              <a:buFont typeface="Wingdings" panose="05000000000000000000" pitchFamily="2" charset="2"/>
              <a:buNone/>
            </a:pPr>
            <a:endParaRPr lang="en-US" sz="800" dirty="0">
              <a:solidFill>
                <a:srgbClr val="00B050"/>
              </a:solidFill>
              <a:latin typeface="Calibri" panose="020F0502020204030204" pitchFamily="34" charset="0"/>
              <a:cs typeface="Calibri" panose="020F0502020204030204" pitchFamily="34" charset="0"/>
            </a:endParaRPr>
          </a:p>
          <a:p>
            <a:pPr marR="0" lvl="0" indent="-457200" algn="just" defTabSz="914400" rtl="0" eaLnBrk="1" fontAlgn="auto" latinLnBrk="0" hangingPunct="1">
              <a:lnSpc>
                <a:spcPct val="100000"/>
              </a:lnSpc>
              <a:spcBef>
                <a:spcPts val="200"/>
              </a:spcBef>
              <a:spcAft>
                <a:spcPts val="0"/>
              </a:spcAft>
              <a:buClrTx/>
              <a:buSzTx/>
              <a:buFont typeface="Wingdings" panose="05000000000000000000" pitchFamily="2" charset="2"/>
              <a:buNone/>
              <a:tabLst/>
              <a:defRPr/>
            </a:pPr>
            <a:r>
              <a:rPr lang="en-US" sz="1000" b="0" dirty="0">
                <a:latin typeface="Calibri" panose="020F0502020204030204" pitchFamily="34" charset="0"/>
                <a:cs typeface="Calibri" panose="020F0502020204030204" pitchFamily="34" charset="0"/>
              </a:rPr>
              <a:t>Data on </a:t>
            </a:r>
            <a:r>
              <a:rPr lang="en-US" sz="1000" b="0" dirty="0" err="1">
                <a:latin typeface="Calibri" panose="020F0502020204030204" pitchFamily="34" charset="0"/>
                <a:cs typeface="Calibri" panose="020F0502020204030204" pitchFamily="34" charset="0"/>
              </a:rPr>
              <a:t>dendrometric</a:t>
            </a:r>
            <a:r>
              <a:rPr lang="en-US" sz="1000" b="0" dirty="0">
                <a:latin typeface="Calibri" panose="020F0502020204030204" pitchFamily="34" charset="0"/>
                <a:cs typeface="Calibri" panose="020F0502020204030204" pitchFamily="34" charset="0"/>
              </a:rPr>
              <a:t> parameters, basic wood density, below- and aboveground biomass of tree species from Mangrove, Miombo, Mopane, and </a:t>
            </a:r>
            <a:r>
              <a:rPr lang="en-US" sz="1000" b="0" dirty="0" err="1">
                <a:latin typeface="Calibri" panose="020F0502020204030204" pitchFamily="34" charset="0"/>
                <a:cs typeface="Calibri" panose="020F0502020204030204" pitchFamily="34" charset="0"/>
              </a:rPr>
              <a:t>Mecrusse</a:t>
            </a:r>
            <a:r>
              <a:rPr lang="en-US" sz="1000" b="0" dirty="0">
                <a:latin typeface="Calibri" panose="020F0502020204030204" pitchFamily="34" charset="0"/>
                <a:cs typeface="Calibri" panose="020F0502020204030204" pitchFamily="34" charset="0"/>
              </a:rPr>
              <a:t> woodlands. </a:t>
            </a:r>
            <a:r>
              <a:rPr lang="en-US" sz="1000" b="0" i="1" dirty="0">
                <a:solidFill>
                  <a:srgbClr val="00B050"/>
                </a:solidFill>
                <a:latin typeface="Calibri" panose="020F0502020204030204" pitchFamily="34" charset="0"/>
                <a:cs typeface="Calibri" panose="020F0502020204030204" pitchFamily="34" charset="0"/>
              </a:rPr>
              <a:t>Data in Brief </a:t>
            </a:r>
            <a:r>
              <a:rPr lang="en-US" sz="1000" b="0" dirty="0">
                <a:solidFill>
                  <a:srgbClr val="00B050"/>
                </a:solidFill>
                <a:latin typeface="Calibri" panose="020F0502020204030204" pitchFamily="34" charset="0"/>
                <a:cs typeface="Calibri" panose="020F0502020204030204" pitchFamily="34" charset="0"/>
              </a:rPr>
              <a:t>/ </a:t>
            </a:r>
            <a:r>
              <a:rPr lang="en-US" sz="1000" b="0" dirty="0" err="1">
                <a:solidFill>
                  <a:srgbClr val="00B050"/>
                </a:solidFill>
                <a:latin typeface="Calibri" panose="020F0502020204030204" pitchFamily="34" charset="0"/>
                <a:cs typeface="Calibri" panose="020F0502020204030204" pitchFamily="34" charset="0"/>
              </a:rPr>
              <a:t>données</a:t>
            </a:r>
            <a:r>
              <a:rPr lang="en-US" sz="1000" b="0" dirty="0">
                <a:solidFill>
                  <a:srgbClr val="00B050"/>
                </a:solidFill>
                <a:latin typeface="Calibri" panose="020F0502020204030204" pitchFamily="34" charset="0"/>
                <a:cs typeface="Calibri" panose="020F0502020204030204" pitchFamily="34" charset="0"/>
              </a:rPr>
              <a:t> dans </a:t>
            </a:r>
            <a:r>
              <a:rPr lang="fr-FR" sz="1000" i="1" dirty="0" err="1">
                <a:solidFill>
                  <a:srgbClr val="00B050"/>
                </a:solidFill>
                <a:latin typeface="Calibri" panose="020F0502020204030204" pitchFamily="34" charset="0"/>
                <a:cs typeface="Calibri" panose="020F0502020204030204" pitchFamily="34" charset="0"/>
              </a:rPr>
              <a:t>Mendeley</a:t>
            </a:r>
            <a:r>
              <a:rPr lang="fr-FR" sz="1000" i="1" dirty="0">
                <a:solidFill>
                  <a:srgbClr val="00B050"/>
                </a:solidFill>
                <a:latin typeface="Calibri" panose="020F0502020204030204" pitchFamily="34" charset="0"/>
                <a:cs typeface="Calibri" panose="020F0502020204030204" pitchFamily="34" charset="0"/>
              </a:rPr>
              <a:t> Data</a:t>
            </a:r>
            <a:r>
              <a:rPr lang="fr-FR" sz="1000" dirty="0">
                <a:latin typeface="Calibri" panose="020F0502020204030204" pitchFamily="34" charset="0"/>
                <a:cs typeface="Calibri" panose="020F0502020204030204" pitchFamily="34" charset="0"/>
              </a:rPr>
              <a:t>: </a:t>
            </a:r>
            <a:r>
              <a:rPr lang="fr-FR" sz="900" dirty="0">
                <a:latin typeface="Calibri" panose="020F0502020204030204" pitchFamily="34" charset="0"/>
                <a:cs typeface="Calibri" panose="020F0502020204030204" pitchFamily="34" charset="0"/>
                <a:hlinkClick r:id="rId11"/>
              </a:rPr>
              <a:t>https://data.mendeley.com/datasets/f8rx3dhjhx/draft?a=1c23bbed-d1b1-4fc3-8d08-b412f91ce965</a:t>
            </a:r>
            <a:r>
              <a:rPr lang="en-US" sz="900" b="0" dirty="0">
                <a:latin typeface="Calibri" panose="020F0502020204030204" pitchFamily="34" charset="0"/>
                <a:cs typeface="Calibri" panose="020F0502020204030204" pitchFamily="34" charset="0"/>
              </a:rPr>
              <a:t>. 2020. </a:t>
            </a:r>
            <a:r>
              <a:rPr lang="fr-FR" sz="900" dirty="0">
                <a:latin typeface="Calibri" panose="020F0502020204030204" pitchFamily="34" charset="0"/>
                <a:cs typeface="Calibri" panose="020F0502020204030204" pitchFamily="34" charset="0"/>
                <a:hlinkClick r:id="rId12" tooltip="Persistent link using digital object identifier"/>
              </a:rPr>
              <a:t>https://doi.org/10.1016/j.dib.2020.105154</a:t>
            </a:r>
            <a:r>
              <a:rPr lang="fr-FR" sz="900" dirty="0">
                <a:latin typeface="Calibri" panose="020F0502020204030204" pitchFamily="34" charset="0"/>
                <a:cs typeface="Calibri" panose="020F0502020204030204" pitchFamily="34" charset="0"/>
              </a:rPr>
              <a:t> </a:t>
            </a:r>
            <a:endParaRPr lang="en-US" sz="900" b="0" dirty="0">
              <a:latin typeface="Calibri" panose="020F0502020204030204" pitchFamily="34" charset="0"/>
              <a:cs typeface="Calibri" panose="020F0502020204030204" pitchFamily="34" charset="0"/>
            </a:endParaRPr>
          </a:p>
          <a:p>
            <a:pPr lvl="0" indent="-457200" algn="just">
              <a:spcBef>
                <a:spcPts val="200"/>
              </a:spcBef>
              <a:spcAft>
                <a:spcPts val="0"/>
              </a:spcAft>
              <a:buFont typeface="Wingdings" panose="05000000000000000000" pitchFamily="2" charset="2"/>
              <a:buNone/>
            </a:pPr>
            <a:endParaRPr lang="fr-FR" sz="1000" b="0" dirty="0">
              <a:solidFill>
                <a:srgbClr val="00B050"/>
              </a:solidFill>
              <a:latin typeface="Calibri" panose="020F0502020204030204" pitchFamily="34" charset="0"/>
              <a:cs typeface="Calibri" panose="020F0502020204030204" pitchFamily="34" charset="0"/>
            </a:endParaRPr>
          </a:p>
          <a:p>
            <a:pPr indent="-457200"/>
            <a:endParaRPr lang="en-US" sz="1000" b="0" dirty="0">
              <a:solidFill>
                <a:srgbClr val="00B050"/>
              </a:solidFill>
              <a:latin typeface="Calibri" panose="020F0502020204030204" pitchFamily="34" charset="0"/>
              <a:cs typeface="Calibri" panose="020F0502020204030204" pitchFamily="34" charset="0"/>
            </a:endParaRPr>
          </a:p>
          <a:p>
            <a:endParaRPr lang="fr-FR" sz="1100"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74636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a:xfrm>
            <a:off x="685800" y="4343399"/>
            <a:ext cx="5486400" cy="529590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cap="none" dirty="0">
                <a:solidFill>
                  <a:prstClr val="black"/>
                </a:solidFill>
                <a:latin typeface="Calibri" panose="020F0502020204030204" pitchFamily="34" charset="0"/>
                <a:ea typeface="Arial"/>
                <a:cs typeface="Calibri" panose="020F0502020204030204" pitchFamily="34" charset="0"/>
                <a:sym typeface="Arial"/>
              </a:rPr>
              <a:t>GIbase1.0: A database of green infrastructure plant species in England and Scotland. </a:t>
            </a:r>
            <a:r>
              <a:rPr lang="en-US" sz="1000" b="0" i="1" u="none" strike="noStrike" kern="1200" cap="none" dirty="0">
                <a:solidFill>
                  <a:srgbClr val="00B050"/>
                </a:solidFill>
                <a:latin typeface="Calibri" panose="020F0502020204030204" pitchFamily="34" charset="0"/>
                <a:ea typeface="Arial"/>
                <a:cs typeface="Calibri" panose="020F0502020204030204" pitchFamily="34" charset="0"/>
                <a:sym typeface="Arial"/>
              </a:rPr>
              <a:t>Ecological Solutions and Evidence. </a:t>
            </a:r>
            <a:r>
              <a:rPr lang="fr-FR" sz="1000" dirty="0">
                <a:latin typeface="Calibri" panose="020F0502020204030204" pitchFamily="34" charset="0"/>
                <a:cs typeface="Calibri" panose="020F0502020204030204" pitchFamily="34" charset="0"/>
                <a:hlinkClick r:id="rId3"/>
              </a:rPr>
              <a:t>https://doi.org/10.1002/2688-8319.12133</a:t>
            </a:r>
            <a:r>
              <a:rPr lang="fr-FR" sz="1000" dirty="0">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u="none" strike="noStrike" kern="1200" cap="none" dirty="0">
                <a:solidFill>
                  <a:schemeClr val="tx1"/>
                </a:solidFill>
                <a:latin typeface="Calibri" panose="020F0502020204030204" pitchFamily="34" charset="0"/>
                <a:ea typeface="Arial"/>
                <a:cs typeface="Calibri" panose="020F0502020204030204" pitchFamily="34" charset="0"/>
                <a:sym typeface="Arial"/>
              </a:rPr>
              <a:t>Les données sont dans l’entrepôt DRYAD: </a:t>
            </a:r>
            <a:r>
              <a:rPr lang="fr-FR" sz="900" b="0" i="0" u="none" strike="noStrike" kern="1200" cap="none" dirty="0">
                <a:solidFill>
                  <a:srgbClr val="00B050"/>
                </a:solidFill>
                <a:latin typeface="Calibri" panose="020F0502020204030204" pitchFamily="34" charset="0"/>
                <a:ea typeface="Arial"/>
                <a:cs typeface="Calibri" panose="020F0502020204030204" pitchFamily="34" charset="0"/>
                <a:sym typeface="Arial"/>
                <a:hlinkClick r:id="rId4"/>
              </a:rPr>
              <a:t>https://datadryad.org/stash/dataset/doi:10.5061/dryad.0gb5mkm23</a:t>
            </a:r>
            <a:r>
              <a:rPr lang="fr-FR" sz="900" b="0" i="0" u="none" strike="noStrike" kern="1200" cap="none" dirty="0">
                <a:solidFill>
                  <a:srgbClr val="00B050"/>
                </a:solidFill>
                <a:latin typeface="Calibri" panose="020F0502020204030204" pitchFamily="34" charset="0"/>
                <a:ea typeface="Arial"/>
                <a:cs typeface="Calibri" panose="020F0502020204030204" pitchFamily="34" charset="0"/>
                <a:sym typeface="Arial"/>
              </a:rPr>
              <a:t> </a:t>
            </a:r>
            <a:endParaRPr lang="en-US" sz="900" b="0" i="0" u="none" strike="noStrike" kern="1200" cap="none" dirty="0">
              <a:solidFill>
                <a:srgbClr val="00B050"/>
              </a:solidFill>
              <a:latin typeface="Calibri" panose="020F0502020204030204" pitchFamily="34" charset="0"/>
              <a:ea typeface="Arial"/>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u="none" strike="noStrike" kern="1200" cap="none" dirty="0">
              <a:solidFill>
                <a:prstClr val="black"/>
              </a:solidFill>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cap="none" dirty="0">
                <a:solidFill>
                  <a:prstClr val="black"/>
                </a:solidFill>
                <a:latin typeface="Calibri" panose="020F0502020204030204" pitchFamily="34" charset="0"/>
                <a:cs typeface="Calibri" panose="020F0502020204030204" pitchFamily="34" charset="0"/>
                <a:sym typeface="Arial"/>
              </a:rPr>
              <a:t>Commensal small mammal trapping data in Southern Senegal, 2012–2015: where invasive species meet native ones. </a:t>
            </a:r>
            <a:r>
              <a:rPr lang="en-US" sz="1000" b="0" i="1" u="none" strike="noStrike" kern="1200" cap="none" dirty="0">
                <a:solidFill>
                  <a:srgbClr val="00B050"/>
                </a:solidFill>
                <a:latin typeface="Calibri" panose="020F0502020204030204" pitchFamily="34" charset="0"/>
                <a:cs typeface="Calibri" panose="020F0502020204030204" pitchFamily="34" charset="0"/>
                <a:sym typeface="Arial"/>
              </a:rPr>
              <a:t>Ecology.</a:t>
            </a:r>
            <a:r>
              <a:rPr lang="en-US" sz="1000" b="0" i="0" u="none" strike="noStrike" kern="1200" cap="none" dirty="0">
                <a:solidFill>
                  <a:prstClr val="black"/>
                </a:solidFill>
                <a:latin typeface="Calibri" panose="020F0502020204030204" pitchFamily="34" charset="0"/>
                <a:cs typeface="Calibri" panose="020F0502020204030204" pitchFamily="34" charset="0"/>
                <a:sym typeface="Arial"/>
              </a:rPr>
              <a:t> Données dans </a:t>
            </a:r>
            <a:r>
              <a:rPr lang="en-US" sz="1000" b="0" i="0" u="none" strike="noStrike" kern="1200" cap="none" dirty="0" err="1">
                <a:solidFill>
                  <a:prstClr val="black"/>
                </a:solidFill>
                <a:latin typeface="Calibri" panose="020F0502020204030204" pitchFamily="34" charset="0"/>
                <a:cs typeface="Calibri" panose="020F0502020204030204" pitchFamily="34" charset="0"/>
                <a:sym typeface="Arial"/>
              </a:rPr>
              <a:t>l’entrepôt</a:t>
            </a:r>
            <a:r>
              <a:rPr lang="en-US" sz="1000" b="0" i="0" u="none" strike="noStrike" kern="1200" cap="none" dirty="0">
                <a:solidFill>
                  <a:prstClr val="black"/>
                </a:solidFill>
                <a:latin typeface="Calibri" panose="020F0502020204030204" pitchFamily="34" charset="0"/>
                <a:cs typeface="Calibri" panose="020F0502020204030204" pitchFamily="34" charset="0"/>
                <a:sym typeface="Arial"/>
              </a:rPr>
              <a:t> de </a:t>
            </a:r>
            <a:r>
              <a:rPr lang="en-US" sz="1000" b="0" i="0" u="none" strike="noStrike" kern="1200" cap="none" dirty="0" err="1">
                <a:solidFill>
                  <a:prstClr val="black"/>
                </a:solidFill>
                <a:latin typeface="Calibri" panose="020F0502020204030204" pitchFamily="34" charset="0"/>
                <a:cs typeface="Calibri" panose="020F0502020204030204" pitchFamily="34" charset="0"/>
                <a:sym typeface="Arial"/>
              </a:rPr>
              <a:t>l’IRD</a:t>
            </a:r>
            <a:r>
              <a:rPr lang="en-US" sz="900" b="0" i="0" u="none" strike="noStrike" kern="1200" cap="none" dirty="0">
                <a:solidFill>
                  <a:prstClr val="black"/>
                </a:solidFill>
                <a:latin typeface="Calibri" panose="020F0502020204030204" pitchFamily="34" charset="0"/>
                <a:cs typeface="Calibri" panose="020F0502020204030204" pitchFamily="34" charset="0"/>
                <a:sym typeface="Arial"/>
              </a:rPr>
              <a:t>: </a:t>
            </a:r>
            <a:r>
              <a:rPr lang="en-US" sz="900" b="0" i="0" u="none" strike="noStrike" kern="1200" cap="none" dirty="0">
                <a:solidFill>
                  <a:prstClr val="black"/>
                </a:solidFill>
                <a:latin typeface="Calibri" panose="020F0502020204030204" pitchFamily="34" charset="0"/>
                <a:cs typeface="Calibri" panose="020F0502020204030204" pitchFamily="34" charset="0"/>
                <a:sym typeface="Arial"/>
                <a:hlinkClick r:id="rId5"/>
              </a:rPr>
              <a:t>https://dataverse.ird.fr/dataset.xhtml?persistentId=doi:10.23708/PQTQDA</a:t>
            </a:r>
            <a:r>
              <a:rPr lang="en-US" sz="900" b="0" i="0" u="none" strike="noStrike" kern="1200" cap="none" dirty="0">
                <a:solidFill>
                  <a:prstClr val="black"/>
                </a:solidFill>
                <a:latin typeface="Calibri" panose="020F0502020204030204" pitchFamily="34" charset="0"/>
                <a:cs typeface="Calibri" panose="020F0502020204030204" pitchFamily="34" charset="0"/>
                <a:sym typeface="Arial"/>
              </a:rPr>
              <a:t>  </a:t>
            </a:r>
            <a:r>
              <a:rPr lang="en-US" sz="1000" b="0" i="0" u="none" strike="noStrike" kern="1200" cap="none" dirty="0">
                <a:solidFill>
                  <a:prstClr val="black"/>
                </a:solidFill>
                <a:latin typeface="Calibri" panose="020F0502020204030204" pitchFamily="34" charset="0"/>
                <a:cs typeface="Calibri" panose="020F0502020204030204" pitchFamily="34" charset="0"/>
                <a:sym typeface="Arial"/>
              </a:rPr>
              <a:t>(Pour </a:t>
            </a:r>
            <a:r>
              <a:rPr lang="en-US" sz="1000" b="0" i="0" u="none" strike="noStrike" kern="1200" cap="none" dirty="0" err="1">
                <a:solidFill>
                  <a:prstClr val="black"/>
                </a:solidFill>
                <a:latin typeface="Calibri" panose="020F0502020204030204" pitchFamily="34" charset="0"/>
                <a:cs typeface="Calibri" panose="020F0502020204030204" pitchFamily="34" charset="0"/>
                <a:sym typeface="Arial"/>
              </a:rPr>
              <a:t>accéder</a:t>
            </a:r>
            <a:r>
              <a:rPr lang="en-US" sz="1000" b="0" i="0" u="none" strike="noStrike" kern="1200" cap="none" dirty="0">
                <a:solidFill>
                  <a:prstClr val="black"/>
                </a:solidFill>
                <a:latin typeface="Calibri" panose="020F0502020204030204" pitchFamily="34" charset="0"/>
                <a:cs typeface="Calibri" panose="020F0502020204030204" pitchFamily="34" charset="0"/>
                <a:sym typeface="Arial"/>
              </a:rPr>
              <a:t> à </a:t>
            </a:r>
            <a:r>
              <a:rPr lang="en-US" sz="1000" b="0" i="0" u="none" strike="noStrike" kern="1200" cap="none" dirty="0" err="1">
                <a:solidFill>
                  <a:prstClr val="black"/>
                </a:solidFill>
                <a:latin typeface="Calibri" panose="020F0502020204030204" pitchFamily="34" charset="0"/>
                <a:cs typeface="Calibri" panose="020F0502020204030204" pitchFamily="34" charset="0"/>
                <a:sym typeface="Arial"/>
              </a:rPr>
              <a:t>l’article</a:t>
            </a:r>
            <a:r>
              <a:rPr lang="en-US" sz="1000" b="0" i="0" u="none" strike="noStrike" kern="1200" cap="none" dirty="0">
                <a:solidFill>
                  <a:prstClr val="black"/>
                </a:solidFill>
                <a:latin typeface="Calibri" panose="020F0502020204030204" pitchFamily="34" charset="0"/>
                <a:cs typeface="Calibri" panose="020F0502020204030204" pitchFamily="34" charset="0"/>
                <a:sym typeface="Arial"/>
              </a:rPr>
              <a:t> </a:t>
            </a:r>
            <a:r>
              <a:rPr lang="en-US" sz="1000" b="0" i="0" u="none" strike="noStrike" kern="1200" cap="none" dirty="0" err="1">
                <a:solidFill>
                  <a:prstClr val="black"/>
                </a:solidFill>
                <a:latin typeface="Calibri" panose="020F0502020204030204" pitchFamily="34" charset="0"/>
                <a:cs typeface="Calibri" panose="020F0502020204030204" pitchFamily="34" charset="0"/>
                <a:sym typeface="Arial"/>
              </a:rPr>
              <a:t>entier</a:t>
            </a:r>
            <a:r>
              <a:rPr lang="en-US" sz="1000" b="0" i="0" u="none" strike="noStrike" kern="1200" cap="none" dirty="0">
                <a:solidFill>
                  <a:prstClr val="black"/>
                </a:solidFill>
                <a:latin typeface="Calibri" panose="020F0502020204030204" pitchFamily="34" charset="0"/>
                <a:cs typeface="Calibri" panose="020F0502020204030204" pitchFamily="34" charset="0"/>
                <a:sym typeface="Arial"/>
              </a:rPr>
              <a:t> (car </a:t>
            </a:r>
            <a:r>
              <a:rPr lang="en-US" sz="1000" b="0" i="1" u="none" strike="noStrike" kern="1200" cap="none" dirty="0">
                <a:solidFill>
                  <a:prstClr val="black"/>
                </a:solidFill>
                <a:latin typeface="Calibri" panose="020F0502020204030204" pitchFamily="34" charset="0"/>
                <a:cs typeface="Calibri" panose="020F0502020204030204" pitchFamily="34" charset="0"/>
                <a:sym typeface="Arial"/>
              </a:rPr>
              <a:t>Ecology</a:t>
            </a:r>
            <a:r>
              <a:rPr lang="en-US" sz="1000" b="0" i="0" u="none" strike="noStrike" kern="1200" cap="none" dirty="0">
                <a:solidFill>
                  <a:prstClr val="black"/>
                </a:solidFill>
                <a:latin typeface="Calibri" panose="020F0502020204030204" pitchFamily="34" charset="0"/>
                <a:cs typeface="Calibri" panose="020F0502020204030204" pitchFamily="34" charset="0"/>
                <a:sym typeface="Arial"/>
              </a:rPr>
              <a:t> ne </a:t>
            </a:r>
            <a:r>
              <a:rPr lang="en-US" sz="1000" b="0" i="0" u="none" strike="noStrike" kern="1200" cap="none" dirty="0" err="1">
                <a:solidFill>
                  <a:prstClr val="black"/>
                </a:solidFill>
                <a:latin typeface="Calibri" panose="020F0502020204030204" pitchFamily="34" charset="0"/>
                <a:cs typeface="Calibri" panose="020F0502020204030204" pitchFamily="34" charset="0"/>
                <a:sym typeface="Arial"/>
              </a:rPr>
              <a:t>publie</a:t>
            </a:r>
            <a:r>
              <a:rPr lang="en-US" sz="1000" b="0" i="0" u="none" strike="noStrike" kern="1200" cap="none" dirty="0">
                <a:solidFill>
                  <a:prstClr val="black"/>
                </a:solidFill>
                <a:latin typeface="Calibri" panose="020F0502020204030204" pitchFamily="34" charset="0"/>
                <a:cs typeface="Calibri" panose="020F0502020204030204" pitchFamily="34" charset="0"/>
                <a:sym typeface="Arial"/>
              </a:rPr>
              <a:t> que le résumé), </a:t>
            </a:r>
            <a:r>
              <a:rPr lang="en-US" sz="1000" b="0" i="0" u="none" strike="noStrike" kern="1200" cap="none" dirty="0" err="1">
                <a:solidFill>
                  <a:prstClr val="black"/>
                </a:solidFill>
                <a:latin typeface="Calibri" panose="020F0502020204030204" pitchFamily="34" charset="0"/>
                <a:cs typeface="Calibri" panose="020F0502020204030204" pitchFamily="34" charset="0"/>
                <a:sym typeface="Arial"/>
              </a:rPr>
              <a:t>il</a:t>
            </a:r>
            <a:r>
              <a:rPr lang="en-US" sz="1000" b="0" i="0" u="none" strike="noStrike" kern="1200" cap="none" dirty="0">
                <a:solidFill>
                  <a:prstClr val="black"/>
                </a:solidFill>
                <a:latin typeface="Calibri" panose="020F0502020204030204" pitchFamily="34" charset="0"/>
                <a:cs typeface="Calibri" panose="020F0502020204030204" pitchFamily="34" charset="0"/>
                <a:sym typeface="Arial"/>
              </a:rPr>
              <a:t> </a:t>
            </a:r>
            <a:r>
              <a:rPr lang="en-US" sz="1000" b="0" i="0" u="none" strike="noStrike" kern="1200" cap="none" dirty="0" err="1">
                <a:solidFill>
                  <a:prstClr val="black"/>
                </a:solidFill>
                <a:latin typeface="Calibri" panose="020F0502020204030204" pitchFamily="34" charset="0"/>
                <a:cs typeface="Calibri" panose="020F0502020204030204" pitchFamily="34" charset="0"/>
                <a:sym typeface="Arial"/>
              </a:rPr>
              <a:t>faut</a:t>
            </a:r>
            <a:r>
              <a:rPr lang="en-US" sz="1000" b="0" i="0" u="none" strike="noStrike" kern="1200" cap="none" dirty="0">
                <a:solidFill>
                  <a:prstClr val="black"/>
                </a:solidFill>
                <a:latin typeface="Calibri" panose="020F0502020204030204" pitchFamily="34" charset="0"/>
                <a:cs typeface="Calibri" panose="020F0502020204030204" pitchFamily="34" charset="0"/>
                <a:sym typeface="Arial"/>
              </a:rPr>
              <a:t> </a:t>
            </a:r>
            <a:r>
              <a:rPr lang="en-US" sz="1000" b="0" i="0" u="none" strike="noStrike" kern="1200" cap="none" dirty="0" err="1">
                <a:solidFill>
                  <a:prstClr val="black"/>
                </a:solidFill>
                <a:latin typeface="Calibri" panose="020F0502020204030204" pitchFamily="34" charset="0"/>
                <a:cs typeface="Calibri" panose="020F0502020204030204" pitchFamily="34" charset="0"/>
                <a:sym typeface="Arial"/>
              </a:rPr>
              <a:t>ouvrir</a:t>
            </a:r>
            <a:r>
              <a:rPr lang="en-US" sz="1000" b="0" i="0" u="none" strike="noStrike" kern="1200" cap="none" dirty="0">
                <a:solidFill>
                  <a:prstClr val="black"/>
                </a:solidFill>
                <a:latin typeface="Calibri" panose="020F0502020204030204" pitchFamily="34" charset="0"/>
                <a:cs typeface="Calibri" panose="020F0502020204030204" pitchFamily="34" charset="0"/>
                <a:sym typeface="Arial"/>
              </a:rPr>
              <a:t> le </a:t>
            </a:r>
            <a:r>
              <a:rPr lang="en-US" sz="1000" b="0" i="0" u="none" strike="noStrike" kern="1200" cap="none" dirty="0" err="1">
                <a:solidFill>
                  <a:prstClr val="black"/>
                </a:solidFill>
                <a:latin typeface="Calibri" panose="020F0502020204030204" pitchFamily="34" charset="0"/>
                <a:cs typeface="Calibri" panose="020F0502020204030204" pitchFamily="34" charset="0"/>
                <a:sym typeface="Arial"/>
              </a:rPr>
              <a:t>fichier</a:t>
            </a:r>
            <a:r>
              <a:rPr lang="en-US" sz="1000" b="0" i="0" u="none" strike="noStrike" kern="1200" cap="none" dirty="0">
                <a:solidFill>
                  <a:prstClr val="black"/>
                </a:solidFill>
                <a:latin typeface="Calibri" panose="020F0502020204030204" pitchFamily="34" charset="0"/>
                <a:cs typeface="Calibri" panose="020F0502020204030204" pitchFamily="34" charset="0"/>
                <a:sym typeface="Arial"/>
              </a:rPr>
              <a:t> zip qui se </a:t>
            </a:r>
            <a:r>
              <a:rPr lang="en-US" sz="1000" b="0" i="0" u="none" strike="noStrike" kern="1200" cap="none" dirty="0" err="1">
                <a:solidFill>
                  <a:prstClr val="black"/>
                </a:solidFill>
                <a:latin typeface="Calibri" panose="020F0502020204030204" pitchFamily="34" charset="0"/>
                <a:cs typeface="Calibri" panose="020F0502020204030204" pitchFamily="34" charset="0"/>
                <a:sym typeface="Arial"/>
              </a:rPr>
              <a:t>trouve</a:t>
            </a:r>
            <a:r>
              <a:rPr lang="en-US" sz="1000" b="0" i="0" u="none" strike="noStrike" kern="1200" cap="none" dirty="0">
                <a:solidFill>
                  <a:prstClr val="black"/>
                </a:solidFill>
                <a:latin typeface="Calibri" panose="020F0502020204030204" pitchFamily="34" charset="0"/>
                <a:cs typeface="Calibri" panose="020F0502020204030204" pitchFamily="34" charset="0"/>
                <a:sym typeface="Arial"/>
              </a:rPr>
              <a:t> dans </a:t>
            </a:r>
            <a:r>
              <a:rPr lang="en-US" sz="1000" b="0" i="1" u="none" strike="noStrike" kern="1200" cap="none" dirty="0">
                <a:solidFill>
                  <a:prstClr val="black"/>
                </a:solidFill>
                <a:latin typeface="Calibri" panose="020F0502020204030204" pitchFamily="34" charset="0"/>
                <a:cs typeface="Calibri" panose="020F0502020204030204" pitchFamily="34" charset="0"/>
                <a:sym typeface="Arial"/>
              </a:rPr>
              <a:t>Supporting information</a:t>
            </a:r>
            <a:r>
              <a:rPr lang="en-US" sz="1000" b="0" i="0" u="none" strike="noStrike" kern="1200" cap="none" dirty="0">
                <a:solidFill>
                  <a:prstClr val="black"/>
                </a:solidFill>
                <a:latin typeface="Calibri" panose="020F0502020204030204" pitchFamily="34" charset="0"/>
                <a:cs typeface="Calibri" panose="020F0502020204030204" pitchFamily="34" charset="0"/>
                <a:sym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Calibri" panose="020F0502020204030204" pitchFamily="34" charset="0"/>
                <a:cs typeface="Calibri" panose="020F0502020204030204" pitchFamily="34" charset="0"/>
              </a:rPr>
              <a:t>Tundra Trait Team: A database of plant traits spanning the tundra biome: </a:t>
            </a:r>
            <a:r>
              <a:rPr lang="en-US" sz="1000" i="1" dirty="0">
                <a:solidFill>
                  <a:srgbClr val="00B050"/>
                </a:solidFill>
                <a:latin typeface="Calibri" panose="020F0502020204030204" pitchFamily="34" charset="0"/>
                <a:cs typeface="Calibri" panose="020F0502020204030204" pitchFamily="34" charset="0"/>
              </a:rPr>
              <a:t>Global Ecology and Biogeography </a:t>
            </a:r>
            <a:r>
              <a:rPr lang="fr-FR" sz="1000" dirty="0">
                <a:solidFill>
                  <a:srgbClr val="00B050"/>
                </a:solidFill>
                <a:latin typeface="Calibri" panose="020F0502020204030204" pitchFamily="34" charset="0"/>
                <a:cs typeface="Calibri" panose="020F0502020204030204" pitchFamily="34" charset="0"/>
              </a:rPr>
              <a:t>/ données dans </a:t>
            </a:r>
            <a:r>
              <a:rPr lang="fr-FR" sz="1000" b="0" i="0" u="none" strike="noStrike" kern="1200" dirty="0" err="1">
                <a:solidFill>
                  <a:srgbClr val="00B050"/>
                </a:solidFill>
                <a:effectLst/>
                <a:latin typeface="Calibri" panose="020F0502020204030204" pitchFamily="34" charset="0"/>
                <a:ea typeface="+mn-ea"/>
                <a:cs typeface="Calibri" panose="020F0502020204030204" pitchFamily="34" charset="0"/>
              </a:rPr>
              <a:t>github</a:t>
            </a:r>
            <a:r>
              <a:rPr lang="fr-FR" sz="1000" b="0" i="0" u="none" strike="noStrike" kern="1200" dirty="0">
                <a:solidFill>
                  <a:srgbClr val="00B050"/>
                </a:solidFill>
                <a:effectLst/>
                <a:latin typeface="Calibri" panose="020F0502020204030204" pitchFamily="34" charset="0"/>
                <a:ea typeface="+mn-ea"/>
                <a:cs typeface="Calibri" panose="020F0502020204030204" pitchFamily="34" charset="0"/>
              </a:rPr>
              <a:t> et and Polar Data catalogue et dans TRY.</a:t>
            </a:r>
            <a:r>
              <a:rPr lang="fr-FR" sz="1000" dirty="0">
                <a:solidFill>
                  <a:srgbClr val="00B050"/>
                </a:solidFill>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Calibri" panose="020F0502020204030204" pitchFamily="34" charset="0"/>
                <a:cs typeface="Calibri" panose="020F0502020204030204" pitchFamily="34" charset="0"/>
              </a:rPr>
              <a:t>3 decades of annual growth, mortality, physical condition, and microsite for ten tropical rainforest tree species: </a:t>
            </a:r>
            <a:r>
              <a:rPr lang="en-US" sz="1000" i="1" dirty="0">
                <a:solidFill>
                  <a:srgbClr val="00B050"/>
                </a:solidFill>
                <a:latin typeface="Calibri" panose="020F0502020204030204" pitchFamily="34" charset="0"/>
                <a:cs typeface="Calibri" panose="020F0502020204030204" pitchFamily="34" charset="0"/>
              </a:rPr>
              <a:t>Ecology</a:t>
            </a:r>
            <a:r>
              <a:rPr lang="en-US" sz="1000" dirty="0">
                <a:solidFill>
                  <a:srgbClr val="00B050"/>
                </a:solidFill>
                <a:latin typeface="Calibri" panose="020F0502020204030204" pitchFamily="34" charset="0"/>
                <a:cs typeface="Calibri" panose="020F0502020204030204" pitchFamily="34" charset="0"/>
              </a:rPr>
              <a:t> / entrepôt Dryad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Calibri" panose="020F0502020204030204" pitchFamily="34" charset="0"/>
                <a:cs typeface="Calibri" panose="020F0502020204030204" pitchFamily="34" charset="0"/>
              </a:rPr>
              <a:t>Data paper avec </a:t>
            </a:r>
            <a:r>
              <a:rPr lang="en-US" sz="1000" dirty="0" err="1">
                <a:latin typeface="Calibri" panose="020F0502020204030204" pitchFamily="34" charset="0"/>
                <a:cs typeface="Calibri" panose="020F0502020204030204" pitchFamily="34" charset="0"/>
              </a:rPr>
              <a:t>metadonnées</a:t>
            </a:r>
            <a:r>
              <a:rPr lang="en-US" sz="1000" dirty="0">
                <a:latin typeface="Calibri" panose="020F0502020204030204" pitchFamily="34" charset="0"/>
                <a:cs typeface="Calibri" panose="020F0502020204030204" pitchFamily="34" charset="0"/>
              </a:rPr>
              <a:t>: </a:t>
            </a:r>
            <a:r>
              <a:rPr lang="en-US" sz="900" baseline="0" dirty="0">
                <a:solidFill>
                  <a:srgbClr val="00B050"/>
                </a:solidFill>
                <a:latin typeface="Calibri" panose="020F0502020204030204" pitchFamily="34" charset="0"/>
                <a:cs typeface="Calibri" panose="020F0502020204030204" pitchFamily="34" charset="0"/>
                <a:hlinkClick r:id="rId6"/>
              </a:rPr>
              <a:t>https://esajournals.onlinelibrary.wiley.com/action/downloadSupplement?doi=10.1002%2Fecy.2394&amp;file=ecy2394-sup-0002-MetadataS1.pdf</a:t>
            </a:r>
            <a:r>
              <a:rPr lang="en-US" sz="900" baseline="0" dirty="0">
                <a:solidFill>
                  <a:srgbClr val="00B050"/>
                </a:solidFill>
                <a:latin typeface="Calibri" panose="020F0502020204030204" pitchFamily="34" charset="0"/>
                <a:cs typeface="Calibri" panose="020F0502020204030204" pitchFamily="34" charset="0"/>
              </a:rPr>
              <a:t>  </a:t>
            </a:r>
            <a:endParaRPr lang="en-US" sz="900" dirty="0">
              <a:solidFill>
                <a:srgbClr val="00B050"/>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Calibri" panose="020F0502020204030204" pitchFamily="34" charset="0"/>
                <a:cs typeface="Calibri" panose="020F0502020204030204" pitchFamily="34" charset="0"/>
              </a:rPr>
              <a:t>8 million phenological and sky images from 29 ecosystems from the Arctic to the tropics: the Phenological Eyes Network: </a:t>
            </a:r>
            <a:r>
              <a:rPr lang="en-US" sz="1000" dirty="0">
                <a:solidFill>
                  <a:srgbClr val="00B050"/>
                </a:solidFill>
                <a:latin typeface="Calibri" panose="020F0502020204030204" pitchFamily="34" charset="0"/>
                <a:cs typeface="Calibri" panose="020F0502020204030204" pitchFamily="34" charset="0"/>
              </a:rPr>
              <a:t>Ecological Research / LTER </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Japon</a:t>
            </a:r>
            <a:r>
              <a:rPr lang="en-US" sz="1000" dirty="0">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Calibri" panose="020F0502020204030204" pitchFamily="34" charset="0"/>
                <a:cs typeface="Calibri" panose="020F0502020204030204" pitchFamily="34" charset="0"/>
              </a:rPr>
              <a:t>Data paper avec </a:t>
            </a:r>
            <a:r>
              <a:rPr lang="en-US" sz="1000" dirty="0" err="1">
                <a:latin typeface="Calibri" panose="020F0502020204030204" pitchFamily="34" charset="0"/>
                <a:cs typeface="Calibri" panose="020F0502020204030204" pitchFamily="34" charset="0"/>
              </a:rPr>
              <a:t>metadonnées</a:t>
            </a:r>
            <a:r>
              <a:rPr lang="en-US" sz="1000" dirty="0">
                <a:latin typeface="Calibri" panose="020F0502020204030204" pitchFamily="34" charset="0"/>
                <a:cs typeface="Calibri" panose="020F0502020204030204" pitchFamily="34" charset="0"/>
              </a:rPr>
              <a:t>: </a:t>
            </a:r>
            <a:r>
              <a:rPr lang="en-US" sz="900" dirty="0">
                <a:latin typeface="Calibri" panose="020F0502020204030204" pitchFamily="34" charset="0"/>
                <a:cs typeface="Calibri" panose="020F0502020204030204" pitchFamily="34" charset="0"/>
                <a:hlinkClick r:id="rId7"/>
              </a:rPr>
              <a:t>http://db.cger.nies.go.jp/JaLTER/ER_DataPapers/archives/2018/ERDP-2018-05/metadata</a:t>
            </a:r>
            <a:r>
              <a:rPr lang="en-US" sz="900" dirty="0">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latin typeface="Calibri" panose="020F0502020204030204" pitchFamily="34" charset="0"/>
                <a:cs typeface="Calibri" panose="020F0502020204030204" pitchFamily="34" charset="0"/>
                <a:hlinkClick r:id="rId8"/>
              </a:rPr>
              <a:t>http://db.cger.nies.go.jp/JaLTER/metacat/metacat/ERDP-2018-05.1/jalter-en</a:t>
            </a:r>
            <a:r>
              <a:rPr lang="en-US" sz="900" dirty="0">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Calibri" panose="020F0502020204030204" pitchFamily="34" charset="0"/>
                <a:cs typeface="Calibri" panose="020F0502020204030204" pitchFamily="34" charset="0"/>
              </a:rPr>
              <a:t>Geographic description: Bounding coordinates (W/E/N/S) + Min et Max altitude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Calibri" panose="020F0502020204030204" pitchFamily="34" charset="0"/>
                <a:cs typeface="Calibri" panose="020F0502020204030204" pitchFamily="34" charset="0"/>
              </a:rPr>
              <a:t>step by step procedures: Time-lapse camera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200"/>
              </a:spcBef>
              <a:spcAft>
                <a:spcPts val="0"/>
              </a:spcAft>
              <a:buClrTx/>
              <a:buSzTx/>
              <a:buFontTx/>
              <a:buNone/>
              <a:tabLst/>
              <a:defRPr/>
            </a:pPr>
            <a:r>
              <a:rPr lang="en-US" sz="1000" dirty="0">
                <a:latin typeface="Calibri" panose="020F0502020204030204" pitchFamily="34" charset="0"/>
                <a:cs typeface="Calibri" panose="020F0502020204030204" pitchFamily="34" charset="0"/>
              </a:rPr>
              <a:t>A global spatially explicit database of changes in island </a:t>
            </a:r>
            <a:r>
              <a:rPr lang="en-US" sz="1000" dirty="0" err="1">
                <a:latin typeface="Calibri" panose="020F0502020204030204" pitchFamily="34" charset="0"/>
                <a:cs typeface="Calibri" panose="020F0502020204030204" pitchFamily="34" charset="0"/>
              </a:rPr>
              <a:t>palaeo</a:t>
            </a:r>
            <a:r>
              <a:rPr lang="en-US" sz="1000" dirty="0">
                <a:latin typeface="Calibri" panose="020F0502020204030204" pitchFamily="34" charset="0"/>
                <a:cs typeface="Calibri" panose="020F0502020204030204" pitchFamily="34" charset="0"/>
              </a:rPr>
              <a:t>‐area and archipelago configuration during the late Quaternary: </a:t>
            </a:r>
            <a:r>
              <a:rPr lang="en-US" sz="1000" dirty="0">
                <a:solidFill>
                  <a:srgbClr val="00B050"/>
                </a:solidFill>
                <a:latin typeface="Calibri" panose="020F0502020204030204" pitchFamily="34" charset="0"/>
                <a:cs typeface="Calibri" panose="020F0502020204030204" pitchFamily="34" charset="0"/>
              </a:rPr>
              <a:t>Global Ecology and Biogeography / PANGAEA</a:t>
            </a:r>
          </a:p>
          <a:p>
            <a:pPr marL="0" marR="0" lvl="0" indent="0" algn="l" defTabSz="914400" rtl="0" eaLnBrk="1" fontAlgn="auto" latinLnBrk="0" hangingPunct="1">
              <a:lnSpc>
                <a:spcPct val="100000"/>
              </a:lnSpc>
              <a:spcBef>
                <a:spcPts val="200"/>
              </a:spcBef>
              <a:spcAft>
                <a:spcPts val="0"/>
              </a:spcAft>
              <a:buClrTx/>
              <a:buSzTx/>
              <a:buFontTx/>
              <a:buNone/>
              <a:tabLst/>
              <a:defRPr/>
            </a:pPr>
            <a:r>
              <a:rPr lang="en-US" sz="1000" dirty="0">
                <a:latin typeface="Calibri" panose="020F0502020204030204" pitchFamily="34" charset="0"/>
                <a:cs typeface="Calibri" panose="020F0502020204030204" pitchFamily="34" charset="0"/>
                <a:sym typeface="Wingdings" panose="05000000000000000000" pitchFamily="2" charset="2"/>
              </a:rPr>
              <a:t>(this paper </a:t>
            </a:r>
            <a:r>
              <a:rPr lang="en-US" sz="1000" dirty="0">
                <a:latin typeface="Calibri" panose="020F0502020204030204" pitchFamily="34" charset="0"/>
                <a:cs typeface="Calibri" panose="020F0502020204030204" pitchFamily="34" charset="0"/>
              </a:rPr>
              <a:t>presents the </a:t>
            </a:r>
            <a:r>
              <a:rPr lang="en-US" sz="1000" dirty="0" err="1">
                <a:latin typeface="Calibri" panose="020F0502020204030204" pitchFamily="34" charset="0"/>
                <a:cs typeface="Calibri" panose="020F0502020204030204" pitchFamily="34" charset="0"/>
              </a:rPr>
              <a:t>Palaeo</a:t>
            </a:r>
            <a:r>
              <a:rPr lang="en-US" sz="1000" dirty="0">
                <a:latin typeface="Calibri" panose="020F0502020204030204" pitchFamily="34" charset="0"/>
                <a:cs typeface="Calibri" panose="020F0502020204030204" pitchFamily="34" charset="0"/>
              </a:rPr>
              <a:t>‐Islands and Archipelago Configuration (PIAC) database, containing sea level‐driven </a:t>
            </a:r>
            <a:r>
              <a:rPr lang="en-US" sz="1000" dirty="0" err="1">
                <a:latin typeface="Calibri" panose="020F0502020204030204" pitchFamily="34" charset="0"/>
                <a:cs typeface="Calibri" panose="020F0502020204030204" pitchFamily="34" charset="0"/>
              </a:rPr>
              <a:t>palaeo</a:t>
            </a:r>
            <a:r>
              <a:rPr lang="en-US" sz="1000" dirty="0">
                <a:latin typeface="Calibri" panose="020F0502020204030204" pitchFamily="34" charset="0"/>
                <a:cs typeface="Calibri" panose="020F0502020204030204" pitchFamily="34" charset="0"/>
              </a:rPr>
              <a:t>‐geography changes over the late Quaternary of 178 islands in 27 archipelagos)</a:t>
            </a:r>
          </a:p>
          <a:p>
            <a:pPr marL="0" marR="0" lvl="0" indent="0" algn="l" defTabSz="914400" rtl="0" eaLnBrk="1" fontAlgn="auto" latinLnBrk="0" hangingPunct="1">
              <a:lnSpc>
                <a:spcPct val="100000"/>
              </a:lnSpc>
              <a:spcBef>
                <a:spcPts val="200"/>
              </a:spcBef>
              <a:spcAft>
                <a:spcPts val="0"/>
              </a:spcAft>
              <a:buClrTx/>
              <a:buSzTx/>
              <a:buFontTx/>
              <a:buNone/>
              <a:tabLst/>
              <a:defRPr/>
            </a:pPr>
            <a:endParaRPr lang="en-US" sz="800" dirty="0">
              <a:latin typeface="Calibri" panose="020F0502020204030204" pitchFamily="34" charset="0"/>
              <a:cs typeface="Calibri" panose="020F0502020204030204" pitchFamily="34" charset="0"/>
            </a:endParaRPr>
          </a:p>
          <a:p>
            <a:pPr marL="0" indent="0">
              <a:buNone/>
            </a:pPr>
            <a:r>
              <a:rPr lang="fr-FR" sz="1000" b="0" dirty="0">
                <a:latin typeface="Calibri" panose="020F0502020204030204" pitchFamily="34" charset="0"/>
                <a:cs typeface="Calibri" panose="020F0502020204030204" pitchFamily="34" charset="0"/>
              </a:rPr>
              <a:t>Online digital archive of </a:t>
            </a:r>
            <a:r>
              <a:rPr lang="fr-FR" sz="1000" b="0" dirty="0" err="1">
                <a:latin typeface="Calibri" panose="020F0502020204030204" pitchFamily="34" charset="0"/>
                <a:cs typeface="Calibri" panose="020F0502020204030204" pitchFamily="34" charset="0"/>
              </a:rPr>
              <a:t>aerial</a:t>
            </a:r>
            <a:r>
              <a:rPr lang="fr-FR" sz="1000" b="0" dirty="0">
                <a:latin typeface="Calibri" panose="020F0502020204030204" pitchFamily="34" charset="0"/>
                <a:cs typeface="Calibri" panose="020F0502020204030204" pitchFamily="34" charset="0"/>
              </a:rPr>
              <a:t> </a:t>
            </a:r>
            <a:r>
              <a:rPr lang="fr-FR" sz="1000" b="0" dirty="0" err="1">
                <a:latin typeface="Calibri" panose="020F0502020204030204" pitchFamily="34" charset="0"/>
                <a:cs typeface="Calibri" panose="020F0502020204030204" pitchFamily="34" charset="0"/>
              </a:rPr>
              <a:t>photographs</a:t>
            </a:r>
            <a:r>
              <a:rPr lang="fr-FR" sz="1000" b="0" dirty="0">
                <a:latin typeface="Calibri" panose="020F0502020204030204" pitchFamily="34" charset="0"/>
                <a:cs typeface="Calibri" panose="020F0502020204030204" pitchFamily="34" charset="0"/>
              </a:rPr>
              <a:t> (1935–1941) of </a:t>
            </a:r>
            <a:r>
              <a:rPr lang="fr-FR" sz="1000" b="0" dirty="0" err="1">
                <a:latin typeface="Calibri" panose="020F0502020204030204" pitchFamily="34" charset="0"/>
                <a:cs typeface="Calibri" panose="020F0502020204030204" pitchFamily="34" charset="0"/>
              </a:rPr>
              <a:t>Ethiopia</a:t>
            </a:r>
            <a:r>
              <a:rPr lang="fr-FR" sz="1000" b="0" dirty="0">
                <a:latin typeface="Calibri" panose="020F0502020204030204" pitchFamily="34" charset="0"/>
                <a:cs typeface="Calibri" panose="020F0502020204030204" pitchFamily="34" charset="0"/>
              </a:rPr>
              <a:t>. </a:t>
            </a:r>
            <a:r>
              <a:rPr lang="fr-FR" sz="1000" b="0" dirty="0" err="1">
                <a:latin typeface="Calibri" panose="020F0502020204030204" pitchFamily="34" charset="0"/>
                <a:cs typeface="Calibri" panose="020F0502020204030204" pitchFamily="34" charset="0"/>
              </a:rPr>
              <a:t>Geoscience</a:t>
            </a:r>
            <a:r>
              <a:rPr lang="fr-FR" sz="1000" b="0" dirty="0">
                <a:latin typeface="Calibri" panose="020F0502020204030204" pitchFamily="34" charset="0"/>
                <a:cs typeface="Calibri" panose="020F0502020204030204" pitchFamily="34" charset="0"/>
              </a:rPr>
              <a:t> data Journal. </a:t>
            </a:r>
            <a:r>
              <a:rPr lang="fr-FR" sz="1000" dirty="0">
                <a:latin typeface="Calibri" panose="020F0502020204030204" pitchFamily="34" charset="0"/>
                <a:cs typeface="Calibri" panose="020F0502020204030204" pitchFamily="34" charset="0"/>
              </a:rPr>
              <a:t>2021</a:t>
            </a:r>
          </a:p>
          <a:p>
            <a:pPr marL="0" indent="0">
              <a:buNone/>
            </a:pPr>
            <a:r>
              <a:rPr lang="fr-FR" sz="1000" dirty="0">
                <a:latin typeface="Calibri" panose="020F0502020204030204" pitchFamily="34" charset="0"/>
                <a:cs typeface="Calibri" panose="020F0502020204030204" pitchFamily="34" charset="0"/>
                <a:hlinkClick r:id="rId9"/>
              </a:rPr>
              <a:t>https://doi.org/10.1002/gdj3.115</a:t>
            </a:r>
            <a:endParaRPr lang="fr-FR" sz="10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200"/>
              </a:spcBef>
              <a:spcAft>
                <a:spcPts val="0"/>
              </a:spcAft>
              <a:buClrTx/>
              <a:buSzTx/>
              <a:buFontTx/>
              <a:buNone/>
              <a:tabLst/>
              <a:defRPr/>
            </a:pPr>
            <a:endParaRPr lang="fr-FR" sz="1000" dirty="0">
              <a:solidFill>
                <a:srgbClr val="00B050"/>
              </a:solidFill>
              <a:latin typeface="Calibri" panose="020F0502020204030204" pitchFamily="34" charset="0"/>
              <a:cs typeface="Calibri" panose="020F050202020403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7101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spcBef>
                <a:spcPts val="600"/>
              </a:spcBef>
              <a:buFont typeface="Wingdings" panose="05000000000000000000" pitchFamily="2" charset="2"/>
              <a:buNone/>
            </a:pPr>
            <a:r>
              <a:rPr lang="fr-FR" sz="1000" b="0" dirty="0">
                <a:latin typeface="Calibri" panose="020F0502020204030204" pitchFamily="34" charset="0"/>
                <a:cs typeface="Calibri" panose="020F0502020204030204" pitchFamily="34" charset="0"/>
              </a:rPr>
              <a:t>Permet de valoriser le travail d’informaticiens, documentalistes, gestionnaires ou administratifs, etc... qui interviennent dans la collecte ou la gestion de données et qui ne seraient</a:t>
            </a:r>
            <a:r>
              <a:rPr lang="fr-FR" sz="1000" b="0" baseline="0" dirty="0">
                <a:latin typeface="Calibri" panose="020F0502020204030204" pitchFamily="34" charset="0"/>
                <a:cs typeface="Calibri" panose="020F0502020204030204" pitchFamily="34" charset="0"/>
              </a:rPr>
              <a:t> pas éligibles comme co-auteurs pour des Research papers (selon les règles classiques d’</a:t>
            </a:r>
            <a:r>
              <a:rPr lang="fr-FR" sz="1000" b="0" baseline="0" dirty="0" err="1">
                <a:latin typeface="Calibri" panose="020F0502020204030204" pitchFamily="34" charset="0"/>
                <a:cs typeface="Calibri" panose="020F0502020204030204" pitchFamily="34" charset="0"/>
              </a:rPr>
              <a:t>autorship</a:t>
            </a:r>
            <a:r>
              <a:rPr lang="fr-FR" sz="1000" b="0" baseline="0" dirty="0">
                <a:latin typeface="Calibri" panose="020F0502020204030204" pitchFamily="34" charset="0"/>
                <a:cs typeface="Calibri" panose="020F0502020204030204" pitchFamily="34" charset="0"/>
              </a:rPr>
              <a:t> définies par les éditeurs et souvent basées sur le ICMJE (</a:t>
            </a:r>
            <a:r>
              <a:rPr lang="en-US" sz="1000" b="0" i="1" baseline="0" dirty="0">
                <a:latin typeface="Calibri" panose="020F0502020204030204" pitchFamily="34" charset="0"/>
                <a:cs typeface="Calibri" panose="020F0502020204030204" pitchFamily="34" charset="0"/>
              </a:rPr>
              <a:t>Defining the Role of Authors and Contributors: </a:t>
            </a:r>
            <a:r>
              <a:rPr lang="fr-FR" sz="1000" b="0" baseline="0" dirty="0">
                <a:latin typeface="Calibri" panose="020F0502020204030204" pitchFamily="34" charset="0"/>
                <a:cs typeface="Calibri" panose="020F0502020204030204" pitchFamily="34" charset="0"/>
                <a:hlinkClick r:id="rId3"/>
              </a:rPr>
              <a:t>http://www.icmje.org/recommendations/browse/roles-and-responsibilities/defining-the-role-of-authors-and-contributors.html</a:t>
            </a:r>
            <a:r>
              <a:rPr lang="fr-FR" sz="1000" b="0" baseline="0" dirty="0">
                <a:latin typeface="Calibri" panose="020F0502020204030204" pitchFamily="34" charset="0"/>
                <a:cs typeface="Calibri" panose="020F0502020204030204" pitchFamily="34" charset="0"/>
              </a:rPr>
              <a:t>.</a:t>
            </a:r>
          </a:p>
          <a:p>
            <a:pPr marL="0" indent="0">
              <a:spcBef>
                <a:spcPts val="600"/>
              </a:spcBef>
              <a:buFont typeface="Wingdings" panose="05000000000000000000" pitchFamily="2" charset="2"/>
              <a:buNone/>
            </a:pPr>
            <a:r>
              <a:rPr lang="fr-FR" sz="1000" b="0" baseline="0" dirty="0" err="1">
                <a:latin typeface="Calibri" panose="020F0502020204030204" pitchFamily="34" charset="0"/>
                <a:cs typeface="Calibri" panose="020F0502020204030204" pitchFamily="34" charset="0"/>
              </a:rPr>
              <a:t>Regles</a:t>
            </a:r>
            <a:r>
              <a:rPr lang="fr-FR" sz="1000" b="0" baseline="0" dirty="0">
                <a:latin typeface="Calibri" panose="020F0502020204030204" pitchFamily="34" charset="0"/>
                <a:cs typeface="Calibri" panose="020F0502020204030204" pitchFamily="34" charset="0"/>
              </a:rPr>
              <a:t> ICMJE, appliquée par la plupart des revues pour les articles de recherche:</a:t>
            </a:r>
          </a:p>
          <a:p>
            <a:pPr marL="447675" marR="0" lvl="0" indent="0" algn="l" defTabSz="914400" rtl="0" eaLnBrk="1" fontAlgn="auto" latinLnBrk="0" hangingPunct="1">
              <a:lnSpc>
                <a:spcPct val="100000"/>
              </a:lnSpc>
              <a:spcBef>
                <a:spcPts val="600"/>
              </a:spcBef>
              <a:spcAft>
                <a:spcPts val="600"/>
              </a:spcAft>
              <a:buClr>
                <a:srgbClr val="E2007A"/>
              </a:buClr>
              <a:buSzTx/>
              <a:buFont typeface="Arial"/>
              <a:buNone/>
              <a:tabLst/>
              <a:defRPr/>
            </a:pPr>
            <a:r>
              <a:rPr kumimoji="0" lang="fr-FR" sz="10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a:t>
            </a:r>
            <a:r>
              <a:rPr kumimoji="0" lang="fr-FR" sz="10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fr-FR" sz="10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Contributions substantielles </a:t>
            </a:r>
            <a:r>
              <a:rPr kumimoji="0" lang="fr-FR" sz="10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à la conception ou aux méthodes de la recherche ou à l’acquisition, l’analyse ou l’interprétation des données ; ET</a:t>
            </a:r>
            <a:br>
              <a:rPr kumimoji="0" lang="fr-FR" sz="1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br>
            <a:r>
              <a:rPr kumimoji="0" lang="fr-FR" sz="10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2.</a:t>
            </a:r>
            <a:r>
              <a:rPr kumimoji="0" lang="fr-FR" sz="10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fr-FR" sz="10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Rédaction préliminaire </a:t>
            </a:r>
            <a:r>
              <a:rPr kumimoji="0" lang="fr-FR" sz="10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de l’article ou sa révision critique impliquant une contribution importante au contenu intellectuel ; ET</a:t>
            </a:r>
            <a:br>
              <a:rPr kumimoji="0" lang="fr-FR" sz="1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br>
            <a:r>
              <a:rPr kumimoji="0" lang="fr-FR" sz="10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3.</a:t>
            </a:r>
            <a:r>
              <a:rPr kumimoji="0" lang="fr-FR" sz="10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fr-FR" sz="10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Approbation finale </a:t>
            </a:r>
            <a:r>
              <a:rPr kumimoji="0" lang="fr-FR" sz="10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de la version à publier ; ET</a:t>
            </a:r>
            <a:br>
              <a:rPr kumimoji="0" lang="fr-FR" sz="1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br>
            <a:r>
              <a:rPr kumimoji="0" lang="fr-FR" sz="10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4.</a:t>
            </a:r>
            <a:r>
              <a:rPr kumimoji="0" lang="fr-FR" sz="10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fr-FR" sz="10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Engagement</a:t>
            </a:r>
            <a:r>
              <a:rPr kumimoji="0" lang="fr-FR" sz="10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à assumer l’imputabilité pour tous les aspects de la recherche en veillant à ce que les questions liées à l’exactitude ou l’intégrité de toute partie de l’œuvre soient examinées de manière appropriée et résolues.</a:t>
            </a:r>
            <a:r>
              <a:rPr kumimoji="0" lang="fr-FR" sz="1000" b="0"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sym typeface="Arial"/>
              </a:rPr>
              <a:t> </a:t>
            </a:r>
          </a:p>
          <a:p>
            <a:pPr marL="0" lvl="0" indent="0" algn="l" rtl="0">
              <a:spcBef>
                <a:spcPts val="0"/>
              </a:spcBef>
              <a:spcAft>
                <a:spcPts val="0"/>
              </a:spcAft>
              <a:buNone/>
            </a:pPr>
            <a:endParaRPr lang="fr-FR" sz="10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000" dirty="0">
                <a:latin typeface="Calibri" panose="020F0502020204030204" pitchFamily="34" charset="0"/>
                <a:cs typeface="Calibri" panose="020F0502020204030204" pitchFamily="34" charset="0"/>
              </a:rPr>
              <a:t>L’éditeur </a:t>
            </a:r>
            <a:r>
              <a:rPr lang="fr-FR" sz="1000" dirty="0" err="1">
                <a:latin typeface="Calibri" panose="020F0502020204030204" pitchFamily="34" charset="0"/>
                <a:cs typeface="Calibri" panose="020F0502020204030204" pitchFamily="34" charset="0"/>
              </a:rPr>
              <a:t>Pensoft</a:t>
            </a:r>
            <a:r>
              <a:rPr lang="fr-FR" sz="1000" dirty="0">
                <a:latin typeface="Calibri" panose="020F0502020204030204" pitchFamily="34" charset="0"/>
                <a:cs typeface="Calibri" panose="020F0502020204030204" pitchFamily="34" charset="0"/>
              </a:rPr>
              <a:t> éditent plusieurs revues dans le domaine de la biodiversité et de l’écologie. Toutes publient des </a:t>
            </a:r>
            <a:r>
              <a:rPr lang="fr-FR" sz="1000" i="1" dirty="0">
                <a:latin typeface="Calibri" panose="020F0502020204030204" pitchFamily="34" charset="0"/>
                <a:cs typeface="Calibri" panose="020F0502020204030204" pitchFamily="34" charset="0"/>
              </a:rPr>
              <a:t>Data papers</a:t>
            </a:r>
            <a:r>
              <a:rPr lang="fr-FR" sz="1000" dirty="0">
                <a:latin typeface="Calibri" panose="020F0502020204030204" pitchFamily="34" charset="0"/>
                <a:cs typeface="Calibri" panose="020F0502020204030204" pitchFamily="34" charset="0"/>
              </a:rPr>
              <a:t>.  A l’origine, le partenariat GBIF avec </a:t>
            </a:r>
            <a:r>
              <a:rPr lang="fr-FR" sz="1000" dirty="0" err="1">
                <a:latin typeface="Calibri" panose="020F0502020204030204" pitchFamily="34" charset="0"/>
                <a:cs typeface="Calibri" panose="020F0502020204030204" pitchFamily="34" charset="0"/>
              </a:rPr>
              <a:t>Pensoft</a:t>
            </a:r>
            <a:r>
              <a:rPr lang="fr-FR" sz="1000" dirty="0">
                <a:latin typeface="Calibri" panose="020F0502020204030204" pitchFamily="34" charset="0"/>
                <a:cs typeface="Calibri" panose="020F0502020204030204" pitchFamily="34" charset="0"/>
              </a:rPr>
              <a:t>  a été motivé par la volonté de rendre compte du temps et de l’investissement des personnels dans l’informatisation des données et la construction des bases de données : </a:t>
            </a:r>
            <a:r>
              <a:rPr lang="fr-FR" sz="1000" dirty="0">
                <a:latin typeface="Calibri" panose="020F0502020204030204" pitchFamily="34" charset="0"/>
                <a:cs typeface="Calibri" panose="020F0502020204030204" pitchFamily="34" charset="0"/>
                <a:hlinkClick r:id="rId4"/>
              </a:rPr>
              <a:t>https://mi-gt-donnees.pages.math.unistra.fr/site/download/Christine%20Hadrossek%20-%20Synth%C3%A8se%20webinaire%20du%205%20novembre%20Data%20Paper.pdf</a:t>
            </a:r>
            <a:r>
              <a:rPr lang="fr-FR" sz="1000" dirty="0">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0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000" dirty="0">
                <a:latin typeface="Calibri" panose="020F0502020204030204" pitchFamily="34" charset="0"/>
                <a:cs typeface="Calibri" panose="020F0502020204030204" pitchFamily="34" charset="0"/>
              </a:rPr>
              <a:t>Articles sur le sujet :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000" dirty="0">
                <a:latin typeface="Calibri" panose="020F0502020204030204" pitchFamily="34" charset="0"/>
                <a:cs typeface="Calibri" panose="020F0502020204030204" pitchFamily="34" charset="0"/>
              </a:rPr>
              <a:t>Il est temps de reconnaître la paternité des données ouvertes : concept de DATA AUTHORS. </a:t>
            </a:r>
            <a:r>
              <a:rPr lang="fr-FR" sz="1000" dirty="0">
                <a:latin typeface="Calibri" panose="020F0502020204030204" pitchFamily="34" charset="0"/>
                <a:cs typeface="Calibri" panose="020F0502020204030204" pitchFamily="34" charset="0"/>
                <a:hlinkClick r:id="rId5"/>
              </a:rPr>
              <a:t>https://www.redactionmedicale.fr/2022/04/il-est-temps-de-reconnaitre-la-paternite-des-donnees-ouvertes-concept-de-data-authors?utm_source=sendinblue&amp;utm_campaign=Newsletter%20davril%202022%20envoye%20le%202%20mai%202022&amp;utm_medium=email</a:t>
            </a:r>
            <a:r>
              <a:rPr lang="fr-FR" sz="1000" dirty="0">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00" dirty="0">
                <a:latin typeface="Calibri" panose="020F0502020204030204" pitchFamily="34" charset="0"/>
                <a:cs typeface="Calibri" panose="020F0502020204030204" pitchFamily="34" charset="0"/>
              </a:rPr>
              <a:t>Time to recognize authorship of open data. </a:t>
            </a:r>
            <a:r>
              <a:rPr lang="en-US" sz="1000" dirty="0">
                <a:latin typeface="Calibri" panose="020F0502020204030204" pitchFamily="34" charset="0"/>
                <a:cs typeface="Calibri" panose="020F0502020204030204" pitchFamily="34" charset="0"/>
                <a:hlinkClick r:id="rId6"/>
              </a:rPr>
              <a:t>https://www.nature.com/articles/d41586-022-00921-x</a:t>
            </a:r>
            <a:r>
              <a:rPr lang="en-US" sz="1000" dirty="0">
                <a:latin typeface="Calibri" panose="020F0502020204030204" pitchFamily="34" charset="0"/>
                <a:cs typeface="Calibri" panose="020F0502020204030204" pitchFamily="34" charset="0"/>
              </a:rPr>
              <a:t>   </a:t>
            </a:r>
            <a:endParaRPr lang="fr-FR" sz="10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00" dirty="0">
                <a:latin typeface="Calibri" panose="020F0502020204030204" pitchFamily="34" charset="0"/>
                <a:cs typeface="Calibri" panose="020F0502020204030204" pitchFamily="34" charset="0"/>
              </a:rPr>
              <a:t>Data Authorship as an Incentive to Data Sharing. </a:t>
            </a:r>
            <a:r>
              <a:rPr lang="en-US" sz="1000" dirty="0">
                <a:latin typeface="Calibri" panose="020F0502020204030204" pitchFamily="34" charset="0"/>
                <a:cs typeface="Calibri" panose="020F0502020204030204" pitchFamily="34" charset="0"/>
                <a:hlinkClick r:id="rId7"/>
              </a:rPr>
              <a:t>https://www.nejm.org/doi/full/10.1056/NEJMsb1616595?query=featured_data-sharing</a:t>
            </a:r>
            <a:r>
              <a:rPr lang="en-US" sz="1000" dirty="0">
                <a:latin typeface="Calibri" panose="020F0502020204030204" pitchFamily="34" charset="0"/>
                <a:cs typeface="Calibri" panose="020F0502020204030204" pitchFamily="34" charset="0"/>
              </a:rPr>
              <a:t>  </a:t>
            </a:r>
          </a:p>
          <a:p>
            <a:pPr marL="158750" indent="0">
              <a:buNone/>
            </a:pPr>
            <a:endParaRPr lang="fr-FR" sz="1000" dirty="0">
              <a:latin typeface="Calibri" panose="020F0502020204030204" pitchFamily="34" charset="0"/>
              <a:cs typeface="Calibri" panose="020F0502020204030204" pitchFamily="34" charset="0"/>
            </a:endParaRPr>
          </a:p>
          <a:p>
            <a:pPr marL="0" indent="0">
              <a:buNone/>
            </a:pPr>
            <a:r>
              <a:rPr lang="fr-FR" sz="1000" dirty="0">
                <a:latin typeface="Calibri" panose="020F0502020204030204" pitchFamily="34" charset="0"/>
                <a:cs typeface="Calibri" panose="020F0502020204030204" pitchFamily="34" charset="0"/>
              </a:rPr>
              <a:t>Fiche CoopIST : Définir les auteurs d’une publication.  </a:t>
            </a:r>
            <a:r>
              <a:rPr lang="fr-FR" sz="1000" dirty="0">
                <a:latin typeface="Calibri" panose="020F0502020204030204" pitchFamily="34" charset="0"/>
                <a:cs typeface="Calibri" panose="020F0502020204030204" pitchFamily="34" charset="0"/>
                <a:hlinkClick r:id="rId8" tooltip="Lien vers https://doi.org/10.18167/coopist/0006"/>
              </a:rPr>
              <a:t>https://doi.org/10.18167/coopist/0006</a:t>
            </a:r>
            <a:endParaRPr lang="fr-FR" sz="1000" dirty="0">
              <a:latin typeface="Calibri" panose="020F0502020204030204" pitchFamily="34" charset="0"/>
              <a:cs typeface="Calibri" panose="020F0502020204030204" pitchFamily="34" charset="0"/>
            </a:endParaRPr>
          </a:p>
          <a:p>
            <a:pPr marL="0" indent="0">
              <a:buNone/>
            </a:pPr>
            <a:r>
              <a:rPr lang="fr-FR" sz="1000" dirty="0">
                <a:latin typeface="Calibri" panose="020F0502020204030204" pitchFamily="34" charset="0"/>
                <a:cs typeface="Calibri" panose="020F0502020204030204" pitchFamily="34" charset="0"/>
                <a:hlinkClick r:id="rId9"/>
              </a:rPr>
              <a:t>https://coop-ist.cirad.fr/etre-auteur/definir-les-auteurs/1-qui-est-auteur-d-une-publication-les-quatre-conditions</a:t>
            </a:r>
            <a:r>
              <a:rPr lang="fr-FR" sz="1000" dirty="0">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050" dirty="0"/>
          </a:p>
          <a:p>
            <a:pPr marL="158750" indent="0">
              <a:buNone/>
            </a:pPr>
            <a:endParaRPr lang="fr-FR" dirty="0"/>
          </a:p>
        </p:txBody>
      </p:sp>
    </p:spTree>
    <p:extLst>
      <p:ext uri="{BB962C8B-B14F-4D97-AF65-F5344CB8AC3E}">
        <p14:creationId xmlns:p14="http://schemas.microsoft.com/office/powerpoint/2010/main" val="5426687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A database of freshwater fish species of the Amazon Basin. </a:t>
            </a:r>
            <a:r>
              <a:rPr kumimoji="0" lang="en-US" sz="1000" b="0" i="1"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rPr>
              <a:t>Scientific Data</a:t>
            </a:r>
            <a:r>
              <a:rPr kumimoji="0" lang="en-US" sz="10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hlinkClick r:id="rId3"/>
              </a:rPr>
              <a:t>https://doi.org/10.1038/s41597-020-0436-4</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lang="en-US" sz="1000" b="0" i="0" u="none" strike="noStrike" cap="none" dirty="0">
                <a:solidFill>
                  <a:srgbClr val="000000"/>
                </a:solidFill>
                <a:latin typeface="Calibri" panose="020F0502020204030204" pitchFamily="34" charset="0"/>
                <a:cs typeface="Calibri" panose="020F0502020204030204" pitchFamily="34" charset="0"/>
                <a:sym typeface="Arial"/>
              </a:rPr>
              <a:t>The current version of the database can be retrieved from Figshare</a:t>
            </a:r>
            <a:r>
              <a:rPr lang="en-US" sz="1000" b="0" i="0" u="none" strike="noStrike" cap="none" baseline="30000" dirty="0">
                <a:solidFill>
                  <a:srgbClr val="000000"/>
                </a:solidFill>
                <a:latin typeface="Calibri" panose="020F0502020204030204" pitchFamily="34" charset="0"/>
                <a:cs typeface="Calibri" panose="020F0502020204030204" pitchFamily="34" charset="0"/>
                <a:sym typeface="Arial"/>
                <a:hlinkClick r:id="rId4" tooltip="Jézéquel, C. et al. A database of freshwater fish species of the Amazon Basin. figshare &#10;                  https://doi.org/10.6084/m9.figshare.9923762&#10;                  &#10;                 (2020)."/>
              </a:rPr>
              <a:t>31</a:t>
            </a:r>
            <a:r>
              <a:rPr lang="en-US" sz="1000" b="0" i="0" u="none" strike="noStrike" cap="none" dirty="0">
                <a:solidFill>
                  <a:srgbClr val="000000"/>
                </a:solidFill>
                <a:latin typeface="Calibri" panose="020F0502020204030204" pitchFamily="34" charset="0"/>
                <a:cs typeface="Calibri" panose="020F0502020204030204" pitchFamily="34" charset="0"/>
                <a:sym typeface="Arial"/>
              </a:rPr>
              <a:t>, the </a:t>
            </a:r>
            <a:r>
              <a:rPr lang="en-US" sz="1000" b="0" i="0" u="none" strike="noStrike" cap="none" dirty="0" err="1">
                <a:solidFill>
                  <a:srgbClr val="000000"/>
                </a:solidFill>
                <a:latin typeface="Calibri" panose="020F0502020204030204" pitchFamily="34" charset="0"/>
                <a:cs typeface="Calibri" panose="020F0502020204030204" pitchFamily="34" charset="0"/>
                <a:sym typeface="Arial"/>
              </a:rPr>
              <a:t>AmazonFish</a:t>
            </a:r>
            <a:r>
              <a:rPr lang="en-US" sz="1000" b="0" i="0" u="none" strike="noStrike" cap="none" dirty="0">
                <a:solidFill>
                  <a:srgbClr val="000000"/>
                </a:solidFill>
                <a:latin typeface="Calibri" panose="020F0502020204030204" pitchFamily="34" charset="0"/>
                <a:cs typeface="Calibri" panose="020F0502020204030204" pitchFamily="34" charset="0"/>
                <a:sym typeface="Arial"/>
              </a:rPr>
              <a:t> website (</a:t>
            </a:r>
            <a:r>
              <a:rPr lang="en-US" sz="1000" b="0" i="0" u="none" strike="noStrike" cap="none" dirty="0">
                <a:solidFill>
                  <a:srgbClr val="000000"/>
                </a:solidFill>
                <a:latin typeface="Calibri" panose="020F0502020204030204" pitchFamily="34" charset="0"/>
                <a:cs typeface="Calibri" panose="020F0502020204030204" pitchFamily="34" charset="0"/>
                <a:sym typeface="Arial"/>
                <a:hlinkClick r:id="rId5"/>
              </a:rPr>
              <a:t>https://www.amazon-fish.com/</a:t>
            </a:r>
            <a:r>
              <a:rPr lang="en-US" sz="1000" b="0" i="0" u="none" strike="noStrike" cap="none" dirty="0">
                <a:solidFill>
                  <a:srgbClr val="000000"/>
                </a:solidFill>
                <a:latin typeface="Calibri" panose="020F0502020204030204" pitchFamily="34" charset="0"/>
                <a:cs typeface="Calibri" panose="020F0502020204030204" pitchFamily="34" charset="0"/>
                <a:sym typeface="Arial"/>
              </a:rPr>
              <a:t>) and the Freshwater Biodiversity data portal (</a:t>
            </a:r>
            <a:r>
              <a:rPr lang="en-US" sz="1000" b="0" i="0" u="none" strike="noStrike" cap="none" dirty="0">
                <a:solidFill>
                  <a:srgbClr val="000000"/>
                </a:solidFill>
                <a:latin typeface="Calibri" panose="020F0502020204030204" pitchFamily="34" charset="0"/>
                <a:cs typeface="Calibri" panose="020F0502020204030204" pitchFamily="34" charset="0"/>
                <a:sym typeface="Arial"/>
                <a:hlinkClick r:id="rId6"/>
              </a:rPr>
              <a:t>https://data.freshwaterbiodiversity.eu/</a:t>
            </a:r>
            <a:r>
              <a:rPr lang="en-US" sz="1000" b="0" i="0" u="none" strike="noStrike" cap="none" dirty="0">
                <a:solidFill>
                  <a:srgbClr val="000000"/>
                </a:solidFill>
                <a:latin typeface="Calibri" panose="020F0502020204030204" pitchFamily="34" charset="0"/>
                <a:cs typeface="Calibri" panose="020F0502020204030204" pitchFamily="34" charset="0"/>
                <a:sym typeface="Arial"/>
              </a:rPr>
              <a:t>).</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a:p>
            <a:endParaRPr lang="fr-FR" sz="10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u="none" strike="noStrike" cap="none" dirty="0" err="1">
                <a:solidFill>
                  <a:srgbClr val="000000"/>
                </a:solidFill>
                <a:latin typeface="Calibri" panose="020F0502020204030204" pitchFamily="34" charset="0"/>
                <a:cs typeface="Calibri" panose="020F0502020204030204" pitchFamily="34" charset="0"/>
                <a:sym typeface="Arial"/>
              </a:rPr>
              <a:t>AmphiBIO</a:t>
            </a:r>
            <a:r>
              <a:rPr lang="fr-FR" sz="1000" b="0" i="0" u="none" strike="noStrike" cap="none" dirty="0">
                <a:solidFill>
                  <a:srgbClr val="000000"/>
                </a:solidFill>
                <a:latin typeface="Calibri" panose="020F0502020204030204" pitchFamily="34" charset="0"/>
                <a:cs typeface="Calibri" panose="020F0502020204030204" pitchFamily="34" charset="0"/>
                <a:sym typeface="Arial"/>
              </a:rPr>
              <a:t>, a global </a:t>
            </a:r>
            <a:r>
              <a:rPr lang="fr-FR" sz="1000" b="0" i="0" u="none" strike="noStrike" cap="none" dirty="0" err="1">
                <a:solidFill>
                  <a:srgbClr val="000000"/>
                </a:solidFill>
                <a:latin typeface="Calibri" panose="020F0502020204030204" pitchFamily="34" charset="0"/>
                <a:cs typeface="Calibri" panose="020F0502020204030204" pitchFamily="34" charset="0"/>
                <a:sym typeface="Arial"/>
              </a:rPr>
              <a:t>database</a:t>
            </a:r>
            <a:r>
              <a:rPr lang="fr-FR" sz="1000" b="0" i="0" u="none" strike="noStrike" cap="none" dirty="0">
                <a:solidFill>
                  <a:srgbClr val="000000"/>
                </a:solidFill>
                <a:latin typeface="Calibri" panose="020F0502020204030204" pitchFamily="34" charset="0"/>
                <a:cs typeface="Calibri" panose="020F0502020204030204" pitchFamily="34" charset="0"/>
                <a:sym typeface="Arial"/>
              </a:rPr>
              <a:t> for </a:t>
            </a:r>
            <a:r>
              <a:rPr lang="fr-FR" sz="1000" b="0" i="0" u="none" strike="noStrike" cap="none" dirty="0" err="1">
                <a:solidFill>
                  <a:srgbClr val="000000"/>
                </a:solidFill>
                <a:latin typeface="Calibri" panose="020F0502020204030204" pitchFamily="34" charset="0"/>
                <a:cs typeface="Calibri" panose="020F0502020204030204" pitchFamily="34" charset="0"/>
                <a:sym typeface="Arial"/>
              </a:rPr>
              <a:t>amphibian</a:t>
            </a:r>
            <a:r>
              <a:rPr lang="fr-FR" sz="1000" b="0" i="0" u="none" strike="noStrike" cap="none" dirty="0">
                <a:solidFill>
                  <a:srgbClr val="000000"/>
                </a:solidFill>
                <a:latin typeface="Calibri" panose="020F0502020204030204" pitchFamily="34" charset="0"/>
                <a:cs typeface="Calibri" panose="020F0502020204030204" pitchFamily="34" charset="0"/>
                <a:sym typeface="Arial"/>
              </a:rPr>
              <a:t> </a:t>
            </a:r>
            <a:r>
              <a:rPr lang="fr-FR" sz="1000" b="0" i="0" u="none" strike="noStrike" cap="none" dirty="0" err="1">
                <a:solidFill>
                  <a:srgbClr val="000000"/>
                </a:solidFill>
                <a:latin typeface="Calibri" panose="020F0502020204030204" pitchFamily="34" charset="0"/>
                <a:cs typeface="Calibri" panose="020F0502020204030204" pitchFamily="34" charset="0"/>
                <a:sym typeface="Arial"/>
              </a:rPr>
              <a:t>ecological</a:t>
            </a:r>
            <a:r>
              <a:rPr lang="fr-FR" sz="1000" b="0" i="0" u="none" strike="noStrike" cap="none" dirty="0">
                <a:solidFill>
                  <a:srgbClr val="000000"/>
                </a:solidFill>
                <a:latin typeface="Calibri" panose="020F0502020204030204" pitchFamily="34" charset="0"/>
                <a:cs typeface="Calibri" panose="020F0502020204030204" pitchFamily="34" charset="0"/>
                <a:sym typeface="Arial"/>
              </a:rPr>
              <a:t> traits. </a:t>
            </a:r>
            <a:r>
              <a:rPr kumimoji="0" lang="en-US" sz="1000" b="0" i="1"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rPr>
              <a:t>Scientific Data</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lang="fr-FR" sz="1000" b="0" i="0" u="none" strike="noStrike" cap="none" dirty="0">
                <a:solidFill>
                  <a:srgbClr val="000000"/>
                </a:solidFill>
                <a:latin typeface="Calibri" panose="020F0502020204030204" pitchFamily="34" charset="0"/>
                <a:cs typeface="Calibri" panose="020F0502020204030204" pitchFamily="34" charset="0"/>
                <a:sym typeface="Arial"/>
                <a:hlinkClick r:id="rId7"/>
              </a:rPr>
              <a:t>https://doi.org/10.1038/sdata.2017.123</a:t>
            </a:r>
            <a:r>
              <a:rPr lang="fr-FR" sz="1000" b="0" i="0" u="none" strike="noStrike" cap="none" dirty="0">
                <a:solidFill>
                  <a:srgbClr val="000000"/>
                </a:solidFill>
                <a:latin typeface="Calibri" panose="020F0502020204030204" pitchFamily="34" charset="0"/>
                <a:cs typeface="Calibri" panose="020F0502020204030204" pitchFamily="34" charset="0"/>
                <a:sym typeface="Arial"/>
              </a:rPr>
              <a:t>. Données dans </a:t>
            </a:r>
            <a:r>
              <a:rPr lang="fr-FR" sz="1000" b="0" i="0" u="none" strike="noStrike" cap="none" dirty="0" err="1">
                <a:solidFill>
                  <a:srgbClr val="000000"/>
                </a:solidFill>
                <a:latin typeface="Calibri" panose="020F0502020204030204" pitchFamily="34" charset="0"/>
                <a:cs typeface="Calibri" panose="020F0502020204030204" pitchFamily="34" charset="0"/>
                <a:sym typeface="Arial"/>
              </a:rPr>
              <a:t>Figshare</a:t>
            </a:r>
            <a:r>
              <a:rPr lang="fr-FR" sz="1000" b="0" i="0" u="none" strike="noStrike" cap="none" dirty="0">
                <a:solidFill>
                  <a:srgbClr val="000000"/>
                </a:solidFill>
                <a:latin typeface="Calibri" panose="020F0502020204030204" pitchFamily="34" charset="0"/>
                <a:cs typeface="Calibri" panose="020F0502020204030204" pitchFamily="34" charset="0"/>
                <a:sym typeface="Arial"/>
              </a:rPr>
              <a:t>: </a:t>
            </a:r>
            <a:r>
              <a:rPr lang="fr-FR" sz="1000" b="0" i="0" u="none" strike="noStrike" cap="none" dirty="0">
                <a:solidFill>
                  <a:srgbClr val="000000"/>
                </a:solidFill>
                <a:latin typeface="Calibri" panose="020F0502020204030204" pitchFamily="34" charset="0"/>
                <a:cs typeface="Calibri" panose="020F0502020204030204" pitchFamily="34" charset="0"/>
                <a:sym typeface="Arial"/>
                <a:hlinkClick r:id="rId8"/>
              </a:rPr>
              <a:t>https://figshare.com/articles/dataset/Oliveira_et_al_AmphiBIO_v1/4644424</a:t>
            </a:r>
            <a:r>
              <a:rPr lang="fr-FR" sz="1000" b="0" i="0" u="none" strike="noStrike" cap="none" dirty="0">
                <a:solidFill>
                  <a:srgbClr val="000000"/>
                </a:solidFill>
                <a:latin typeface="Calibri" panose="020F0502020204030204" pitchFamily="34" charset="0"/>
                <a:cs typeface="Calibri" panose="020F0502020204030204" pitchFamily="34" charset="0"/>
                <a:sym typeface="Arial"/>
              </a:rPr>
              <a:t>  </a:t>
            </a:r>
          </a:p>
          <a:p>
            <a:pPr marL="158750" indent="0">
              <a:buNone/>
            </a:pPr>
            <a:endParaRPr lang="fr-FR" sz="1000" b="0" i="0" u="none" strike="noStrike" cap="none" dirty="0">
              <a:solidFill>
                <a:srgbClr val="000000"/>
              </a:solidFill>
              <a:latin typeface="Calibri" panose="020F0502020204030204" pitchFamily="34" charset="0"/>
              <a:cs typeface="Calibri" panose="020F0502020204030204" pitchFamily="34" charset="0"/>
              <a:sym typeface="Arial"/>
            </a:endParaRPr>
          </a:p>
          <a:p>
            <a:pPr marL="0" indent="0">
              <a:buNone/>
            </a:pPr>
            <a:r>
              <a:rPr lang="en-US" sz="1000" b="0" i="0" u="none" strike="noStrike" cap="none" dirty="0">
                <a:solidFill>
                  <a:prstClr val="black"/>
                </a:solidFill>
                <a:latin typeface="Calibri" panose="020F0502020204030204" pitchFamily="34" charset="0"/>
                <a:cs typeface="Calibri" panose="020F0502020204030204" pitchFamily="34" charset="0"/>
                <a:sym typeface="Arial"/>
              </a:rPr>
              <a:t>The data of the Swedish Malaise Trap Project, a countrywide inventory of Sweden's insect fauna</a:t>
            </a:r>
            <a:r>
              <a:rPr lang="en-US" sz="1000" b="0" i="0" u="none" strike="noStrike" cap="none" dirty="0">
                <a:solidFill>
                  <a:srgbClr val="00B050"/>
                </a:solidFill>
                <a:latin typeface="Calibri" panose="020F0502020204030204" pitchFamily="34" charset="0"/>
                <a:cs typeface="Calibri" panose="020F0502020204030204" pitchFamily="34" charset="0"/>
                <a:sym typeface="Arial"/>
              </a:rPr>
              <a:t>. </a:t>
            </a:r>
            <a:r>
              <a:rPr lang="pt-BR" sz="1000" b="0" i="1" u="none" strike="noStrike" cap="none" dirty="0">
                <a:solidFill>
                  <a:srgbClr val="00B050"/>
                </a:solidFill>
                <a:latin typeface="Calibri" panose="020F0502020204030204" pitchFamily="34" charset="0"/>
                <a:cs typeface="Calibri" panose="020F0502020204030204" pitchFamily="34" charset="0"/>
                <a:sym typeface="Arial"/>
              </a:rPr>
              <a:t>Biodiversity Data Journal</a:t>
            </a:r>
            <a:r>
              <a:rPr lang="pt-BR" sz="1000" b="0" i="0" u="none" strike="noStrike" cap="none" dirty="0">
                <a:solidFill>
                  <a:srgbClr val="00B050"/>
                </a:solidFill>
                <a:latin typeface="Calibri" panose="020F0502020204030204" pitchFamily="34" charset="0"/>
                <a:cs typeface="Calibri" panose="020F0502020204030204" pitchFamily="34" charset="0"/>
                <a:sym typeface="Arial"/>
              </a:rPr>
              <a:t>. </a:t>
            </a:r>
            <a:r>
              <a:rPr lang="pt-BR" sz="1000" b="0" i="0" u="none" strike="noStrike" cap="none" dirty="0">
                <a:solidFill>
                  <a:srgbClr val="000000"/>
                </a:solidFill>
                <a:latin typeface="Calibri" panose="020F0502020204030204" pitchFamily="34" charset="0"/>
                <a:cs typeface="Calibri" panose="020F0502020204030204" pitchFamily="34" charset="0"/>
                <a:sym typeface="Arial"/>
              </a:rPr>
              <a:t>doi: 10.3897/BDJ.8.e56286    </a:t>
            </a:r>
            <a:endParaRPr lang="en-US" sz="10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cap="none" dirty="0">
                <a:solidFill>
                  <a:srgbClr val="000000"/>
                </a:solidFill>
                <a:latin typeface="Calibri" panose="020F0502020204030204" pitchFamily="34" charset="0"/>
                <a:cs typeface="Calibri" panose="020F0502020204030204" pitchFamily="34" charset="0"/>
                <a:sym typeface="Arial"/>
              </a:rPr>
              <a:t>Données </a:t>
            </a:r>
            <a:r>
              <a:rPr lang="en-US" sz="1000" b="0" i="0" u="none" strike="noStrike" cap="none" dirty="0" err="1">
                <a:solidFill>
                  <a:srgbClr val="000000"/>
                </a:solidFill>
                <a:latin typeface="Calibri" panose="020F0502020204030204" pitchFamily="34" charset="0"/>
                <a:cs typeface="Calibri" panose="020F0502020204030204" pitchFamily="34" charset="0"/>
                <a:sym typeface="Arial"/>
              </a:rPr>
              <a:t>sont</a:t>
            </a:r>
            <a:r>
              <a:rPr lang="en-US" sz="1000" b="0" i="0" u="none" strike="noStrike" cap="none" dirty="0">
                <a:solidFill>
                  <a:srgbClr val="000000"/>
                </a:solidFill>
                <a:latin typeface="Calibri" panose="020F0502020204030204" pitchFamily="34" charset="0"/>
                <a:cs typeface="Calibri" panose="020F0502020204030204" pitchFamily="34" charset="0"/>
                <a:sym typeface="Arial"/>
              </a:rPr>
              <a:t> dans: SMTP Collection Inventory: </a:t>
            </a:r>
            <a:r>
              <a:rPr lang="en-US" sz="1000" b="0" i="0" u="none" strike="noStrike" cap="none" dirty="0">
                <a:solidFill>
                  <a:srgbClr val="000000"/>
                </a:solidFill>
                <a:latin typeface="Calibri" panose="020F0502020204030204" pitchFamily="34" charset="0"/>
                <a:cs typeface="Calibri" panose="020F0502020204030204" pitchFamily="34" charset="0"/>
                <a:sym typeface="Arial"/>
                <a:hlinkClick r:id="rId9"/>
              </a:rPr>
              <a:t>https://doi.org/10.15468/5becml;</a:t>
            </a:r>
            <a:r>
              <a:rPr lang="en-US" sz="1000" b="0" i="0" u="none" strike="noStrike" cap="none" dirty="0">
                <a:solidFill>
                  <a:srgbClr val="000000"/>
                </a:solidFill>
                <a:latin typeface="Calibri" panose="020F0502020204030204" pitchFamily="34" charset="0"/>
                <a:cs typeface="Calibri" panose="020F0502020204030204" pitchFamily="34" charset="0"/>
                <a:sym typeface="Arial"/>
              </a:rPr>
              <a:t> SMTP Taxonomic Datasets (available as 79 datasets as published by Station </a:t>
            </a:r>
            <a:r>
              <a:rPr lang="en-US" sz="1000" b="0" i="0" u="none" strike="noStrike" cap="none" dirty="0" err="1">
                <a:solidFill>
                  <a:srgbClr val="000000"/>
                </a:solidFill>
                <a:latin typeface="Calibri" panose="020F0502020204030204" pitchFamily="34" charset="0"/>
                <a:cs typeface="Calibri" panose="020F0502020204030204" pitchFamily="34" charset="0"/>
                <a:sym typeface="Arial"/>
              </a:rPr>
              <a:t>Linné</a:t>
            </a:r>
            <a:r>
              <a:rPr lang="en-US" sz="1000" b="0" i="0" u="none" strike="noStrike" cap="none" dirty="0">
                <a:solidFill>
                  <a:srgbClr val="000000"/>
                </a:solidFill>
                <a:latin typeface="Calibri" panose="020F0502020204030204" pitchFamily="34" charset="0"/>
                <a:cs typeface="Calibri" panose="020F0502020204030204" pitchFamily="34" charset="0"/>
                <a:sym typeface="Arial"/>
              </a:rPr>
              <a:t>): </a:t>
            </a:r>
            <a:r>
              <a:rPr lang="en-US" sz="1000" b="0" i="0" u="none" strike="noStrike" cap="none" dirty="0">
                <a:solidFill>
                  <a:srgbClr val="000000"/>
                </a:solidFill>
                <a:latin typeface="Calibri" panose="020F0502020204030204" pitchFamily="34" charset="0"/>
                <a:cs typeface="Calibri" panose="020F0502020204030204" pitchFamily="34" charset="0"/>
                <a:sym typeface="Arial"/>
                <a:hlinkClick r:id="rId10"/>
              </a:rPr>
              <a:t>https://www.gbif.org/publisher/bee30abf-e3a6-4e4e-b626-7ef57800b027</a:t>
            </a:r>
            <a:endParaRPr lang="en-US" sz="10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cap="none" dirty="0">
                <a:solidFill>
                  <a:srgbClr val="000000"/>
                </a:solidFill>
                <a:latin typeface="Calibri" panose="020F0502020204030204" pitchFamily="34" charset="0"/>
                <a:cs typeface="Calibri" panose="020F0502020204030204" pitchFamily="34" charset="0"/>
                <a:sym typeface="Arial"/>
              </a:rPr>
              <a:t>Aquatic eDNA for monitoring French Guiana biodiversity.</a:t>
            </a:r>
            <a:r>
              <a:rPr lang="pt-BR" sz="1000" b="0" i="0" u="none" strike="noStrike" cap="none" dirty="0">
                <a:solidFill>
                  <a:srgbClr val="00B050"/>
                </a:solidFill>
                <a:latin typeface="Calibri" panose="020F0502020204030204" pitchFamily="34" charset="0"/>
                <a:cs typeface="Calibri" panose="020F0502020204030204" pitchFamily="34" charset="0"/>
                <a:sym typeface="Arial"/>
              </a:rPr>
              <a:t> </a:t>
            </a:r>
            <a:r>
              <a:rPr lang="pt-BR" sz="1000" b="0" i="1" u="none" strike="noStrike" cap="none" dirty="0">
                <a:solidFill>
                  <a:srgbClr val="00B050"/>
                </a:solidFill>
                <a:latin typeface="Calibri" panose="020F0502020204030204" pitchFamily="34" charset="0"/>
                <a:cs typeface="Calibri" panose="020F0502020204030204" pitchFamily="34" charset="0"/>
                <a:sym typeface="Arial"/>
              </a:rPr>
              <a:t>Biodiversity Data Journal. </a:t>
            </a:r>
            <a:r>
              <a:rPr lang="pt-BR" sz="1000" b="0" i="0" u="none" strike="noStrike" cap="none" dirty="0">
                <a:solidFill>
                  <a:srgbClr val="00B050"/>
                </a:solidFill>
                <a:latin typeface="Calibri" panose="020F0502020204030204" pitchFamily="34" charset="0"/>
                <a:cs typeface="Calibri" panose="020F0502020204030204" pitchFamily="34" charset="0"/>
                <a:sym typeface="Arial"/>
                <a:hlinkClick r:id="rId11"/>
              </a:rPr>
              <a:t>https://bdj.pensoft.net/article/37518/instance/5252969/</a:t>
            </a:r>
            <a:r>
              <a:rPr lang="pt-BR" sz="1000" b="0" i="0" u="none" strike="noStrike" cap="none" dirty="0">
                <a:solidFill>
                  <a:srgbClr val="00B050"/>
                </a:solidFill>
                <a:latin typeface="Calibri" panose="020F0502020204030204" pitchFamily="34" charset="0"/>
                <a:cs typeface="Calibri" panose="020F0502020204030204" pitchFamily="34" charset="0"/>
                <a:sym typeface="Arial"/>
              </a:rPr>
              <a:t> Données disponibles dans le portail de l’IRD pour la biodiversité Amazonienne (</a:t>
            </a:r>
            <a:r>
              <a:rPr lang="pt-BR" sz="1000" b="0" i="0" u="none" strike="noStrike" cap="none" dirty="0">
                <a:solidFill>
                  <a:srgbClr val="000000"/>
                </a:solidFill>
                <a:latin typeface="Calibri" panose="020F0502020204030204" pitchFamily="34" charset="0"/>
                <a:cs typeface="Calibri" panose="020F0502020204030204" pitchFamily="34" charset="0"/>
                <a:sym typeface="Arial"/>
              </a:rPr>
              <a:t>CEBA geoportal: </a:t>
            </a:r>
            <a:r>
              <a:rPr lang="pt-BR" sz="1000" b="0" i="0" u="none" strike="noStrike" cap="none" dirty="0">
                <a:solidFill>
                  <a:srgbClr val="000000"/>
                </a:solidFill>
                <a:latin typeface="Calibri" panose="020F0502020204030204" pitchFamily="34" charset="0"/>
                <a:cs typeface="Calibri" panose="020F0502020204030204" pitchFamily="34" charset="0"/>
                <a:sym typeface="Arial"/>
                <a:hlinkClick r:id="rId12"/>
              </a:rPr>
              <a:t>http://vmcebagn-dev.ird.fr</a:t>
            </a:r>
            <a:r>
              <a:rPr lang="pt-BR" sz="1000" b="0" i="0" u="none" strike="noStrike" cap="none" dirty="0">
                <a:solidFill>
                  <a:srgbClr val="000000"/>
                </a:solidFill>
                <a:latin typeface="Calibri" panose="020F0502020204030204" pitchFamily="34" charset="0"/>
                <a:cs typeface="Calibri" panose="020F0502020204030204" pitchFamily="34" charset="0"/>
                <a:sym typeface="Arial"/>
              </a:rPr>
              <a:t>): </a:t>
            </a:r>
            <a:r>
              <a:rPr lang="fr-FR" sz="1000" b="0" i="0" u="none" strike="noStrike" cap="none" dirty="0">
                <a:solidFill>
                  <a:srgbClr val="000000"/>
                </a:solidFill>
                <a:latin typeface="Calibri" panose="020F0502020204030204" pitchFamily="34" charset="0"/>
                <a:cs typeface="Calibri" panose="020F0502020204030204" pitchFamily="34" charset="0"/>
                <a:sym typeface="Arial"/>
                <a:hlinkClick r:id="rId13"/>
              </a:rPr>
              <a:t>http://vmcebagn-dev.ird.fr/geonetwork/srv/eng/search?=eng#|5617a9ff-d0aa-48a9-b2c2-cb7fd5b92692</a:t>
            </a:r>
            <a:r>
              <a:rPr lang="fr-FR" sz="1000" b="0" i="0" u="none" strike="noStrike" cap="none" dirty="0">
                <a:solidFill>
                  <a:srgbClr val="000000"/>
                </a:solidFill>
                <a:latin typeface="Calibri" panose="020F0502020204030204" pitchFamily="34" charset="0"/>
                <a:cs typeface="Calibri" panose="020F0502020204030204" pitchFamily="34" charset="0"/>
                <a:sym typeface="Arial"/>
              </a:rPr>
              <a:t> </a:t>
            </a:r>
          </a:p>
          <a:p>
            <a:pPr marL="158750" indent="0">
              <a:buNone/>
            </a:pP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92529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pPr marL="0" lvl="0" indent="0">
              <a:spcBef>
                <a:spcPts val="200"/>
              </a:spcBef>
              <a:buClrTx/>
              <a:buSzTx/>
              <a:buNone/>
              <a:defRPr/>
            </a:pPr>
            <a:r>
              <a:rPr lang="en-US" sz="1000" dirty="0">
                <a:latin typeface="Calibri" panose="020F0502020204030204" pitchFamily="34" charset="0"/>
                <a:cs typeface="Calibri" panose="020F0502020204030204" pitchFamily="34" charset="0"/>
              </a:rPr>
              <a:t>Wildlife inventory from camera-trapping surveys in the Azores (Pico and Terceira islands). </a:t>
            </a:r>
            <a:r>
              <a:rPr lang="en-US" sz="1000" i="1" dirty="0">
                <a:solidFill>
                  <a:srgbClr val="00B050"/>
                </a:solidFill>
                <a:latin typeface="Calibri" panose="020F0502020204030204" pitchFamily="34" charset="0"/>
                <a:cs typeface="Calibri" panose="020F0502020204030204" pitchFamily="34" charset="0"/>
              </a:rPr>
              <a:t>Biodiversity Data Journal. </a:t>
            </a:r>
            <a:r>
              <a:rPr lang="en-US" sz="1000" dirty="0">
                <a:solidFill>
                  <a:schemeClr val="tx1"/>
                </a:solidFill>
                <a:latin typeface="Calibri" panose="020F0502020204030204" pitchFamily="34" charset="0"/>
                <a:cs typeface="Calibri" panose="020F0502020204030204" pitchFamily="34" charset="0"/>
              </a:rPr>
              <a:t>2020. </a:t>
            </a:r>
            <a:r>
              <a:rPr lang="en-US" sz="1000" dirty="0">
                <a:latin typeface="Calibri" panose="020F0502020204030204" pitchFamily="34" charset="0"/>
                <a:cs typeface="Calibri" panose="020F0502020204030204" pitchFamily="34" charset="0"/>
              </a:rPr>
              <a:t>8: e47865. </a:t>
            </a:r>
            <a:r>
              <a:rPr lang="en-US" sz="1000" dirty="0">
                <a:latin typeface="Calibri" panose="020F0502020204030204" pitchFamily="34" charset="0"/>
                <a:cs typeface="Calibri" panose="020F0502020204030204" pitchFamily="34" charset="0"/>
                <a:hlinkClick r:id="rId3"/>
              </a:rPr>
              <a:t>https://doi.org/10.3897/BDJ.8.e47865</a:t>
            </a:r>
            <a:r>
              <a:rPr lang="en-US" sz="1000" dirty="0">
                <a:latin typeface="Calibri" panose="020F0502020204030204" pitchFamily="34" charset="0"/>
                <a:cs typeface="Calibri" panose="020F0502020204030204" pitchFamily="34" charset="0"/>
              </a:rPr>
              <a:t>. Données dans </a:t>
            </a:r>
            <a:r>
              <a:rPr lang="en-US" sz="1000" dirty="0" err="1">
                <a:latin typeface="Calibri" panose="020F0502020204030204" pitchFamily="34" charset="0"/>
                <a:cs typeface="Calibri" panose="020F0502020204030204" pitchFamily="34" charset="0"/>
              </a:rPr>
              <a:t>l’entrepôt</a:t>
            </a:r>
            <a:r>
              <a:rPr lang="en-US" sz="1000" dirty="0">
                <a:latin typeface="Calibri" panose="020F0502020204030204" pitchFamily="34" charset="0"/>
                <a:cs typeface="Calibri" panose="020F0502020204030204" pitchFamily="34" charset="0"/>
              </a:rPr>
              <a:t> GBIF: </a:t>
            </a:r>
            <a:r>
              <a:rPr lang="en-US" sz="1000" dirty="0">
                <a:latin typeface="Calibri" panose="020F0502020204030204" pitchFamily="34" charset="0"/>
                <a:cs typeface="Calibri" panose="020F0502020204030204" pitchFamily="34" charset="0"/>
                <a:hlinkClick r:id="rId4"/>
              </a:rPr>
              <a:t>http://ipt.gbif.pt/ipt/resource?r=camera_trapping_azores</a:t>
            </a:r>
            <a:r>
              <a:rPr lang="en-US" sz="1000" dirty="0">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Aft>
                <a:spcPts val="0"/>
              </a:spcAft>
              <a:buClrTx/>
              <a:buSzTx/>
              <a:buFontTx/>
              <a:buNone/>
              <a:tabLst/>
              <a:defRPr/>
            </a:pPr>
            <a:endParaRPr lang="en-US" sz="800" dirty="0">
              <a:solidFill>
                <a:srgbClr val="00B050"/>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200"/>
              </a:spcBef>
              <a:spcAft>
                <a:spcPts val="0"/>
              </a:spcAft>
              <a:buClrTx/>
              <a:buSzTx/>
              <a:buFontTx/>
              <a:buNone/>
              <a:tabLst/>
              <a:defRPr/>
            </a:pPr>
            <a:r>
              <a:rPr lang="en-US" sz="1000" dirty="0">
                <a:latin typeface="Calibri" panose="020F0502020204030204" pitchFamily="34" charset="0"/>
                <a:cs typeface="Calibri" panose="020F0502020204030204" pitchFamily="34" charset="0"/>
              </a:rPr>
              <a:t>Jaguar movement database: a GPS‐based movement dataset of an apex predator in the Neotropics: </a:t>
            </a:r>
            <a:r>
              <a:rPr lang="en-US" sz="1000" i="1" dirty="0">
                <a:solidFill>
                  <a:srgbClr val="00B050"/>
                </a:solidFill>
                <a:latin typeface="Calibri" panose="020F0502020204030204" pitchFamily="34" charset="0"/>
                <a:cs typeface="Calibri" panose="020F0502020204030204" pitchFamily="34" charset="0"/>
              </a:rPr>
              <a:t>Ecology</a:t>
            </a:r>
            <a:r>
              <a:rPr lang="en-US" sz="1000" dirty="0">
                <a:solidFill>
                  <a:srgbClr val="00B050"/>
                </a:solidFill>
                <a:latin typeface="Calibri" panose="020F0502020204030204" pitchFamily="34" charset="0"/>
                <a:cs typeface="Calibri" panose="020F0502020204030204" pitchFamily="34" charset="0"/>
              </a:rPr>
              <a:t> / DRYAD et Zenodo </a:t>
            </a:r>
            <a:r>
              <a:rPr lang="en-US" sz="1000" dirty="0">
                <a:latin typeface="Calibri" panose="020F0502020204030204" pitchFamily="34" charset="0"/>
                <a:cs typeface="Calibri" panose="020F0502020204030204" pitchFamily="34" charset="0"/>
              </a:rPr>
              <a:t>(</a:t>
            </a:r>
            <a:r>
              <a:rPr lang="en-US" sz="1000" dirty="0" err="1">
                <a:latin typeface="Calibri" panose="020F0502020204030204" pitchFamily="34" charset="0"/>
                <a:cs typeface="Calibri" panose="020F0502020204030204" pitchFamily="34" charset="0"/>
              </a:rPr>
              <a:t>fichiers</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originaux</a:t>
            </a:r>
            <a:r>
              <a:rPr lang="en-US" sz="1000" baseline="0" dirty="0">
                <a:latin typeface="Calibri" panose="020F0502020204030204" pitchFamily="34" charset="0"/>
                <a:cs typeface="Calibri" panose="020F0502020204030204" pitchFamily="34" charset="0"/>
              </a:rPr>
              <a:t> chez les auteurs : </a:t>
            </a:r>
            <a:r>
              <a:rPr lang="en-US" sz="1000" baseline="0" dirty="0">
                <a:latin typeface="Calibri" panose="020F0502020204030204" pitchFamily="34" charset="0"/>
                <a:cs typeface="Calibri" panose="020F0502020204030204" pitchFamily="34" charset="0"/>
                <a:hlinkClick r:id="rId5"/>
              </a:rPr>
              <a:t>https://esajournals.onlinelibrary.wiley.com/action/downloadSupplement?doi=10.1002%2Fecy.2379&amp;file=ecy2379-sup-0002-MetadataS1.pdf</a:t>
            </a:r>
            <a:r>
              <a:rPr lang="en-US" sz="1000" baseline="0" dirty="0">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200"/>
              </a:spcBef>
              <a:spcAft>
                <a:spcPts val="0"/>
              </a:spcAft>
              <a:buClrTx/>
              <a:buSzTx/>
              <a:buFontTx/>
              <a:buNone/>
              <a:tabLst/>
              <a:defRPr/>
            </a:pPr>
            <a:endParaRPr lang="en-US" sz="800" baseline="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200"/>
              </a:spcBef>
              <a:spcAft>
                <a:spcPts val="0"/>
              </a:spcAft>
              <a:buClrTx/>
              <a:buSzTx/>
              <a:buFontTx/>
              <a:buNone/>
              <a:tabLst/>
              <a:defRPr/>
            </a:pPr>
            <a:r>
              <a:rPr lang="en-US" sz="1000" dirty="0" err="1">
                <a:latin typeface="Calibri" panose="020F0502020204030204" pitchFamily="34" charset="0"/>
                <a:cs typeface="Calibri" panose="020F0502020204030204" pitchFamily="34" charset="0"/>
              </a:rPr>
              <a:t>Kakila</a:t>
            </a:r>
            <a:r>
              <a:rPr lang="en-US" sz="1000" dirty="0">
                <a:latin typeface="Calibri" panose="020F0502020204030204" pitchFamily="34" charset="0"/>
                <a:cs typeface="Calibri" panose="020F0502020204030204" pitchFamily="34" charset="0"/>
              </a:rPr>
              <a:t> database: Towards a FAIR community approved database of cetacean presence in the waters of the Guadeloupe Archipelago, based on citizen science. </a:t>
            </a:r>
            <a:r>
              <a:rPr lang="en-US" sz="1000" dirty="0" err="1">
                <a:latin typeface="Calibri" panose="020F0502020204030204" pitchFamily="34" charset="0"/>
                <a:cs typeface="Calibri" panose="020F0502020204030204" pitchFamily="34" charset="0"/>
              </a:rPr>
              <a:t>Coché</a:t>
            </a:r>
            <a:r>
              <a:rPr lang="en-US" sz="1000" dirty="0">
                <a:latin typeface="Calibri" panose="020F0502020204030204" pitchFamily="34" charset="0"/>
                <a:cs typeface="Calibri" panose="020F0502020204030204" pitchFamily="34" charset="0"/>
              </a:rPr>
              <a:t> et a. </a:t>
            </a:r>
            <a:r>
              <a:rPr lang="en-US" sz="1000" i="1" dirty="0">
                <a:solidFill>
                  <a:srgbClr val="00B050"/>
                </a:solidFill>
                <a:latin typeface="Calibri" panose="020F0502020204030204" pitchFamily="34" charset="0"/>
                <a:cs typeface="Calibri" panose="020F0502020204030204" pitchFamily="34" charset="0"/>
              </a:rPr>
              <a:t>Biodiversity Data Journal. </a:t>
            </a:r>
            <a:r>
              <a:rPr lang="en-US" sz="1000" dirty="0">
                <a:solidFill>
                  <a:schemeClr val="tx1"/>
                </a:solidFill>
                <a:latin typeface="Calibri" panose="020F0502020204030204" pitchFamily="34" charset="0"/>
                <a:cs typeface="Calibri" panose="020F0502020204030204" pitchFamily="34" charset="0"/>
              </a:rPr>
              <a:t>2021. </a:t>
            </a:r>
            <a:r>
              <a:rPr lang="fr-FR" sz="1000" dirty="0">
                <a:latin typeface="Calibri" panose="020F0502020204030204" pitchFamily="34" charset="0"/>
                <a:cs typeface="Calibri" panose="020F0502020204030204" pitchFamily="34" charset="0"/>
              </a:rPr>
              <a:t>9: e69022. </a:t>
            </a:r>
            <a:r>
              <a:rPr lang="fr-FR" sz="1000" dirty="0">
                <a:effectLst/>
                <a:latin typeface="Calibri" panose="020F0502020204030204" pitchFamily="34" charset="0"/>
                <a:cs typeface="Calibri" panose="020F0502020204030204" pitchFamily="34" charset="0"/>
                <a:hlinkClick r:id="rId6"/>
              </a:rPr>
              <a:t>https://doi.org/10.3897/BDJ.9.e69022</a:t>
            </a:r>
            <a:r>
              <a:rPr lang="fr-FR" sz="1000" dirty="0">
                <a:effectLst/>
                <a:latin typeface="Calibri" panose="020F0502020204030204" pitchFamily="34" charset="0"/>
                <a:cs typeface="Calibri" panose="020F0502020204030204" pitchFamily="34" charset="0"/>
              </a:rPr>
              <a:t> Données dans l’entrepôt national PNDB (mais pas d’</a:t>
            </a:r>
            <a:r>
              <a:rPr lang="fr-FR" sz="1000" dirty="0" err="1">
                <a:effectLst/>
                <a:latin typeface="Calibri" panose="020F0502020204030204" pitchFamily="34" charset="0"/>
                <a:cs typeface="Calibri" panose="020F0502020204030204" pitchFamily="34" charset="0"/>
              </a:rPr>
              <a:t>acces</a:t>
            </a:r>
            <a:r>
              <a:rPr lang="fr-FR" sz="1000" dirty="0">
                <a:effectLst/>
                <a:latin typeface="Calibri" panose="020F0502020204030204" pitchFamily="34" charset="0"/>
                <a:cs typeface="Calibri" panose="020F0502020204030204" pitchFamily="34" charset="0"/>
              </a:rPr>
              <a:t> lors consultation en mars 2022).</a:t>
            </a:r>
          </a:p>
          <a:p>
            <a:pPr marL="0" marR="0" lvl="0" indent="0" algn="l" defTabSz="914400" rtl="0" eaLnBrk="1" fontAlgn="auto" latinLnBrk="0" hangingPunct="1">
              <a:lnSpc>
                <a:spcPct val="100000"/>
              </a:lnSpc>
              <a:spcBef>
                <a:spcPts val="200"/>
              </a:spcBef>
              <a:spcAft>
                <a:spcPts val="0"/>
              </a:spcAft>
              <a:buClrTx/>
              <a:buSzTx/>
              <a:buFontTx/>
              <a:buNone/>
              <a:tabLst/>
              <a:defRPr/>
            </a:pPr>
            <a:endParaRPr lang="fr-FR" sz="800" dirty="0">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200"/>
              </a:spcBef>
              <a:spcAft>
                <a:spcPts val="0"/>
              </a:spcAft>
              <a:buClrTx/>
              <a:buSzTx/>
              <a:buFontTx/>
              <a:buNone/>
              <a:tabLst/>
              <a:defRPr/>
            </a:pPr>
            <a:r>
              <a:rPr lang="en-US" sz="1000" dirty="0">
                <a:latin typeface="Calibri" panose="020F0502020204030204" pitchFamily="34" charset="0"/>
                <a:cs typeface="Calibri" panose="020F0502020204030204" pitchFamily="34" charset="0"/>
              </a:rPr>
              <a:t>The Hummingbird Collection of the Natural History and Science Museum of the University of Porto (MHNC-UP), Portugal. </a:t>
            </a:r>
            <a:r>
              <a:rPr lang="en-US" sz="1000" i="1" dirty="0">
                <a:solidFill>
                  <a:srgbClr val="00B050"/>
                </a:solidFill>
                <a:latin typeface="Calibri" panose="020F0502020204030204" pitchFamily="34" charset="0"/>
                <a:cs typeface="Calibri" panose="020F0502020204030204" pitchFamily="34" charset="0"/>
              </a:rPr>
              <a:t>Biodiversity Data Journal </a:t>
            </a:r>
            <a:r>
              <a:rPr lang="en-US" sz="1000" dirty="0">
                <a:latin typeface="Calibri" panose="020F0502020204030204" pitchFamily="34" charset="0"/>
                <a:cs typeface="Calibri" panose="020F0502020204030204" pitchFamily="34" charset="0"/>
              </a:rPr>
              <a:t>9: e59913. </a:t>
            </a:r>
            <a:r>
              <a:rPr lang="en-US" sz="1000" dirty="0">
                <a:effectLst/>
                <a:latin typeface="Calibri" panose="020F0502020204030204" pitchFamily="34" charset="0"/>
                <a:cs typeface="Calibri" panose="020F0502020204030204" pitchFamily="34" charset="0"/>
                <a:hlinkClick r:id="rId7"/>
              </a:rPr>
              <a:t>https://doi.org/10.3897/BDJ.9.e59913</a:t>
            </a:r>
            <a:r>
              <a:rPr lang="en-US" sz="1000" dirty="0">
                <a:effectLst/>
                <a:latin typeface="Calibri" panose="020F0502020204030204" pitchFamily="34" charset="0"/>
                <a:cs typeface="Calibri" panose="020F0502020204030204" pitchFamily="34" charset="0"/>
              </a:rPr>
              <a:t>. Données dans GBIF: </a:t>
            </a:r>
            <a:r>
              <a:rPr lang="en-US" sz="1000" dirty="0">
                <a:effectLst/>
                <a:latin typeface="Calibri" panose="020F0502020204030204" pitchFamily="34" charset="0"/>
                <a:cs typeface="Calibri" panose="020F0502020204030204" pitchFamily="34" charset="0"/>
                <a:hlinkClick r:id="rId8"/>
              </a:rPr>
              <a:t>https://www.gbif.org/dataset/17f6f3d0-b5ef-434b-95a8-cc32d8e5236f</a:t>
            </a:r>
            <a:r>
              <a:rPr lang="en-US" sz="1000" dirty="0">
                <a:effectLst/>
                <a:latin typeface="Calibri" panose="020F0502020204030204" pitchFamily="34" charset="0"/>
                <a:cs typeface="Calibri" panose="020F0502020204030204" pitchFamily="34" charset="0"/>
              </a:rPr>
              <a:t>  </a:t>
            </a:r>
            <a:endParaRPr lang="en-US" sz="10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200"/>
              </a:spcBef>
              <a:spcAft>
                <a:spcPts val="0"/>
              </a:spcAft>
              <a:buClrTx/>
              <a:buSzTx/>
              <a:buFontTx/>
              <a:buNone/>
              <a:tabLst/>
              <a:defRPr/>
            </a:pPr>
            <a:endParaRPr lang="en-US" sz="10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200"/>
              </a:spcBef>
              <a:spcAft>
                <a:spcPts val="0"/>
              </a:spcAft>
              <a:buClrTx/>
              <a:buSzTx/>
              <a:buFontTx/>
              <a:buNone/>
              <a:tabLst/>
              <a:defRPr/>
            </a:pPr>
            <a:r>
              <a:rPr lang="en-US" sz="1000" dirty="0">
                <a:latin typeface="Calibri" panose="020F0502020204030204" pitchFamily="34" charset="0"/>
                <a:cs typeface="Calibri" panose="020F0502020204030204" pitchFamily="34" charset="0"/>
              </a:rPr>
              <a:t>A quasi-experimental study of </a:t>
            </a:r>
            <a:r>
              <a:rPr lang="en-US" sz="1000" i="0" dirty="0">
                <a:latin typeface="Calibri" panose="020F0502020204030204" pitchFamily="34" charset="0"/>
                <a:cs typeface="Calibri" panose="020F0502020204030204" pitchFamily="34" charset="0"/>
              </a:rPr>
              <a:t>impacts of Tanzania’s wildlife management areas on rural livelihoods and wealth : </a:t>
            </a:r>
            <a:r>
              <a:rPr lang="en-US" sz="1000" i="1" dirty="0">
                <a:solidFill>
                  <a:srgbClr val="00B050"/>
                </a:solidFill>
                <a:latin typeface="Calibri" panose="020F0502020204030204" pitchFamily="34" charset="0"/>
                <a:cs typeface="Calibri" panose="020F0502020204030204" pitchFamily="34" charset="0"/>
              </a:rPr>
              <a:t>Scientific data </a:t>
            </a:r>
            <a:r>
              <a:rPr lang="en-US" sz="1000" dirty="0">
                <a:solidFill>
                  <a:srgbClr val="00B050"/>
                </a:solidFill>
                <a:latin typeface="Calibri" panose="020F0502020204030204" pitchFamily="34" charset="0"/>
                <a:cs typeface="Calibri" panose="020F0502020204030204" pitchFamily="34" charset="0"/>
              </a:rPr>
              <a:t>/ UK data service </a:t>
            </a:r>
            <a:r>
              <a:rPr lang="en-US" sz="1000" dirty="0">
                <a:latin typeface="Calibri" panose="020F0502020204030204" pitchFamily="34" charset="0"/>
                <a:cs typeface="Calibri" panose="020F0502020204030204" pitchFamily="34" charset="0"/>
              </a:rPr>
              <a:t>(</a:t>
            </a:r>
            <a:r>
              <a:rPr lang="en-US" sz="1000" dirty="0">
                <a:latin typeface="Calibri" panose="020F0502020204030204" pitchFamily="34" charset="0"/>
                <a:cs typeface="Calibri" panose="020F0502020204030204" pitchFamily="34" charset="0"/>
                <a:hlinkClick r:id="rId9"/>
              </a:rPr>
              <a:t>http://reshare.ukdataservice.ac.uk/852960/</a:t>
            </a:r>
            <a:r>
              <a:rPr lang="en-US" sz="1000" dirty="0">
                <a:latin typeface="Calibri" panose="020F0502020204030204" pitchFamily="34" charset="0"/>
                <a:cs typeface="Calibri" panose="020F0502020204030204" pitchFamily="34" charset="0"/>
              </a:rPr>
              <a:t> : data </a:t>
            </a:r>
            <a:r>
              <a:rPr lang="en-US" sz="1000" dirty="0" err="1">
                <a:latin typeface="Calibri" panose="020F0502020204030204" pitchFamily="34" charset="0"/>
                <a:cs typeface="Calibri" panose="020F0502020204030204" pitchFamily="34" charset="0"/>
              </a:rPr>
              <a:t>accessibles</a:t>
            </a:r>
            <a:r>
              <a:rPr lang="en-US" sz="1000" dirty="0">
                <a:latin typeface="Calibri" panose="020F0502020204030204" pitchFamily="34" charset="0"/>
                <a:cs typeface="Calibri" panose="020F0502020204030204" pitchFamily="34" charset="0"/>
              </a:rPr>
              <a:t> sur inscription</a:t>
            </a:r>
            <a:r>
              <a:rPr lang="en-US" sz="1000" baseline="0" dirty="0">
                <a:latin typeface="Calibri" panose="020F0502020204030204" pitchFamily="34" charset="0"/>
                <a:cs typeface="Calibri" panose="020F0502020204030204" pitchFamily="34" charset="0"/>
              </a:rPr>
              <a:t> ?)</a:t>
            </a:r>
            <a:endParaRPr lang="fr-FR" sz="1000" dirty="0">
              <a:solidFill>
                <a:srgbClr val="00B050"/>
              </a:solidFill>
              <a:latin typeface="Calibri" panose="020F0502020204030204" pitchFamily="34" charset="0"/>
              <a:cs typeface="Calibri" panose="020F050202020403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51511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Calibri" panose="020F0502020204030204" pitchFamily="34" charset="0"/>
                <a:cs typeface="Calibri" panose="020F0502020204030204" pitchFamily="34" charset="0"/>
              </a:rPr>
              <a:t>A meteorological dataset of the West African monsoon during the 2016 DACCIWA campaign. </a:t>
            </a:r>
            <a:r>
              <a:rPr lang="en-US" sz="1000" i="1" dirty="0">
                <a:solidFill>
                  <a:srgbClr val="00B050"/>
                </a:solidFill>
                <a:latin typeface="Calibri" panose="020F0502020204030204" pitchFamily="34" charset="0"/>
                <a:cs typeface="Calibri" panose="020F0502020204030204" pitchFamily="34" charset="0"/>
              </a:rPr>
              <a:t>Scientific Dat</a:t>
            </a:r>
            <a:r>
              <a:rPr lang="en-US" sz="1000" dirty="0">
                <a:solidFill>
                  <a:srgbClr val="00B050"/>
                </a:solidFill>
                <a:latin typeface="Calibri" panose="020F0502020204030204" pitchFamily="34" charset="0"/>
                <a:cs typeface="Calibri" panose="020F0502020204030204" pitchFamily="34" charset="0"/>
              </a:rPr>
              <a:t>a</a:t>
            </a:r>
            <a:r>
              <a:rPr lang="en-US" sz="1000" dirty="0">
                <a:latin typeface="Calibri" panose="020F0502020204030204" pitchFamily="34" charset="0"/>
                <a:cs typeface="Calibri" panose="020F0502020204030204" pitchFamily="34" charset="0"/>
              </a:rPr>
              <a:t>. </a:t>
            </a:r>
            <a:r>
              <a:rPr lang="en-US" sz="1000" dirty="0">
                <a:latin typeface="Calibri" panose="020F0502020204030204" pitchFamily="34" charset="0"/>
                <a:cs typeface="Calibri" panose="020F0502020204030204" pitchFamily="34" charset="0"/>
                <a:hlinkClick r:id="rId3"/>
              </a:rPr>
              <a:t>https://www.nature.com/articles/s41597-022-01277-7#Sec10</a:t>
            </a:r>
            <a:r>
              <a:rPr lang="en-US" sz="1000" dirty="0">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Calibri" panose="020F0502020204030204" pitchFamily="34" charset="0"/>
                <a:cs typeface="Calibri" panose="020F0502020204030204" pitchFamily="34" charset="0"/>
              </a:rPr>
              <a:t>Les </a:t>
            </a:r>
            <a:r>
              <a:rPr lang="en-US" sz="1000" dirty="0" err="1">
                <a:solidFill>
                  <a:prstClr val="black"/>
                </a:solidFill>
                <a:latin typeface="Calibri" panose="020F0502020204030204" pitchFamily="34" charset="0"/>
                <a:cs typeface="Calibri" panose="020F0502020204030204" pitchFamily="34" charset="0"/>
              </a:rPr>
              <a:t>données</a:t>
            </a:r>
            <a:r>
              <a:rPr lang="en-US" sz="1000" dirty="0">
                <a:solidFill>
                  <a:prstClr val="black"/>
                </a:solidFill>
                <a:latin typeface="Calibri" panose="020F0502020204030204" pitchFamily="34" charset="0"/>
                <a:cs typeface="Calibri" panose="020F0502020204030204" pitchFamily="34" charset="0"/>
              </a:rPr>
              <a:t> </a:t>
            </a:r>
            <a:r>
              <a:rPr lang="en-US" sz="1000" dirty="0" err="1">
                <a:solidFill>
                  <a:prstClr val="black"/>
                </a:solidFill>
                <a:latin typeface="Calibri" panose="020F0502020204030204" pitchFamily="34" charset="0"/>
                <a:cs typeface="Calibri" panose="020F0502020204030204" pitchFamily="34" charset="0"/>
              </a:rPr>
              <a:t>sont</a:t>
            </a:r>
            <a:r>
              <a:rPr lang="en-US" sz="1000" dirty="0">
                <a:solidFill>
                  <a:prstClr val="black"/>
                </a:solidFill>
                <a:latin typeface="Calibri" panose="020F0502020204030204" pitchFamily="34" charset="0"/>
                <a:cs typeface="Calibri" panose="020F0502020204030204" pitchFamily="34" charset="0"/>
              </a:rPr>
              <a:t> dans </a:t>
            </a:r>
            <a:r>
              <a:rPr lang="en-US" sz="1000" dirty="0" err="1">
                <a:solidFill>
                  <a:prstClr val="black"/>
                </a:solidFill>
                <a:latin typeface="Calibri" panose="020F0502020204030204" pitchFamily="34" charset="0"/>
                <a:cs typeface="Calibri" panose="020F0502020204030204" pitchFamily="34" charset="0"/>
              </a:rPr>
              <a:t>l’entrepôt</a:t>
            </a:r>
            <a:r>
              <a:rPr lang="en-US" sz="1000" dirty="0">
                <a:solidFill>
                  <a:prstClr val="black"/>
                </a:solidFill>
                <a:latin typeface="Calibri" panose="020F0502020204030204" pitchFamily="34" charset="0"/>
                <a:cs typeface="Calibri" panose="020F0502020204030204" pitchFamily="34" charset="0"/>
              </a:rPr>
              <a:t> BAOBAB = </a:t>
            </a:r>
            <a:r>
              <a:rPr lang="en-US" sz="1000" dirty="0">
                <a:latin typeface="Calibri" panose="020F0502020204030204" pitchFamily="34" charset="0"/>
                <a:cs typeface="Calibri" panose="020F0502020204030204" pitchFamily="34" charset="0"/>
              </a:rPr>
              <a:t>Base Afrique de </a:t>
            </a:r>
            <a:r>
              <a:rPr lang="en-US" sz="1000" dirty="0" err="1">
                <a:latin typeface="Calibri" panose="020F0502020204030204" pitchFamily="34" charset="0"/>
                <a:cs typeface="Calibri" panose="020F0502020204030204" pitchFamily="34" charset="0"/>
              </a:rPr>
              <a:t>l’Ouest</a:t>
            </a:r>
            <a:r>
              <a:rPr lang="en-US" sz="1000" dirty="0">
                <a:latin typeface="Calibri" panose="020F0502020204030204" pitchFamily="34" charset="0"/>
                <a:cs typeface="Calibri" panose="020F0502020204030204" pitchFamily="34" charset="0"/>
              </a:rPr>
              <a:t> Beyond AMMA Base database </a:t>
            </a:r>
            <a:r>
              <a:rPr lang="en-US" sz="1000" dirty="0">
                <a:latin typeface="Calibri" panose="020F0502020204030204" pitchFamily="34" charset="0"/>
                <a:cs typeface="Calibri" panose="020F0502020204030204" pitchFamily="34" charset="0"/>
                <a:hlinkClick r:id="rId4"/>
              </a:rPr>
              <a:t>http://baobab.sedoo.fr/DACCIWA/</a:t>
            </a:r>
            <a:r>
              <a:rPr lang="en-US" sz="1000" dirty="0">
                <a:latin typeface="Calibri" panose="020F0502020204030204" pitchFamily="34" charset="0"/>
                <a:cs typeface="Calibri" panose="020F0502020204030204" pitchFamily="34" charset="0"/>
              </a:rPr>
              <a:t> where it is organised by country (Benin, Ghana, Nigeria), instrument and measured parameter. </a:t>
            </a:r>
            <a:endParaRPr lang="en-US" sz="1000" dirty="0">
              <a:solidFill>
                <a:prstClr val="black"/>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Calibri" panose="020F0502020204030204" pitchFamily="34" charset="0"/>
                <a:cs typeface="Calibri" panose="020F0502020204030204" pitchFamily="34" charset="0"/>
              </a:rPr>
              <a:t>Reconstruction of a long-term historical daily maximum and minimum air temperature network dataset for Ireland (1831-1968). </a:t>
            </a:r>
            <a:r>
              <a:rPr lang="en-US" sz="1000" dirty="0">
                <a:solidFill>
                  <a:srgbClr val="00B050"/>
                </a:solidFill>
                <a:latin typeface="Calibri" panose="020F0502020204030204" pitchFamily="34" charset="0"/>
                <a:cs typeface="Calibri" panose="020F0502020204030204" pitchFamily="34" charset="0"/>
              </a:rPr>
              <a:t>Geoscience Data Journal</a:t>
            </a:r>
            <a:r>
              <a:rPr lang="en-US" sz="1000" dirty="0">
                <a:solidFill>
                  <a:prstClr val="black"/>
                </a:solidFill>
                <a:latin typeface="Calibri" panose="020F0502020204030204" pitchFamily="34" charset="0"/>
                <a:cs typeface="Calibri" panose="020F0502020204030204" pitchFamily="34" charset="0"/>
              </a:rPr>
              <a:t>. 2020.  </a:t>
            </a:r>
            <a:r>
              <a:rPr lang="en-US" sz="1000" dirty="0">
                <a:solidFill>
                  <a:prstClr val="black"/>
                </a:solidFill>
                <a:latin typeface="Calibri" panose="020F0502020204030204" pitchFamily="34" charset="0"/>
                <a:cs typeface="Calibri" panose="020F0502020204030204" pitchFamily="34" charset="0"/>
                <a:hlinkClick r:id="rId5"/>
              </a:rPr>
              <a:t>https://doi.org/10.1002/gdj3.92</a:t>
            </a:r>
            <a:endParaRPr lang="en-US" sz="1000" dirty="0">
              <a:solidFill>
                <a:prstClr val="black"/>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Calibri" panose="020F0502020204030204" pitchFamily="34" charset="0"/>
                <a:cs typeface="Calibri" panose="020F0502020204030204" pitchFamily="34" charset="0"/>
              </a:rPr>
              <a:t>Les </a:t>
            </a:r>
            <a:r>
              <a:rPr lang="en-US" sz="1000" dirty="0" err="1">
                <a:solidFill>
                  <a:prstClr val="black"/>
                </a:solidFill>
                <a:latin typeface="Calibri" panose="020F0502020204030204" pitchFamily="34" charset="0"/>
                <a:cs typeface="Calibri" panose="020F0502020204030204" pitchFamily="34" charset="0"/>
              </a:rPr>
              <a:t>données</a:t>
            </a:r>
            <a:r>
              <a:rPr lang="en-US" sz="1000" dirty="0">
                <a:solidFill>
                  <a:prstClr val="black"/>
                </a:solidFill>
                <a:latin typeface="Calibri" panose="020F0502020204030204" pitchFamily="34" charset="0"/>
                <a:cs typeface="Calibri" panose="020F0502020204030204" pitchFamily="34" charset="0"/>
              </a:rPr>
              <a:t> </a:t>
            </a:r>
            <a:r>
              <a:rPr lang="en-US" sz="1000" dirty="0" err="1">
                <a:solidFill>
                  <a:prstClr val="black"/>
                </a:solidFill>
                <a:latin typeface="Calibri" panose="020F0502020204030204" pitchFamily="34" charset="0"/>
                <a:cs typeface="Calibri" panose="020F0502020204030204" pitchFamily="34" charset="0"/>
              </a:rPr>
              <a:t>sont</a:t>
            </a:r>
            <a:r>
              <a:rPr lang="en-US" sz="1000" dirty="0">
                <a:solidFill>
                  <a:prstClr val="black"/>
                </a:solidFill>
                <a:latin typeface="Calibri" panose="020F0502020204030204" pitchFamily="34" charset="0"/>
                <a:cs typeface="Calibri" panose="020F0502020204030204" pitchFamily="34" charset="0"/>
              </a:rPr>
              <a:t> </a:t>
            </a:r>
            <a:r>
              <a:rPr lang="en-US" sz="1000" dirty="0" err="1">
                <a:solidFill>
                  <a:prstClr val="black"/>
                </a:solidFill>
                <a:latin typeface="Calibri" panose="020F0502020204030204" pitchFamily="34" charset="0"/>
                <a:cs typeface="Calibri" panose="020F0502020204030204" pitchFamily="34" charset="0"/>
              </a:rPr>
              <a:t>accessibles</a:t>
            </a:r>
            <a:r>
              <a:rPr lang="en-US" sz="1000" dirty="0">
                <a:solidFill>
                  <a:prstClr val="black"/>
                </a:solidFill>
                <a:latin typeface="Calibri" panose="020F0502020204030204" pitchFamily="34" charset="0"/>
                <a:cs typeface="Calibri" panose="020F0502020204030204" pitchFamily="34" charset="0"/>
              </a:rPr>
              <a:t> dans : </a:t>
            </a:r>
            <a:r>
              <a:rPr lang="en-US" sz="1000" dirty="0" err="1">
                <a:latin typeface="Calibri" panose="020F0502020204030204" pitchFamily="34" charset="0"/>
                <a:cs typeface="Calibri" panose="020F0502020204030204" pitchFamily="34" charset="0"/>
              </a:rPr>
              <a:t>edepositIreland</a:t>
            </a:r>
            <a:r>
              <a:rPr lang="en-US" sz="1000" dirty="0">
                <a:latin typeface="Calibri" panose="020F0502020204030204" pitchFamily="34" charset="0"/>
                <a:cs typeface="Calibri" panose="020F0502020204030204" pitchFamily="34" charset="0"/>
              </a:rPr>
              <a:t> (</a:t>
            </a:r>
            <a:r>
              <a:rPr lang="en-US" sz="1000" dirty="0">
                <a:latin typeface="Calibri" panose="020F0502020204030204" pitchFamily="34" charset="0"/>
                <a:cs typeface="Calibri" panose="020F0502020204030204" pitchFamily="34" charset="0"/>
                <a:hlinkClick r:id="rId6"/>
              </a:rPr>
              <a:t>http://hdl.handle.net/2262/92442</a:t>
            </a:r>
            <a:r>
              <a:rPr lang="en-US" sz="1000" dirty="0">
                <a:latin typeface="Calibri" panose="020F0502020204030204" pitchFamily="34" charset="0"/>
                <a:cs typeface="Calibri" panose="020F0502020204030204" pitchFamily="34" charset="0"/>
              </a:rPr>
              <a:t>) and The Met </a:t>
            </a:r>
            <a:r>
              <a:rPr lang="en-US" sz="1000" dirty="0" err="1">
                <a:latin typeface="Calibri" panose="020F0502020204030204" pitchFamily="34" charset="0"/>
                <a:cs typeface="Calibri" panose="020F0502020204030204" pitchFamily="34" charset="0"/>
              </a:rPr>
              <a:t>Éireann</a:t>
            </a:r>
            <a:r>
              <a:rPr lang="en-US" sz="1000" dirty="0">
                <a:latin typeface="Calibri" panose="020F0502020204030204" pitchFamily="34" charset="0"/>
                <a:cs typeface="Calibri" panose="020F0502020204030204" pitchFamily="34" charset="0"/>
              </a:rPr>
              <a:t> website (</a:t>
            </a:r>
            <a:r>
              <a:rPr lang="en-US" sz="1000" dirty="0">
                <a:latin typeface="Calibri" panose="020F0502020204030204" pitchFamily="34" charset="0"/>
                <a:cs typeface="Calibri" panose="020F0502020204030204" pitchFamily="34" charset="0"/>
                <a:hlinkClick r:id="rId7"/>
              </a:rPr>
              <a:t>https://www.met.ie/climate/available-data/long-term-data-sets</a:t>
            </a:r>
            <a:r>
              <a:rPr lang="en-US" sz="1000" dirty="0">
                <a:latin typeface="Calibri" panose="020F0502020204030204" pitchFamily="34" charset="0"/>
                <a:cs typeface="Calibri" panose="020F0502020204030204" pitchFamily="34" charset="0"/>
              </a:rPr>
              <a:t>).</a:t>
            </a:r>
            <a:r>
              <a:rPr lang="en-US" sz="1000" dirty="0">
                <a:solidFill>
                  <a:prstClr val="black"/>
                </a:solidFill>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Calibri" panose="020F0502020204030204" pitchFamily="34" charset="0"/>
                <a:cs typeface="Calibri" panose="020F0502020204030204" pitchFamily="34" charset="0"/>
              </a:rPr>
              <a:t>Data on and methodology for measurements of microclimate and matter dynamics in transition zones between forest and adjacent arable land: </a:t>
            </a:r>
            <a:r>
              <a:rPr lang="en-US" sz="1000" dirty="0">
                <a:solidFill>
                  <a:srgbClr val="00B050"/>
                </a:solidFill>
                <a:latin typeface="Calibri" panose="020F0502020204030204" pitchFamily="34" charset="0"/>
                <a:cs typeface="Calibri" panose="020F0502020204030204" pitchFamily="34" charset="0"/>
              </a:rPr>
              <a:t>One Ecosystem </a:t>
            </a:r>
            <a:r>
              <a:rPr lang="en-US" sz="1000" dirty="0">
                <a:solidFill>
                  <a:schemeClr val="tx1"/>
                </a:solidFill>
                <a:latin typeface="Calibri" panose="020F0502020204030204" pitchFamily="34" charset="0"/>
                <a:cs typeface="Calibri" panose="020F0502020204030204" pitchFamily="34" charset="0"/>
              </a:rPr>
              <a:t>/ les </a:t>
            </a:r>
            <a:r>
              <a:rPr lang="en-US" sz="1000" dirty="0" err="1">
                <a:solidFill>
                  <a:schemeClr val="tx1"/>
                </a:solidFill>
                <a:latin typeface="Calibri" panose="020F0502020204030204" pitchFamily="34" charset="0"/>
                <a:cs typeface="Calibri" panose="020F0502020204030204" pitchFamily="34" charset="0"/>
              </a:rPr>
              <a:t>données</a:t>
            </a:r>
            <a:r>
              <a:rPr lang="en-US" sz="1000" dirty="0">
                <a:solidFill>
                  <a:schemeClr val="tx1"/>
                </a:solidFill>
                <a:latin typeface="Calibri" panose="020F0502020204030204" pitchFamily="34" charset="0"/>
                <a:cs typeface="Calibri" panose="020F0502020204030204" pitchFamily="34" charset="0"/>
              </a:rPr>
              <a:t> </a:t>
            </a:r>
            <a:r>
              <a:rPr lang="en-US" sz="1000" dirty="0" err="1">
                <a:solidFill>
                  <a:schemeClr val="tx1"/>
                </a:solidFill>
                <a:latin typeface="Calibri" panose="020F0502020204030204" pitchFamily="34" charset="0"/>
                <a:cs typeface="Calibri" panose="020F0502020204030204" pitchFamily="34" charset="0"/>
              </a:rPr>
              <a:t>sont</a:t>
            </a:r>
            <a:r>
              <a:rPr lang="en-US" sz="1000" dirty="0">
                <a:solidFill>
                  <a:schemeClr val="tx1"/>
                </a:solidFill>
                <a:latin typeface="Calibri" panose="020F0502020204030204" pitchFamily="34" charset="0"/>
                <a:cs typeface="Calibri" panose="020F0502020204030204" pitchFamily="34" charset="0"/>
              </a:rPr>
              <a:t> dans </a:t>
            </a:r>
            <a:r>
              <a:rPr lang="en-US" sz="1000" dirty="0" err="1">
                <a:solidFill>
                  <a:schemeClr val="tx1"/>
                </a:solidFill>
                <a:latin typeface="Calibri" panose="020F0502020204030204" pitchFamily="34" charset="0"/>
                <a:cs typeface="Calibri" panose="020F0502020204030204" pitchFamily="34" charset="0"/>
              </a:rPr>
              <a:t>l’article</a:t>
            </a:r>
            <a:r>
              <a:rPr lang="en-US" sz="1000" dirty="0">
                <a:solidFill>
                  <a:schemeClr val="tx1"/>
                </a:solidFill>
                <a:latin typeface="Calibri" panose="020F0502020204030204" pitchFamily="34" charset="0"/>
                <a:cs typeface="Calibri" panose="020F0502020204030204" pitchFamily="34" charset="0"/>
              </a:rPr>
              <a:t> sous </a:t>
            </a:r>
            <a:r>
              <a:rPr lang="en-US" sz="1000" dirty="0" err="1">
                <a:solidFill>
                  <a:schemeClr val="tx1"/>
                </a:solidFill>
                <a:latin typeface="Calibri" panose="020F0502020204030204" pitchFamily="34" charset="0"/>
                <a:cs typeface="Calibri" panose="020F0502020204030204" pitchFamily="34" charset="0"/>
              </a:rPr>
              <a:t>forme</a:t>
            </a:r>
            <a:r>
              <a:rPr lang="en-US" sz="1000" dirty="0">
                <a:solidFill>
                  <a:schemeClr val="tx1"/>
                </a:solidFill>
                <a:latin typeface="Calibri" panose="020F0502020204030204" pitchFamily="34" charset="0"/>
                <a:cs typeface="Calibri" panose="020F0502020204030204" pitchFamily="34" charset="0"/>
              </a:rPr>
              <a:t> de </a:t>
            </a:r>
            <a:r>
              <a:rPr lang="en-US" sz="1000" i="1" dirty="0">
                <a:solidFill>
                  <a:schemeClr val="tx1"/>
                </a:solidFill>
                <a:latin typeface="Calibri" panose="020F0502020204030204" pitchFamily="34" charset="0"/>
                <a:cs typeface="Calibri" panose="020F0502020204030204" pitchFamily="34" charset="0"/>
              </a:rPr>
              <a:t>Supplementary files</a:t>
            </a:r>
            <a:r>
              <a:rPr lang="en-US" sz="1000" dirty="0">
                <a:solidFill>
                  <a:schemeClr val="tx1"/>
                </a:solidFill>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Calibri" panose="020F0502020204030204" pitchFamily="34" charset="0"/>
                <a:cs typeface="Calibri" panose="020F0502020204030204" pitchFamily="34" charset="0"/>
              </a:rPr>
              <a:t>Long-term groundwater resource observatory for Southwestern Madagascar. </a:t>
            </a:r>
            <a:r>
              <a:rPr lang="fr-FR" sz="1000" i="1" dirty="0" err="1">
                <a:latin typeface="Calibri" panose="020F0502020204030204" pitchFamily="34" charset="0"/>
                <a:cs typeface="Calibri" panose="020F0502020204030204" pitchFamily="34" charset="0"/>
              </a:rPr>
              <a:t>Hydrological</a:t>
            </a:r>
            <a:r>
              <a:rPr lang="fr-FR" sz="1000" i="1" dirty="0">
                <a:latin typeface="Calibri" panose="020F0502020204030204" pitchFamily="34" charset="0"/>
                <a:cs typeface="Calibri" panose="020F0502020204030204" pitchFamily="34" charset="0"/>
              </a:rPr>
              <a:t> </a:t>
            </a:r>
            <a:r>
              <a:rPr lang="fr-FR" sz="1000" i="1" dirty="0" err="1">
                <a:latin typeface="Calibri" panose="020F0502020204030204" pitchFamily="34" charset="0"/>
                <a:cs typeface="Calibri" panose="020F0502020204030204" pitchFamily="34" charset="0"/>
              </a:rPr>
              <a:t>Processes</a:t>
            </a:r>
            <a:r>
              <a:rPr lang="fr-FR" sz="1000" i="1" dirty="0">
                <a:latin typeface="Calibri" panose="020F0502020204030204" pitchFamily="34" charset="0"/>
                <a:cs typeface="Calibri" panose="020F0502020204030204" pitchFamily="34" charset="0"/>
              </a:rPr>
              <a:t>. 2021.</a:t>
            </a:r>
            <a:r>
              <a:rPr lang="en-US" sz="1000" dirty="0">
                <a:solidFill>
                  <a:prstClr val="black"/>
                </a:solidFill>
                <a:latin typeface="Calibri" panose="020F0502020204030204" pitchFamily="34" charset="0"/>
                <a:cs typeface="Calibri" panose="020F0502020204030204" pitchFamily="34" charset="0"/>
              </a:rPr>
              <a:t> </a:t>
            </a:r>
            <a:r>
              <a:rPr lang="fr-FR" sz="1000" dirty="0">
                <a:latin typeface="Calibri" panose="020F0502020204030204" pitchFamily="34" charset="0"/>
                <a:cs typeface="Calibri" panose="020F0502020204030204" pitchFamily="34" charset="0"/>
                <a:hlinkClick r:id="rId8"/>
              </a:rPr>
              <a:t>https://doi.org/10.1002/hyp.14108</a:t>
            </a:r>
            <a:r>
              <a:rPr lang="fr-FR" sz="1000" dirty="0">
                <a:latin typeface="Calibri" panose="020F0502020204030204" pitchFamily="34" charset="0"/>
                <a:cs typeface="Calibri" panose="020F0502020204030204" pitchFamily="34" charset="0"/>
              </a:rPr>
              <a:t> Données dans </a:t>
            </a:r>
            <a:r>
              <a:rPr lang="en-US" sz="1000" dirty="0">
                <a:latin typeface="Calibri" panose="020F0502020204030204" pitchFamily="34" charset="0"/>
                <a:cs typeface="Calibri" panose="020F0502020204030204" pitchFamily="34" charset="0"/>
              </a:rPr>
              <a:t>Mendeley at: </a:t>
            </a:r>
            <a:r>
              <a:rPr lang="en-US" sz="1000" dirty="0">
                <a:latin typeface="Calibri" panose="020F0502020204030204" pitchFamily="34" charset="0"/>
                <a:cs typeface="Calibri" panose="020F0502020204030204" pitchFamily="34" charset="0"/>
                <a:hlinkClick r:id="rId9"/>
              </a:rPr>
              <a:t>https://data.mendeley.com/datasets/sndcjn5mc5/draft?a=156849b0-ac6e-4497-a642-0d5b70127efe</a:t>
            </a:r>
            <a:r>
              <a:rPr lang="en-US" sz="1000" dirty="0">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Calibri" panose="020F0502020204030204" pitchFamily="34" charset="0"/>
                <a:cs typeface="Calibri" panose="020F0502020204030204" pitchFamily="34" charset="0"/>
              </a:rPr>
              <a:t>The data set is available and updated every 3–6 months at: </a:t>
            </a:r>
            <a:r>
              <a:rPr lang="en-US" sz="1000" dirty="0">
                <a:latin typeface="Calibri" panose="020F0502020204030204" pitchFamily="34" charset="0"/>
                <a:cs typeface="Calibri" panose="020F0502020204030204" pitchFamily="34" charset="0"/>
                <a:hlinkClick r:id="rId10"/>
              </a:rPr>
              <a:t>https://www.actioncontrelafaim.org/en/groundwater-resource-observatory-for-the-southwestern-madagascar/</a:t>
            </a:r>
            <a:r>
              <a:rPr lang="en-US" sz="1000" dirty="0">
                <a:latin typeface="Calibri" panose="020F0502020204030204" pitchFamily="34" charset="0"/>
                <a:cs typeface="Calibri" panose="020F0502020204030204" pitchFamily="34" charset="0"/>
              </a:rPr>
              <a:t>.</a:t>
            </a:r>
            <a:r>
              <a:rPr lang="fr-FR" sz="1000" dirty="0">
                <a:latin typeface="Calibri" panose="020F0502020204030204" pitchFamily="34" charset="0"/>
                <a:cs typeface="Calibri" panose="020F0502020204030204" pitchFamily="34" charset="0"/>
              </a:rPr>
              <a:t> </a:t>
            </a:r>
            <a:endParaRPr lang="en-US" sz="1000" dirty="0">
              <a:solidFill>
                <a:prstClr val="black"/>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dirty="0">
              <a:solidFill>
                <a:srgbClr val="00B050"/>
              </a:solidFill>
              <a:latin typeface="Calibri" panose="020F0502020204030204" pitchFamily="34" charset="0"/>
              <a:cs typeface="Calibri" panose="020F0502020204030204" pitchFamily="34" charset="0"/>
            </a:endParaRPr>
          </a:p>
          <a:p>
            <a:pPr marL="0" indent="0">
              <a:buNone/>
            </a:pPr>
            <a:r>
              <a:rPr lang="en-US" sz="1000" b="0" dirty="0">
                <a:latin typeface="Calibri" panose="020F0502020204030204" pitchFamily="34" charset="0"/>
                <a:cs typeface="Calibri" panose="020F0502020204030204" pitchFamily="34" charset="0"/>
              </a:rPr>
              <a:t>Satellite-based time-series of sea-surface temperature since 1981 for climate applications. </a:t>
            </a:r>
            <a:r>
              <a:rPr lang="en-US" sz="1000" b="0" dirty="0">
                <a:solidFill>
                  <a:srgbClr val="00B050"/>
                </a:solidFill>
                <a:latin typeface="Calibri" panose="020F0502020204030204" pitchFamily="34" charset="0"/>
                <a:cs typeface="Calibri" panose="020F0502020204030204" pitchFamily="34" charset="0"/>
              </a:rPr>
              <a:t>Scientific Data</a:t>
            </a:r>
            <a:r>
              <a:rPr lang="en-US" sz="1000" b="0" dirty="0">
                <a:latin typeface="Calibri" panose="020F0502020204030204" pitchFamily="34" charset="0"/>
                <a:cs typeface="Calibri" panose="020F0502020204030204" pitchFamily="34" charset="0"/>
              </a:rPr>
              <a:t>. </a:t>
            </a:r>
            <a:r>
              <a:rPr lang="fr-FR" sz="1000" dirty="0">
                <a:latin typeface="Calibri" panose="020F0502020204030204" pitchFamily="34" charset="0"/>
                <a:cs typeface="Calibri" panose="020F0502020204030204" pitchFamily="34" charset="0"/>
                <a:hlinkClick r:id="rId11"/>
              </a:rPr>
              <a:t>https://doi.org/10.1038/s41597-019-0236-x</a:t>
            </a:r>
            <a:r>
              <a:rPr lang="fr-FR" sz="1000" dirty="0">
                <a:latin typeface="Calibri" panose="020F0502020204030204" pitchFamily="34" charset="0"/>
                <a:cs typeface="Calibri" panose="020F0502020204030204" pitchFamily="34" charset="0"/>
              </a:rPr>
              <a:t>. Données ; </a:t>
            </a:r>
            <a:r>
              <a:rPr lang="en-US" sz="1000" b="0" dirty="0">
                <a:latin typeface="Calibri" panose="020F0502020204030204" pitchFamily="34" charset="0"/>
                <a:cs typeface="Calibri" panose="020F0502020204030204" pitchFamily="34" charset="0"/>
              </a:rPr>
              <a:t>Code availability: </a:t>
            </a:r>
            <a:r>
              <a:rPr lang="en-US" sz="1000" dirty="0">
                <a:latin typeface="Calibri" panose="020F0502020204030204" pitchFamily="34" charset="0"/>
                <a:cs typeface="Calibri" panose="020F0502020204030204" pitchFamily="34" charset="0"/>
              </a:rPr>
              <a:t>For the toolbox SNAP see </a:t>
            </a:r>
            <a:r>
              <a:rPr lang="en-US" sz="1000" dirty="0">
                <a:latin typeface="Calibri" panose="020F0502020204030204" pitchFamily="34" charset="0"/>
                <a:cs typeface="Calibri" panose="020F0502020204030204" pitchFamily="34" charset="0"/>
                <a:hlinkClick r:id="rId12"/>
              </a:rPr>
              <a:t>http://step.esa.int/main/toolboxes/snap/</a:t>
            </a:r>
            <a:r>
              <a:rPr lang="en-US" sz="1000" dirty="0">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dirty="0">
              <a:latin typeface="Calibri" panose="020F0502020204030204" pitchFamily="34" charset="0"/>
              <a:cs typeface="Calibri" panose="020F0502020204030204" pitchFamily="34" charset="0"/>
            </a:endParaRPr>
          </a:p>
          <a:p>
            <a:pPr marL="0" lvl="0" indent="0">
              <a:buClrTx/>
              <a:buSzTx/>
              <a:buNone/>
              <a:defRPr/>
            </a:pPr>
            <a:r>
              <a:rPr lang="fr-FR" sz="1000" dirty="0" err="1">
                <a:latin typeface="Calibri" panose="020F0502020204030204" pitchFamily="34" charset="0"/>
                <a:cs typeface="Calibri" panose="020F0502020204030204" pitchFamily="34" charset="0"/>
              </a:rPr>
              <a:t>Marchi</a:t>
            </a:r>
            <a:r>
              <a:rPr lang="fr-FR" sz="1000" dirty="0">
                <a:latin typeface="Calibri" panose="020F0502020204030204" pitchFamily="34" charset="0"/>
                <a:cs typeface="Calibri" panose="020F0502020204030204" pitchFamily="34" charset="0"/>
              </a:rPr>
              <a:t>, M., </a:t>
            </a:r>
            <a:r>
              <a:rPr lang="fr-FR" sz="1000" dirty="0" err="1">
                <a:latin typeface="Calibri" panose="020F0502020204030204" pitchFamily="34" charset="0"/>
                <a:cs typeface="Calibri" panose="020F0502020204030204" pitchFamily="34" charset="0"/>
              </a:rPr>
              <a:t>Castellanos-Acuña</a:t>
            </a:r>
            <a:r>
              <a:rPr lang="fr-FR" sz="1000" dirty="0">
                <a:latin typeface="Calibri" panose="020F0502020204030204" pitchFamily="34" charset="0"/>
                <a:cs typeface="Calibri" panose="020F0502020204030204" pitchFamily="34" charset="0"/>
              </a:rPr>
              <a:t>, D., Hamann, A. </a:t>
            </a:r>
            <a:r>
              <a:rPr lang="fr-FR" sz="1000" i="1" dirty="0">
                <a:latin typeface="Calibri" panose="020F0502020204030204" pitchFamily="34" charset="0"/>
                <a:cs typeface="Calibri" panose="020F0502020204030204" pitchFamily="34" charset="0"/>
              </a:rPr>
              <a:t>et al.</a:t>
            </a:r>
            <a:r>
              <a:rPr lang="fr-FR" sz="1000" dirty="0">
                <a:latin typeface="Calibri" panose="020F0502020204030204" pitchFamily="34" charset="0"/>
                <a:cs typeface="Calibri" panose="020F0502020204030204" pitchFamily="34" charset="0"/>
              </a:rPr>
              <a:t> </a:t>
            </a:r>
            <a:r>
              <a:rPr lang="fr-FR" sz="1000" dirty="0" err="1">
                <a:latin typeface="Calibri" panose="020F0502020204030204" pitchFamily="34" charset="0"/>
                <a:cs typeface="Calibri" panose="020F0502020204030204" pitchFamily="34" charset="0"/>
              </a:rPr>
              <a:t>ClimateEU</a:t>
            </a:r>
            <a:r>
              <a:rPr lang="fr-FR" sz="1000" dirty="0">
                <a:latin typeface="Calibri" panose="020F0502020204030204" pitchFamily="34" charset="0"/>
                <a:cs typeface="Calibri" panose="020F0502020204030204" pitchFamily="34" charset="0"/>
              </a:rPr>
              <a:t>, </a:t>
            </a:r>
            <a:r>
              <a:rPr lang="fr-FR" sz="1000" dirty="0" err="1">
                <a:latin typeface="Calibri" panose="020F0502020204030204" pitchFamily="34" charset="0"/>
                <a:cs typeface="Calibri" panose="020F0502020204030204" pitchFamily="34" charset="0"/>
              </a:rPr>
              <a:t>scale</a:t>
            </a:r>
            <a:r>
              <a:rPr lang="fr-FR" sz="1000" dirty="0">
                <a:latin typeface="Calibri" panose="020F0502020204030204" pitchFamily="34" charset="0"/>
                <a:cs typeface="Calibri" panose="020F0502020204030204" pitchFamily="34" charset="0"/>
              </a:rPr>
              <a:t>-free </a:t>
            </a:r>
            <a:r>
              <a:rPr lang="fr-FR" sz="1000" dirty="0" err="1">
                <a:latin typeface="Calibri" panose="020F0502020204030204" pitchFamily="34" charset="0"/>
                <a:cs typeface="Calibri" panose="020F0502020204030204" pitchFamily="34" charset="0"/>
              </a:rPr>
              <a:t>climate</a:t>
            </a:r>
            <a:r>
              <a:rPr lang="fr-FR" sz="1000" dirty="0">
                <a:latin typeface="Calibri" panose="020F0502020204030204" pitchFamily="34" charset="0"/>
                <a:cs typeface="Calibri" panose="020F0502020204030204" pitchFamily="34" charset="0"/>
              </a:rPr>
              <a:t> </a:t>
            </a:r>
            <a:r>
              <a:rPr lang="fr-FR" sz="1000" dirty="0" err="1">
                <a:latin typeface="Calibri" panose="020F0502020204030204" pitchFamily="34" charset="0"/>
                <a:cs typeface="Calibri" panose="020F0502020204030204" pitchFamily="34" charset="0"/>
              </a:rPr>
              <a:t>normals</a:t>
            </a:r>
            <a:r>
              <a:rPr lang="fr-FR" sz="1000" dirty="0">
                <a:latin typeface="Calibri" panose="020F0502020204030204" pitchFamily="34" charset="0"/>
                <a:cs typeface="Calibri" panose="020F0502020204030204" pitchFamily="34" charset="0"/>
              </a:rPr>
              <a:t>, </a:t>
            </a:r>
            <a:r>
              <a:rPr lang="fr-FR" sz="1000" dirty="0" err="1">
                <a:latin typeface="Calibri" panose="020F0502020204030204" pitchFamily="34" charset="0"/>
                <a:cs typeface="Calibri" panose="020F0502020204030204" pitchFamily="34" charset="0"/>
              </a:rPr>
              <a:t>historical</a:t>
            </a:r>
            <a:r>
              <a:rPr lang="fr-FR" sz="1000" dirty="0">
                <a:latin typeface="Calibri" panose="020F0502020204030204" pitchFamily="34" charset="0"/>
                <a:cs typeface="Calibri" panose="020F0502020204030204" pitchFamily="34" charset="0"/>
              </a:rPr>
              <a:t> time </a:t>
            </a:r>
            <a:r>
              <a:rPr lang="fr-FR" sz="1000" dirty="0" err="1">
                <a:latin typeface="Calibri" panose="020F0502020204030204" pitchFamily="34" charset="0"/>
                <a:cs typeface="Calibri" panose="020F0502020204030204" pitchFamily="34" charset="0"/>
              </a:rPr>
              <a:t>series</a:t>
            </a:r>
            <a:r>
              <a:rPr lang="fr-FR" sz="1000" dirty="0">
                <a:latin typeface="Calibri" panose="020F0502020204030204" pitchFamily="34" charset="0"/>
                <a:cs typeface="Calibri" panose="020F0502020204030204" pitchFamily="34" charset="0"/>
              </a:rPr>
              <a:t>, and future projections for Europe. </a:t>
            </a:r>
            <a:r>
              <a:rPr lang="fr-FR" sz="1000" dirty="0">
                <a:solidFill>
                  <a:srgbClr val="00B050"/>
                </a:solidFill>
                <a:latin typeface="Calibri" panose="020F0502020204030204" pitchFamily="34" charset="0"/>
                <a:cs typeface="Calibri" panose="020F0502020204030204" pitchFamily="34" charset="0"/>
              </a:rPr>
              <a:t>Scientific Data</a:t>
            </a:r>
            <a:r>
              <a:rPr lang="fr-FR" sz="1000" i="1" dirty="0">
                <a:latin typeface="Calibri" panose="020F0502020204030204" pitchFamily="34" charset="0"/>
                <a:cs typeface="Calibri" panose="020F0502020204030204" pitchFamily="34" charset="0"/>
              </a:rPr>
              <a:t>. </a:t>
            </a:r>
            <a:r>
              <a:rPr lang="fr-FR" sz="1000" b="1" dirty="0">
                <a:latin typeface="Calibri" panose="020F0502020204030204" pitchFamily="34" charset="0"/>
                <a:cs typeface="Calibri" panose="020F0502020204030204" pitchFamily="34" charset="0"/>
              </a:rPr>
              <a:t>7, </a:t>
            </a:r>
            <a:r>
              <a:rPr lang="fr-FR" sz="1000" dirty="0">
                <a:latin typeface="Calibri" panose="020F0502020204030204" pitchFamily="34" charset="0"/>
                <a:cs typeface="Calibri" panose="020F0502020204030204" pitchFamily="34" charset="0"/>
              </a:rPr>
              <a:t>428 (2020). </a:t>
            </a:r>
            <a:r>
              <a:rPr lang="fr-FR" sz="1000" dirty="0">
                <a:latin typeface="Calibri" panose="020F0502020204030204" pitchFamily="34" charset="0"/>
                <a:cs typeface="Calibri" panose="020F0502020204030204" pitchFamily="34" charset="0"/>
                <a:hlinkClick r:id="rId13"/>
              </a:rPr>
              <a:t>https://doi.org/10.1038/s41597-020-00763-0</a:t>
            </a:r>
            <a:endParaRPr lang="en-US" sz="10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Calibri" panose="020F0502020204030204" pitchFamily="34" charset="0"/>
                <a:cs typeface="Calibri" panose="020F0502020204030204" pitchFamily="34" charset="0"/>
              </a:rPr>
              <a:t>Datasets available in 2 formats, the </a:t>
            </a:r>
            <a:r>
              <a:rPr lang="en-US" sz="1000" i="1" dirty="0" err="1">
                <a:latin typeface="Calibri" panose="020F0502020204030204" pitchFamily="34" charset="0"/>
                <a:cs typeface="Calibri" panose="020F0502020204030204" pitchFamily="34" charset="0"/>
              </a:rPr>
              <a:t>ClimateEU</a:t>
            </a:r>
            <a:r>
              <a:rPr lang="en-US" sz="1000" dirty="0">
                <a:latin typeface="Calibri" panose="020F0502020204030204" pitchFamily="34" charset="0"/>
                <a:cs typeface="Calibri" panose="020F0502020204030204" pitchFamily="34" charset="0"/>
              </a:rPr>
              <a:t> software package and climate grids. The </a:t>
            </a:r>
            <a:r>
              <a:rPr lang="en-US" sz="1000" i="1" dirty="0" err="1">
                <a:latin typeface="Calibri" panose="020F0502020204030204" pitchFamily="34" charset="0"/>
                <a:cs typeface="Calibri" panose="020F0502020204030204" pitchFamily="34" charset="0"/>
              </a:rPr>
              <a:t>ClimateEU</a:t>
            </a:r>
            <a:r>
              <a:rPr lang="en-US" sz="1000" dirty="0">
                <a:latin typeface="Calibri" panose="020F0502020204030204" pitchFamily="34" charset="0"/>
                <a:cs typeface="Calibri" panose="020F0502020204030204" pitchFamily="34" charset="0"/>
              </a:rPr>
              <a:t> software package can be obtained from the </a:t>
            </a:r>
            <a:r>
              <a:rPr lang="en-US" sz="1000" dirty="0" err="1">
                <a:latin typeface="Calibri" panose="020F0502020204030204" pitchFamily="34" charset="0"/>
                <a:cs typeface="Calibri" panose="020F0502020204030204" pitchFamily="34" charset="0"/>
              </a:rPr>
              <a:t>figshare</a:t>
            </a:r>
            <a:r>
              <a:rPr lang="en-US" sz="1000" dirty="0">
                <a:latin typeface="Calibri" panose="020F0502020204030204" pitchFamily="34" charset="0"/>
                <a:cs typeface="Calibri" panose="020F0502020204030204" pitchFamily="34" charset="0"/>
              </a:rPr>
              <a:t> repository</a:t>
            </a:r>
            <a:r>
              <a:rPr lang="en-US" sz="1000" baseline="30000" dirty="0">
                <a:latin typeface="Calibri" panose="020F0502020204030204" pitchFamily="34" charset="0"/>
                <a:cs typeface="Calibri" panose="020F0502020204030204" pitchFamily="34" charset="0"/>
                <a:hlinkClick r:id="rId14" tooltip="Marchi, M. et al. ClimateEU: Scale-free climate normals, historical time series, and future projections for Europe. figshare &#10;https://doi.org/10.6084/m9.figshare.c.4846122&#10;&#10; (2020)."/>
              </a:rPr>
              <a:t>14</a:t>
            </a:r>
            <a:r>
              <a:rPr lang="en-US" sz="1000" dirty="0">
                <a:latin typeface="Calibri" panose="020F0502020204030204" pitchFamily="34" charset="0"/>
                <a:cs typeface="Calibri" panose="020F0502020204030204" pitchFamily="34" charset="0"/>
              </a:rPr>
              <a:t>, with the latest version also available via anonymous download without registration requirements at </a:t>
            </a:r>
            <a:r>
              <a:rPr lang="en-US" sz="1000" dirty="0">
                <a:latin typeface="Calibri" panose="020F0502020204030204" pitchFamily="34" charset="0"/>
                <a:cs typeface="Calibri" panose="020F0502020204030204" pitchFamily="34" charset="0"/>
                <a:hlinkClick r:id="rId15"/>
              </a:rPr>
              <a:t>http://tinyurl.com/ClimateEU</a:t>
            </a:r>
            <a:r>
              <a:rPr lang="en-US" sz="1000" dirty="0">
                <a:latin typeface="Calibri" panose="020F0502020204030204" pitchFamily="34" charset="0"/>
                <a:cs typeface="Calibri" panose="020F0502020204030204" pitchFamily="34" charset="0"/>
              </a:rPr>
              <a:t>. </a:t>
            </a:r>
            <a:endParaRPr lang="en-US" sz="1000" dirty="0">
              <a:solidFill>
                <a:srgbClr val="00B050"/>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43872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a:xfrm>
            <a:off x="685800" y="4343400"/>
            <a:ext cx="5486400" cy="3947160"/>
          </a:xfrm>
        </p:spPr>
        <p:txBody>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lang="en-US" sz="1000" dirty="0">
                <a:solidFill>
                  <a:prstClr val="black"/>
                </a:solidFill>
                <a:latin typeface="Calibri" panose="020F0502020204030204" pitchFamily="34" charset="0"/>
                <a:cs typeface="Calibri" panose="020F0502020204030204" pitchFamily="34" charset="0"/>
              </a:rPr>
              <a:t>A global database of land management, land-use change and climate change effects on soil organic carbon. </a:t>
            </a:r>
            <a:r>
              <a:rPr lang="en-US" sz="1000" dirty="0">
                <a:solidFill>
                  <a:srgbClr val="00B050"/>
                </a:solidFill>
                <a:latin typeface="Calibri" panose="020F0502020204030204" pitchFamily="34" charset="0"/>
                <a:cs typeface="Calibri" panose="020F0502020204030204" pitchFamily="34" charset="0"/>
              </a:rPr>
              <a:t>Scientific Data: </a:t>
            </a:r>
            <a:r>
              <a:rPr lang="fr-FR" sz="1000" dirty="0">
                <a:latin typeface="Calibri" panose="020F0502020204030204" pitchFamily="34" charset="0"/>
                <a:cs typeface="Calibri" panose="020F0502020204030204" pitchFamily="34" charset="0"/>
                <a:hlinkClick r:id="rId3"/>
              </a:rPr>
              <a:t>https://doi.org/10.1038/s41597-022-01318-1</a:t>
            </a:r>
            <a:r>
              <a:rPr lang="fr-FR" sz="1000" dirty="0">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200"/>
              </a:spcBef>
              <a:spcAft>
                <a:spcPts val="0"/>
              </a:spcAft>
              <a:buClrTx/>
              <a:buSzTx/>
              <a:buFontTx/>
              <a:buNone/>
              <a:tabLst/>
              <a:defRPr/>
            </a:pPr>
            <a:r>
              <a:rPr lang="fr-FR" sz="1000" dirty="0">
                <a:solidFill>
                  <a:prstClr val="black"/>
                </a:solidFill>
                <a:latin typeface="Calibri" panose="020F0502020204030204" pitchFamily="34" charset="0"/>
                <a:cs typeface="Calibri" panose="020F0502020204030204" pitchFamily="34" charset="0"/>
              </a:rPr>
              <a:t>Les données sont dans l’entrepôt </a:t>
            </a:r>
            <a:r>
              <a:rPr lang="fr-FR" sz="1000" dirty="0" err="1">
                <a:solidFill>
                  <a:prstClr val="black"/>
                </a:solidFill>
                <a:latin typeface="Calibri" panose="020F0502020204030204" pitchFamily="34" charset="0"/>
                <a:cs typeface="Calibri" panose="020F0502020204030204" pitchFamily="34" charset="0"/>
              </a:rPr>
              <a:t>dataverse</a:t>
            </a:r>
            <a:r>
              <a:rPr lang="fr-FR" sz="1000" dirty="0">
                <a:solidFill>
                  <a:prstClr val="black"/>
                </a:solidFill>
                <a:latin typeface="Calibri" panose="020F0502020204030204" pitchFamily="34" charset="0"/>
                <a:cs typeface="Calibri" panose="020F0502020204030204" pitchFamily="34" charset="0"/>
              </a:rPr>
              <a:t> du Cirad : </a:t>
            </a:r>
            <a:r>
              <a:rPr lang="fr-FR" sz="1000" dirty="0">
                <a:latin typeface="Calibri" panose="020F0502020204030204" pitchFamily="34" charset="0"/>
                <a:cs typeface="Calibri" panose="020F0502020204030204" pitchFamily="34" charset="0"/>
                <a:hlinkClick r:id="rId4"/>
              </a:rPr>
              <a:t>https://doi.org/10.18167/DVN1/KKPLR8</a:t>
            </a:r>
            <a:r>
              <a:rPr lang="fr-FR" sz="1000" dirty="0">
                <a:latin typeface="Calibri" panose="020F0502020204030204" pitchFamily="34" charset="0"/>
                <a:cs typeface="Calibri" panose="020F0502020204030204" pitchFamily="34" charset="0"/>
              </a:rPr>
              <a:t>. </a:t>
            </a:r>
            <a:endParaRPr lang="en-US" sz="1000" dirty="0">
              <a:solidFill>
                <a:prstClr val="black"/>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200"/>
              </a:spcBef>
              <a:spcAft>
                <a:spcPts val="0"/>
              </a:spcAft>
              <a:buClrTx/>
              <a:buSzTx/>
              <a:buFontTx/>
              <a:buNone/>
              <a:tabLst/>
              <a:defRPr/>
            </a:pPr>
            <a:endParaRPr lang="en-US" sz="1000" dirty="0">
              <a:solidFill>
                <a:prstClr val="black"/>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200"/>
              </a:spcBef>
              <a:spcAft>
                <a:spcPts val="0"/>
              </a:spcAft>
              <a:buClrTx/>
              <a:buSzTx/>
              <a:buFontTx/>
              <a:buNone/>
              <a:tabLst/>
              <a:defRPr/>
            </a:pPr>
            <a:r>
              <a:rPr lang="en-US" sz="1000" dirty="0">
                <a:solidFill>
                  <a:prstClr val="black"/>
                </a:solidFill>
                <a:latin typeface="Calibri" panose="020F0502020204030204" pitchFamily="34" charset="0"/>
                <a:cs typeface="Calibri" panose="020F0502020204030204" pitchFamily="34" charset="0"/>
              </a:rPr>
              <a:t>Soil hydraulic functions of international soils measured with the EEM and the HYPROP device: </a:t>
            </a:r>
            <a:r>
              <a:rPr lang="en-US" sz="1000" dirty="0">
                <a:solidFill>
                  <a:srgbClr val="00B050"/>
                </a:solidFill>
                <a:latin typeface="Calibri" panose="020F0502020204030204" pitchFamily="34" charset="0"/>
                <a:cs typeface="Calibri" panose="020F0502020204030204" pitchFamily="34" charset="0"/>
              </a:rPr>
              <a:t>Open Data Journal for Agricultural Research.</a:t>
            </a:r>
          </a:p>
          <a:p>
            <a:pPr marL="0" marR="0" lvl="0" indent="0" algn="l" defTabSz="914400" rtl="0" eaLnBrk="1" fontAlgn="auto" latinLnBrk="0" hangingPunct="1">
              <a:lnSpc>
                <a:spcPct val="100000"/>
              </a:lnSpc>
              <a:spcBef>
                <a:spcPts val="200"/>
              </a:spcBef>
              <a:spcAft>
                <a:spcPts val="0"/>
              </a:spcAft>
              <a:buClrTx/>
              <a:buSzTx/>
              <a:buFontTx/>
              <a:buNone/>
              <a:tabLst/>
              <a:defRPr/>
            </a:pPr>
            <a:r>
              <a:rPr lang="en-US" sz="1000" dirty="0">
                <a:solidFill>
                  <a:srgbClr val="00B050"/>
                </a:solidFill>
                <a:latin typeface="Calibri" panose="020F0502020204030204" pitchFamily="34" charset="0"/>
                <a:cs typeface="Calibri" panose="020F0502020204030204" pitchFamily="34" charset="0"/>
              </a:rPr>
              <a:t>Les </a:t>
            </a:r>
            <a:r>
              <a:rPr lang="en-US" sz="1000" dirty="0" err="1">
                <a:solidFill>
                  <a:srgbClr val="00B050"/>
                </a:solidFill>
                <a:latin typeface="Calibri" panose="020F0502020204030204" pitchFamily="34" charset="0"/>
                <a:cs typeface="Calibri" panose="020F0502020204030204" pitchFamily="34" charset="0"/>
              </a:rPr>
              <a:t>données</a:t>
            </a:r>
            <a:r>
              <a:rPr lang="en-US" sz="1000" dirty="0">
                <a:solidFill>
                  <a:srgbClr val="00B050"/>
                </a:solidFill>
                <a:latin typeface="Calibri" panose="020F0502020204030204" pitchFamily="34" charset="0"/>
                <a:cs typeface="Calibri" panose="020F0502020204030204" pitchFamily="34" charset="0"/>
              </a:rPr>
              <a:t> </a:t>
            </a:r>
            <a:r>
              <a:rPr lang="en-US" sz="1000" dirty="0" err="1">
                <a:solidFill>
                  <a:srgbClr val="00B050"/>
                </a:solidFill>
                <a:latin typeface="Calibri" panose="020F0502020204030204" pitchFamily="34" charset="0"/>
                <a:cs typeface="Calibri" panose="020F0502020204030204" pitchFamily="34" charset="0"/>
              </a:rPr>
              <a:t>sont</a:t>
            </a:r>
            <a:r>
              <a:rPr lang="en-US" sz="1000" dirty="0">
                <a:solidFill>
                  <a:srgbClr val="00B050"/>
                </a:solidFill>
                <a:latin typeface="Calibri" panose="020F0502020204030204" pitchFamily="34" charset="0"/>
                <a:cs typeface="Calibri" panose="020F0502020204030204" pitchFamily="34" charset="0"/>
              </a:rPr>
              <a:t> dans </a:t>
            </a:r>
            <a:r>
              <a:rPr lang="en-US" sz="1000" dirty="0" err="1">
                <a:solidFill>
                  <a:srgbClr val="00B050"/>
                </a:solidFill>
                <a:latin typeface="Calibri" panose="020F0502020204030204" pitchFamily="34" charset="0"/>
                <a:cs typeface="Calibri" panose="020F0502020204030204" pitchFamily="34" charset="0"/>
              </a:rPr>
              <a:t>l’entrepôt</a:t>
            </a:r>
            <a:r>
              <a:rPr lang="en-US" sz="1000" dirty="0">
                <a:solidFill>
                  <a:srgbClr val="00B050"/>
                </a:solidFill>
                <a:latin typeface="Calibri" panose="020F0502020204030204" pitchFamily="34" charset="0"/>
                <a:cs typeface="Calibri" panose="020F0502020204030204" pitchFamily="34" charset="0"/>
              </a:rPr>
              <a:t> ZALF</a:t>
            </a:r>
          </a:p>
          <a:p>
            <a:pPr marL="0" marR="0" lvl="0" indent="0" algn="l" defTabSz="914400" rtl="0" eaLnBrk="1" fontAlgn="auto" latinLnBrk="0" hangingPunct="1">
              <a:lnSpc>
                <a:spcPct val="100000"/>
              </a:lnSpc>
              <a:spcBef>
                <a:spcPts val="200"/>
              </a:spcBef>
              <a:spcAft>
                <a:spcPts val="0"/>
              </a:spcAft>
              <a:buClrTx/>
              <a:buSzTx/>
              <a:buFontTx/>
              <a:buNone/>
              <a:tabLst/>
              <a:defRPr/>
            </a:pPr>
            <a:endParaRPr lang="en-US" sz="1000" dirty="0">
              <a:solidFill>
                <a:srgbClr val="00B050"/>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200"/>
              </a:spcBef>
              <a:spcAft>
                <a:spcPts val="0"/>
              </a:spcAft>
              <a:buClrTx/>
              <a:buSzTx/>
              <a:buFontTx/>
              <a:buNone/>
              <a:tabLst/>
              <a:defRPr/>
            </a:pPr>
            <a:r>
              <a:rPr lang="en-US" sz="1000" dirty="0">
                <a:latin typeface="Calibri" panose="020F0502020204030204" pitchFamily="34" charset="0"/>
                <a:cs typeface="Calibri" panose="020F0502020204030204" pitchFamily="34" charset="0"/>
              </a:rPr>
              <a:t>Dataset on ammonia, nitrous oxide, methane, and carbon dioxide fluxes from 2 soils fertilized amended with treated and non-treated cattle slurry: </a:t>
            </a:r>
            <a:r>
              <a:rPr lang="en-US" sz="1000" dirty="0">
                <a:solidFill>
                  <a:srgbClr val="00B050"/>
                </a:solidFill>
                <a:latin typeface="Calibri" panose="020F0502020204030204" pitchFamily="34" charset="0"/>
                <a:cs typeface="Calibri" panose="020F0502020204030204" pitchFamily="34" charset="0"/>
              </a:rPr>
              <a:t>Data in Brief / </a:t>
            </a:r>
            <a:r>
              <a:rPr lang="en-US" sz="1000" dirty="0" err="1">
                <a:solidFill>
                  <a:srgbClr val="00B050"/>
                </a:solidFill>
                <a:latin typeface="Calibri" panose="020F0502020204030204" pitchFamily="34" charset="0"/>
                <a:cs typeface="Calibri" panose="020F0502020204030204" pitchFamily="34" charset="0"/>
              </a:rPr>
              <a:t>données</a:t>
            </a:r>
            <a:r>
              <a:rPr lang="en-US" sz="1000" dirty="0">
                <a:solidFill>
                  <a:srgbClr val="00B050"/>
                </a:solidFill>
                <a:latin typeface="Calibri" panose="020F0502020204030204" pitchFamily="34" charset="0"/>
                <a:cs typeface="Calibri" panose="020F0502020204030204" pitchFamily="34" charset="0"/>
              </a:rPr>
              <a:t> dans </a:t>
            </a:r>
            <a:r>
              <a:rPr lang="en-US" sz="1000" dirty="0" err="1">
                <a:solidFill>
                  <a:srgbClr val="00B050"/>
                </a:solidFill>
                <a:latin typeface="Calibri" panose="020F0502020204030204" pitchFamily="34" charset="0"/>
                <a:cs typeface="Calibri" panose="020F0502020204030204" pitchFamily="34" charset="0"/>
              </a:rPr>
              <a:t>l’article</a:t>
            </a:r>
            <a:r>
              <a:rPr lang="en-US" sz="1000" dirty="0">
                <a:solidFill>
                  <a:srgbClr val="00B050"/>
                </a:solidFill>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200"/>
              </a:spcBef>
              <a:spcAft>
                <a:spcPts val="0"/>
              </a:spcAft>
              <a:buClrTx/>
              <a:buSzTx/>
              <a:buFontTx/>
              <a:buNone/>
              <a:tabLst/>
              <a:defRPr/>
            </a:pPr>
            <a:endParaRPr lang="en-US" sz="1000" dirty="0">
              <a:solidFill>
                <a:srgbClr val="00B050"/>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200"/>
              </a:spcBef>
              <a:spcAft>
                <a:spcPts val="0"/>
              </a:spcAft>
              <a:buClrTx/>
              <a:buSzTx/>
              <a:buFontTx/>
              <a:buNone/>
              <a:tabLst/>
              <a:defRPr/>
            </a:pPr>
            <a:r>
              <a:rPr lang="en-GB" sz="1000" dirty="0">
                <a:latin typeface="Calibri" panose="020F0502020204030204" pitchFamily="34" charset="0"/>
                <a:cs typeface="Calibri" panose="020F0502020204030204" pitchFamily="34" charset="0"/>
              </a:rPr>
              <a:t>LUCAS Soil Biodiversity and LUCAS Soil Pesticides, new tools for research and policy development. </a:t>
            </a:r>
            <a:r>
              <a:rPr lang="en-US" sz="1000" dirty="0">
                <a:solidFill>
                  <a:srgbClr val="00B050"/>
                </a:solidFill>
                <a:latin typeface="Calibri" panose="020F0502020204030204" pitchFamily="34" charset="0"/>
                <a:cs typeface="Calibri" panose="020F0502020204030204" pitchFamily="34" charset="0"/>
              </a:rPr>
              <a:t>European Journal of Soil Science. </a:t>
            </a:r>
            <a:r>
              <a:rPr lang="en-GB" sz="1000" dirty="0">
                <a:latin typeface="Calibri" panose="020F0502020204030204" pitchFamily="34" charset="0"/>
                <a:cs typeface="Calibri" panose="020F0502020204030204" pitchFamily="34" charset="0"/>
              </a:rPr>
              <a:t>2022. </a:t>
            </a:r>
            <a:r>
              <a:rPr lang="fr-FR" sz="1000" dirty="0">
                <a:latin typeface="Calibri" panose="020F0502020204030204" pitchFamily="34" charset="0"/>
                <a:cs typeface="Calibri" panose="020F0502020204030204" pitchFamily="34" charset="0"/>
                <a:hlinkClick r:id="rId5"/>
              </a:rPr>
              <a:t>https://doi.org/10.1111/ejss.13299</a:t>
            </a:r>
            <a:endParaRPr lang="fr-FR" sz="10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200"/>
              </a:spcBef>
              <a:spcAft>
                <a:spcPts val="0"/>
              </a:spcAft>
              <a:buClrTx/>
              <a:buSzTx/>
              <a:buFontTx/>
              <a:buNone/>
              <a:tabLst/>
              <a:defRPr/>
            </a:pPr>
            <a:r>
              <a:rPr lang="en-US" sz="1000" dirty="0">
                <a:latin typeface="Calibri" panose="020F0502020204030204" pitchFamily="34" charset="0"/>
                <a:cs typeface="Calibri" panose="020F0502020204030204" pitchFamily="34" charset="0"/>
              </a:rPr>
              <a:t>All generated data are made available to the public through the EU Soil Observatory and European Soil Data Centre (</a:t>
            </a:r>
            <a:r>
              <a:rPr lang="en-US" sz="1000" dirty="0">
                <a:latin typeface="Calibri" panose="020F0502020204030204" pitchFamily="34" charset="0"/>
                <a:cs typeface="Calibri" panose="020F0502020204030204" pitchFamily="34" charset="0"/>
                <a:hlinkClick r:id="rId6"/>
              </a:rPr>
              <a:t>https://esdac.jrc.ec.europa.eu/resource-type/datasets</a:t>
            </a:r>
            <a:r>
              <a:rPr lang="en-US" sz="1000" dirty="0">
                <a:latin typeface="Calibri" panose="020F0502020204030204" pitchFamily="34" charset="0"/>
                <a:cs typeface="Calibri" panose="020F0502020204030204" pitchFamily="34" charset="0"/>
              </a:rPr>
              <a:t>). </a:t>
            </a:r>
            <a:endParaRPr lang="fr-FR" sz="10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200"/>
              </a:spcBef>
              <a:spcAft>
                <a:spcPts val="0"/>
              </a:spcAft>
              <a:buClrTx/>
              <a:buSzTx/>
              <a:buFontTx/>
              <a:buNone/>
              <a:tabLst/>
              <a:defRPr/>
            </a:pPr>
            <a:endParaRPr lang="en-US" sz="1000" dirty="0">
              <a:solidFill>
                <a:srgbClr val="00B050"/>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200"/>
              </a:spcBef>
              <a:spcAft>
                <a:spcPts val="0"/>
              </a:spcAft>
              <a:buClrTx/>
              <a:buSzTx/>
              <a:buFontTx/>
              <a:buNone/>
              <a:tabLst/>
              <a:defRPr/>
            </a:pPr>
            <a:r>
              <a:rPr lang="en-US" sz="1000" dirty="0">
                <a:solidFill>
                  <a:prstClr val="black"/>
                </a:solidFill>
                <a:latin typeface="Calibri" panose="020F0502020204030204" pitchFamily="34" charset="0"/>
                <a:cs typeface="Calibri" panose="020F0502020204030204" pitchFamily="34" charset="0"/>
              </a:rPr>
              <a:t>Soil microbial biomass and enzyme data after six years of cover crop and compost treatments in organic vegetable production : </a:t>
            </a:r>
            <a:r>
              <a:rPr lang="en-US" sz="1000" dirty="0">
                <a:solidFill>
                  <a:srgbClr val="00B050"/>
                </a:solidFill>
                <a:latin typeface="Calibri" panose="020F0502020204030204" pitchFamily="34" charset="0"/>
                <a:cs typeface="Calibri" panose="020F0502020204030204" pitchFamily="34" charset="0"/>
              </a:rPr>
              <a:t>Data in Brief.</a:t>
            </a:r>
          </a:p>
          <a:p>
            <a:pPr marL="0" marR="0" lvl="0" indent="0" algn="l" defTabSz="914400" rtl="0" eaLnBrk="1" fontAlgn="auto" latinLnBrk="0" hangingPunct="1">
              <a:lnSpc>
                <a:spcPct val="100000"/>
              </a:lnSpc>
              <a:spcBef>
                <a:spcPts val="200"/>
              </a:spcBef>
              <a:spcAft>
                <a:spcPts val="0"/>
              </a:spcAft>
              <a:buClrTx/>
              <a:buSzTx/>
              <a:buFontTx/>
              <a:buNone/>
              <a:tabLst/>
              <a:defRPr/>
            </a:pPr>
            <a:r>
              <a:rPr lang="en-US" sz="1000" dirty="0" err="1">
                <a:solidFill>
                  <a:srgbClr val="00B050"/>
                </a:solidFill>
                <a:latin typeface="Calibri" panose="020F0502020204030204" pitchFamily="34" charset="0"/>
                <a:cs typeface="Calibri" panose="020F0502020204030204" pitchFamily="34" charset="0"/>
              </a:rPr>
              <a:t>Données</a:t>
            </a:r>
            <a:r>
              <a:rPr lang="en-US" sz="1000" dirty="0">
                <a:solidFill>
                  <a:srgbClr val="00B050"/>
                </a:solidFill>
                <a:latin typeface="Calibri" panose="020F0502020204030204" pitchFamily="34" charset="0"/>
                <a:cs typeface="Calibri" panose="020F0502020204030204" pitchFamily="34" charset="0"/>
              </a:rPr>
              <a:t> </a:t>
            </a:r>
            <a:r>
              <a:rPr lang="fr-FR" sz="1000" dirty="0">
                <a:solidFill>
                  <a:srgbClr val="00B050"/>
                </a:solidFill>
                <a:latin typeface="Calibri" panose="020F0502020204030204" pitchFamily="34" charset="0"/>
                <a:cs typeface="Calibri" panose="020F0502020204030204" pitchFamily="34" charset="0"/>
              </a:rPr>
              <a:t>dans l'article et dans NCBI </a:t>
            </a:r>
            <a:r>
              <a:rPr lang="fr-FR" sz="1000" dirty="0" err="1">
                <a:solidFill>
                  <a:srgbClr val="00B050"/>
                </a:solidFill>
                <a:latin typeface="Calibri" panose="020F0502020204030204" pitchFamily="34" charset="0"/>
                <a:cs typeface="Calibri" panose="020F0502020204030204" pitchFamily="34" charset="0"/>
              </a:rPr>
              <a:t>BioProject</a:t>
            </a:r>
            <a:r>
              <a:rPr lang="fr-FR" sz="1000" dirty="0">
                <a:solidFill>
                  <a:srgbClr val="00B050"/>
                </a:solidFill>
                <a:latin typeface="Calibri" panose="020F0502020204030204" pitchFamily="34" charset="0"/>
                <a:cs typeface="Calibri" panose="020F0502020204030204" pitchFamily="34" charset="0"/>
              </a:rPr>
              <a:t> pour les séquences bactériennes.</a:t>
            </a:r>
          </a:p>
          <a:p>
            <a:pPr lvl="0" algn="just">
              <a:spcBef>
                <a:spcPts val="200"/>
              </a:spcBef>
              <a:spcAft>
                <a:spcPts val="0"/>
              </a:spcAft>
              <a:buFont typeface="Wingdings" panose="05000000000000000000" pitchFamily="2" charset="2"/>
              <a:buNone/>
            </a:pPr>
            <a:endParaRPr lang="fr-FR" sz="1000" dirty="0">
              <a:solidFill>
                <a:srgbClr val="00B050"/>
              </a:solidFill>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200"/>
              </a:spcBef>
              <a:spcAft>
                <a:spcPts val="0"/>
              </a:spcAft>
              <a:buClrTx/>
              <a:buSzTx/>
              <a:buFont typeface="Wingdings" panose="05000000000000000000" pitchFamily="2" charset="2"/>
              <a:buNone/>
              <a:tabLst/>
              <a:defRPr/>
            </a:pPr>
            <a:r>
              <a:rPr lang="en-US" sz="1000" b="0" dirty="0" err="1">
                <a:latin typeface="Calibri" panose="020F0502020204030204" pitchFamily="34" charset="0"/>
                <a:cs typeface="Calibri" panose="020F0502020204030204" pitchFamily="34" charset="0"/>
              </a:rPr>
              <a:t>Autre</a:t>
            </a:r>
            <a:r>
              <a:rPr lang="en-US" sz="1000" b="0" dirty="0">
                <a:latin typeface="Calibri" panose="020F0502020204030204" pitchFamily="34" charset="0"/>
                <a:cs typeface="Calibri" panose="020F0502020204030204" pitchFamily="34" charset="0"/>
              </a:rPr>
              <a:t> data papers:</a:t>
            </a:r>
          </a:p>
          <a:p>
            <a:pPr marL="0" marR="0" lvl="0" indent="0" algn="just" defTabSz="914400" rtl="0" eaLnBrk="1" fontAlgn="auto" latinLnBrk="0" hangingPunct="1">
              <a:lnSpc>
                <a:spcPct val="100000"/>
              </a:lnSpc>
              <a:spcBef>
                <a:spcPts val="200"/>
              </a:spcBef>
              <a:spcAft>
                <a:spcPts val="0"/>
              </a:spcAft>
              <a:buClrTx/>
              <a:buSzTx/>
              <a:buFont typeface="Wingdings" panose="05000000000000000000" pitchFamily="2" charset="2"/>
              <a:buNone/>
              <a:tabLst/>
              <a:defRPr/>
            </a:pPr>
            <a:r>
              <a:rPr lang="en-US" sz="1000" b="0" dirty="0">
                <a:latin typeface="Calibri" panose="020F0502020204030204" pitchFamily="34" charset="0"/>
                <a:cs typeface="Calibri" panose="020F0502020204030204" pitchFamily="34" charset="0"/>
              </a:rPr>
              <a:t>A dataset from a 3-year network of field measurements of soil organic nitrogen mineralization under a mild oceanic temperate climate. </a:t>
            </a:r>
            <a:r>
              <a:rPr lang="en-US" sz="1000" b="0" i="1" dirty="0">
                <a:solidFill>
                  <a:srgbClr val="00B050"/>
                </a:solidFill>
                <a:latin typeface="Calibri" panose="020F0502020204030204" pitchFamily="34" charset="0"/>
                <a:cs typeface="Calibri" panose="020F0502020204030204" pitchFamily="34" charset="0"/>
                <a:hlinkClick r:id="rId7" tooltip="Go to Data in Brief on ScienceDirect">
                  <a:extLst>
                    <a:ext uri="{A12FA001-AC4F-418D-AE19-62706E023703}">
                      <ahyp:hlinkClr xmlns:ahyp="http://schemas.microsoft.com/office/drawing/2018/hyperlinkcolor" val="tx"/>
                    </a:ext>
                  </a:extLst>
                </a:hlinkClick>
              </a:rPr>
              <a:t>Data in Brief</a:t>
            </a:r>
            <a:r>
              <a:rPr lang="en-US" sz="1000" b="0" i="1" dirty="0">
                <a:solidFill>
                  <a:srgbClr val="00B050"/>
                </a:solidFill>
                <a:latin typeface="Calibri" panose="020F0502020204030204" pitchFamily="34" charset="0"/>
                <a:cs typeface="Calibri" panose="020F0502020204030204" pitchFamily="34" charset="0"/>
              </a:rPr>
              <a:t> / entrepôt de </a:t>
            </a:r>
            <a:r>
              <a:rPr lang="en-US" sz="1000" b="0" i="1" dirty="0" err="1">
                <a:solidFill>
                  <a:srgbClr val="00B050"/>
                </a:solidFill>
                <a:latin typeface="Calibri" panose="020F0502020204030204" pitchFamily="34" charset="0"/>
                <a:cs typeface="Calibri" panose="020F0502020204030204" pitchFamily="34" charset="0"/>
              </a:rPr>
              <a:t>l’INRAe</a:t>
            </a:r>
            <a:r>
              <a:rPr lang="en-US" sz="1000" b="0" dirty="0">
                <a:solidFill>
                  <a:srgbClr val="00B050"/>
                </a:solidFill>
                <a:latin typeface="Calibri" panose="020F0502020204030204" pitchFamily="34" charset="0"/>
                <a:cs typeface="Calibri" panose="020F0502020204030204" pitchFamily="34" charset="0"/>
              </a:rPr>
              <a:t>.</a:t>
            </a:r>
            <a:r>
              <a:rPr lang="en-US" sz="1000" b="0" dirty="0">
                <a:latin typeface="Calibri" panose="020F0502020204030204" pitchFamily="34" charset="0"/>
                <a:cs typeface="Calibri" panose="020F0502020204030204" pitchFamily="34" charset="0"/>
              </a:rPr>
              <a:t> 2021: </a:t>
            </a:r>
            <a:r>
              <a:rPr lang="en-US" sz="1000" b="0" dirty="0">
                <a:latin typeface="Calibri" panose="020F0502020204030204" pitchFamily="34" charset="0"/>
                <a:cs typeface="Calibri" panose="020F0502020204030204" pitchFamily="34" charset="0"/>
                <a:hlinkClick r:id="rId8"/>
              </a:rPr>
              <a:t>https://www.sciencedirect.com/science/article/pii/S2352340921000792</a:t>
            </a:r>
            <a:r>
              <a:rPr lang="en-US" sz="1000" b="0" dirty="0">
                <a:latin typeface="Calibri" panose="020F0502020204030204" pitchFamily="34" charset="0"/>
                <a:cs typeface="Calibri" panose="020F0502020204030204" pitchFamily="34" charset="0"/>
              </a:rPr>
              <a:t>  </a:t>
            </a:r>
          </a:p>
          <a:p>
            <a:pPr marL="0" marR="0" lvl="0" indent="0" algn="just" defTabSz="914400" rtl="0" eaLnBrk="1" fontAlgn="auto" latinLnBrk="0" hangingPunct="1">
              <a:lnSpc>
                <a:spcPct val="100000"/>
              </a:lnSpc>
              <a:spcBef>
                <a:spcPts val="200"/>
              </a:spcBef>
              <a:spcAft>
                <a:spcPts val="0"/>
              </a:spcAft>
              <a:buClrTx/>
              <a:buSzTx/>
              <a:buFont typeface="Wingdings" panose="05000000000000000000" pitchFamily="2" charset="2"/>
              <a:buNone/>
              <a:tabLst/>
              <a:defRPr/>
            </a:pPr>
            <a:endParaRPr lang="en-US" sz="1000" b="0" dirty="0">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200"/>
              </a:spcBef>
              <a:spcAft>
                <a:spcPts val="0"/>
              </a:spcAft>
              <a:buClrTx/>
              <a:buSzTx/>
              <a:buFont typeface="Wingdings" panose="05000000000000000000" pitchFamily="2" charset="2"/>
              <a:buNone/>
              <a:tabLst/>
              <a:defRPr/>
            </a:pPr>
            <a:r>
              <a:rPr lang="en-US" sz="1000" b="0" dirty="0">
                <a:latin typeface="Calibri" panose="020F0502020204030204" pitchFamily="34" charset="0"/>
                <a:cs typeface="Calibri" panose="020F0502020204030204" pitchFamily="34" charset="0"/>
              </a:rPr>
              <a:t>A long term global daily soil moisture dataset derived from AMSR-E and AMSR2 (2002–2019). </a:t>
            </a:r>
            <a:r>
              <a:rPr lang="en-US" sz="1000" b="0" dirty="0">
                <a:solidFill>
                  <a:srgbClr val="00B050"/>
                </a:solidFill>
                <a:latin typeface="Calibri" panose="020F0502020204030204" pitchFamily="34" charset="0"/>
                <a:cs typeface="Calibri" panose="020F0502020204030204" pitchFamily="34" charset="0"/>
              </a:rPr>
              <a:t>Scientific Data: </a:t>
            </a:r>
            <a:r>
              <a:rPr lang="en-US" sz="1000" dirty="0">
                <a:solidFill>
                  <a:prstClr val="black"/>
                </a:solidFill>
                <a:latin typeface="Calibri" panose="020F0502020204030204" pitchFamily="34" charset="0"/>
                <a:cs typeface="Calibri" panose="020F0502020204030204" pitchFamily="34" charset="0"/>
                <a:hlinkClick r:id="rId9"/>
              </a:rPr>
              <a:t>https://www.nature.com/articles/s41597-021-00925-8</a:t>
            </a:r>
            <a:endParaRPr lang="en-US" sz="1000" dirty="0">
              <a:solidFill>
                <a:prstClr val="black"/>
              </a:solidFill>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200"/>
              </a:spcBef>
              <a:spcAft>
                <a:spcPts val="0"/>
              </a:spcAft>
              <a:buClrTx/>
              <a:buSzTx/>
              <a:buFont typeface="Wingdings" panose="05000000000000000000" pitchFamily="2" charset="2"/>
              <a:buNone/>
              <a:tabLst/>
              <a:defRPr/>
            </a:pPr>
            <a:r>
              <a:rPr lang="en-US" sz="1000" dirty="0" err="1">
                <a:solidFill>
                  <a:prstClr val="black"/>
                </a:solidFill>
                <a:latin typeface="Calibri" panose="020F0502020204030204" pitchFamily="34" charset="0"/>
                <a:cs typeface="Calibri" panose="020F0502020204030204" pitchFamily="34" charset="0"/>
              </a:rPr>
              <a:t>Données</a:t>
            </a:r>
            <a:r>
              <a:rPr lang="en-US" sz="1000" dirty="0">
                <a:solidFill>
                  <a:prstClr val="black"/>
                </a:solidFill>
                <a:latin typeface="Calibri" panose="020F0502020204030204" pitchFamily="34" charset="0"/>
                <a:cs typeface="Calibri" panose="020F0502020204030204" pitchFamily="34" charset="0"/>
              </a:rPr>
              <a:t> : </a:t>
            </a:r>
            <a:r>
              <a:rPr lang="fr-FR" sz="1000" dirty="0">
                <a:solidFill>
                  <a:srgbClr val="00B050"/>
                </a:solidFill>
                <a:latin typeface="Calibri" panose="020F0502020204030204" pitchFamily="34" charset="0"/>
                <a:cs typeface="Calibri" panose="020F0502020204030204" pitchFamily="34" charset="0"/>
              </a:rPr>
              <a:t>National Tibetan Plateau / </a:t>
            </a:r>
            <a:r>
              <a:rPr lang="fr-FR" sz="1000" dirty="0" err="1">
                <a:solidFill>
                  <a:srgbClr val="00B050"/>
                </a:solidFill>
                <a:latin typeface="Calibri" panose="020F0502020204030204" pitchFamily="34" charset="0"/>
                <a:cs typeface="Calibri" panose="020F0502020204030204" pitchFamily="34" charset="0"/>
              </a:rPr>
              <a:t>Third</a:t>
            </a:r>
            <a:r>
              <a:rPr lang="fr-FR" sz="1000" dirty="0">
                <a:solidFill>
                  <a:srgbClr val="00B050"/>
                </a:solidFill>
                <a:latin typeface="Calibri" panose="020F0502020204030204" pitchFamily="34" charset="0"/>
                <a:cs typeface="Calibri" panose="020F0502020204030204" pitchFamily="34" charset="0"/>
              </a:rPr>
              <a:t> Pole </a:t>
            </a:r>
            <a:r>
              <a:rPr lang="fr-FR" sz="1000" dirty="0" err="1">
                <a:solidFill>
                  <a:srgbClr val="00B050"/>
                </a:solidFill>
                <a:latin typeface="Calibri" panose="020F0502020204030204" pitchFamily="34" charset="0"/>
                <a:cs typeface="Calibri" panose="020F0502020204030204" pitchFamily="34" charset="0"/>
              </a:rPr>
              <a:t>Environment</a:t>
            </a:r>
            <a:r>
              <a:rPr lang="fr-FR" sz="1000" dirty="0">
                <a:solidFill>
                  <a:srgbClr val="00B050"/>
                </a:solidFill>
                <a:latin typeface="Calibri" panose="020F0502020204030204" pitchFamily="34" charset="0"/>
                <a:cs typeface="Calibri" panose="020F0502020204030204" pitchFamily="34" charset="0"/>
              </a:rPr>
              <a:t> Data Center </a:t>
            </a:r>
            <a:r>
              <a:rPr lang="fr-FR" sz="1000" dirty="0">
                <a:latin typeface="Calibri" panose="020F0502020204030204" pitchFamily="34" charset="0"/>
                <a:cs typeface="Calibri" panose="020F0502020204030204" pitchFamily="34" charset="0"/>
              </a:rPr>
              <a:t>(</a:t>
            </a:r>
            <a:r>
              <a:rPr lang="fr-FR" sz="1000" dirty="0">
                <a:latin typeface="Calibri" panose="020F0502020204030204" pitchFamily="34" charset="0"/>
                <a:cs typeface="Calibri" panose="020F0502020204030204" pitchFamily="34" charset="0"/>
                <a:hlinkClick r:id="rId10"/>
              </a:rPr>
              <a:t>https://data.tpdc.ac.cn/en/</a:t>
            </a:r>
            <a:r>
              <a:rPr lang="fr-FR" sz="1000" dirty="0">
                <a:latin typeface="Calibri" panose="020F0502020204030204" pitchFamily="34" charset="0"/>
                <a:cs typeface="Calibri" panose="020F0502020204030204" pitchFamily="34" charset="0"/>
              </a:rPr>
              <a:t> )</a:t>
            </a:r>
            <a:r>
              <a:rPr lang="en-US" sz="1000" b="0" dirty="0">
                <a:latin typeface="Calibri" panose="020F0502020204030204" pitchFamily="34" charset="0"/>
                <a:cs typeface="Calibri" panose="020F0502020204030204" pitchFamily="34" charset="0"/>
              </a:rPr>
              <a:t>. 2021: </a:t>
            </a:r>
            <a:r>
              <a:rPr lang="en-US" sz="1000" dirty="0">
                <a:latin typeface="Calibri" panose="020F0502020204030204" pitchFamily="34" charset="0"/>
                <a:cs typeface="Calibri" panose="020F0502020204030204" pitchFamily="34" charset="0"/>
                <a:hlinkClick r:id="rId9"/>
              </a:rPr>
              <a:t>https://www.nature.com/articles/s41597-021-00925-8</a:t>
            </a:r>
            <a:r>
              <a:rPr lang="en-US" sz="1000" dirty="0">
                <a:latin typeface="Calibri" panose="020F0502020204030204" pitchFamily="34" charset="0"/>
                <a:cs typeface="Calibri" panose="020F0502020204030204" pitchFamily="34" charset="0"/>
              </a:rPr>
              <a:t> </a:t>
            </a:r>
            <a:r>
              <a:rPr lang="en-US" sz="1000" b="0" dirty="0">
                <a:latin typeface="Calibri" panose="020F0502020204030204" pitchFamily="34" charset="0"/>
                <a:cs typeface="Calibri" panose="020F0502020204030204" pitchFamily="34" charset="0"/>
              </a:rPr>
              <a:t>(</a:t>
            </a:r>
            <a:r>
              <a:rPr lang="en-US" sz="1000" i="1" dirty="0">
                <a:latin typeface="Calibri" panose="020F0502020204030204" pitchFamily="34" charset="0"/>
                <a:cs typeface="Calibri" panose="020F0502020204030204" pitchFamily="34" charset="0"/>
              </a:rPr>
              <a:t>data are stored in </a:t>
            </a:r>
            <a:r>
              <a:rPr lang="en-US" sz="1000" i="1" dirty="0" err="1">
                <a:latin typeface="Calibri" panose="020F0502020204030204" pitchFamily="34" charset="0"/>
                <a:cs typeface="Calibri" panose="020F0502020204030204" pitchFamily="34" charset="0"/>
              </a:rPr>
              <a:t>NetCDF</a:t>
            </a:r>
            <a:r>
              <a:rPr lang="en-US" sz="1000" i="1" dirty="0">
                <a:latin typeface="Calibri" panose="020F0502020204030204" pitchFamily="34" charset="0"/>
                <a:cs typeface="Calibri" panose="020F0502020204030204" pitchFamily="34" charset="0"/>
              </a:rPr>
              <a:t> format with one file per day, defined by two dimensions (</a:t>
            </a:r>
            <a:r>
              <a:rPr lang="en-US" sz="1000" i="1" dirty="0" err="1">
                <a:latin typeface="Calibri" panose="020F0502020204030204" pitchFamily="34" charset="0"/>
                <a:cs typeface="Calibri" panose="020F0502020204030204" pitchFamily="34" charset="0"/>
              </a:rPr>
              <a:t>lat</a:t>
            </a:r>
            <a:r>
              <a:rPr lang="en-US" sz="1000" i="1" dirty="0">
                <a:latin typeface="Calibri" panose="020F0502020204030204" pitchFamily="34" charset="0"/>
                <a:cs typeface="Calibri" panose="020F0502020204030204" pitchFamily="34" charset="0"/>
              </a:rPr>
              <a:t>, </a:t>
            </a:r>
            <a:r>
              <a:rPr lang="en-US" sz="1000" i="1" dirty="0" err="1">
                <a:latin typeface="Calibri" panose="020F0502020204030204" pitchFamily="34" charset="0"/>
                <a:cs typeface="Calibri" panose="020F0502020204030204" pitchFamily="34" charset="0"/>
              </a:rPr>
              <a:t>lon</a:t>
            </a:r>
            <a:r>
              <a:rPr lang="en-US" sz="1000" i="1" dirty="0">
                <a:latin typeface="Calibri" panose="020F0502020204030204" pitchFamily="34" charset="0"/>
                <a:cs typeface="Calibri" panose="020F0502020204030204" pitchFamily="34" charset="0"/>
              </a:rPr>
              <a:t>, respectively representing latitude and longitude) and a variable soil moisture (</a:t>
            </a:r>
            <a:r>
              <a:rPr lang="en-US" sz="1000" i="1" dirty="0" err="1">
                <a:latin typeface="Calibri" panose="020F0502020204030204" pitchFamily="34" charset="0"/>
                <a:cs typeface="Calibri" panose="020F0502020204030204" pitchFamily="34" charset="0"/>
              </a:rPr>
              <a:t>soil_moisture</a:t>
            </a:r>
            <a:r>
              <a:rPr lang="en-US" sz="1000" i="1" dirty="0">
                <a:latin typeface="Calibri" panose="020F0502020204030204" pitchFamily="34" charset="0"/>
                <a:cs typeface="Calibri" panose="020F0502020204030204" pitchFamily="34" charset="0"/>
              </a:rPr>
              <a:t>). The file name is “yyyyddd.nc”, where “</a:t>
            </a:r>
            <a:r>
              <a:rPr lang="en-US" sz="1000" i="1" dirty="0" err="1">
                <a:latin typeface="Calibri" panose="020F0502020204030204" pitchFamily="34" charset="0"/>
                <a:cs typeface="Calibri" panose="020F0502020204030204" pitchFamily="34" charset="0"/>
              </a:rPr>
              <a:t>yyyy</a:t>
            </a:r>
            <a:r>
              <a:rPr lang="en-US" sz="1000" i="1" dirty="0">
                <a:latin typeface="Calibri" panose="020F0502020204030204" pitchFamily="34" charset="0"/>
                <a:cs typeface="Calibri" panose="020F0502020204030204" pitchFamily="34" charset="0"/>
              </a:rPr>
              <a:t>” stands for year and “</a:t>
            </a:r>
            <a:r>
              <a:rPr lang="en-US" sz="1000" i="1" dirty="0" err="1">
                <a:latin typeface="Calibri" panose="020F0502020204030204" pitchFamily="34" charset="0"/>
                <a:cs typeface="Calibri" panose="020F0502020204030204" pitchFamily="34" charset="0"/>
              </a:rPr>
              <a:t>ddd</a:t>
            </a:r>
            <a:r>
              <a:rPr lang="en-US" sz="1000" i="1" dirty="0">
                <a:latin typeface="Calibri" panose="020F0502020204030204" pitchFamily="34" charset="0"/>
                <a:cs typeface="Calibri" panose="020F0502020204030204" pitchFamily="34" charset="0"/>
              </a:rPr>
              <a:t>” stands for Julian date. For example, “2003001.nc” contains the global soil moisture distribution on the first day of 2003 ; Naming convention: yyyyddd.nc ; Variable: </a:t>
            </a:r>
            <a:r>
              <a:rPr lang="en-US" sz="1000" i="1" dirty="0" err="1">
                <a:latin typeface="Calibri" panose="020F0502020204030204" pitchFamily="34" charset="0"/>
                <a:cs typeface="Calibri" panose="020F0502020204030204" pitchFamily="34" charset="0"/>
              </a:rPr>
              <a:t>soil_moisture</a:t>
            </a:r>
            <a:r>
              <a:rPr lang="en-US" sz="1000" i="1" dirty="0">
                <a:latin typeface="Calibri" panose="020F0502020204030204" pitchFamily="34" charset="0"/>
                <a:cs typeface="Calibri" panose="020F0502020204030204" pitchFamily="34" charset="0"/>
              </a:rPr>
              <a:t>=volumetric soil moisture [m</a:t>
            </a:r>
            <a:r>
              <a:rPr lang="en-US" sz="1000" i="1" baseline="30000" dirty="0">
                <a:latin typeface="Calibri" panose="020F0502020204030204" pitchFamily="34" charset="0"/>
                <a:cs typeface="Calibri" panose="020F0502020204030204" pitchFamily="34" charset="0"/>
              </a:rPr>
              <a:t>3</a:t>
            </a:r>
            <a:r>
              <a:rPr lang="en-US" sz="1000" i="1" dirty="0">
                <a:latin typeface="Calibri" panose="020F0502020204030204" pitchFamily="34" charset="0"/>
                <a:cs typeface="Calibri" panose="020F0502020204030204" pitchFamily="34" charset="0"/>
              </a:rPr>
              <a:t>/m</a:t>
            </a:r>
            <a:r>
              <a:rPr lang="en-US" sz="1000" i="1" baseline="30000" dirty="0">
                <a:latin typeface="Calibri" panose="020F0502020204030204" pitchFamily="34" charset="0"/>
                <a:cs typeface="Calibri" panose="020F0502020204030204" pitchFamily="34" charset="0"/>
              </a:rPr>
              <a:t>3</a:t>
            </a:r>
            <a:r>
              <a:rPr lang="en-US" sz="1000" i="1" dirty="0">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00000"/>
              </a:lnSpc>
              <a:spcBef>
                <a:spcPts val="200"/>
              </a:spcBef>
              <a:spcAft>
                <a:spcPts val="0"/>
              </a:spcAft>
              <a:buClrTx/>
              <a:buSzTx/>
              <a:buFont typeface="Wingdings" panose="05000000000000000000" pitchFamily="2" charset="2"/>
              <a:buNone/>
              <a:tabLst/>
              <a:defRPr/>
            </a:pPr>
            <a:endParaRPr lang="en-US" sz="1000" b="0" dirty="0">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200"/>
              </a:spcBef>
              <a:spcAft>
                <a:spcPts val="0"/>
              </a:spcAft>
              <a:buClrTx/>
              <a:buSzTx/>
              <a:buFont typeface="Wingdings" panose="05000000000000000000" pitchFamily="2" charset="2"/>
              <a:buNone/>
              <a:tabLst/>
              <a:defRPr/>
            </a:pPr>
            <a:endParaRPr lang="en-US" sz="1000" b="0" dirty="0">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94988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a:xfrm>
            <a:off x="685800" y="4343400"/>
            <a:ext cx="5383530" cy="5383530"/>
          </a:xfrm>
        </p:spPr>
        <p:txBody>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lang="en-US" sz="1000" kern="1200" dirty="0">
                <a:solidFill>
                  <a:schemeClr val="tx1"/>
                </a:solidFill>
                <a:effectLst/>
                <a:latin typeface="Calibri" panose="020F0502020204030204" pitchFamily="34" charset="0"/>
                <a:ea typeface="+mn-ea"/>
                <a:cs typeface="Calibri" panose="020F0502020204030204" pitchFamily="34" charset="0"/>
              </a:rPr>
              <a:t>Mapping Flow-Obstructing Structures on Global Rivers. </a:t>
            </a:r>
            <a:r>
              <a:rPr lang="en-US" sz="1000" kern="1200" dirty="0">
                <a:solidFill>
                  <a:srgbClr val="00B050"/>
                </a:solidFill>
                <a:effectLst/>
                <a:latin typeface="Calibri" panose="020F0502020204030204" pitchFamily="34" charset="0"/>
                <a:ea typeface="+mn-ea"/>
                <a:cs typeface="Calibri" panose="020F0502020204030204" pitchFamily="34" charset="0"/>
              </a:rPr>
              <a:t>Water Resources Research</a:t>
            </a:r>
            <a:r>
              <a:rPr lang="en-US" sz="1000" kern="1200" dirty="0">
                <a:solidFill>
                  <a:schemeClr val="tx1"/>
                </a:solidFill>
                <a:effectLst/>
                <a:latin typeface="Calibri" panose="020F0502020204030204" pitchFamily="34" charset="0"/>
                <a:ea typeface="+mn-ea"/>
                <a:cs typeface="Calibri" panose="020F0502020204030204" pitchFamily="34" charset="0"/>
              </a:rPr>
              <a:t>. 2022. </a:t>
            </a:r>
            <a:r>
              <a:rPr lang="en-GB" sz="1000" u="none" strike="noStrike" kern="1200" dirty="0">
                <a:solidFill>
                  <a:schemeClr val="tx1"/>
                </a:solidFill>
                <a:effectLst/>
                <a:latin typeface="Calibri" panose="020F0502020204030204" pitchFamily="34" charset="0"/>
                <a:ea typeface="+mn-ea"/>
                <a:cs typeface="Calibri" panose="020F0502020204030204" pitchFamily="34" charset="0"/>
                <a:hlinkClick r:id="rId3"/>
              </a:rPr>
              <a:t>https://doi.org/10.1029/2021WR030386</a:t>
            </a:r>
            <a:endParaRPr lang="fr-FR" sz="1000" kern="1200" dirty="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200"/>
              </a:spcBef>
              <a:spcAft>
                <a:spcPts val="0"/>
              </a:spcAft>
              <a:buClrTx/>
              <a:buSzTx/>
              <a:buFontTx/>
              <a:buNone/>
              <a:tabLst/>
              <a:defRPr/>
            </a:pPr>
            <a:r>
              <a:rPr lang="en-US" sz="1000" dirty="0">
                <a:latin typeface="Calibri" panose="020F0502020204030204" pitchFamily="34" charset="0"/>
                <a:cs typeface="Calibri" panose="020F0502020204030204" pitchFamily="34" charset="0"/>
              </a:rPr>
              <a:t>Une </a:t>
            </a:r>
            <a:r>
              <a:rPr lang="en-US" sz="1000" dirty="0" err="1">
                <a:latin typeface="Calibri" panose="020F0502020204030204" pitchFamily="34" charset="0"/>
                <a:cs typeface="Calibri" panose="020F0502020204030204" pitchFamily="34" charset="0"/>
              </a:rPr>
              <a:t>partie</a:t>
            </a:r>
            <a:r>
              <a:rPr lang="en-US" sz="1000" dirty="0">
                <a:latin typeface="Calibri" panose="020F0502020204030204" pitchFamily="34" charset="0"/>
                <a:cs typeface="Calibri" panose="020F0502020204030204" pitchFamily="34" charset="0"/>
              </a:rPr>
              <a:t> des </a:t>
            </a:r>
            <a:r>
              <a:rPr lang="en-US" sz="1000" dirty="0" err="1">
                <a:latin typeface="Calibri" panose="020F0502020204030204" pitchFamily="34" charset="0"/>
                <a:cs typeface="Calibri" panose="020F0502020204030204" pitchFamily="34" charset="0"/>
              </a:rPr>
              <a:t>données</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est</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deposée</a:t>
            </a:r>
            <a:r>
              <a:rPr lang="en-US" sz="1000" dirty="0">
                <a:latin typeface="Calibri" panose="020F0502020204030204" pitchFamily="34" charset="0"/>
                <a:cs typeface="Calibri" panose="020F0502020204030204" pitchFamily="34" charset="0"/>
              </a:rPr>
              <a:t> dans </a:t>
            </a:r>
            <a:r>
              <a:rPr lang="en-US" sz="1000" dirty="0" err="1">
                <a:latin typeface="Calibri" panose="020F0502020204030204" pitchFamily="34" charset="0"/>
                <a:cs typeface="Calibri" panose="020F0502020204030204" pitchFamily="34" charset="0"/>
              </a:rPr>
              <a:t>Zenodo</a:t>
            </a:r>
            <a:r>
              <a:rPr lang="en-US" sz="1000" dirty="0">
                <a:latin typeface="Calibri" panose="020F0502020204030204" pitchFamily="34" charset="0"/>
                <a:cs typeface="Calibri" panose="020F0502020204030204" pitchFamily="34" charset="0"/>
              </a:rPr>
              <a:t> et dans </a:t>
            </a:r>
            <a:r>
              <a:rPr lang="en-US" sz="1000" dirty="0" err="1">
                <a:latin typeface="Calibri" panose="020F0502020204030204" pitchFamily="34" charset="0"/>
                <a:cs typeface="Calibri" panose="020F0502020204030204" pitchFamily="34" charset="0"/>
              </a:rPr>
              <a:t>Figshare</a:t>
            </a:r>
            <a:r>
              <a:rPr lang="en-US" sz="1000" dirty="0">
                <a:latin typeface="Calibri" panose="020F0502020204030204" pitchFamily="34" charset="0"/>
                <a:cs typeface="Calibri" panose="020F0502020204030204" pitchFamily="34" charset="0"/>
              </a:rPr>
              <a:t>, les codes </a:t>
            </a:r>
            <a:r>
              <a:rPr lang="en-US" sz="1000" dirty="0" err="1">
                <a:latin typeface="Calibri" panose="020F0502020204030204" pitchFamily="34" charset="0"/>
                <a:cs typeface="Calibri" panose="020F0502020204030204" pitchFamily="34" charset="0"/>
              </a:rPr>
              <a:t>sont</a:t>
            </a:r>
            <a:r>
              <a:rPr lang="en-US" sz="1000" dirty="0">
                <a:latin typeface="Calibri" panose="020F0502020204030204" pitchFamily="34" charset="0"/>
                <a:cs typeface="Calibri" panose="020F0502020204030204" pitchFamily="34" charset="0"/>
              </a:rPr>
              <a:t> dans GitHub.</a:t>
            </a:r>
          </a:p>
          <a:p>
            <a:pPr marL="0" marR="0" lvl="0" indent="0" algn="l" defTabSz="914400" rtl="0" eaLnBrk="1" fontAlgn="auto" latinLnBrk="0" hangingPunct="1">
              <a:lnSpc>
                <a:spcPct val="100000"/>
              </a:lnSpc>
              <a:spcBef>
                <a:spcPts val="200"/>
              </a:spcBef>
              <a:spcAft>
                <a:spcPts val="0"/>
              </a:spcAft>
              <a:buClrTx/>
              <a:buSzTx/>
              <a:buFontTx/>
              <a:buNone/>
              <a:tabLst/>
              <a:defRPr/>
            </a:pPr>
            <a:endParaRPr lang="en-US" sz="10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200"/>
              </a:spcBef>
              <a:spcAft>
                <a:spcPts val="0"/>
              </a:spcAft>
              <a:buClrTx/>
              <a:buSzTx/>
              <a:buFontTx/>
              <a:buNone/>
              <a:tabLst/>
              <a:defRPr/>
            </a:pPr>
            <a:r>
              <a:rPr lang="en-US" sz="1000" dirty="0">
                <a:solidFill>
                  <a:prstClr val="black"/>
                </a:solidFill>
                <a:latin typeface="Calibri" panose="020F0502020204030204" pitchFamily="34" charset="0"/>
                <a:cs typeface="Calibri" panose="020F0502020204030204" pitchFamily="34" charset="0"/>
              </a:rPr>
              <a:t>Sea surface temperature (SST) and SST anomaly (SSTA) datasets over the last four decades (1977–2016) during typhoon season (May to November) in the entire Global Ocean, North Pacific Ocean, Philippine Sea, South China sea, and Eastern China Sea. </a:t>
            </a:r>
            <a:r>
              <a:rPr lang="en-US" sz="1000" dirty="0">
                <a:solidFill>
                  <a:srgbClr val="00B050"/>
                </a:solidFill>
                <a:latin typeface="Calibri" panose="020F0502020204030204" pitchFamily="34" charset="0"/>
                <a:cs typeface="Calibri" panose="020F0502020204030204" pitchFamily="34" charset="0"/>
              </a:rPr>
              <a:t>Data in Brief. 2022.</a:t>
            </a:r>
            <a:r>
              <a:rPr lang="en-US" sz="1000" dirty="0">
                <a:solidFill>
                  <a:prstClr val="black"/>
                </a:solidFill>
                <a:latin typeface="Calibri" panose="020F0502020204030204" pitchFamily="34" charset="0"/>
                <a:cs typeface="Calibri" panose="020F0502020204030204" pitchFamily="34" charset="0"/>
              </a:rPr>
              <a:t> </a:t>
            </a:r>
            <a:r>
              <a:rPr lang="fr-FR" sz="1000" dirty="0">
                <a:latin typeface="Calibri" panose="020F0502020204030204" pitchFamily="34" charset="0"/>
                <a:cs typeface="Calibri" panose="020F0502020204030204" pitchFamily="34" charset="0"/>
                <a:hlinkClick r:id="rId4" tooltip="Persistent link using digital object identifier"/>
              </a:rPr>
              <a:t>https://doi.org/10.1016/j.dib.2022.108646</a:t>
            </a:r>
            <a:endParaRPr lang="fr-FR" sz="10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200"/>
              </a:spcBef>
              <a:spcAft>
                <a:spcPts val="0"/>
              </a:spcAft>
              <a:buClrTx/>
              <a:buSzTx/>
              <a:buFontTx/>
              <a:buNone/>
              <a:tabLst/>
              <a:defRPr/>
            </a:pPr>
            <a:r>
              <a:rPr lang="fr-FR" sz="1000" dirty="0">
                <a:latin typeface="Calibri" panose="020F0502020204030204" pitchFamily="34" charset="0"/>
                <a:cs typeface="Calibri" panose="020F0502020204030204" pitchFamily="34" charset="0"/>
              </a:rPr>
              <a:t>Les données sont accessibles dans </a:t>
            </a:r>
            <a:r>
              <a:rPr lang="fr-FR" sz="1000" dirty="0" err="1">
                <a:latin typeface="Calibri" panose="020F0502020204030204" pitchFamily="34" charset="0"/>
                <a:cs typeface="Calibri" panose="020F0502020204030204" pitchFamily="34" charset="0"/>
              </a:rPr>
              <a:t>Mendeley</a:t>
            </a:r>
            <a:r>
              <a:rPr lang="fr-FR" sz="1000" dirty="0">
                <a:latin typeface="Calibri" panose="020F0502020204030204" pitchFamily="34" charset="0"/>
                <a:cs typeface="Calibri" panose="020F0502020204030204" pitchFamily="34" charset="0"/>
              </a:rPr>
              <a:t> Data : </a:t>
            </a:r>
            <a:r>
              <a:rPr lang="fr-FR" sz="1000" dirty="0">
                <a:latin typeface="Calibri" panose="020F0502020204030204" pitchFamily="34" charset="0"/>
                <a:cs typeface="Calibri" panose="020F0502020204030204" pitchFamily="34" charset="0"/>
                <a:hlinkClick r:id="rId5"/>
              </a:rPr>
              <a:t>https://data.mendeley.com/datasets/4ynzr5n3s6/1</a:t>
            </a:r>
            <a:r>
              <a:rPr lang="fr-FR" sz="1000" dirty="0">
                <a:latin typeface="Calibri" panose="020F0502020204030204" pitchFamily="34" charset="0"/>
                <a:cs typeface="Calibri" panose="020F0502020204030204" pitchFamily="34" charset="0"/>
              </a:rPr>
              <a:t>  ; </a:t>
            </a:r>
            <a:r>
              <a:rPr lang="en-US" sz="1000" dirty="0">
                <a:latin typeface="Calibri" panose="020F0502020204030204" pitchFamily="34" charset="0"/>
                <a:cs typeface="Calibri" panose="020F0502020204030204" pitchFamily="34" charset="0"/>
              </a:rPr>
              <a:t>The raw data is available through links </a:t>
            </a:r>
            <a:r>
              <a:rPr lang="en-US" sz="1000" dirty="0">
                <a:latin typeface="Calibri" panose="020F0502020204030204" pitchFamily="34" charset="0"/>
                <a:cs typeface="Calibri" panose="020F0502020204030204" pitchFamily="34" charset="0"/>
                <a:hlinkClick r:id="rId6"/>
              </a:rPr>
              <a:t>https://psl.noaa.gov/data/gridded/data.noaa.oisst.v2.html</a:t>
            </a:r>
            <a:r>
              <a:rPr lang="en-US" sz="1000" dirty="0">
                <a:latin typeface="Calibri" panose="020F0502020204030204" pitchFamily="34" charset="0"/>
                <a:cs typeface="Calibri" panose="020F0502020204030204" pitchFamily="34" charset="0"/>
              </a:rPr>
              <a:t> and </a:t>
            </a:r>
            <a:r>
              <a:rPr lang="en-US" sz="1000" dirty="0">
                <a:latin typeface="Calibri" panose="020F0502020204030204" pitchFamily="34" charset="0"/>
                <a:cs typeface="Calibri" panose="020F0502020204030204" pitchFamily="34" charset="0"/>
                <a:hlinkClick r:id="rId7"/>
              </a:rPr>
              <a:t>https://psl.noaa.gov/data/gridded/data.cobe2.html</a:t>
            </a:r>
            <a:r>
              <a:rPr lang="en-US" sz="1000" dirty="0">
                <a:latin typeface="Calibri" panose="020F0502020204030204" pitchFamily="34" charset="0"/>
                <a:cs typeface="Calibri" panose="020F0502020204030204" pitchFamily="34" charset="0"/>
              </a:rPr>
              <a:t>.</a:t>
            </a:r>
            <a:endParaRPr lang="en-US" sz="1000" dirty="0">
              <a:solidFill>
                <a:prstClr val="black"/>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200"/>
              </a:spcBef>
              <a:spcAft>
                <a:spcPts val="0"/>
              </a:spcAft>
              <a:buClrTx/>
              <a:buSzTx/>
              <a:buFontTx/>
              <a:buNone/>
              <a:tabLst/>
              <a:defRPr/>
            </a:pPr>
            <a:endParaRPr lang="en-US" sz="1000" dirty="0">
              <a:solidFill>
                <a:prstClr val="black"/>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200"/>
              </a:spcBef>
              <a:spcAft>
                <a:spcPts val="0"/>
              </a:spcAft>
              <a:buClrTx/>
              <a:buSzTx/>
              <a:buFontTx/>
              <a:buNone/>
              <a:tabLst/>
              <a:defRPr/>
            </a:pPr>
            <a:r>
              <a:rPr lang="en-US" sz="1000" dirty="0">
                <a:solidFill>
                  <a:prstClr val="black"/>
                </a:solidFill>
                <a:latin typeface="Calibri" panose="020F0502020204030204" pitchFamily="34" charset="0"/>
                <a:cs typeface="Calibri" panose="020F0502020204030204" pitchFamily="34" charset="0"/>
              </a:rPr>
              <a:t>Simulating Core Floods in Heterogeneous Sandstone and Carbonate Rocks. </a:t>
            </a:r>
            <a:r>
              <a:rPr lang="en-US" sz="1000" dirty="0">
                <a:solidFill>
                  <a:srgbClr val="00B050"/>
                </a:solidFill>
                <a:latin typeface="Calibri" panose="020F0502020204030204" pitchFamily="34" charset="0"/>
                <a:cs typeface="Calibri" panose="020F0502020204030204" pitchFamily="34" charset="0"/>
              </a:rPr>
              <a:t>Water Resources Research. 2021 : </a:t>
            </a:r>
            <a:r>
              <a:rPr lang="fr-FR" sz="1000" dirty="0">
                <a:latin typeface="Calibri" panose="020F0502020204030204" pitchFamily="34" charset="0"/>
                <a:cs typeface="Calibri" panose="020F0502020204030204" pitchFamily="34" charset="0"/>
                <a:hlinkClick r:id="rId8"/>
              </a:rPr>
              <a:t>https://doi.org/10.1029/2021WR030581 </a:t>
            </a:r>
            <a:endParaRPr lang="fr-FR" sz="10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200"/>
              </a:spcBef>
              <a:spcAft>
                <a:spcPts val="0"/>
              </a:spcAft>
              <a:buClrTx/>
              <a:buSzTx/>
              <a:buFontTx/>
              <a:buNone/>
              <a:tabLst/>
              <a:defRPr/>
            </a:pPr>
            <a:r>
              <a:rPr lang="en-US" sz="1000" dirty="0">
                <a:latin typeface="Calibri" panose="020F0502020204030204" pitchFamily="34" charset="0"/>
                <a:cs typeface="Calibri" panose="020F0502020204030204" pitchFamily="34" charset="0"/>
              </a:rPr>
              <a:t>The experimental sandstone and carbonate data associated with this work may be obtained from the following data repositories: </a:t>
            </a:r>
            <a:r>
              <a:rPr lang="en-US" sz="1000" dirty="0">
                <a:latin typeface="Calibri" panose="020F0502020204030204" pitchFamily="34" charset="0"/>
                <a:cs typeface="Calibri" panose="020F0502020204030204" pitchFamily="34" charset="0"/>
                <a:hlinkClick r:id="rId9"/>
              </a:rPr>
              <a:t>http://www.bgs.ac.uk/ukccs/accessions/index.html#item107811</a:t>
            </a:r>
            <a:r>
              <a:rPr lang="en-US" sz="1000" dirty="0">
                <a:latin typeface="Calibri" panose="020F0502020204030204" pitchFamily="34" charset="0"/>
                <a:cs typeface="Calibri" panose="020F0502020204030204" pitchFamily="34" charset="0"/>
              </a:rPr>
              <a:t> and </a:t>
            </a:r>
            <a:r>
              <a:rPr lang="en-US" sz="1000" dirty="0">
                <a:latin typeface="Calibri" panose="020F0502020204030204" pitchFamily="34" charset="0"/>
                <a:cs typeface="Calibri" panose="020F0502020204030204" pitchFamily="34" charset="0"/>
                <a:hlinkClick r:id="rId10"/>
              </a:rPr>
              <a:t>https://www2.bgs.ac.uk/ukccs/accessions/index.html#item133485</a:t>
            </a:r>
            <a:r>
              <a:rPr lang="en-US" sz="1000" dirty="0">
                <a:latin typeface="Calibri" panose="020F0502020204030204" pitchFamily="34" charset="0"/>
                <a:cs typeface="Calibri" panose="020F0502020204030204" pitchFamily="34" charset="0"/>
              </a:rPr>
              <a:t>, respectively. The numerical models used in this work may be obtained from the following data repository: </a:t>
            </a:r>
            <a:r>
              <a:rPr lang="en-US" sz="1000" dirty="0">
                <a:latin typeface="Calibri" panose="020F0502020204030204" pitchFamily="34" charset="0"/>
                <a:cs typeface="Calibri" panose="020F0502020204030204" pitchFamily="34" charset="0"/>
                <a:hlinkClick r:id="rId11"/>
              </a:rPr>
              <a:t>https://doi.org/10.5285/b5811883-225f-4bad-962a-8ba43baf9a74</a:t>
            </a:r>
            <a:r>
              <a:rPr lang="en-US" sz="1000"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200"/>
              </a:spcBef>
              <a:spcAft>
                <a:spcPts val="0"/>
              </a:spcAft>
              <a:buClrTx/>
              <a:buSzTx/>
              <a:buFontTx/>
              <a:buNone/>
              <a:tabLst/>
              <a:defRPr/>
            </a:pPr>
            <a:endParaRPr lang="en-US" sz="10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200"/>
              </a:spcBef>
              <a:spcAft>
                <a:spcPts val="0"/>
              </a:spcAft>
              <a:buClrTx/>
              <a:buSzTx/>
              <a:buFontTx/>
              <a:buNone/>
              <a:tabLst/>
              <a:defRPr/>
            </a:pPr>
            <a:r>
              <a:rPr lang="en-GB" sz="1000" dirty="0">
                <a:latin typeface="Calibri" panose="020F0502020204030204" pitchFamily="34" charset="0"/>
                <a:cs typeface="Calibri" panose="020F0502020204030204" pitchFamily="34" charset="0"/>
              </a:rPr>
              <a:t>Catchments of German surface water bodies. </a:t>
            </a:r>
            <a:r>
              <a:rPr lang="en-GB" sz="1000" dirty="0">
                <a:solidFill>
                  <a:srgbClr val="00B050"/>
                </a:solidFill>
                <a:latin typeface="Calibri" panose="020F0502020204030204" pitchFamily="34" charset="0"/>
                <a:cs typeface="Calibri" panose="020F0502020204030204" pitchFamily="34" charset="0"/>
              </a:rPr>
              <a:t>Hydrological Processes</a:t>
            </a:r>
            <a:r>
              <a:rPr lang="en-GB" sz="1000" dirty="0">
                <a:latin typeface="Calibri" panose="020F0502020204030204" pitchFamily="34" charset="0"/>
                <a:cs typeface="Calibri" panose="020F0502020204030204" pitchFamily="34" charset="0"/>
              </a:rPr>
              <a:t>. 2021. </a:t>
            </a:r>
            <a:r>
              <a:rPr lang="en-GB" sz="1000" dirty="0">
                <a:latin typeface="Calibri" panose="020F0502020204030204" pitchFamily="34" charset="0"/>
                <a:cs typeface="Calibri" panose="020F0502020204030204" pitchFamily="34" charset="0"/>
                <a:hlinkClick r:id="rId12"/>
              </a:rPr>
              <a:t>https://doi.org/10.1002/hyp.14272</a:t>
            </a:r>
            <a:endParaRPr lang="en-GB" sz="10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200"/>
              </a:spcBef>
              <a:spcAft>
                <a:spcPts val="0"/>
              </a:spcAft>
              <a:buClrTx/>
              <a:buSzTx/>
              <a:buFontTx/>
              <a:buNone/>
              <a:tabLst/>
              <a:defRPr/>
            </a:pPr>
            <a:r>
              <a:rPr lang="en-US" sz="1000" dirty="0">
                <a:latin typeface="Calibri" panose="020F0502020204030204" pitchFamily="34" charset="0"/>
                <a:cs typeface="Calibri" panose="020F0502020204030204" pitchFamily="34" charset="0"/>
              </a:rPr>
              <a:t>Dataset can be downloaded from the IGB </a:t>
            </a:r>
            <a:r>
              <a:rPr lang="en-US" sz="1000" dirty="0" err="1">
                <a:latin typeface="Calibri" panose="020F0502020204030204" pitchFamily="34" charset="0"/>
                <a:cs typeface="Calibri" panose="020F0502020204030204" pitchFamily="34" charset="0"/>
              </a:rPr>
              <a:t>GeoNode</a:t>
            </a:r>
            <a:r>
              <a:rPr lang="en-US" sz="1000" dirty="0">
                <a:latin typeface="Calibri" panose="020F0502020204030204" pitchFamily="34" charset="0"/>
                <a:cs typeface="Calibri" panose="020F0502020204030204" pitchFamily="34" charset="0"/>
              </a:rPr>
              <a:t> at </a:t>
            </a:r>
            <a:r>
              <a:rPr lang="en-US" sz="1000" dirty="0">
                <a:latin typeface="Calibri" panose="020F0502020204030204" pitchFamily="34" charset="0"/>
                <a:cs typeface="Calibri" panose="020F0502020204030204" pitchFamily="34" charset="0"/>
                <a:hlinkClick r:id="rId13"/>
              </a:rPr>
              <a:t>https://geo.igb-berlin.de/layers/igb_geonode_data:geonode:catchments_of_german_surface_water_bodies</a:t>
            </a:r>
            <a:endParaRPr lang="fr-FR" sz="10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200"/>
              </a:spcBef>
              <a:spcAft>
                <a:spcPts val="0"/>
              </a:spcAft>
              <a:buClrTx/>
              <a:buSzTx/>
              <a:buFontTx/>
              <a:buNone/>
              <a:tabLst/>
              <a:defRPr/>
            </a:pPr>
            <a:endParaRPr lang="en-US" sz="10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200"/>
              </a:spcBef>
              <a:spcAft>
                <a:spcPts val="0"/>
              </a:spcAft>
              <a:buClrTx/>
              <a:buSzTx/>
              <a:buFontTx/>
              <a:buNone/>
              <a:tabLst/>
              <a:defRPr/>
            </a:pPr>
            <a:r>
              <a:rPr lang="en-US" sz="1000" dirty="0">
                <a:latin typeface="Calibri" panose="020F0502020204030204" pitchFamily="34" charset="0"/>
                <a:cs typeface="Calibri" panose="020F0502020204030204" pitchFamily="34" charset="0"/>
              </a:rPr>
              <a:t>14 000 years of geochemical and isotopic data from Lake Simcoe, Canada. </a:t>
            </a:r>
            <a:r>
              <a:rPr lang="en-US" sz="1000" dirty="0">
                <a:solidFill>
                  <a:srgbClr val="00B050"/>
                </a:solidFill>
                <a:latin typeface="Calibri" panose="020F0502020204030204" pitchFamily="34" charset="0"/>
                <a:cs typeface="Calibri" panose="020F0502020204030204" pitchFamily="34" charset="0"/>
              </a:rPr>
              <a:t>Data in Brief. 2022. </a:t>
            </a:r>
            <a:r>
              <a:rPr lang="fr-FR" sz="1000" dirty="0">
                <a:latin typeface="Calibri" panose="020F0502020204030204" pitchFamily="34" charset="0"/>
                <a:cs typeface="Calibri" panose="020F0502020204030204" pitchFamily="34" charset="0"/>
                <a:hlinkClick r:id="rId14" tooltip="Persistent link using digital object identifier"/>
              </a:rPr>
              <a:t>https://doi.org/10.1016/j.dib.2022.108541</a:t>
            </a:r>
            <a:endParaRPr lang="fr-FR" sz="10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200"/>
              </a:spcBef>
              <a:spcAft>
                <a:spcPts val="0"/>
              </a:spcAft>
              <a:buClrTx/>
              <a:buSzTx/>
              <a:buFontTx/>
              <a:buNone/>
              <a:tabLst/>
              <a:defRPr/>
            </a:pPr>
            <a:r>
              <a:rPr lang="fr-FR" sz="1000" dirty="0">
                <a:latin typeface="Calibri" panose="020F0502020204030204" pitchFamily="34" charset="0"/>
                <a:cs typeface="Calibri" panose="020F0502020204030204" pitchFamily="34" charset="0"/>
              </a:rPr>
              <a:t>Les données sont dans l’entrepôt </a:t>
            </a:r>
            <a:r>
              <a:rPr lang="nl-NL" sz="1000" dirty="0" err="1">
                <a:latin typeface="Calibri" panose="020F0502020204030204" pitchFamily="34" charset="0"/>
                <a:cs typeface="Calibri" panose="020F0502020204030204" pitchFamily="34" charset="0"/>
              </a:rPr>
              <a:t>Zenodo</a:t>
            </a:r>
            <a:r>
              <a:rPr lang="nl-NL" sz="1000" dirty="0">
                <a:latin typeface="Calibri" panose="020F0502020204030204" pitchFamily="34" charset="0"/>
                <a:cs typeface="Calibri" panose="020F0502020204030204" pitchFamily="34" charset="0"/>
              </a:rPr>
              <a:t> : </a:t>
            </a:r>
            <a:r>
              <a:rPr lang="nl-NL" sz="1000" dirty="0">
                <a:latin typeface="Calibri" panose="020F0502020204030204" pitchFamily="34" charset="0"/>
                <a:cs typeface="Calibri" panose="020F0502020204030204" pitchFamily="34" charset="0"/>
                <a:hlinkClick r:id="rId15"/>
              </a:rPr>
              <a:t>https://doi.org/10.5281/zenodo.6959403</a:t>
            </a:r>
            <a:r>
              <a:rPr lang="nl-NL" sz="1000" dirty="0">
                <a:latin typeface="Calibri" panose="020F0502020204030204" pitchFamily="34" charset="0"/>
                <a:cs typeface="Calibri" panose="020F0502020204030204" pitchFamily="34" charset="0"/>
              </a:rPr>
              <a:t>.</a:t>
            </a:r>
            <a:endParaRPr lang="en-GB" sz="10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200"/>
              </a:spcBef>
              <a:spcAft>
                <a:spcPts val="0"/>
              </a:spcAft>
              <a:buClrTx/>
              <a:buSzTx/>
              <a:buFontTx/>
              <a:buNone/>
              <a:tabLst/>
              <a:defRPr/>
            </a:pPr>
            <a:endParaRPr lang="en-GB" sz="1000" kern="1200" dirty="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200"/>
              </a:spcBef>
              <a:spcAft>
                <a:spcPts val="0"/>
              </a:spcAft>
              <a:buClrTx/>
              <a:buSzTx/>
              <a:buFontTx/>
              <a:buNone/>
              <a:tabLst/>
              <a:defRPr/>
            </a:pPr>
            <a:r>
              <a:rPr lang="en-GB" sz="1000" kern="1200" dirty="0">
                <a:solidFill>
                  <a:schemeClr val="tx1"/>
                </a:solidFill>
                <a:effectLst/>
                <a:latin typeface="Calibri" panose="020F0502020204030204" pitchFamily="34" charset="0"/>
                <a:ea typeface="+mn-ea"/>
                <a:cs typeface="Calibri" panose="020F0502020204030204" pitchFamily="34" charset="0"/>
              </a:rPr>
              <a:t>Long-term groundwater resource observatory for Southwestern Madagascar. </a:t>
            </a:r>
            <a:r>
              <a:rPr lang="en-GB" sz="1000" dirty="0">
                <a:solidFill>
                  <a:srgbClr val="00B050"/>
                </a:solidFill>
                <a:latin typeface="Calibri" panose="020F0502020204030204" pitchFamily="34" charset="0"/>
                <a:cs typeface="Calibri" panose="020F0502020204030204" pitchFamily="34" charset="0"/>
              </a:rPr>
              <a:t>Hydrological Processes. </a:t>
            </a:r>
            <a:r>
              <a:rPr lang="en-GB" sz="1000" kern="1200" dirty="0">
                <a:solidFill>
                  <a:schemeClr val="tx1"/>
                </a:solidFill>
                <a:effectLst/>
                <a:latin typeface="Calibri" panose="020F0502020204030204" pitchFamily="34" charset="0"/>
                <a:ea typeface="+mn-ea"/>
                <a:cs typeface="Calibri" panose="020F0502020204030204" pitchFamily="34" charset="0"/>
              </a:rPr>
              <a:t>2021. </a:t>
            </a:r>
            <a:r>
              <a:rPr lang="en-GB" sz="1000" kern="1200" dirty="0">
                <a:solidFill>
                  <a:schemeClr val="tx1"/>
                </a:solidFill>
                <a:effectLst/>
                <a:latin typeface="Calibri" panose="020F0502020204030204" pitchFamily="34" charset="0"/>
                <a:ea typeface="+mn-ea"/>
                <a:cs typeface="Calibri" panose="020F0502020204030204" pitchFamily="34" charset="0"/>
                <a:hlinkClick r:id="rId16"/>
              </a:rPr>
              <a:t>https://doi.org/10.1002/hyp.14108</a:t>
            </a:r>
            <a:r>
              <a:rPr lang="en-GB" sz="1000" kern="1200" dirty="0">
                <a:solidFill>
                  <a:schemeClr val="tx1"/>
                </a:solidFill>
                <a:effectLst/>
                <a:latin typeface="Calibri" panose="020F0502020204030204" pitchFamily="34" charset="0"/>
                <a:ea typeface="+mn-ea"/>
                <a:cs typeface="Calibri" panose="020F0502020204030204" pitchFamily="34" charset="0"/>
              </a:rPr>
              <a:t> </a:t>
            </a:r>
            <a:endParaRPr lang="fr-FR" sz="1000" kern="1200" dirty="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200"/>
              </a:spcBef>
              <a:spcAft>
                <a:spcPts val="0"/>
              </a:spcAft>
              <a:buClrTx/>
              <a:buSzTx/>
              <a:buFontTx/>
              <a:buNone/>
              <a:tabLst/>
              <a:defRPr/>
            </a:pPr>
            <a:r>
              <a:rPr lang="en-US" sz="1000" dirty="0">
                <a:latin typeface="Calibri" panose="020F0502020204030204" pitchFamily="34" charset="0"/>
                <a:cs typeface="Calibri" panose="020F0502020204030204" pitchFamily="34" charset="0"/>
              </a:rPr>
              <a:t>Dataset available on Mendeley: </a:t>
            </a:r>
            <a:r>
              <a:rPr lang="en-US" sz="1000" dirty="0">
                <a:latin typeface="Calibri" panose="020F0502020204030204" pitchFamily="34" charset="0"/>
                <a:cs typeface="Calibri" panose="020F0502020204030204" pitchFamily="34" charset="0"/>
                <a:hlinkClick r:id="rId17"/>
              </a:rPr>
              <a:t>https://data.mendeley.com/datasets/sndcjn5mc5/draft?a=156849b0-ac6e-4497-a642-0d5b70127efe</a:t>
            </a:r>
            <a:r>
              <a:rPr lang="en-US" sz="1000" dirty="0">
                <a:latin typeface="Calibri" panose="020F0502020204030204" pitchFamily="34" charset="0"/>
                <a:cs typeface="Calibri" panose="020F0502020204030204" pitchFamily="34" charset="0"/>
              </a:rPr>
              <a:t>. The data set is available and updated every 3–6 months at: </a:t>
            </a:r>
            <a:r>
              <a:rPr lang="en-US" sz="1000" dirty="0">
                <a:latin typeface="Calibri" panose="020F0502020204030204" pitchFamily="34" charset="0"/>
                <a:cs typeface="Calibri" panose="020F0502020204030204" pitchFamily="34" charset="0"/>
                <a:hlinkClick r:id="rId18"/>
              </a:rPr>
              <a:t>https://www.actioncontrelafaim.org/en/groundwater-resource-observatory-for-the-southwestern-madagascar/</a:t>
            </a:r>
            <a:r>
              <a:rPr lang="en-US" sz="1000" dirty="0">
                <a:latin typeface="Calibri" panose="020F0502020204030204" pitchFamily="34" charset="0"/>
                <a:cs typeface="Calibri" panose="020F0502020204030204" pitchFamily="34" charset="0"/>
              </a:rPr>
              <a:t>.</a:t>
            </a: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85962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lang="en-US" sz="1000" dirty="0">
                <a:latin typeface="Calibri" panose="020F0502020204030204" pitchFamily="34" charset="0"/>
                <a:cs typeface="Calibri" panose="020F0502020204030204" pitchFamily="34" charset="0"/>
              </a:rPr>
              <a:t>Genome sequencing of the </a:t>
            </a:r>
            <a:r>
              <a:rPr lang="en-US" sz="1000" dirty="0" err="1">
                <a:latin typeface="Calibri" panose="020F0502020204030204" pitchFamily="34" charset="0"/>
                <a:cs typeface="Calibri" panose="020F0502020204030204" pitchFamily="34" charset="0"/>
              </a:rPr>
              <a:t>sweetpotato</a:t>
            </a:r>
            <a:r>
              <a:rPr lang="en-US" sz="1000" dirty="0">
                <a:latin typeface="Calibri" panose="020F0502020204030204" pitchFamily="34" charset="0"/>
                <a:cs typeface="Calibri" panose="020F0502020204030204" pitchFamily="34" charset="0"/>
              </a:rPr>
              <a:t> whitefly </a:t>
            </a:r>
            <a:r>
              <a:rPr lang="en-US" sz="1000" i="1" dirty="0" err="1">
                <a:latin typeface="Calibri" panose="020F0502020204030204" pitchFamily="34" charset="0"/>
                <a:cs typeface="Calibri" panose="020F0502020204030204" pitchFamily="34" charset="0"/>
              </a:rPr>
              <a:t>Bemisia</a:t>
            </a:r>
            <a:r>
              <a:rPr lang="en-US" sz="1000" i="1" dirty="0">
                <a:latin typeface="Calibri" panose="020F0502020204030204" pitchFamily="34" charset="0"/>
                <a:cs typeface="Calibri" panose="020F0502020204030204" pitchFamily="34" charset="0"/>
              </a:rPr>
              <a:t> </a:t>
            </a:r>
            <a:r>
              <a:rPr lang="en-US" sz="1000" i="1" dirty="0" err="1">
                <a:latin typeface="Calibri" panose="020F0502020204030204" pitchFamily="34" charset="0"/>
                <a:cs typeface="Calibri" panose="020F0502020204030204" pitchFamily="34" charset="0"/>
              </a:rPr>
              <a:t>tabaci</a:t>
            </a:r>
            <a:r>
              <a:rPr lang="en-US" sz="1000" i="1" dirty="0">
                <a:latin typeface="Calibri" panose="020F0502020204030204" pitchFamily="34" charset="0"/>
                <a:cs typeface="Calibri" panose="020F0502020204030204" pitchFamily="34" charset="0"/>
              </a:rPr>
              <a:t> </a:t>
            </a:r>
            <a:r>
              <a:rPr lang="en-US" sz="1000" dirty="0">
                <a:latin typeface="Calibri" panose="020F0502020204030204" pitchFamily="34" charset="0"/>
                <a:cs typeface="Calibri" panose="020F0502020204030204" pitchFamily="34" charset="0"/>
              </a:rPr>
              <a:t>MED/Q: </a:t>
            </a:r>
            <a:r>
              <a:rPr lang="en-US" sz="1000" dirty="0" err="1">
                <a:solidFill>
                  <a:srgbClr val="00B050"/>
                </a:solidFill>
                <a:latin typeface="Calibri" panose="020F0502020204030204" pitchFamily="34" charset="0"/>
                <a:cs typeface="Calibri" panose="020F0502020204030204" pitchFamily="34" charset="0"/>
              </a:rPr>
              <a:t>GigaScience</a:t>
            </a:r>
            <a:r>
              <a:rPr lang="en-US" sz="1000" baseline="0" dirty="0">
                <a:solidFill>
                  <a:srgbClr val="00B050"/>
                </a:solidFill>
                <a:latin typeface="Calibri" panose="020F0502020204030204" pitchFamily="34" charset="0"/>
                <a:cs typeface="Calibri" panose="020F0502020204030204" pitchFamily="34" charset="0"/>
              </a:rPr>
              <a:t> / </a:t>
            </a:r>
            <a:r>
              <a:rPr lang="en-US" sz="1000" baseline="0" dirty="0" err="1">
                <a:solidFill>
                  <a:srgbClr val="00B050"/>
                </a:solidFill>
                <a:latin typeface="Calibri" panose="020F0502020204030204" pitchFamily="34" charset="0"/>
                <a:cs typeface="Calibri" panose="020F0502020204030204" pitchFamily="34" charset="0"/>
              </a:rPr>
              <a:t>Genbank</a:t>
            </a:r>
            <a:r>
              <a:rPr lang="en-US" sz="1000" baseline="0" dirty="0">
                <a:solidFill>
                  <a:srgbClr val="00B050"/>
                </a:solidFill>
                <a:latin typeface="Calibri" panose="020F0502020204030204" pitchFamily="34" charset="0"/>
                <a:cs typeface="Calibri" panose="020F0502020204030204" pitchFamily="34" charset="0"/>
              </a:rPr>
              <a:t> (</a:t>
            </a:r>
            <a:r>
              <a:rPr lang="en-US" sz="1000" baseline="0" dirty="0">
                <a:solidFill>
                  <a:srgbClr val="00B050"/>
                </a:solidFill>
                <a:latin typeface="Calibri" panose="020F0502020204030204" pitchFamily="34" charset="0"/>
                <a:cs typeface="Calibri" panose="020F0502020204030204" pitchFamily="34" charset="0"/>
                <a:hlinkClick r:id="rId3"/>
              </a:rPr>
              <a:t>https://www.ncbi.nlm.nih.gov/nuccore/LIED00000000</a:t>
            </a:r>
            <a:r>
              <a:rPr lang="en-US" sz="1000" baseline="0" dirty="0">
                <a:solidFill>
                  <a:srgbClr val="00B050"/>
                </a:solidFill>
                <a:latin typeface="Calibri" panose="020F0502020204030204" pitchFamily="34" charset="0"/>
                <a:cs typeface="Calibri" panose="020F0502020204030204" pitchFamily="34" charset="0"/>
              </a:rPr>
              <a:t> ) </a:t>
            </a:r>
          </a:p>
          <a:p>
            <a:pPr marL="0" marR="0" lvl="0" indent="0" algn="l" defTabSz="914400" rtl="0" eaLnBrk="1" fontAlgn="auto" latinLnBrk="0" hangingPunct="1">
              <a:lnSpc>
                <a:spcPct val="100000"/>
              </a:lnSpc>
              <a:spcBef>
                <a:spcPts val="200"/>
              </a:spcBef>
              <a:spcAft>
                <a:spcPts val="0"/>
              </a:spcAft>
              <a:buClrTx/>
              <a:buSzTx/>
              <a:buFontTx/>
              <a:buNone/>
              <a:tabLst/>
              <a:defRPr/>
            </a:pPr>
            <a:endParaRPr lang="fr-FR" sz="1000" dirty="0">
              <a:solidFill>
                <a:srgbClr val="00B050"/>
              </a:solidFill>
              <a:latin typeface="Calibri" panose="020F0502020204030204" pitchFamily="34" charset="0"/>
              <a:cs typeface="Calibri" panose="020F0502020204030204" pitchFamily="34" charset="0"/>
            </a:endParaRPr>
          </a:p>
          <a:p>
            <a:pPr marL="0" indent="0">
              <a:spcBef>
                <a:spcPts val="200"/>
              </a:spcBef>
              <a:spcAft>
                <a:spcPts val="0"/>
              </a:spcAft>
              <a:buNone/>
            </a:pPr>
            <a:r>
              <a:rPr lang="fr-FR" sz="1000" dirty="0">
                <a:solidFill>
                  <a:prstClr val="black"/>
                </a:solidFill>
                <a:latin typeface="Calibri" panose="020F0502020204030204" pitchFamily="34" charset="0"/>
                <a:cs typeface="Calibri" panose="020F0502020204030204" pitchFamily="34" charset="0"/>
              </a:rPr>
              <a:t>Transcriptome data </a:t>
            </a:r>
            <a:r>
              <a:rPr lang="fr-FR" sz="1000" dirty="0" err="1">
                <a:solidFill>
                  <a:prstClr val="black"/>
                </a:solidFill>
                <a:latin typeface="Calibri" panose="020F0502020204030204" pitchFamily="34" charset="0"/>
                <a:cs typeface="Calibri" panose="020F0502020204030204" pitchFamily="34" charset="0"/>
              </a:rPr>
              <a:t>from</a:t>
            </a:r>
            <a:r>
              <a:rPr lang="fr-FR" sz="1000" dirty="0">
                <a:solidFill>
                  <a:prstClr val="black"/>
                </a:solidFill>
                <a:latin typeface="Calibri" panose="020F0502020204030204" pitchFamily="34" charset="0"/>
                <a:cs typeface="Calibri" panose="020F0502020204030204" pitchFamily="34" charset="0"/>
              </a:rPr>
              <a:t> </a:t>
            </a:r>
            <a:r>
              <a:rPr lang="fr-FR" sz="1000" dirty="0" err="1">
                <a:solidFill>
                  <a:prstClr val="black"/>
                </a:solidFill>
                <a:latin typeface="Calibri" panose="020F0502020204030204" pitchFamily="34" charset="0"/>
                <a:cs typeface="Calibri" panose="020F0502020204030204" pitchFamily="34" charset="0"/>
              </a:rPr>
              <a:t>three</a:t>
            </a:r>
            <a:r>
              <a:rPr lang="fr-FR" sz="1000" dirty="0">
                <a:solidFill>
                  <a:prstClr val="black"/>
                </a:solidFill>
                <a:latin typeface="Calibri" panose="020F0502020204030204" pitchFamily="34" charset="0"/>
                <a:cs typeface="Calibri" panose="020F0502020204030204" pitchFamily="34" charset="0"/>
              </a:rPr>
              <a:t> </a:t>
            </a:r>
            <a:r>
              <a:rPr lang="fr-FR" sz="1000" dirty="0" err="1">
                <a:solidFill>
                  <a:prstClr val="black"/>
                </a:solidFill>
                <a:latin typeface="Calibri" panose="020F0502020204030204" pitchFamily="34" charset="0"/>
                <a:cs typeface="Calibri" panose="020F0502020204030204" pitchFamily="34" charset="0"/>
              </a:rPr>
              <a:t>endemic</a:t>
            </a:r>
            <a:r>
              <a:rPr lang="fr-FR" sz="1000" dirty="0">
                <a:solidFill>
                  <a:prstClr val="black"/>
                </a:solidFill>
                <a:latin typeface="Calibri" panose="020F0502020204030204" pitchFamily="34" charset="0"/>
                <a:cs typeface="Calibri" panose="020F0502020204030204" pitchFamily="34" charset="0"/>
              </a:rPr>
              <a:t> </a:t>
            </a:r>
            <a:r>
              <a:rPr lang="fr-FR" sz="1000" dirty="0" err="1">
                <a:solidFill>
                  <a:prstClr val="black"/>
                </a:solidFill>
                <a:latin typeface="Calibri" panose="020F0502020204030204" pitchFamily="34" charset="0"/>
                <a:cs typeface="Calibri" panose="020F0502020204030204" pitchFamily="34" charset="0"/>
              </a:rPr>
              <a:t>Myrtaceae</a:t>
            </a:r>
            <a:r>
              <a:rPr lang="fr-FR" sz="1000" dirty="0">
                <a:solidFill>
                  <a:prstClr val="black"/>
                </a:solidFill>
                <a:latin typeface="Calibri" panose="020F0502020204030204" pitchFamily="34" charset="0"/>
                <a:cs typeface="Calibri" panose="020F0502020204030204" pitchFamily="34" charset="0"/>
              </a:rPr>
              <a:t> </a:t>
            </a:r>
            <a:r>
              <a:rPr lang="fr-FR" sz="1000" dirty="0" err="1">
                <a:solidFill>
                  <a:prstClr val="black"/>
                </a:solidFill>
                <a:latin typeface="Calibri" panose="020F0502020204030204" pitchFamily="34" charset="0"/>
                <a:cs typeface="Calibri" panose="020F0502020204030204" pitchFamily="34" charset="0"/>
              </a:rPr>
              <a:t>species</a:t>
            </a:r>
            <a:r>
              <a:rPr lang="fr-FR" sz="1000" dirty="0">
                <a:solidFill>
                  <a:prstClr val="black"/>
                </a:solidFill>
                <a:latin typeface="Calibri" panose="020F0502020204030204" pitchFamily="34" charset="0"/>
                <a:cs typeface="Calibri" panose="020F0502020204030204" pitchFamily="34" charset="0"/>
              </a:rPr>
              <a:t> </a:t>
            </a:r>
            <a:r>
              <a:rPr lang="fr-FR" sz="1000" dirty="0" err="1">
                <a:solidFill>
                  <a:prstClr val="black"/>
                </a:solidFill>
                <a:latin typeface="Calibri" panose="020F0502020204030204" pitchFamily="34" charset="0"/>
                <a:cs typeface="Calibri" panose="020F0502020204030204" pitchFamily="34" charset="0"/>
              </a:rPr>
              <a:t>from</a:t>
            </a:r>
            <a:r>
              <a:rPr lang="fr-FR" sz="1000" dirty="0">
                <a:solidFill>
                  <a:prstClr val="black"/>
                </a:solidFill>
                <a:latin typeface="Calibri" panose="020F0502020204030204" pitchFamily="34" charset="0"/>
                <a:cs typeface="Calibri" panose="020F0502020204030204" pitchFamily="34" charset="0"/>
              </a:rPr>
              <a:t> New Caledonia </a:t>
            </a:r>
            <a:r>
              <a:rPr lang="fr-FR" sz="1000" dirty="0" err="1">
                <a:solidFill>
                  <a:prstClr val="black"/>
                </a:solidFill>
                <a:latin typeface="Calibri" panose="020F0502020204030204" pitchFamily="34" charset="0"/>
                <a:cs typeface="Calibri" panose="020F0502020204030204" pitchFamily="34" charset="0"/>
              </a:rPr>
              <a:t>displaying</a:t>
            </a:r>
            <a:r>
              <a:rPr lang="fr-FR" sz="1000" dirty="0">
                <a:solidFill>
                  <a:prstClr val="black"/>
                </a:solidFill>
                <a:latin typeface="Calibri" panose="020F0502020204030204" pitchFamily="34" charset="0"/>
                <a:cs typeface="Calibri" panose="020F0502020204030204" pitchFamily="34" charset="0"/>
              </a:rPr>
              <a:t> </a:t>
            </a:r>
            <a:r>
              <a:rPr lang="fr-FR" sz="1000" dirty="0" err="1">
                <a:solidFill>
                  <a:prstClr val="black"/>
                </a:solidFill>
                <a:latin typeface="Calibri" panose="020F0502020204030204" pitchFamily="34" charset="0"/>
                <a:cs typeface="Calibri" panose="020F0502020204030204" pitchFamily="34" charset="0"/>
              </a:rPr>
              <a:t>contrasting</a:t>
            </a:r>
            <a:r>
              <a:rPr lang="fr-FR" sz="1000" dirty="0">
                <a:solidFill>
                  <a:prstClr val="black"/>
                </a:solidFill>
                <a:latin typeface="Calibri" panose="020F0502020204030204" pitchFamily="34" charset="0"/>
                <a:cs typeface="Calibri" panose="020F0502020204030204" pitchFamily="34" charset="0"/>
              </a:rPr>
              <a:t> </a:t>
            </a:r>
            <a:r>
              <a:rPr lang="fr-FR" sz="1000" dirty="0" err="1">
                <a:solidFill>
                  <a:prstClr val="black"/>
                </a:solidFill>
                <a:latin typeface="Calibri" panose="020F0502020204030204" pitchFamily="34" charset="0"/>
                <a:cs typeface="Calibri" panose="020F0502020204030204" pitchFamily="34" charset="0"/>
              </a:rPr>
              <a:t>responses</a:t>
            </a:r>
            <a:r>
              <a:rPr lang="fr-FR" sz="1000" dirty="0">
                <a:solidFill>
                  <a:prstClr val="black"/>
                </a:solidFill>
                <a:latin typeface="Calibri" panose="020F0502020204030204" pitchFamily="34" charset="0"/>
                <a:cs typeface="Calibri" panose="020F0502020204030204" pitchFamily="34" charset="0"/>
              </a:rPr>
              <a:t> to </a:t>
            </a:r>
            <a:r>
              <a:rPr lang="fr-FR" sz="1000" dirty="0" err="1">
                <a:solidFill>
                  <a:prstClr val="black"/>
                </a:solidFill>
                <a:latin typeface="Calibri" panose="020F0502020204030204" pitchFamily="34" charset="0"/>
                <a:cs typeface="Calibri" panose="020F0502020204030204" pitchFamily="34" charset="0"/>
              </a:rPr>
              <a:t>myrtle</a:t>
            </a:r>
            <a:r>
              <a:rPr lang="fr-FR" sz="1000" dirty="0">
                <a:solidFill>
                  <a:prstClr val="black"/>
                </a:solidFill>
                <a:latin typeface="Calibri" panose="020F0502020204030204" pitchFamily="34" charset="0"/>
                <a:cs typeface="Calibri" panose="020F0502020204030204" pitchFamily="34" charset="0"/>
              </a:rPr>
              <a:t> </a:t>
            </a:r>
            <a:r>
              <a:rPr lang="fr-FR" sz="1000" dirty="0" err="1">
                <a:solidFill>
                  <a:prstClr val="black"/>
                </a:solidFill>
                <a:latin typeface="Calibri" panose="020F0502020204030204" pitchFamily="34" charset="0"/>
                <a:cs typeface="Calibri" panose="020F0502020204030204" pitchFamily="34" charset="0"/>
              </a:rPr>
              <a:t>rust</a:t>
            </a:r>
            <a:r>
              <a:rPr lang="fr-FR" sz="1000" dirty="0">
                <a:solidFill>
                  <a:prstClr val="black"/>
                </a:solidFill>
                <a:latin typeface="Calibri" panose="020F0502020204030204" pitchFamily="34" charset="0"/>
                <a:cs typeface="Calibri" panose="020F0502020204030204" pitchFamily="34" charset="0"/>
              </a:rPr>
              <a:t> (</a:t>
            </a:r>
            <a:r>
              <a:rPr lang="fr-FR" sz="1000" dirty="0" err="1">
                <a:solidFill>
                  <a:prstClr val="black"/>
                </a:solidFill>
                <a:latin typeface="Calibri" panose="020F0502020204030204" pitchFamily="34" charset="0"/>
                <a:cs typeface="Calibri" panose="020F0502020204030204" pitchFamily="34" charset="0"/>
              </a:rPr>
              <a:t>Austropuccinia</a:t>
            </a:r>
            <a:r>
              <a:rPr lang="fr-FR" sz="1000" dirty="0">
                <a:solidFill>
                  <a:prstClr val="black"/>
                </a:solidFill>
                <a:latin typeface="Calibri" panose="020F0502020204030204" pitchFamily="34" charset="0"/>
                <a:cs typeface="Calibri" panose="020F0502020204030204" pitchFamily="34" charset="0"/>
              </a:rPr>
              <a:t> </a:t>
            </a:r>
            <a:r>
              <a:rPr lang="fr-FR" sz="1000" dirty="0" err="1">
                <a:solidFill>
                  <a:prstClr val="black"/>
                </a:solidFill>
                <a:latin typeface="Calibri" panose="020F0502020204030204" pitchFamily="34" charset="0"/>
                <a:cs typeface="Calibri" panose="020F0502020204030204" pitchFamily="34" charset="0"/>
              </a:rPr>
              <a:t>psidii</a:t>
            </a:r>
            <a:r>
              <a:rPr lang="fr-FR" sz="1000" dirty="0">
                <a:solidFill>
                  <a:prstClr val="black"/>
                </a:solidFill>
                <a:latin typeface="Calibri" panose="020F0502020204030204" pitchFamily="34" charset="0"/>
                <a:cs typeface="Calibri" panose="020F0502020204030204" pitchFamily="34" charset="0"/>
              </a:rPr>
              <a:t>): </a:t>
            </a:r>
            <a:r>
              <a:rPr lang="en-US" sz="1000" dirty="0">
                <a:solidFill>
                  <a:srgbClr val="00B050"/>
                </a:solidFill>
                <a:latin typeface="Calibri" panose="020F0502020204030204" pitchFamily="34" charset="0"/>
                <a:cs typeface="Calibri" panose="020F0502020204030204" pitchFamily="34" charset="0"/>
              </a:rPr>
              <a:t>Data in Brief / GEO (</a:t>
            </a:r>
            <a:r>
              <a:rPr lang="fr-FR" sz="1000" dirty="0">
                <a:latin typeface="Calibri" panose="020F0502020204030204" pitchFamily="34" charset="0"/>
                <a:cs typeface="Calibri" panose="020F0502020204030204" pitchFamily="34" charset="0"/>
                <a:hlinkClick r:id="rId4"/>
              </a:rPr>
              <a:t>https://www.ncbi.nlm.nih.gov/geo/query/acc.cgi?acc=GSE106750</a:t>
            </a:r>
            <a:r>
              <a:rPr lang="fr-FR" sz="1000" dirty="0">
                <a:latin typeface="Calibri" panose="020F0502020204030204" pitchFamily="34" charset="0"/>
                <a:cs typeface="Calibri" panose="020F0502020204030204" pitchFamily="34" charset="0"/>
              </a:rPr>
              <a:t> ) </a:t>
            </a:r>
          </a:p>
          <a:p>
            <a:pPr marL="0" indent="0">
              <a:spcBef>
                <a:spcPts val="200"/>
              </a:spcBef>
              <a:spcAft>
                <a:spcPts val="0"/>
              </a:spcAft>
            </a:pPr>
            <a:endParaRPr lang="fr-FR" sz="1000" dirty="0">
              <a:latin typeface="Calibri" panose="020F0502020204030204" pitchFamily="34" charset="0"/>
              <a:cs typeface="Calibri" panose="020F0502020204030204" pitchFamily="34" charset="0"/>
            </a:endParaRPr>
          </a:p>
          <a:p>
            <a:pPr marL="0" indent="0">
              <a:spcBef>
                <a:spcPts val="200"/>
              </a:spcBef>
              <a:spcAft>
                <a:spcPts val="0"/>
              </a:spcAft>
              <a:buNone/>
            </a:pPr>
            <a:r>
              <a:rPr lang="en-US" sz="1000" dirty="0">
                <a:solidFill>
                  <a:prstClr val="black"/>
                </a:solidFill>
                <a:latin typeface="Calibri" panose="020F0502020204030204" pitchFamily="34" charset="0"/>
                <a:cs typeface="Calibri" panose="020F0502020204030204" pitchFamily="34" charset="0"/>
              </a:rPr>
              <a:t>Draft Genome Resources of Two Strains (“ESVL” and “IVIA5901”) of </a:t>
            </a:r>
            <a:r>
              <a:rPr lang="en-US" sz="1000" i="1" dirty="0" err="1">
                <a:solidFill>
                  <a:prstClr val="black"/>
                </a:solidFill>
                <a:latin typeface="Calibri" panose="020F0502020204030204" pitchFamily="34" charset="0"/>
                <a:cs typeface="Calibri" panose="020F0502020204030204" pitchFamily="34" charset="0"/>
              </a:rPr>
              <a:t>Xylella</a:t>
            </a:r>
            <a:r>
              <a:rPr lang="en-US" sz="1000" i="1" dirty="0">
                <a:solidFill>
                  <a:prstClr val="black"/>
                </a:solidFill>
                <a:latin typeface="Calibri" panose="020F0502020204030204" pitchFamily="34" charset="0"/>
                <a:cs typeface="Calibri" panose="020F0502020204030204" pitchFamily="34" charset="0"/>
              </a:rPr>
              <a:t> </a:t>
            </a:r>
            <a:r>
              <a:rPr lang="en-US" sz="1000" i="1" dirty="0" err="1">
                <a:solidFill>
                  <a:prstClr val="black"/>
                </a:solidFill>
                <a:latin typeface="Calibri" panose="020F0502020204030204" pitchFamily="34" charset="0"/>
                <a:cs typeface="Calibri" panose="020F0502020204030204" pitchFamily="34" charset="0"/>
              </a:rPr>
              <a:t>fastidiosa</a:t>
            </a:r>
            <a:r>
              <a:rPr lang="en-US" sz="1000" i="1" dirty="0">
                <a:solidFill>
                  <a:prstClr val="black"/>
                </a:solidFill>
                <a:latin typeface="Calibri" panose="020F0502020204030204" pitchFamily="34" charset="0"/>
                <a:cs typeface="Calibri" panose="020F0502020204030204" pitchFamily="34" charset="0"/>
              </a:rPr>
              <a:t> </a:t>
            </a:r>
            <a:r>
              <a:rPr lang="en-US" sz="1000" dirty="0">
                <a:solidFill>
                  <a:prstClr val="black"/>
                </a:solidFill>
                <a:latin typeface="Calibri" panose="020F0502020204030204" pitchFamily="34" charset="0"/>
                <a:cs typeface="Calibri" panose="020F0502020204030204" pitchFamily="34" charset="0"/>
              </a:rPr>
              <a:t>Associated with Almond Leaf Scorch Disease in Alicante, Spain : </a:t>
            </a:r>
            <a:r>
              <a:rPr lang="en-US" sz="1000" dirty="0">
                <a:solidFill>
                  <a:srgbClr val="00B050"/>
                </a:solidFill>
                <a:latin typeface="Calibri" panose="020F0502020204030204" pitchFamily="34" charset="0"/>
                <a:cs typeface="Calibri" panose="020F0502020204030204" pitchFamily="34" charset="0"/>
              </a:rPr>
              <a:t>Phytopathology / </a:t>
            </a:r>
            <a:r>
              <a:rPr lang="en-US" sz="1000" dirty="0" err="1">
                <a:solidFill>
                  <a:srgbClr val="00B050"/>
                </a:solidFill>
                <a:latin typeface="Calibri" panose="020F0502020204030204" pitchFamily="34" charset="0"/>
                <a:cs typeface="Calibri" panose="020F0502020204030204" pitchFamily="34" charset="0"/>
              </a:rPr>
              <a:t>Genbank</a:t>
            </a:r>
            <a:r>
              <a:rPr lang="en-US" sz="1000" dirty="0">
                <a:solidFill>
                  <a:srgbClr val="00B050"/>
                </a:solidFill>
                <a:latin typeface="Calibri" panose="020F0502020204030204" pitchFamily="34" charset="0"/>
                <a:cs typeface="Calibri" panose="020F0502020204030204" pitchFamily="34" charset="0"/>
              </a:rPr>
              <a:t> (accession numbers QPQV01000000 and QPQW01000000).</a:t>
            </a:r>
          </a:p>
          <a:p>
            <a:pPr marL="0" indent="0">
              <a:spcBef>
                <a:spcPts val="200"/>
              </a:spcBef>
              <a:spcAft>
                <a:spcPts val="0"/>
              </a:spcAft>
            </a:pPr>
            <a:endParaRPr lang="en-US" sz="1000" dirty="0">
              <a:solidFill>
                <a:srgbClr val="00B050"/>
              </a:solidFill>
              <a:latin typeface="Calibri" panose="020F0502020204030204" pitchFamily="34" charset="0"/>
              <a:cs typeface="Calibri" panose="020F0502020204030204" pitchFamily="34" charset="0"/>
            </a:endParaRPr>
          </a:p>
          <a:p>
            <a:pPr marL="0" indent="0">
              <a:spcBef>
                <a:spcPts val="200"/>
              </a:spcBef>
              <a:spcAft>
                <a:spcPts val="0"/>
              </a:spcAft>
              <a:buNone/>
            </a:pPr>
            <a:r>
              <a:rPr lang="en-US" sz="1000" dirty="0">
                <a:solidFill>
                  <a:prstClr val="black"/>
                </a:solidFill>
                <a:latin typeface="Calibri" panose="020F0502020204030204" pitchFamily="34" charset="0"/>
                <a:cs typeface="Calibri" panose="020F0502020204030204" pitchFamily="34" charset="0"/>
              </a:rPr>
              <a:t>72-h diurnal RNA-seq analysis of fully expanded third leaves from maize, sorghum, and foxtail millet at 3-h resolution: </a:t>
            </a:r>
            <a:r>
              <a:rPr lang="en-US" sz="1000" dirty="0">
                <a:solidFill>
                  <a:srgbClr val="00B050"/>
                </a:solidFill>
                <a:latin typeface="Calibri" panose="020F0502020204030204" pitchFamily="34" charset="0"/>
                <a:cs typeface="Calibri" panose="020F0502020204030204" pitchFamily="34" charset="0"/>
              </a:rPr>
              <a:t>BMC Research Notes / NCBI Sequence Read Archive (SRA) study accession SRP254420</a:t>
            </a:r>
            <a:r>
              <a:rPr lang="en-US" sz="1000" dirty="0">
                <a:latin typeface="Calibri" panose="020F0502020204030204" pitchFamily="34" charset="0"/>
                <a:cs typeface="Calibri" panose="020F0502020204030204" pitchFamily="34" charset="0"/>
              </a:rPr>
              <a:t>.</a:t>
            </a:r>
          </a:p>
          <a:p>
            <a:pPr marL="0" indent="0">
              <a:spcBef>
                <a:spcPts val="200"/>
              </a:spcBef>
              <a:spcAft>
                <a:spcPts val="0"/>
              </a:spcAft>
            </a:pPr>
            <a:endParaRPr lang="en-US" sz="1000" dirty="0">
              <a:solidFill>
                <a:srgbClr val="00B050"/>
              </a:solidFill>
              <a:latin typeface="Calibri" panose="020F0502020204030204" pitchFamily="34" charset="0"/>
              <a:cs typeface="Calibri" panose="020F0502020204030204" pitchFamily="34" charset="0"/>
            </a:endParaRPr>
          </a:p>
          <a:p>
            <a:pPr marL="0" indent="0">
              <a:spcBef>
                <a:spcPts val="200"/>
              </a:spcBef>
              <a:spcAft>
                <a:spcPts val="0"/>
              </a:spcAft>
              <a:buNone/>
            </a:pPr>
            <a:r>
              <a:rPr lang="en-US" sz="1000" dirty="0">
                <a:latin typeface="Calibri" panose="020F0502020204030204" pitchFamily="34" charset="0"/>
                <a:cs typeface="Calibri" panose="020F0502020204030204" pitchFamily="34" charset="0"/>
              </a:rPr>
              <a:t>De novo assembly and annotation of the mangrove cricket genome. </a:t>
            </a:r>
            <a:r>
              <a:rPr lang="en-US" sz="1000" i="1" dirty="0">
                <a:latin typeface="Calibri" panose="020F0502020204030204" pitchFamily="34" charset="0"/>
                <a:cs typeface="Calibri" panose="020F0502020204030204" pitchFamily="34" charset="0"/>
              </a:rPr>
              <a:t>BMC Res Notes</a:t>
            </a:r>
            <a:r>
              <a:rPr lang="en-US" sz="1000" dirty="0">
                <a:latin typeface="Calibri" panose="020F0502020204030204" pitchFamily="34" charset="0"/>
                <a:cs typeface="Calibri" panose="020F0502020204030204" pitchFamily="34" charset="0"/>
              </a:rPr>
              <a:t> </a:t>
            </a:r>
            <a:r>
              <a:rPr lang="en-US" sz="1000" b="1" dirty="0">
                <a:latin typeface="Calibri" panose="020F0502020204030204" pitchFamily="34" charset="0"/>
                <a:cs typeface="Calibri" panose="020F0502020204030204" pitchFamily="34" charset="0"/>
              </a:rPr>
              <a:t>14, </a:t>
            </a:r>
            <a:r>
              <a:rPr lang="en-US" sz="1000" dirty="0">
                <a:latin typeface="Calibri" panose="020F0502020204030204" pitchFamily="34" charset="0"/>
                <a:cs typeface="Calibri" panose="020F0502020204030204" pitchFamily="34" charset="0"/>
              </a:rPr>
              <a:t>387 (2021). </a:t>
            </a:r>
            <a:r>
              <a:rPr lang="en-US" sz="1000" dirty="0">
                <a:latin typeface="Calibri" panose="020F0502020204030204" pitchFamily="34" charset="0"/>
                <a:cs typeface="Calibri" panose="020F0502020204030204" pitchFamily="34" charset="0"/>
                <a:hlinkClick r:id="rId5"/>
              </a:rPr>
              <a:t>https://doi.org/10.1186/s13104-021-05798-z</a:t>
            </a:r>
            <a:r>
              <a:rPr lang="en-US" sz="1000" dirty="0">
                <a:latin typeface="Calibri" panose="020F0502020204030204" pitchFamily="34" charset="0"/>
                <a:cs typeface="Calibri" panose="020F0502020204030204" pitchFamily="34" charset="0"/>
              </a:rPr>
              <a:t>. Les </a:t>
            </a:r>
            <a:r>
              <a:rPr lang="en-US" sz="1000" dirty="0" err="1">
                <a:latin typeface="Calibri" panose="020F0502020204030204" pitchFamily="34" charset="0"/>
                <a:cs typeface="Calibri" panose="020F0502020204030204" pitchFamily="34" charset="0"/>
              </a:rPr>
              <a:t>données</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sont</a:t>
            </a:r>
            <a:r>
              <a:rPr lang="en-US" sz="1000" dirty="0">
                <a:latin typeface="Calibri" panose="020F0502020204030204" pitchFamily="34" charset="0"/>
                <a:cs typeface="Calibri" panose="020F0502020204030204" pitchFamily="34" charset="0"/>
              </a:rPr>
              <a:t> dans </a:t>
            </a:r>
            <a:r>
              <a:rPr lang="en-US" sz="1000" dirty="0">
                <a:solidFill>
                  <a:srgbClr val="00B050"/>
                </a:solidFill>
                <a:latin typeface="Calibri" panose="020F0502020204030204" pitchFamily="34" charset="0"/>
                <a:cs typeface="Calibri" panose="020F0502020204030204" pitchFamily="34" charset="0"/>
              </a:rPr>
              <a:t>DDBJ</a:t>
            </a:r>
            <a:r>
              <a:rPr lang="en-US" sz="1000" dirty="0">
                <a:latin typeface="Calibri" panose="020F0502020204030204" pitchFamily="34" charset="0"/>
                <a:cs typeface="Calibri" panose="020F0502020204030204" pitchFamily="34" charset="0"/>
              </a:rPr>
              <a:t> (equivalent de GenBank : </a:t>
            </a:r>
            <a:r>
              <a:rPr lang="en-US" sz="1000" dirty="0">
                <a:latin typeface="Calibri" panose="020F0502020204030204" pitchFamily="34" charset="0"/>
                <a:cs typeface="Calibri" panose="020F0502020204030204" pitchFamily="34" charset="0"/>
                <a:hlinkClick r:id="rId6"/>
              </a:rPr>
              <a:t>https://www.ncbi.nlm.nih.gov/nuccore/BPSV01000000</a:t>
            </a:r>
            <a:r>
              <a:rPr lang="en-US" sz="1000" dirty="0">
                <a:latin typeface="Calibri" panose="020F0502020204030204" pitchFamily="34" charset="0"/>
                <a:cs typeface="Calibri" panose="020F0502020204030204" pitchFamily="34" charset="0"/>
              </a:rPr>
              <a:t>) under </a:t>
            </a:r>
            <a:r>
              <a:rPr lang="en-US" sz="1000" dirty="0" err="1">
                <a:latin typeface="Calibri" panose="020F0502020204030204" pitchFamily="34" charset="0"/>
                <a:cs typeface="Calibri" panose="020F0502020204030204" pitchFamily="34" charset="0"/>
              </a:rPr>
              <a:t>BioProject</a:t>
            </a:r>
            <a:r>
              <a:rPr lang="en-US" sz="1000" dirty="0">
                <a:latin typeface="Calibri" panose="020F0502020204030204" pitchFamily="34" charset="0"/>
                <a:cs typeface="Calibri" panose="020F0502020204030204" pitchFamily="34" charset="0"/>
              </a:rPr>
              <a:t> ID: PRJDB11838 et dans </a:t>
            </a:r>
            <a:r>
              <a:rPr lang="en-US" sz="1000" dirty="0" err="1">
                <a:solidFill>
                  <a:srgbClr val="00B050"/>
                </a:solidFill>
                <a:latin typeface="Calibri" panose="020F0502020204030204" pitchFamily="34" charset="0"/>
                <a:cs typeface="Calibri" panose="020F0502020204030204" pitchFamily="34" charset="0"/>
              </a:rPr>
              <a:t>figshare</a:t>
            </a:r>
            <a:r>
              <a:rPr lang="en-US" sz="1000" dirty="0">
                <a:latin typeface="Calibri" panose="020F0502020204030204" pitchFamily="34" charset="0"/>
                <a:cs typeface="Calibri" panose="020F0502020204030204" pitchFamily="34" charset="0"/>
              </a:rPr>
              <a:t>.</a:t>
            </a:r>
          </a:p>
          <a:p>
            <a:pPr marL="0" indent="0">
              <a:spcBef>
                <a:spcPts val="200"/>
              </a:spcBef>
              <a:spcAft>
                <a:spcPts val="0"/>
              </a:spcAft>
              <a:buNone/>
            </a:pPr>
            <a:endParaRPr lang="en-US" sz="1000" dirty="0">
              <a:solidFill>
                <a:srgbClr val="00B050"/>
              </a:solidFill>
              <a:latin typeface="Calibri" panose="020F0502020204030204" pitchFamily="34" charset="0"/>
              <a:cs typeface="Calibri" panose="020F0502020204030204" pitchFamily="34" charset="0"/>
            </a:endParaRPr>
          </a:p>
          <a:p>
            <a:pPr marL="0" indent="0">
              <a:spcBef>
                <a:spcPts val="200"/>
              </a:spcBef>
              <a:spcAft>
                <a:spcPts val="0"/>
              </a:spcAft>
              <a:buNone/>
            </a:pPr>
            <a:r>
              <a:rPr lang="en-US" sz="1000" dirty="0">
                <a:solidFill>
                  <a:srgbClr val="00B050"/>
                </a:solidFill>
                <a:latin typeface="Calibri" panose="020F0502020204030204" pitchFamily="34" charset="0"/>
                <a:cs typeface="Calibri" panose="020F0502020204030204" pitchFamily="34" charset="0"/>
              </a:rPr>
              <a:t>Initial data release and announcement of the 10,000 Fish Genomes Project (Fish10K). </a:t>
            </a:r>
            <a:r>
              <a:rPr lang="en-US" sz="1000" dirty="0" err="1">
                <a:solidFill>
                  <a:srgbClr val="00B050"/>
                </a:solidFill>
                <a:latin typeface="Calibri" panose="020F0502020204030204" pitchFamily="34" charset="0"/>
                <a:cs typeface="Calibri" panose="020F0502020204030204" pitchFamily="34" charset="0"/>
              </a:rPr>
              <a:t>GigaScience</a:t>
            </a:r>
            <a:r>
              <a:rPr lang="en-US" sz="1000" dirty="0">
                <a:solidFill>
                  <a:srgbClr val="00B050"/>
                </a:solidFill>
                <a:latin typeface="Calibri" panose="020F0502020204030204" pitchFamily="34" charset="0"/>
                <a:cs typeface="Calibri" panose="020F0502020204030204" pitchFamily="34" charset="0"/>
              </a:rPr>
              <a:t>, 2020,  </a:t>
            </a:r>
            <a:r>
              <a:rPr lang="en-US" sz="1000" dirty="0">
                <a:solidFill>
                  <a:srgbClr val="00B050"/>
                </a:solidFill>
                <a:latin typeface="Calibri" panose="020F0502020204030204" pitchFamily="34" charset="0"/>
                <a:cs typeface="Calibri" panose="020F0502020204030204" pitchFamily="34" charset="0"/>
                <a:hlinkClick r:id="rId7"/>
              </a:rPr>
              <a:t>https://doi.org/10.1093/gigascience/giaa080</a:t>
            </a:r>
            <a:r>
              <a:rPr lang="en-US" sz="1000" dirty="0">
                <a:solidFill>
                  <a:srgbClr val="00B050"/>
                </a:solidFill>
                <a:latin typeface="Calibri" panose="020F0502020204030204" pitchFamily="34" charset="0"/>
                <a:cs typeface="Calibri" panose="020F0502020204030204" pitchFamily="34" charset="0"/>
              </a:rPr>
              <a:t> . les </a:t>
            </a:r>
            <a:r>
              <a:rPr lang="en-US" sz="1000" dirty="0" err="1">
                <a:solidFill>
                  <a:srgbClr val="00B050"/>
                </a:solidFill>
                <a:latin typeface="Calibri" panose="020F0502020204030204" pitchFamily="34" charset="0"/>
                <a:cs typeface="Calibri" panose="020F0502020204030204" pitchFamily="34" charset="0"/>
              </a:rPr>
              <a:t>données</a:t>
            </a:r>
            <a:r>
              <a:rPr lang="en-US" sz="1000" dirty="0">
                <a:solidFill>
                  <a:srgbClr val="00B050"/>
                </a:solidFill>
                <a:latin typeface="Calibri" panose="020F0502020204030204" pitchFamily="34" charset="0"/>
                <a:cs typeface="Calibri" panose="020F0502020204030204" pitchFamily="34" charset="0"/>
              </a:rPr>
              <a:t> </a:t>
            </a:r>
            <a:r>
              <a:rPr lang="en-US" sz="1000" dirty="0" err="1">
                <a:solidFill>
                  <a:srgbClr val="00B050"/>
                </a:solidFill>
                <a:latin typeface="Calibri" panose="020F0502020204030204" pitchFamily="34" charset="0"/>
                <a:cs typeface="Calibri" panose="020F0502020204030204" pitchFamily="34" charset="0"/>
              </a:rPr>
              <a:t>sont</a:t>
            </a:r>
            <a:r>
              <a:rPr lang="en-US" sz="1000" dirty="0">
                <a:solidFill>
                  <a:srgbClr val="00B050"/>
                </a:solidFill>
                <a:latin typeface="Calibri" panose="020F0502020204030204" pitchFamily="34" charset="0"/>
                <a:cs typeface="Calibri" panose="020F0502020204030204" pitchFamily="34" charset="0"/>
              </a:rPr>
              <a:t> dans: China National </a:t>
            </a:r>
            <a:r>
              <a:rPr lang="en-US" sz="1000" dirty="0" err="1">
                <a:solidFill>
                  <a:srgbClr val="00B050"/>
                </a:solidFill>
                <a:latin typeface="Calibri" panose="020F0502020204030204" pitchFamily="34" charset="0"/>
                <a:cs typeface="Calibri" panose="020F0502020204030204" pitchFamily="34" charset="0"/>
              </a:rPr>
              <a:t>GeneBank</a:t>
            </a:r>
            <a:r>
              <a:rPr lang="en-US" sz="1000" dirty="0">
                <a:solidFill>
                  <a:srgbClr val="00B050"/>
                </a:solidFill>
                <a:latin typeface="Calibri" panose="020F0502020204030204" pitchFamily="34" charset="0"/>
                <a:cs typeface="Calibri" panose="020F0502020204030204" pitchFamily="34" charset="0"/>
              </a:rPr>
              <a:t> (</a:t>
            </a:r>
            <a:r>
              <a:rPr lang="en-US" sz="1000" dirty="0">
                <a:solidFill>
                  <a:srgbClr val="00B050"/>
                </a:solidFill>
                <a:latin typeface="Calibri" panose="020F0502020204030204" pitchFamily="34" charset="0"/>
                <a:cs typeface="Calibri" panose="020F0502020204030204" pitchFamily="34" charset="0"/>
                <a:hlinkClick r:id="rId8"/>
              </a:rPr>
              <a:t>https://db.cngb.org/cnsa</a:t>
            </a:r>
            <a:r>
              <a:rPr lang="en-US" sz="1000" dirty="0">
                <a:solidFill>
                  <a:srgbClr val="00B050"/>
                </a:solidFill>
                <a:latin typeface="Calibri" panose="020F0502020204030204" pitchFamily="34" charset="0"/>
                <a:cs typeface="Calibri" panose="020F0502020204030204" pitchFamily="34" charset="0"/>
              </a:rPr>
              <a:t> )</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64594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a:xfrm>
            <a:off x="685800" y="4343400"/>
            <a:ext cx="5486400" cy="5280660"/>
          </a:xfrm>
        </p:spPr>
        <p:txBody>
          <a:bodyPr/>
          <a:lstStyle/>
          <a:p>
            <a:pPr marL="0" indent="0">
              <a:buNone/>
            </a:pPr>
            <a:r>
              <a:rPr lang="en-US" sz="1000" dirty="0" err="1">
                <a:latin typeface="Calibri" panose="020F0502020204030204" pitchFamily="34" charset="0"/>
                <a:cs typeface="Calibri" panose="020F0502020204030204" pitchFamily="34" charset="0"/>
              </a:rPr>
              <a:t>VectorNet</a:t>
            </a:r>
            <a:r>
              <a:rPr lang="en-US" sz="1000" dirty="0">
                <a:latin typeface="Calibri" panose="020F0502020204030204" pitchFamily="34" charset="0"/>
                <a:cs typeface="Calibri" panose="020F0502020204030204" pitchFamily="34" charset="0"/>
              </a:rPr>
              <a:t> Data Series 3: </a:t>
            </a:r>
            <a:r>
              <a:rPr lang="en-US" sz="1000" i="1" dirty="0" err="1">
                <a:latin typeface="Calibri" panose="020F0502020204030204" pitchFamily="34" charset="0"/>
                <a:cs typeface="Calibri" panose="020F0502020204030204" pitchFamily="34" charset="0"/>
              </a:rPr>
              <a:t>Culicoides</a:t>
            </a:r>
            <a:r>
              <a:rPr lang="en-US" sz="1000" dirty="0">
                <a:latin typeface="Calibri" panose="020F0502020204030204" pitchFamily="34" charset="0"/>
                <a:cs typeface="Calibri" panose="020F0502020204030204" pitchFamily="34" charset="0"/>
              </a:rPr>
              <a:t> Abundance Distribution Models for Europe and Surrounding Regions. </a:t>
            </a:r>
            <a:r>
              <a:rPr lang="en-US" sz="1000" i="1" dirty="0">
                <a:solidFill>
                  <a:srgbClr val="00B050"/>
                </a:solidFill>
                <a:latin typeface="Calibri" panose="020F0502020204030204" pitchFamily="34" charset="0"/>
                <a:cs typeface="Calibri" panose="020F0502020204030204" pitchFamily="34" charset="0"/>
              </a:rPr>
              <a:t>Open Health Data</a:t>
            </a:r>
            <a:r>
              <a:rPr lang="en-US" sz="1000" dirty="0">
                <a:latin typeface="Calibri" panose="020F0502020204030204" pitchFamily="34" charset="0"/>
                <a:cs typeface="Calibri" panose="020F0502020204030204" pitchFamily="34" charset="0"/>
              </a:rPr>
              <a:t>, 2020. 7(1), p.2. DOI: </a:t>
            </a:r>
            <a:r>
              <a:rPr lang="en-US" sz="1000" dirty="0">
                <a:latin typeface="Calibri" panose="020F0502020204030204" pitchFamily="34" charset="0"/>
                <a:cs typeface="Calibri" panose="020F0502020204030204" pitchFamily="34" charset="0"/>
                <a:hlinkClick r:id="rId3"/>
              </a:rPr>
              <a:t>http://doi.org/10.5334/ohd.33</a:t>
            </a:r>
            <a:r>
              <a:rPr lang="en-US" sz="1000" dirty="0">
                <a:latin typeface="Calibri" panose="020F0502020204030204" pitchFamily="34" charset="0"/>
                <a:cs typeface="Calibri" panose="020F0502020204030204" pitchFamily="34" charset="0"/>
              </a:rPr>
              <a:t>. </a:t>
            </a:r>
            <a:r>
              <a:rPr lang="fr-FR" sz="1000" b="0" dirty="0">
                <a:latin typeface="Calibri" panose="020F0502020204030204" pitchFamily="34" charset="0"/>
                <a:cs typeface="Calibri" panose="020F0502020204030204" pitchFamily="34" charset="0"/>
              </a:rPr>
              <a:t>Repository location: </a:t>
            </a:r>
            <a:r>
              <a:rPr lang="fr-FR" sz="1000" dirty="0">
                <a:latin typeface="Calibri" panose="020F0502020204030204" pitchFamily="34" charset="0"/>
                <a:cs typeface="Calibri" panose="020F0502020204030204" pitchFamily="34" charset="0"/>
                <a:hlinkClick r:id="rId4"/>
              </a:rPr>
              <a:t>https://doi.org/10.6084/m9.figshare.12932844</a:t>
            </a:r>
            <a:endParaRPr lang="fr-FR" sz="1000" dirty="0">
              <a:latin typeface="Calibri" panose="020F0502020204030204" pitchFamily="34" charset="0"/>
              <a:cs typeface="Calibri" panose="020F0502020204030204" pitchFamily="34" charset="0"/>
            </a:endParaRPr>
          </a:p>
          <a:p>
            <a:pPr marL="0" indent="0"/>
            <a:endParaRPr lang="fr-FR" sz="1000" dirty="0">
              <a:latin typeface="Calibri" panose="020F0502020204030204" pitchFamily="34" charset="0"/>
              <a:cs typeface="Calibri" panose="020F0502020204030204" pitchFamily="34" charset="0"/>
            </a:endParaRPr>
          </a:p>
          <a:p>
            <a:pPr marL="0" indent="0">
              <a:buNone/>
            </a:pPr>
            <a:r>
              <a:rPr lang="fr-FR" sz="1000" dirty="0" err="1">
                <a:latin typeface="Calibri" panose="020F0502020204030204" pitchFamily="34" charset="0"/>
                <a:cs typeface="Calibri" panose="020F0502020204030204" pitchFamily="34" charset="0"/>
              </a:rPr>
              <a:t>Coccidioidomycosis</a:t>
            </a:r>
            <a:r>
              <a:rPr lang="fr-FR" sz="1000" dirty="0">
                <a:latin typeface="Calibri" panose="020F0502020204030204" pitchFamily="34" charset="0"/>
                <a:cs typeface="Calibri" panose="020F0502020204030204" pitchFamily="34" charset="0"/>
              </a:rPr>
              <a:t> (Valley Fever) Case Data for the </a:t>
            </a:r>
            <a:r>
              <a:rPr lang="fr-FR" sz="1000" dirty="0" err="1">
                <a:latin typeface="Calibri" panose="020F0502020204030204" pitchFamily="34" charset="0"/>
                <a:cs typeface="Calibri" panose="020F0502020204030204" pitchFamily="34" charset="0"/>
              </a:rPr>
              <a:t>Southwestern</a:t>
            </a:r>
            <a:r>
              <a:rPr lang="fr-FR" sz="1000" dirty="0">
                <a:latin typeface="Calibri" panose="020F0502020204030204" pitchFamily="34" charset="0"/>
                <a:cs typeface="Calibri" panose="020F0502020204030204" pitchFamily="34" charset="0"/>
              </a:rPr>
              <a:t> United States. </a:t>
            </a:r>
            <a:r>
              <a:rPr lang="fr-FR" sz="1000" dirty="0" err="1">
                <a:latin typeface="Calibri" panose="020F0502020204030204" pitchFamily="34" charset="0"/>
                <a:cs typeface="Calibri" panose="020F0502020204030204" pitchFamily="34" charset="0"/>
              </a:rPr>
              <a:t>Gorris</a:t>
            </a:r>
            <a:r>
              <a:rPr lang="fr-FR" sz="1000" dirty="0">
                <a:latin typeface="Calibri" panose="020F0502020204030204" pitchFamily="34" charset="0"/>
                <a:cs typeface="Calibri" panose="020F0502020204030204" pitchFamily="34" charset="0"/>
              </a:rPr>
              <a:t> et al. 2020. </a:t>
            </a:r>
            <a:r>
              <a:rPr lang="fr-FR" sz="1000" i="1" dirty="0">
                <a:solidFill>
                  <a:srgbClr val="00B050"/>
                </a:solidFill>
                <a:latin typeface="Calibri" panose="020F0502020204030204" pitchFamily="34" charset="0"/>
                <a:cs typeface="Calibri" panose="020F0502020204030204" pitchFamily="34" charset="0"/>
              </a:rPr>
              <a:t>Open </a:t>
            </a:r>
            <a:r>
              <a:rPr lang="fr-FR" sz="1000" i="1" dirty="0" err="1">
                <a:solidFill>
                  <a:srgbClr val="00B050"/>
                </a:solidFill>
                <a:latin typeface="Calibri" panose="020F0502020204030204" pitchFamily="34" charset="0"/>
                <a:cs typeface="Calibri" panose="020F0502020204030204" pitchFamily="34" charset="0"/>
              </a:rPr>
              <a:t>Health</a:t>
            </a:r>
            <a:r>
              <a:rPr lang="fr-FR" sz="1000" i="1" dirty="0">
                <a:solidFill>
                  <a:srgbClr val="00B050"/>
                </a:solidFill>
                <a:latin typeface="Calibri" panose="020F0502020204030204" pitchFamily="34" charset="0"/>
                <a:cs typeface="Calibri" panose="020F0502020204030204" pitchFamily="34" charset="0"/>
              </a:rPr>
              <a:t> Data</a:t>
            </a:r>
            <a:r>
              <a:rPr lang="fr-FR" sz="1000" dirty="0">
                <a:latin typeface="Calibri" panose="020F0502020204030204" pitchFamily="34" charset="0"/>
                <a:cs typeface="Calibri" panose="020F0502020204030204" pitchFamily="34" charset="0"/>
              </a:rPr>
              <a:t>, 7(1), p.1. DOI: </a:t>
            </a:r>
            <a:r>
              <a:rPr lang="fr-FR" sz="1000" dirty="0">
                <a:latin typeface="Calibri" panose="020F0502020204030204" pitchFamily="34" charset="0"/>
                <a:cs typeface="Calibri" panose="020F0502020204030204" pitchFamily="34" charset="0"/>
                <a:hlinkClick r:id="rId5"/>
              </a:rPr>
              <a:t>http://doi.org/10.5334/ohd.31</a:t>
            </a:r>
            <a:r>
              <a:rPr lang="fr-FR" sz="1000" dirty="0">
                <a:latin typeface="Calibri" panose="020F0502020204030204" pitchFamily="34" charset="0"/>
                <a:cs typeface="Calibri" panose="020F0502020204030204" pitchFamily="34" charset="0"/>
              </a:rPr>
              <a:t>. </a:t>
            </a:r>
            <a:r>
              <a:rPr lang="fr-FR" sz="1000" b="0" dirty="0">
                <a:latin typeface="Calibri" panose="020F0502020204030204" pitchFamily="34" charset="0"/>
                <a:cs typeface="Calibri" panose="020F0502020204030204" pitchFamily="34" charset="0"/>
              </a:rPr>
              <a:t>Repository location: </a:t>
            </a:r>
            <a:r>
              <a:rPr lang="fr-FR" sz="1000" dirty="0">
                <a:latin typeface="Calibri" panose="020F0502020204030204" pitchFamily="34" charset="0"/>
                <a:cs typeface="Calibri" panose="020F0502020204030204" pitchFamily="34" charset="0"/>
                <a:hlinkClick r:id="rId6"/>
              </a:rPr>
              <a:t>https://github.com/valleyfever/valleyfevercasedata</a:t>
            </a:r>
            <a:r>
              <a:rPr lang="fr-FR" sz="1000" dirty="0">
                <a:latin typeface="Calibri" panose="020F0502020204030204" pitchFamily="34" charset="0"/>
                <a:cs typeface="Calibri" panose="020F0502020204030204" pitchFamily="34" charset="0"/>
              </a:rPr>
              <a:t> </a:t>
            </a:r>
          </a:p>
          <a:p>
            <a:pPr marL="0" indent="0">
              <a:buNone/>
            </a:pPr>
            <a:r>
              <a:rPr lang="fr-FR" sz="1000" dirty="0">
                <a:latin typeface="Calibri" panose="020F0502020204030204" pitchFamily="34" charset="0"/>
                <a:cs typeface="Calibri" panose="020F0502020204030204" pitchFamily="34" charset="0"/>
              </a:rPr>
              <a:t>(</a:t>
            </a:r>
            <a:r>
              <a:rPr lang="en-US" sz="1000" dirty="0">
                <a:latin typeface="Calibri" panose="020F0502020204030204" pitchFamily="34" charset="0"/>
                <a:cs typeface="Calibri" panose="020F0502020204030204" pitchFamily="34" charset="0"/>
              </a:rPr>
              <a:t>Data for New Mexico are available but were not permitted to be released. These data may be obtained by contacting the New Mexico State Department of Health:…. Data for Utah are available but were not permitted to be released. These data may be obtained by contacting the Utah Department of Health:…</a:t>
            </a:r>
            <a:r>
              <a:rPr lang="fr-FR" sz="1000" dirty="0">
                <a:latin typeface="Calibri" panose="020F0502020204030204" pitchFamily="34" charset="0"/>
                <a:cs typeface="Calibri" panose="020F0502020204030204" pitchFamily="34" charset="0"/>
              </a:rPr>
              <a:t> ).</a:t>
            </a:r>
            <a:r>
              <a:rPr lang="en-US" sz="1000" dirty="0">
                <a:latin typeface="Calibri" panose="020F0502020204030204" pitchFamily="34" charset="0"/>
                <a:cs typeface="Calibri" panose="020F0502020204030204" pitchFamily="34" charset="0"/>
              </a:rPr>
              <a:t> </a:t>
            </a:r>
          </a:p>
          <a:p>
            <a:pPr marL="0" indent="0">
              <a:buNone/>
            </a:pPr>
            <a:r>
              <a:rPr lang="en-US" sz="1000" dirty="0">
                <a:latin typeface="Calibri" panose="020F0502020204030204" pitchFamily="34" charset="0"/>
                <a:cs typeface="Calibri" panose="020F0502020204030204" pitchFamily="34" charset="0"/>
              </a:rPr>
              <a:t>Additional file can be found : </a:t>
            </a:r>
            <a:r>
              <a:rPr lang="en-US" sz="1000" dirty="0">
                <a:latin typeface="Calibri" panose="020F0502020204030204" pitchFamily="34" charset="0"/>
                <a:cs typeface="Calibri" panose="020F0502020204030204" pitchFamily="34" charset="0"/>
                <a:hlinkClick r:id="rId7"/>
              </a:rPr>
              <a:t>Dataset 1</a:t>
            </a:r>
            <a:r>
              <a:rPr lang="en-US" sz="1000" dirty="0">
                <a:latin typeface="Calibri" panose="020F0502020204030204" pitchFamily="34" charset="0"/>
                <a:cs typeface="Calibri" panose="020F0502020204030204" pitchFamily="34" charset="0"/>
              </a:rPr>
              <a:t> Coccidioidomycosis (valley fever) case data. DOI: </a:t>
            </a:r>
            <a:r>
              <a:rPr lang="en-US" sz="1000" dirty="0">
                <a:latin typeface="Calibri" panose="020F0502020204030204" pitchFamily="34" charset="0"/>
                <a:cs typeface="Calibri" panose="020F0502020204030204" pitchFamily="34" charset="0"/>
                <a:hlinkClick r:id="rId7"/>
              </a:rPr>
              <a:t>https://doi.org/10.5334/ohd.31.s1</a:t>
            </a:r>
            <a:endParaRPr lang="en-US" sz="1000" dirty="0">
              <a:latin typeface="Calibri" panose="020F0502020204030204" pitchFamily="34" charset="0"/>
              <a:cs typeface="Calibri" panose="020F0502020204030204" pitchFamily="34" charset="0"/>
            </a:endParaRPr>
          </a:p>
          <a:p>
            <a:endParaRPr lang="en-US" sz="10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Calibri" panose="020F0502020204030204" pitchFamily="34" charset="0"/>
                <a:cs typeface="Calibri" panose="020F0502020204030204" pitchFamily="34" charset="0"/>
              </a:rPr>
              <a:t>Data on the physical function of children with cerebral malaria.</a:t>
            </a:r>
            <a:r>
              <a:rPr lang="en-US" sz="1000" dirty="0">
                <a:solidFill>
                  <a:srgbClr val="00B050"/>
                </a:solidFill>
                <a:latin typeface="Calibri" panose="020F0502020204030204" pitchFamily="34" charset="0"/>
                <a:cs typeface="Calibri" panose="020F0502020204030204" pitchFamily="34" charset="0"/>
              </a:rPr>
              <a:t> </a:t>
            </a:r>
            <a:r>
              <a:rPr lang="en-US" sz="1000" i="1" dirty="0">
                <a:solidFill>
                  <a:srgbClr val="00B050"/>
                </a:solidFill>
                <a:latin typeface="Calibri" panose="020F0502020204030204" pitchFamily="34" charset="0"/>
                <a:cs typeface="Calibri" panose="020F0502020204030204" pitchFamily="34" charset="0"/>
              </a:rPr>
              <a:t>Data in Brief</a:t>
            </a:r>
            <a:r>
              <a:rPr lang="en-US" sz="1000" dirty="0">
                <a:solidFill>
                  <a:prstClr val="black"/>
                </a:solidFill>
                <a:latin typeface="Calibri" panose="020F0502020204030204" pitchFamily="34" charset="0"/>
                <a:cs typeface="Calibri" panose="020F0502020204030204" pitchFamily="34" charset="0"/>
              </a:rPr>
              <a:t>:</a:t>
            </a:r>
            <a:r>
              <a:rPr lang="en-US" sz="1000" dirty="0">
                <a:latin typeface="Calibri" panose="020F0502020204030204" pitchFamily="34" charset="0"/>
                <a:cs typeface="Calibri" panose="020F0502020204030204" pitchFamily="34" charset="0"/>
              </a:rPr>
              <a:t> </a:t>
            </a:r>
            <a:r>
              <a:rPr lang="fr-FR" sz="1000" dirty="0">
                <a:latin typeface="Calibri" panose="020F0502020204030204" pitchFamily="34" charset="0"/>
                <a:cs typeface="Calibri" panose="020F0502020204030204" pitchFamily="34" charset="0"/>
                <a:hlinkClick r:id="rId8" tooltip="Persistent link using digital object identifier"/>
              </a:rPr>
              <a:t>https://doi.org/10.1016/j.dib.2021.106961</a:t>
            </a:r>
            <a:r>
              <a:rPr lang="fr-FR" sz="1000" dirty="0">
                <a:latin typeface="Calibri" panose="020F0502020204030204" pitchFamily="34" charset="0"/>
                <a:cs typeface="Calibri" panose="020F0502020204030204" pitchFamily="34" charset="0"/>
              </a:rPr>
              <a:t> </a:t>
            </a:r>
            <a:r>
              <a:rPr lang="en-US" sz="1000" dirty="0">
                <a:latin typeface="Calibri" panose="020F0502020204030204" pitchFamily="34" charset="0"/>
                <a:cs typeface="Calibri" panose="020F0502020204030204" pitchFamily="34" charset="0"/>
              </a:rPr>
              <a:t>Données dans </a:t>
            </a:r>
            <a:r>
              <a:rPr lang="en-US" sz="1000" dirty="0" err="1">
                <a:latin typeface="Calibri" panose="020F0502020204030204" pitchFamily="34" charset="0"/>
                <a:cs typeface="Calibri" panose="020F0502020204030204" pitchFamily="34" charset="0"/>
              </a:rPr>
              <a:t>l’article</a:t>
            </a:r>
            <a:r>
              <a:rPr lang="en-US" sz="1000" dirty="0">
                <a:latin typeface="Calibri" panose="020F0502020204030204" pitchFamily="34" charset="0"/>
                <a:cs typeface="Calibri" panose="020F0502020204030204" pitchFamily="34" charset="0"/>
              </a:rPr>
              <a:t> + entrepôt </a:t>
            </a:r>
            <a:r>
              <a:rPr lang="fr-FR" sz="1000" dirty="0" err="1">
                <a:latin typeface="Calibri" panose="020F0502020204030204" pitchFamily="34" charset="0"/>
                <a:cs typeface="Calibri" panose="020F0502020204030204" pitchFamily="34" charset="0"/>
              </a:rPr>
              <a:t>Mendeley</a:t>
            </a:r>
            <a:r>
              <a:rPr lang="fr-FR" sz="1000" dirty="0">
                <a:latin typeface="Calibri" panose="020F0502020204030204" pitchFamily="34" charset="0"/>
                <a:cs typeface="Calibri" panose="020F0502020204030204" pitchFamily="34" charset="0"/>
              </a:rPr>
              <a:t> d’Elsevier: </a:t>
            </a:r>
            <a:r>
              <a:rPr lang="fr-FR" sz="1000" dirty="0">
                <a:latin typeface="Calibri" panose="020F0502020204030204" pitchFamily="34" charset="0"/>
                <a:cs typeface="Calibri" panose="020F0502020204030204" pitchFamily="34" charset="0"/>
                <a:hlinkClick r:id="rId9"/>
              </a:rPr>
              <a:t>http://dx.doi.org/10.17632/2fc53mk7yd.1</a:t>
            </a:r>
            <a:endParaRPr lang="fr-FR" sz="1000" dirty="0">
              <a:latin typeface="Calibri" panose="020F0502020204030204" pitchFamily="34" charset="0"/>
              <a:cs typeface="Calibri" panose="020F0502020204030204" pitchFamily="34" charset="0"/>
            </a:endParaRPr>
          </a:p>
          <a:p>
            <a:endParaRPr lang="fr-FR" sz="1000" dirty="0">
              <a:latin typeface="Calibri" panose="020F0502020204030204" pitchFamily="34" charset="0"/>
              <a:cs typeface="Calibri" panose="020F0502020204030204" pitchFamily="34" charset="0"/>
            </a:endParaRPr>
          </a:p>
          <a:p>
            <a:pPr marL="0" indent="0">
              <a:buNone/>
            </a:pPr>
            <a:r>
              <a:rPr lang="en-US" sz="1000" dirty="0">
                <a:latin typeface="Calibri" panose="020F0502020204030204" pitchFamily="34" charset="0"/>
                <a:cs typeface="Calibri" panose="020F0502020204030204" pitchFamily="34" charset="0"/>
              </a:rPr>
              <a:t>Analysis of Chagas disease vectors occurrence data: the Argentinean triatomine species database. </a:t>
            </a:r>
            <a:r>
              <a:rPr lang="en-US" sz="1000" i="1" dirty="0">
                <a:solidFill>
                  <a:srgbClr val="00B050"/>
                </a:solidFill>
                <a:latin typeface="Calibri" panose="020F0502020204030204" pitchFamily="34" charset="0"/>
                <a:cs typeface="Calibri" panose="020F0502020204030204" pitchFamily="34" charset="0"/>
              </a:rPr>
              <a:t>Biodiversity Data Journal </a:t>
            </a:r>
            <a:r>
              <a:rPr lang="en-US" sz="1000" dirty="0">
                <a:latin typeface="Calibri" panose="020F0502020204030204" pitchFamily="34" charset="0"/>
                <a:cs typeface="Calibri" panose="020F0502020204030204" pitchFamily="34" charset="0"/>
              </a:rPr>
              <a:t>2020. 8: e58076. </a:t>
            </a:r>
            <a:r>
              <a:rPr lang="en-US" sz="1000" dirty="0">
                <a:effectLst/>
                <a:latin typeface="Calibri" panose="020F0502020204030204" pitchFamily="34" charset="0"/>
                <a:cs typeface="Calibri" panose="020F0502020204030204" pitchFamily="34" charset="0"/>
                <a:hlinkClick r:id="rId10"/>
              </a:rPr>
              <a:t>https://doi.org/10.3897/BDJ.8.e58076</a:t>
            </a:r>
            <a:r>
              <a:rPr lang="en-US" sz="1000" dirty="0">
                <a:effectLst/>
                <a:latin typeface="Calibri" panose="020F0502020204030204" pitchFamily="34" charset="0"/>
                <a:cs typeface="Calibri" panose="020F0502020204030204" pitchFamily="34" charset="0"/>
              </a:rPr>
              <a:t>. Données dans GBIF: </a:t>
            </a:r>
            <a:r>
              <a:rPr lang="fr-FR" sz="1000" dirty="0">
                <a:latin typeface="Calibri" panose="020F0502020204030204" pitchFamily="34" charset="0"/>
                <a:cs typeface="Calibri" panose="020F0502020204030204" pitchFamily="34" charset="0"/>
                <a:hlinkClick r:id="rId11"/>
              </a:rPr>
              <a:t>https://www.gbif.org/dataset/94adad5f-fb11-426f-93e0-3dd02f3ccd1d</a:t>
            </a:r>
            <a:r>
              <a:rPr lang="fr-FR" sz="1000" dirty="0">
                <a:latin typeface="Calibri" panose="020F0502020204030204" pitchFamily="34" charset="0"/>
                <a:cs typeface="Calibri" panose="020F0502020204030204" pitchFamily="34" charset="0"/>
              </a:rPr>
              <a:t> </a:t>
            </a:r>
          </a:p>
          <a:p>
            <a:pPr marL="0" indent="0"/>
            <a:endParaRPr lang="fr-FR" sz="1000" dirty="0">
              <a:latin typeface="Calibri" panose="020F0502020204030204" pitchFamily="34" charset="0"/>
              <a:cs typeface="Calibri" panose="020F0502020204030204" pitchFamily="34" charset="0"/>
            </a:endParaRPr>
          </a:p>
          <a:p>
            <a:pPr marL="0" indent="0">
              <a:buNone/>
            </a:pPr>
            <a:r>
              <a:rPr lang="en-US" sz="1000" dirty="0">
                <a:latin typeface="Calibri" panose="020F0502020204030204" pitchFamily="34" charset="0"/>
                <a:cs typeface="Calibri" panose="020F0502020204030204" pitchFamily="34" charset="0"/>
              </a:rPr>
              <a:t>Response2covid19, a dataset of governments’ responses to COVID-19 all around the world. </a:t>
            </a:r>
            <a:r>
              <a:rPr lang="en-US" sz="1000" dirty="0" err="1">
                <a:latin typeface="Calibri" panose="020F0502020204030204" pitchFamily="34" charset="0"/>
                <a:cs typeface="Calibri" panose="020F0502020204030204" pitchFamily="34" charset="0"/>
              </a:rPr>
              <a:t>Porcher</a:t>
            </a:r>
            <a:r>
              <a:rPr lang="en-US" sz="1000" dirty="0">
                <a:latin typeface="Calibri" panose="020F0502020204030204" pitchFamily="34" charset="0"/>
                <a:cs typeface="Calibri" panose="020F0502020204030204" pitchFamily="34" charset="0"/>
              </a:rPr>
              <a:t>, S. </a:t>
            </a:r>
            <a:r>
              <a:rPr lang="en-US" sz="1000" i="1" dirty="0">
                <a:solidFill>
                  <a:srgbClr val="00B050"/>
                </a:solidFill>
                <a:latin typeface="Calibri" panose="020F0502020204030204" pitchFamily="34" charset="0"/>
                <a:cs typeface="Calibri" panose="020F0502020204030204" pitchFamily="34" charset="0"/>
              </a:rPr>
              <a:t>Scientific Data</a:t>
            </a:r>
            <a:r>
              <a:rPr lang="en-US" sz="1000" dirty="0">
                <a:latin typeface="Calibri" panose="020F0502020204030204" pitchFamily="34" charset="0"/>
                <a:cs typeface="Calibri" panose="020F0502020204030204" pitchFamily="34" charset="0"/>
              </a:rPr>
              <a:t> </a:t>
            </a:r>
            <a:r>
              <a:rPr lang="en-US" sz="1000" b="1" dirty="0">
                <a:latin typeface="Calibri" panose="020F0502020204030204" pitchFamily="34" charset="0"/>
                <a:cs typeface="Calibri" panose="020F0502020204030204" pitchFamily="34" charset="0"/>
              </a:rPr>
              <a:t>7, </a:t>
            </a:r>
            <a:r>
              <a:rPr lang="en-US" sz="1000" dirty="0">
                <a:latin typeface="Calibri" panose="020F0502020204030204" pitchFamily="34" charset="0"/>
                <a:cs typeface="Calibri" panose="020F0502020204030204" pitchFamily="34" charset="0"/>
              </a:rPr>
              <a:t>423 (2020).</a:t>
            </a:r>
            <a:r>
              <a:rPr lang="fr-FR" sz="1000" dirty="0">
                <a:latin typeface="Calibri" panose="020F0502020204030204" pitchFamily="34" charset="0"/>
                <a:cs typeface="Calibri" panose="020F0502020204030204" pitchFamily="34" charset="0"/>
                <a:hlinkClick r:id="rId12"/>
              </a:rPr>
              <a:t> https://doi.org/10.1038/s41597-020-00757-y</a:t>
            </a:r>
            <a:r>
              <a:rPr lang="fr-FR" sz="1000" dirty="0">
                <a:latin typeface="Calibri" panose="020F0502020204030204" pitchFamily="34" charset="0"/>
                <a:cs typeface="Calibri" panose="020F0502020204030204" pitchFamily="34" charset="0"/>
              </a:rPr>
              <a:t> </a:t>
            </a:r>
            <a:endParaRPr lang="en-US" sz="1000" dirty="0">
              <a:latin typeface="Calibri" panose="020F0502020204030204" pitchFamily="34" charset="0"/>
              <a:cs typeface="Calibri" panose="020F0502020204030204" pitchFamily="34" charset="0"/>
            </a:endParaRPr>
          </a:p>
          <a:p>
            <a:pPr marL="0" indent="0">
              <a:buNone/>
            </a:pPr>
            <a:r>
              <a:rPr lang="en-US" sz="1000" dirty="0">
                <a:latin typeface="Calibri" panose="020F0502020204030204" pitchFamily="34" charset="0"/>
                <a:cs typeface="Calibri" panose="020F0502020204030204" pitchFamily="34" charset="0"/>
              </a:rPr>
              <a:t>Données: </a:t>
            </a:r>
            <a:r>
              <a:rPr lang="en-US" sz="1000" dirty="0" err="1">
                <a:latin typeface="Calibri" panose="020F0502020204030204" pitchFamily="34" charset="0"/>
                <a:cs typeface="Calibri" panose="020F0502020204030204" pitchFamily="34" charset="0"/>
              </a:rPr>
              <a:t>Github</a:t>
            </a:r>
            <a:r>
              <a:rPr lang="en-US" sz="1000" dirty="0">
                <a:latin typeface="Calibri" panose="020F0502020204030204" pitchFamily="34" charset="0"/>
                <a:cs typeface="Calibri" panose="020F0502020204030204" pitchFamily="34" charset="0"/>
              </a:rPr>
              <a:t> repository (</a:t>
            </a:r>
            <a:r>
              <a:rPr lang="en-US" sz="1000" dirty="0">
                <a:latin typeface="Calibri" panose="020F0502020204030204" pitchFamily="34" charset="0"/>
                <a:cs typeface="Calibri" panose="020F0502020204030204" pitchFamily="34" charset="0"/>
                <a:hlinkClick r:id="rId13"/>
              </a:rPr>
              <a:t>https://github.com/simonporcher/COVID-19-Governments-Responses</a:t>
            </a:r>
            <a:r>
              <a:rPr lang="en-US" sz="1000" dirty="0">
                <a:latin typeface="Calibri" panose="020F0502020204030204" pitchFamily="34" charset="0"/>
                <a:cs typeface="Calibri" panose="020F0502020204030204" pitchFamily="34" charset="0"/>
              </a:rPr>
              <a:t>) and an Open ICPSR repository (</a:t>
            </a:r>
            <a:r>
              <a:rPr lang="en-US" sz="1000" dirty="0">
                <a:latin typeface="Calibri" panose="020F0502020204030204" pitchFamily="34" charset="0"/>
                <a:cs typeface="Calibri" panose="020F0502020204030204" pitchFamily="34" charset="0"/>
                <a:hlinkClick r:id="rId14"/>
              </a:rPr>
              <a:t>https://www.openicpsr.org/openicpsr/project/119061/version/V6/view</a:t>
            </a:r>
            <a:r>
              <a:rPr lang="en-US" sz="1000" dirty="0">
                <a:latin typeface="Calibri" panose="020F0502020204030204" pitchFamily="34" charset="0"/>
                <a:cs typeface="Calibri" panose="020F0502020204030204" pitchFamily="34" charset="0"/>
              </a:rPr>
              <a:t> ) where new data is uploaded every month. </a:t>
            </a:r>
          </a:p>
          <a:p>
            <a:pPr marL="0" indent="0">
              <a:buNone/>
            </a:pPr>
            <a:endParaRPr lang="en-US" sz="1000" dirty="0">
              <a:latin typeface="Calibri" panose="020F0502020204030204" pitchFamily="34" charset="0"/>
              <a:cs typeface="Calibri" panose="020F0502020204030204" pitchFamily="34" charset="0"/>
            </a:endParaRPr>
          </a:p>
          <a:p>
            <a:pPr marL="0" indent="0">
              <a:buNone/>
            </a:pPr>
            <a:r>
              <a:rPr lang="fr-FR" sz="1000" b="0" dirty="0">
                <a:latin typeface="Calibri" panose="020F0502020204030204" pitchFamily="34" charset="0"/>
                <a:cs typeface="Calibri" panose="020F0502020204030204" pitchFamily="34" charset="0"/>
              </a:rPr>
              <a:t>Data Resource Profile: </a:t>
            </a:r>
            <a:r>
              <a:rPr lang="fr-FR" sz="1000" b="0" dirty="0" err="1">
                <a:latin typeface="Calibri" panose="020F0502020204030204" pitchFamily="34" charset="0"/>
                <a:cs typeface="Calibri" panose="020F0502020204030204" pitchFamily="34" charset="0"/>
              </a:rPr>
              <a:t>COVerAGE</a:t>
            </a:r>
            <a:r>
              <a:rPr lang="fr-FR" sz="1000" b="0" dirty="0">
                <a:latin typeface="Calibri" panose="020F0502020204030204" pitchFamily="34" charset="0"/>
                <a:cs typeface="Calibri" panose="020F0502020204030204" pitchFamily="34" charset="0"/>
              </a:rPr>
              <a:t>-DB: a global </a:t>
            </a:r>
            <a:r>
              <a:rPr lang="fr-FR" sz="1000" b="0" dirty="0" err="1">
                <a:latin typeface="Calibri" panose="020F0502020204030204" pitchFamily="34" charset="0"/>
                <a:cs typeface="Calibri" panose="020F0502020204030204" pitchFamily="34" charset="0"/>
              </a:rPr>
              <a:t>demographic</a:t>
            </a:r>
            <a:r>
              <a:rPr lang="fr-FR" sz="1000" b="0" dirty="0">
                <a:latin typeface="Calibri" panose="020F0502020204030204" pitchFamily="34" charset="0"/>
                <a:cs typeface="Calibri" panose="020F0502020204030204" pitchFamily="34" charset="0"/>
              </a:rPr>
              <a:t> </a:t>
            </a:r>
            <a:r>
              <a:rPr lang="fr-FR" sz="1000" b="0" dirty="0" err="1">
                <a:latin typeface="Calibri" panose="020F0502020204030204" pitchFamily="34" charset="0"/>
                <a:cs typeface="Calibri" panose="020F0502020204030204" pitchFamily="34" charset="0"/>
              </a:rPr>
              <a:t>database</a:t>
            </a:r>
            <a:r>
              <a:rPr lang="fr-FR" sz="1000" b="0" dirty="0">
                <a:latin typeface="Calibri" panose="020F0502020204030204" pitchFamily="34" charset="0"/>
                <a:cs typeface="Calibri" panose="020F0502020204030204" pitchFamily="34" charset="0"/>
              </a:rPr>
              <a:t> of COVID-19 cases and </a:t>
            </a:r>
            <a:r>
              <a:rPr lang="fr-FR" sz="1000" b="0" dirty="0" err="1">
                <a:latin typeface="Calibri" panose="020F0502020204030204" pitchFamily="34" charset="0"/>
                <a:cs typeface="Calibri" panose="020F0502020204030204" pitchFamily="34" charset="0"/>
              </a:rPr>
              <a:t>deaths</a:t>
            </a:r>
            <a:r>
              <a:rPr lang="fr-FR" sz="1000" b="0" dirty="0">
                <a:latin typeface="Calibri" panose="020F0502020204030204" pitchFamily="34" charset="0"/>
                <a:cs typeface="Calibri" panose="020F0502020204030204" pitchFamily="34" charset="0"/>
              </a:rPr>
              <a:t>. </a:t>
            </a:r>
            <a:r>
              <a:rPr lang="fr-FR" sz="1000" i="1" dirty="0">
                <a:latin typeface="Calibri" panose="020F0502020204030204" pitchFamily="34" charset="0"/>
                <a:cs typeface="Calibri" panose="020F0502020204030204" pitchFamily="34" charset="0"/>
              </a:rPr>
              <a:t>International Journal of </a:t>
            </a:r>
            <a:r>
              <a:rPr lang="fr-FR" sz="1000" i="1" dirty="0" err="1">
                <a:latin typeface="Calibri" panose="020F0502020204030204" pitchFamily="34" charset="0"/>
                <a:cs typeface="Calibri" panose="020F0502020204030204" pitchFamily="34" charset="0"/>
              </a:rPr>
              <a:t>Epidemiology</a:t>
            </a:r>
            <a:r>
              <a:rPr lang="fr-FR" sz="1000" i="1" dirty="0">
                <a:latin typeface="Calibri" panose="020F0502020204030204" pitchFamily="34" charset="0"/>
                <a:cs typeface="Calibri" panose="020F0502020204030204" pitchFamily="34" charset="0"/>
              </a:rPr>
              <a:t>.</a:t>
            </a:r>
            <a:r>
              <a:rPr lang="fr-FR" sz="1000" dirty="0">
                <a:latin typeface="Calibri" panose="020F0502020204030204" pitchFamily="34" charset="0"/>
                <a:cs typeface="Calibri" panose="020F0502020204030204" pitchFamily="34" charset="0"/>
              </a:rPr>
              <a:t> 2021. </a:t>
            </a:r>
            <a:r>
              <a:rPr lang="fr-FR" sz="1000" dirty="0">
                <a:latin typeface="Calibri" panose="020F0502020204030204" pitchFamily="34" charset="0"/>
                <a:cs typeface="Calibri" panose="020F0502020204030204" pitchFamily="34" charset="0"/>
                <a:hlinkClick r:id="rId15"/>
              </a:rPr>
              <a:t>https://doi.org/10.1093/ije/dyab027</a:t>
            </a:r>
            <a:endParaRPr lang="en-US" sz="1000" dirty="0">
              <a:latin typeface="Calibri" panose="020F0502020204030204" pitchFamily="34" charset="0"/>
              <a:cs typeface="Calibri" panose="020F0502020204030204" pitchFamily="34" charset="0"/>
            </a:endParaRPr>
          </a:p>
          <a:p>
            <a:pPr marL="0" indent="0">
              <a:buNone/>
            </a:pPr>
            <a:r>
              <a:rPr lang="en-US" sz="1000" dirty="0">
                <a:latin typeface="Calibri" panose="020F0502020204030204" pitchFamily="34" charset="0"/>
                <a:cs typeface="Calibri" panose="020F0502020204030204" pitchFamily="34" charset="0"/>
              </a:rPr>
              <a:t>Both merged input and harmonized output files can be downloaded directly from the OSF site [</a:t>
            </a:r>
            <a:r>
              <a:rPr lang="en-US" sz="1000" dirty="0">
                <a:latin typeface="Calibri" panose="020F0502020204030204" pitchFamily="34" charset="0"/>
                <a:cs typeface="Calibri" panose="020F0502020204030204" pitchFamily="34" charset="0"/>
                <a:hlinkClick r:id="rId16"/>
              </a:rPr>
              <a:t>https://osf.io/mpwjq</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doi</a:t>
            </a:r>
            <a:r>
              <a:rPr lang="en-US" sz="1000" dirty="0">
                <a:latin typeface="Calibri" panose="020F0502020204030204" pitchFamily="34" charset="0"/>
                <a:cs typeface="Calibri" panose="020F0502020204030204" pitchFamily="34" charset="0"/>
              </a:rPr>
              <a:t>: 10.17605/OSF.IO/MPWJQ, which contains a folder called ‘Data’ with four files of primary data.</a:t>
            </a:r>
            <a:endParaRPr lang="fr-FR" sz="1000" dirty="0">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05514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a:xfrm>
            <a:off x="685800" y="4343400"/>
            <a:ext cx="5486400" cy="4673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cap="none" dirty="0">
                <a:solidFill>
                  <a:prstClr val="black"/>
                </a:solidFill>
                <a:latin typeface="Calibri" panose="020F0502020204030204" pitchFamily="34" charset="0"/>
                <a:ea typeface="Arial"/>
                <a:cs typeface="Calibri" panose="020F0502020204030204" pitchFamily="34" charset="0"/>
                <a:sym typeface="Arial"/>
              </a:rPr>
              <a:t>IABSE-ADIAB – IAB Job Vacancy Survey Data Linked to Administrative Data. </a:t>
            </a:r>
            <a:r>
              <a:rPr lang="en-US" sz="1100" b="0" i="0" u="none" strike="noStrike" kern="1200" cap="none" dirty="0">
                <a:solidFill>
                  <a:srgbClr val="00B050"/>
                </a:solidFill>
                <a:latin typeface="Calibri" panose="020F0502020204030204" pitchFamily="34" charset="0"/>
                <a:ea typeface="Arial"/>
                <a:cs typeface="Calibri" panose="020F0502020204030204" pitchFamily="34" charset="0"/>
                <a:sym typeface="Arial"/>
              </a:rPr>
              <a:t>Journal of Economics and Statistics</a:t>
            </a:r>
            <a:r>
              <a:rPr lang="de-DE" sz="1100" b="0" i="0" u="none" strike="noStrike" kern="1200" cap="none" dirty="0">
                <a:solidFill>
                  <a:srgbClr val="00B050"/>
                </a:solidFill>
                <a:latin typeface="Calibri" panose="020F0502020204030204" pitchFamily="34" charset="0"/>
                <a:ea typeface="Arial"/>
                <a:cs typeface="Calibri" panose="020F0502020204030204" pitchFamily="34" charset="0"/>
                <a:sym typeface="Arial"/>
              </a:rPr>
              <a:t>:</a:t>
            </a:r>
            <a:r>
              <a:rPr lang="fr-FR" sz="1050" dirty="0">
                <a:latin typeface="Calibri" panose="020F0502020204030204" pitchFamily="34" charset="0"/>
                <a:cs typeface="Calibri" panose="020F0502020204030204" pitchFamily="34" charset="0"/>
                <a:hlinkClick r:id="rId3"/>
              </a:rPr>
              <a:t> </a:t>
            </a:r>
            <a:r>
              <a:rPr lang="fr-FR" sz="600" dirty="0">
                <a:latin typeface="Calibri" panose="020F0502020204030204" pitchFamily="34" charset="0"/>
                <a:cs typeface="Calibri" panose="020F0502020204030204" pitchFamily="34" charset="0"/>
                <a:hlinkClick r:id="rId3"/>
              </a:rPr>
              <a:t>https://doi.org/10.1515/jbnst-2023-0004</a:t>
            </a:r>
            <a:r>
              <a:rPr lang="fr-FR" sz="600" dirty="0">
                <a:latin typeface="Calibri" panose="020F0502020204030204" pitchFamily="34" charset="0"/>
                <a:cs typeface="Calibri" panose="020F0502020204030204" pitchFamily="34" charset="0"/>
              </a:rPr>
              <a:t> </a:t>
            </a:r>
            <a:endParaRPr lang="en-US" sz="600" b="0" i="0" u="none" strike="noStrike" kern="1200" cap="none" dirty="0">
              <a:solidFill>
                <a:prstClr val="black"/>
              </a:solidFill>
              <a:latin typeface="Calibri" panose="020F0502020204030204" pitchFamily="34" charset="0"/>
              <a:ea typeface="Arial"/>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Calibri" panose="020F0502020204030204" pitchFamily="34" charset="0"/>
                <a:cs typeface="Calibri" panose="020F0502020204030204" pitchFamily="34" charset="0"/>
              </a:rPr>
              <a:t>Details on how to apply for the data set and the data processing options can be found on the website of the IAB-RDC (</a:t>
            </a:r>
            <a:r>
              <a:rPr lang="en-US" sz="1100" dirty="0">
                <a:latin typeface="Calibri" panose="020F0502020204030204" pitchFamily="34" charset="0"/>
                <a:cs typeface="Calibri" panose="020F0502020204030204" pitchFamily="34" charset="0"/>
                <a:hlinkClick r:id="rId4"/>
              </a:rPr>
              <a:t>https://fdz.iab.de/en/data-access/</a:t>
            </a:r>
            <a:r>
              <a:rPr lang="en-US" sz="1100" dirty="0">
                <a:latin typeface="Calibri" panose="020F0502020204030204" pitchFamily="34" charset="0"/>
                <a:cs typeface="Calibri" panose="020F0502020204030204" pitchFamily="34" charset="0"/>
              </a:rPr>
              <a:t>). Access to data can only be granted once the applicant has signed contracts with both research data centers. Test data and further information is available on the website of the IAB-JVS (</a:t>
            </a:r>
            <a:r>
              <a:rPr lang="en-US" sz="1100" dirty="0">
                <a:latin typeface="Calibri" panose="020F0502020204030204" pitchFamily="34" charset="0"/>
                <a:cs typeface="Calibri" panose="020F0502020204030204" pitchFamily="34" charset="0"/>
                <a:hlinkClick r:id="rId5"/>
              </a:rPr>
              <a:t>https://fdz.iab.de/en/our-data-products/establishment-data/iab-job-vacancy-survey/</a:t>
            </a:r>
            <a:r>
              <a:rPr lang="en-US" sz="1100" dirty="0">
                <a:latin typeface="Calibri" panose="020F0502020204030204" pitchFamily="34" charset="0"/>
                <a:cs typeface="Calibri" panose="020F0502020204030204" pitchFamily="34" charset="0"/>
              </a:rPr>
              <a:t>).</a:t>
            </a:r>
            <a:endParaRPr lang="en-US" sz="1100" b="0" i="0" u="none" strike="noStrike" cap="none" dirty="0">
              <a:solidFill>
                <a:srgbClr val="000000"/>
              </a:solidFill>
              <a:latin typeface="Calibri" panose="020F0502020204030204" pitchFamily="34" charset="0"/>
              <a:ea typeface="Arial"/>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Calibri" panose="020F0502020204030204" pitchFamily="34" charset="0"/>
                <a:cs typeface="Calibri" panose="020F0502020204030204" pitchFamily="34" charset="0"/>
              </a:rPr>
              <a:t>Forecasted data of prices for the most common households’ fuels utilized in Nigeria during the period 2010–2024. </a:t>
            </a:r>
            <a:r>
              <a:rPr lang="en-US" sz="1100" dirty="0">
                <a:solidFill>
                  <a:srgbClr val="00B050"/>
                </a:solidFill>
                <a:latin typeface="Calibri" panose="020F0502020204030204" pitchFamily="34" charset="0"/>
                <a:cs typeface="Calibri" panose="020F0502020204030204" pitchFamily="34" charset="0"/>
              </a:rPr>
              <a:t>Data in Brief. 2022.</a:t>
            </a:r>
            <a:r>
              <a:rPr lang="fr-FR" sz="1100" dirty="0">
                <a:latin typeface="Calibri" panose="020F0502020204030204" pitchFamily="34" charset="0"/>
                <a:cs typeface="Calibri" panose="020F0502020204030204" pitchFamily="34" charset="0"/>
                <a:hlinkClick r:id="rId6" tooltip="Persistent link using digital object identifier"/>
              </a:rPr>
              <a:t> </a:t>
            </a:r>
            <a:r>
              <a:rPr lang="fr-FR" sz="900" dirty="0">
                <a:latin typeface="Calibri" panose="020F0502020204030204" pitchFamily="34" charset="0"/>
                <a:cs typeface="Calibri" panose="020F0502020204030204" pitchFamily="34" charset="0"/>
                <a:hlinkClick r:id="rId6" tooltip="Persistent link using digital object identifier"/>
              </a:rPr>
              <a:t>https://doi.org/10.1016/j.dib.2022.108561</a:t>
            </a:r>
            <a:endParaRPr lang="fr-FR" sz="9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Calibri" panose="020F0502020204030204" pitchFamily="34" charset="0"/>
                <a:cs typeface="Calibri" panose="020F0502020204030204" pitchFamily="34" charset="0"/>
              </a:rPr>
              <a:t>Raw data are in Mendeley data repository : </a:t>
            </a:r>
            <a:r>
              <a:rPr lang="en-US" sz="900" dirty="0">
                <a:latin typeface="Calibri" panose="020F0502020204030204" pitchFamily="34" charset="0"/>
                <a:cs typeface="Calibri" panose="020F0502020204030204" pitchFamily="34" charset="0"/>
                <a:hlinkClick r:id="rId7"/>
              </a:rPr>
              <a:t>https://data.mendeley.com/datasets/rt55j2tcy3</a:t>
            </a:r>
            <a:endParaRPr lang="en-US" sz="9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latin typeface="Calibri" panose="020F0502020204030204" pitchFamily="34" charset="0"/>
                <a:cs typeface="Calibri" panose="020F0502020204030204" pitchFamily="34" charset="0"/>
              </a:rPr>
              <a:t>Dataset on retail outlet product prices for Botswana, Lesotho and South Africa. </a:t>
            </a:r>
            <a:r>
              <a:rPr lang="en-US" sz="1000" b="0" i="1" dirty="0">
                <a:solidFill>
                  <a:srgbClr val="00B050"/>
                </a:solidFill>
                <a:latin typeface="Calibri" panose="020F0502020204030204" pitchFamily="34" charset="0"/>
                <a:cs typeface="Calibri" panose="020F0502020204030204" pitchFamily="34" charset="0"/>
              </a:rPr>
              <a:t>Data in Brief</a:t>
            </a:r>
            <a:r>
              <a:rPr lang="en-US" sz="1000" b="0" dirty="0">
                <a:latin typeface="Calibri" panose="020F0502020204030204" pitchFamily="34" charset="0"/>
                <a:cs typeface="Calibri" panose="020F0502020204030204" pitchFamily="34" charset="0"/>
              </a:rPr>
              <a:t>.  </a:t>
            </a:r>
            <a:r>
              <a:rPr lang="en-US" sz="1000" b="0" dirty="0">
                <a:latin typeface="Calibri" panose="020F0502020204030204" pitchFamily="34" charset="0"/>
                <a:cs typeface="Calibri" panose="020F0502020204030204" pitchFamily="34" charset="0"/>
                <a:hlinkClick r:id="rId8"/>
              </a:rPr>
              <a:t>https://doi.org/10.1016/j.dib.2018.05.006</a:t>
            </a:r>
            <a:r>
              <a:rPr lang="en-US" sz="1000" b="0" dirty="0">
                <a:latin typeface="Calibri" panose="020F0502020204030204" pitchFamily="34" charset="0"/>
                <a:cs typeface="Calibri" panose="020F0502020204030204" pitchFamily="34" charset="0"/>
              </a:rPr>
              <a:t> . Données dans </a:t>
            </a:r>
            <a:r>
              <a:rPr lang="en-US" sz="1000" b="0" dirty="0" err="1">
                <a:latin typeface="Calibri" panose="020F0502020204030204" pitchFamily="34" charset="0"/>
                <a:cs typeface="Calibri" panose="020F0502020204030204" pitchFamily="34" charset="0"/>
              </a:rPr>
              <a:t>l’article</a:t>
            </a:r>
            <a:r>
              <a:rPr lang="en-US" sz="1000" dirty="0">
                <a:latin typeface="Calibri" panose="020F0502020204030204" pitchFamily="34" charset="0"/>
                <a:cs typeface="Calibri" panose="020F0502020204030204" pitchFamily="34" charset="0"/>
              </a:rPr>
              <a:t>.</a:t>
            </a:r>
            <a:endParaRPr lang="en-US" sz="1000"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dirty="0">
              <a:latin typeface="Calibri" panose="020F0502020204030204" pitchFamily="34" charset="0"/>
              <a:cs typeface="Calibri" panose="020F0502020204030204" pitchFamily="34" charset="0"/>
            </a:endParaRPr>
          </a:p>
          <a:p>
            <a:pPr marL="0" lvl="0" indent="0">
              <a:buClrTx/>
              <a:buSzTx/>
              <a:buNone/>
              <a:defRPr/>
            </a:pPr>
            <a:r>
              <a:rPr lang="en-US" sz="1000" dirty="0">
                <a:latin typeface="Calibri" panose="020F0502020204030204" pitchFamily="34" charset="0"/>
                <a:cs typeface="Calibri" panose="020F0502020204030204" pitchFamily="34" charset="0"/>
              </a:rPr>
              <a:t>Household economy, forest dependency &amp; opportunity costs of conservation in eastern rainforests of Madagascar. </a:t>
            </a:r>
            <a:r>
              <a:rPr lang="en-US" sz="1000" dirty="0" err="1">
                <a:latin typeface="Calibri" panose="020F0502020204030204" pitchFamily="34" charset="0"/>
                <a:cs typeface="Calibri" panose="020F0502020204030204" pitchFamily="34" charset="0"/>
              </a:rPr>
              <a:t>Poudyal</a:t>
            </a:r>
            <a:r>
              <a:rPr lang="en-US" sz="1000" dirty="0">
                <a:latin typeface="Calibri" panose="020F0502020204030204" pitchFamily="34" charset="0"/>
                <a:cs typeface="Calibri" panose="020F0502020204030204" pitchFamily="34" charset="0"/>
              </a:rPr>
              <a:t>. et al. </a:t>
            </a:r>
            <a:r>
              <a:rPr lang="en-US" sz="1000" i="1" dirty="0">
                <a:solidFill>
                  <a:srgbClr val="00B050"/>
                </a:solidFill>
                <a:latin typeface="Calibri" panose="020F0502020204030204" pitchFamily="34" charset="0"/>
                <a:cs typeface="Calibri" panose="020F0502020204030204" pitchFamily="34" charset="0"/>
              </a:rPr>
              <a:t>Scientific Data</a:t>
            </a:r>
            <a:r>
              <a:rPr lang="en-US" sz="1000" dirty="0">
                <a:latin typeface="Calibri" panose="020F0502020204030204" pitchFamily="34" charset="0"/>
                <a:cs typeface="Calibri" panose="020F0502020204030204" pitchFamily="34" charset="0"/>
              </a:rPr>
              <a:t>. 2018. 5:180225.</a:t>
            </a:r>
            <a:r>
              <a:rPr lang="fr-FR" sz="1000" dirty="0">
                <a:latin typeface="Calibri" panose="020F0502020204030204" pitchFamily="34" charset="0"/>
                <a:cs typeface="Calibri" panose="020F0502020204030204" pitchFamily="34" charset="0"/>
                <a:hlinkClick r:id="rId9"/>
              </a:rPr>
              <a:t> https://doi.org/10.1038/sdata.2018.225</a:t>
            </a:r>
            <a:endParaRPr lang="en-US" sz="10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Calibri" panose="020F0502020204030204" pitchFamily="34" charset="0"/>
                <a:cs typeface="Calibri" panose="020F0502020204030204" pitchFamily="34" charset="0"/>
              </a:rPr>
              <a:t>Both datasets have been made available as safeguarded data on the UK Data Archive’s data repository </a:t>
            </a:r>
            <a:r>
              <a:rPr lang="en-US" sz="1000" dirty="0" err="1">
                <a:latin typeface="Calibri" panose="020F0502020204030204" pitchFamily="34" charset="0"/>
                <a:cs typeface="Calibri" panose="020F0502020204030204" pitchFamily="34" charset="0"/>
              </a:rPr>
              <a:t>ReShare</a:t>
            </a:r>
            <a:r>
              <a:rPr lang="en-US" sz="1000" dirty="0">
                <a:latin typeface="Calibri" panose="020F0502020204030204" pitchFamily="34" charset="0"/>
                <a:cs typeface="Calibri" panose="020F0502020204030204" pitchFamily="34" charset="0"/>
              </a:rPr>
              <a:t>. Anyone wishing to download and use these data must register with the UKDA and agree to the conditions of their End User </a:t>
            </a:r>
            <a:r>
              <a:rPr lang="en-US" sz="1000" dirty="0" err="1">
                <a:latin typeface="Calibri" panose="020F0502020204030204" pitchFamily="34" charset="0"/>
                <a:cs typeface="Calibri" panose="020F0502020204030204" pitchFamily="34" charset="0"/>
              </a:rPr>
              <a:t>Licence</a:t>
            </a:r>
            <a:r>
              <a:rPr lang="en-US" sz="1000" dirty="0">
                <a:latin typeface="Calibri" panose="020F0502020204030204" pitchFamily="34" charset="0"/>
                <a:cs typeface="Calibri" panose="020F0502020204030204" pitchFamily="34" charset="0"/>
              </a:rPr>
              <a:t>, outlined at </a:t>
            </a:r>
            <a:r>
              <a:rPr lang="en-US" sz="1000" dirty="0">
                <a:latin typeface="Calibri" panose="020F0502020204030204" pitchFamily="34" charset="0"/>
                <a:cs typeface="Calibri" panose="020F0502020204030204" pitchFamily="34" charset="0"/>
                <a:hlinkClick r:id="rId10"/>
              </a:rPr>
              <a:t>https://www.ukdataservice.ac.uk/get-data/how-to-access/conditions#/tab-end-user-licence</a:t>
            </a:r>
            <a:r>
              <a:rPr lang="en-US" sz="1000"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Calibri" panose="020F0502020204030204" pitchFamily="34" charset="0"/>
                <a:cs typeface="Calibri" panose="020F0502020204030204" pitchFamily="34" charset="0"/>
              </a:rPr>
              <a:t>World carbon pricing database: sources and methods. </a:t>
            </a:r>
            <a:r>
              <a:rPr lang="en-US" sz="1000" dirty="0">
                <a:solidFill>
                  <a:srgbClr val="00B050"/>
                </a:solidFill>
                <a:latin typeface="Calibri" panose="020F0502020204030204" pitchFamily="34" charset="0"/>
                <a:cs typeface="Calibri" panose="020F0502020204030204" pitchFamily="34" charset="0"/>
              </a:rPr>
              <a:t>Scientific Data. 2022:</a:t>
            </a:r>
            <a:r>
              <a:rPr lang="en-US" sz="1000" dirty="0">
                <a:solidFill>
                  <a:prstClr val="black"/>
                </a:solidFill>
                <a:latin typeface="Calibri" panose="020F0502020204030204" pitchFamily="34" charset="0"/>
                <a:cs typeface="Calibri" panose="020F0502020204030204" pitchFamily="34" charset="0"/>
              </a:rPr>
              <a:t> </a:t>
            </a:r>
            <a:r>
              <a:rPr lang="en-US" sz="800" dirty="0">
                <a:solidFill>
                  <a:prstClr val="black"/>
                </a:solidFill>
                <a:latin typeface="Calibri" panose="020F0502020204030204" pitchFamily="34" charset="0"/>
                <a:cs typeface="Calibri" panose="020F0502020204030204" pitchFamily="34" charset="0"/>
                <a:hlinkClick r:id="rId11"/>
              </a:rPr>
              <a:t>https://doi.org/10.1038/s41597-022-01659-x</a:t>
            </a:r>
            <a:r>
              <a:rPr lang="en-US" sz="800" dirty="0">
                <a:solidFill>
                  <a:prstClr val="black"/>
                </a:solidFill>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Calibri" panose="020F0502020204030204" pitchFamily="34" charset="0"/>
                <a:cs typeface="Calibri" panose="020F0502020204030204" pitchFamily="34" charset="0"/>
              </a:rPr>
              <a:t>Les </a:t>
            </a:r>
            <a:r>
              <a:rPr lang="en-US" sz="1000" dirty="0" err="1">
                <a:solidFill>
                  <a:prstClr val="black"/>
                </a:solidFill>
                <a:latin typeface="Calibri" panose="020F0502020204030204" pitchFamily="34" charset="0"/>
                <a:cs typeface="Calibri" panose="020F0502020204030204" pitchFamily="34" charset="0"/>
              </a:rPr>
              <a:t>données</a:t>
            </a:r>
            <a:r>
              <a:rPr lang="en-US" sz="1000" dirty="0">
                <a:solidFill>
                  <a:prstClr val="black"/>
                </a:solidFill>
                <a:latin typeface="Calibri" panose="020F0502020204030204" pitchFamily="34" charset="0"/>
                <a:cs typeface="Calibri" panose="020F0502020204030204" pitchFamily="34" charset="0"/>
              </a:rPr>
              <a:t> </a:t>
            </a:r>
            <a:r>
              <a:rPr lang="en-US" sz="1000" dirty="0" err="1">
                <a:solidFill>
                  <a:prstClr val="black"/>
                </a:solidFill>
                <a:latin typeface="Calibri" panose="020F0502020204030204" pitchFamily="34" charset="0"/>
                <a:cs typeface="Calibri" panose="020F0502020204030204" pitchFamily="34" charset="0"/>
              </a:rPr>
              <a:t>sont</a:t>
            </a:r>
            <a:r>
              <a:rPr lang="en-US" sz="1000" dirty="0">
                <a:solidFill>
                  <a:prstClr val="black"/>
                </a:solidFill>
                <a:latin typeface="Calibri" panose="020F0502020204030204" pitchFamily="34" charset="0"/>
                <a:cs typeface="Calibri" panose="020F0502020204030204" pitchFamily="34" charset="0"/>
              </a:rPr>
              <a:t> </a:t>
            </a:r>
            <a:r>
              <a:rPr lang="en-US" sz="1000" dirty="0" err="1">
                <a:solidFill>
                  <a:prstClr val="black"/>
                </a:solidFill>
                <a:latin typeface="Calibri" panose="020F0502020204030204" pitchFamily="34" charset="0"/>
                <a:cs typeface="Calibri" panose="020F0502020204030204" pitchFamily="34" charset="0"/>
              </a:rPr>
              <a:t>accessibles</a:t>
            </a:r>
            <a:r>
              <a:rPr lang="en-US" sz="1000" dirty="0">
                <a:solidFill>
                  <a:prstClr val="black"/>
                </a:solidFill>
                <a:latin typeface="Calibri" panose="020F0502020204030204" pitchFamily="34" charset="0"/>
                <a:cs typeface="Calibri" panose="020F0502020204030204" pitchFamily="34" charset="0"/>
              </a:rPr>
              <a:t> dans DRYAD :</a:t>
            </a:r>
            <a:r>
              <a:rPr lang="en-US" sz="800" dirty="0">
                <a:solidFill>
                  <a:prstClr val="black"/>
                </a:solidFill>
                <a:latin typeface="Calibri" panose="020F0502020204030204" pitchFamily="34" charset="0"/>
                <a:cs typeface="Calibri" panose="020F0502020204030204" pitchFamily="34" charset="0"/>
              </a:rPr>
              <a:t> </a:t>
            </a:r>
            <a:r>
              <a:rPr lang="en-US" sz="800" dirty="0">
                <a:solidFill>
                  <a:prstClr val="black"/>
                </a:solidFill>
                <a:latin typeface="Calibri" panose="020F0502020204030204" pitchFamily="34" charset="0"/>
                <a:cs typeface="Calibri" panose="020F0502020204030204" pitchFamily="34" charset="0"/>
                <a:hlinkClick r:id="rId12"/>
              </a:rPr>
              <a:t>https://datadryad.org/stash/dataset/doi:10.5061/dryad.547d7wmbq</a:t>
            </a:r>
            <a:r>
              <a:rPr lang="en-US" sz="800" dirty="0">
                <a:solidFill>
                  <a:prstClr val="black"/>
                </a:solidFill>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Calibri" panose="020F0502020204030204" pitchFamily="34" charset="0"/>
                <a:cs typeface="Calibri" panose="020F0502020204030204" pitchFamily="34" charset="0"/>
              </a:rPr>
              <a:t>Le code </a:t>
            </a:r>
            <a:r>
              <a:rPr lang="en-US" sz="1000" dirty="0" err="1">
                <a:solidFill>
                  <a:prstClr val="black"/>
                </a:solidFill>
                <a:latin typeface="Calibri" panose="020F0502020204030204" pitchFamily="34" charset="0"/>
                <a:cs typeface="Calibri" panose="020F0502020204030204" pitchFamily="34" charset="0"/>
              </a:rPr>
              <a:t>est</a:t>
            </a:r>
            <a:r>
              <a:rPr lang="en-US" sz="1000" dirty="0">
                <a:solidFill>
                  <a:prstClr val="black"/>
                </a:solidFill>
                <a:latin typeface="Calibri" panose="020F0502020204030204" pitchFamily="34" charset="0"/>
                <a:cs typeface="Calibri" panose="020F0502020204030204" pitchFamily="34" charset="0"/>
              </a:rPr>
              <a:t> disponible dans </a:t>
            </a:r>
            <a:r>
              <a:rPr lang="en-US" sz="1000" dirty="0">
                <a:latin typeface="Calibri" panose="020F0502020204030204" pitchFamily="34" charset="0"/>
                <a:cs typeface="Calibri" panose="020F0502020204030204" pitchFamily="34" charset="0"/>
              </a:rPr>
              <a:t>GitHub: </a:t>
            </a:r>
            <a:r>
              <a:rPr lang="en-US" sz="800" dirty="0">
                <a:latin typeface="Calibri" panose="020F0502020204030204" pitchFamily="34" charset="0"/>
                <a:cs typeface="Calibri" panose="020F0502020204030204" pitchFamily="34" charset="0"/>
                <a:hlinkClick r:id="rId13"/>
              </a:rPr>
              <a:t>https://github.com/g-dolphin/WorldCarbonPricingDatabase</a:t>
            </a:r>
            <a:r>
              <a:rPr lang="en-US" sz="800" dirty="0">
                <a:latin typeface="Calibri" panose="020F0502020204030204" pitchFamily="34" charset="0"/>
                <a:cs typeface="Calibri" panose="020F0502020204030204" pitchFamily="34" charset="0"/>
              </a:rPr>
              <a:t>.</a:t>
            </a:r>
            <a:endParaRPr lang="en-US" sz="800" dirty="0">
              <a:solidFill>
                <a:prstClr val="black"/>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Calibri" panose="020F0502020204030204" pitchFamily="34" charset="0"/>
              <a:cs typeface="Calibri" panose="020F0502020204030204" pitchFamily="34" charset="0"/>
            </a:endParaRPr>
          </a:p>
          <a:p>
            <a:pPr marL="0" indent="0">
              <a:buClrTx/>
              <a:buSzTx/>
              <a:buNone/>
              <a:defRPr/>
            </a:pPr>
            <a:r>
              <a:rPr lang="en-US" sz="1000" dirty="0">
                <a:latin typeface="Calibri" panose="020F0502020204030204" pitchFamily="34" charset="0"/>
                <a:cs typeface="Calibri" panose="020F0502020204030204" pitchFamily="34" charset="0"/>
              </a:rPr>
              <a:t>An extensive data set on energy, economy, environmental pollution and institutional quality in the petroleum-reliant developing and transition economies.</a:t>
            </a:r>
            <a:r>
              <a:rPr lang="en-US" sz="1000" i="1" dirty="0">
                <a:solidFill>
                  <a:srgbClr val="00B050"/>
                </a:solidFill>
                <a:latin typeface="Calibri" panose="020F0502020204030204" pitchFamily="34" charset="0"/>
                <a:cs typeface="Calibri" panose="020F0502020204030204" pitchFamily="34" charset="0"/>
              </a:rPr>
              <a:t> Data in Brief</a:t>
            </a:r>
            <a:r>
              <a:rPr lang="en-US" sz="1000" dirty="0">
                <a:latin typeface="Calibri" panose="020F0502020204030204" pitchFamily="34" charset="0"/>
                <a:cs typeface="Calibri" panose="020F0502020204030204" pitchFamily="34" charset="0"/>
              </a:rPr>
              <a:t> </a:t>
            </a:r>
            <a:r>
              <a:rPr lang="fr-FR" sz="1000" dirty="0">
                <a:latin typeface="Calibri" panose="020F0502020204030204" pitchFamily="34" charset="0"/>
                <a:cs typeface="Calibri" panose="020F0502020204030204" pitchFamily="34" charset="0"/>
                <a:hlinkClick r:id="rId14" tooltip="Persistent link using digital object identifier"/>
              </a:rPr>
              <a:t>https://doi.org/10.1016/j.dib.2021.106766</a:t>
            </a:r>
            <a:r>
              <a:rPr lang="fr-FR" sz="1000" dirty="0">
                <a:latin typeface="Calibri" panose="020F0502020204030204" pitchFamily="34" charset="0"/>
                <a:cs typeface="Calibri" panose="020F0502020204030204" pitchFamily="34" charset="0"/>
              </a:rPr>
              <a:t>. </a:t>
            </a:r>
          </a:p>
          <a:p>
            <a:pPr marL="0" indent="0">
              <a:buClrTx/>
              <a:buSzTx/>
              <a:buNone/>
              <a:defRPr/>
            </a:pPr>
            <a:r>
              <a:rPr lang="fr-FR" sz="1000" dirty="0">
                <a:latin typeface="Calibri" panose="020F0502020204030204" pitchFamily="34" charset="0"/>
                <a:cs typeface="Calibri" panose="020F0502020204030204" pitchFamily="34" charset="0"/>
              </a:rPr>
              <a:t>Données dans l’article. Utilisation de nombreuses sources : Banque mondiale et ILO…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latin typeface="Calibri" panose="020F0502020204030204" pitchFamily="34" charset="0"/>
                <a:cs typeface="Calibri" panose="020F0502020204030204" pitchFamily="34" charset="0"/>
              </a:rPr>
              <a:t>The Household, Income and </a:t>
            </a:r>
            <a:r>
              <a:rPr lang="en-US" sz="1000" b="0" dirty="0" err="1">
                <a:latin typeface="Calibri" panose="020F0502020204030204" pitchFamily="34" charset="0"/>
                <a:cs typeface="Calibri" panose="020F0502020204030204" pitchFamily="34" charset="0"/>
              </a:rPr>
              <a:t>Labour</a:t>
            </a:r>
            <a:r>
              <a:rPr lang="en-US" sz="1000" b="0" dirty="0">
                <a:latin typeface="Calibri" panose="020F0502020204030204" pitchFamily="34" charset="0"/>
                <a:cs typeface="Calibri" panose="020F0502020204030204" pitchFamily="34" charset="0"/>
              </a:rPr>
              <a:t> Dynamics in Australia (HILDA) Survey. 2020. </a:t>
            </a:r>
            <a:r>
              <a:rPr lang="de-DE" sz="1000" b="0" dirty="0">
                <a:latin typeface="Calibri" panose="020F0502020204030204" pitchFamily="34" charset="0"/>
                <a:cs typeface="Calibri" panose="020F0502020204030204" pitchFamily="34" charset="0"/>
                <a:hlinkClick r:id="rId15"/>
              </a:rPr>
              <a:t>Jahrbücher für Nationalökonomie und Statistik</a:t>
            </a:r>
            <a:r>
              <a:rPr lang="de-DE" sz="1000" b="0" dirty="0">
                <a:latin typeface="Calibri" panose="020F0502020204030204" pitchFamily="34" charset="0"/>
                <a:cs typeface="Calibri" panose="020F0502020204030204" pitchFamily="34" charset="0"/>
              </a:rPr>
              <a:t>-</a:t>
            </a:r>
            <a:r>
              <a:rPr lang="en-US" sz="1000" b="0" kern="1200" dirty="0">
                <a:solidFill>
                  <a:srgbClr val="00B050"/>
                </a:solidFill>
                <a:effectLst/>
                <a:latin typeface="Calibri" panose="020F0502020204030204" pitchFamily="34" charset="0"/>
                <a:ea typeface="+mn-ea"/>
                <a:cs typeface="Calibri" panose="020F0502020204030204" pitchFamily="34" charset="0"/>
              </a:rPr>
              <a:t>Journal of Economics and Statistics</a:t>
            </a:r>
            <a:r>
              <a:rPr lang="de-DE" sz="1000" b="0" dirty="0">
                <a:latin typeface="Calibri" panose="020F0502020204030204" pitchFamily="34" charset="0"/>
                <a:cs typeface="Calibri" panose="020F0502020204030204" pitchFamily="34" charset="0"/>
              </a:rPr>
              <a:t>: </a:t>
            </a:r>
            <a:r>
              <a:rPr lang="en-US" sz="1000" dirty="0">
                <a:latin typeface="Calibri" panose="020F0502020204030204" pitchFamily="34" charset="0"/>
                <a:cs typeface="Calibri" panose="020F0502020204030204" pitchFamily="34" charset="0"/>
                <a:hlinkClick r:id="rId16"/>
              </a:rPr>
              <a:t>https://doi.org/10.1515/jbnst-2020-0029</a:t>
            </a:r>
            <a:r>
              <a:rPr lang="en-US" sz="1000" dirty="0">
                <a:latin typeface="Calibri" panose="020F0502020204030204" pitchFamily="34" charset="0"/>
                <a:cs typeface="Calibri" panose="020F0502020204030204" pitchFamily="34" charset="0"/>
              </a:rPr>
              <a:t>. Données </a:t>
            </a:r>
            <a:r>
              <a:rPr lang="en-US" sz="1000" dirty="0" err="1">
                <a:latin typeface="Calibri" panose="020F0502020204030204" pitchFamily="34" charset="0"/>
                <a:cs typeface="Calibri" panose="020F0502020204030204" pitchFamily="34" charset="0"/>
              </a:rPr>
              <a:t>en</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partie</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accessibles</a:t>
            </a:r>
            <a:r>
              <a:rPr lang="en-US" sz="1000" dirty="0">
                <a:latin typeface="Calibri" panose="020F0502020204030204" pitchFamily="34" charset="0"/>
                <a:cs typeface="Calibri" panose="020F0502020204030204" pitchFamily="34" charset="0"/>
              </a:rPr>
              <a:t> sur Dataverse: </a:t>
            </a:r>
            <a:r>
              <a:rPr lang="fr-FR" sz="1000" dirty="0">
                <a:latin typeface="Calibri" panose="020F0502020204030204" pitchFamily="34" charset="0"/>
                <a:cs typeface="Calibri" panose="020F0502020204030204" pitchFamily="34" charset="0"/>
              </a:rPr>
              <a:t>Prospective </a:t>
            </a:r>
            <a:r>
              <a:rPr lang="fr-FR" sz="1000" dirty="0" err="1">
                <a:latin typeface="Calibri" panose="020F0502020204030204" pitchFamily="34" charset="0"/>
                <a:cs typeface="Calibri" panose="020F0502020204030204" pitchFamily="34" charset="0"/>
              </a:rPr>
              <a:t>users</a:t>
            </a:r>
            <a:r>
              <a:rPr lang="fr-FR" sz="1000" dirty="0">
                <a:latin typeface="Calibri" panose="020F0502020204030204" pitchFamily="34" charset="0"/>
                <a:cs typeface="Calibri" panose="020F0502020204030204" pitchFamily="34" charset="0"/>
              </a:rPr>
              <a:t> can </a:t>
            </a:r>
            <a:r>
              <a:rPr lang="fr-FR" sz="1000" dirty="0" err="1">
                <a:latin typeface="Calibri" panose="020F0502020204030204" pitchFamily="34" charset="0"/>
                <a:cs typeface="Calibri" panose="020F0502020204030204" pitchFamily="34" charset="0"/>
              </a:rPr>
              <a:t>apply</a:t>
            </a:r>
            <a:r>
              <a:rPr lang="fr-FR" sz="1000" dirty="0">
                <a:latin typeface="Calibri" panose="020F0502020204030204" pitchFamily="34" charset="0"/>
                <a:cs typeface="Calibri" panose="020F0502020204030204" pitchFamily="34" charset="0"/>
              </a:rPr>
              <a:t> online for </a:t>
            </a:r>
            <a:r>
              <a:rPr lang="fr-FR" sz="1000" dirty="0" err="1">
                <a:latin typeface="Calibri" panose="020F0502020204030204" pitchFamily="34" charset="0"/>
                <a:cs typeface="Calibri" panose="020F0502020204030204" pitchFamily="34" charset="0"/>
              </a:rPr>
              <a:t>access</a:t>
            </a:r>
            <a:r>
              <a:rPr lang="fr-FR" sz="1000" dirty="0">
                <a:latin typeface="Calibri" panose="020F0502020204030204" pitchFamily="34" charset="0"/>
                <a:cs typeface="Calibri" panose="020F0502020204030204" pitchFamily="34" charset="0"/>
              </a:rPr>
              <a:t> to </a:t>
            </a:r>
            <a:r>
              <a:rPr lang="fr-FR" sz="1000" dirty="0" err="1">
                <a:latin typeface="Calibri" panose="020F0502020204030204" pitchFamily="34" charset="0"/>
                <a:cs typeface="Calibri" panose="020F0502020204030204" pitchFamily="34" charset="0"/>
              </a:rPr>
              <a:t>these</a:t>
            </a:r>
            <a:r>
              <a:rPr lang="fr-FR" sz="1000" dirty="0">
                <a:latin typeface="Calibri" panose="020F0502020204030204" pitchFamily="34" charset="0"/>
                <a:cs typeface="Calibri" panose="020F0502020204030204" pitchFamily="34" charset="0"/>
              </a:rPr>
              <a:t> </a:t>
            </a:r>
            <a:r>
              <a:rPr lang="fr-FR" sz="1000" dirty="0" err="1">
                <a:latin typeface="Calibri" panose="020F0502020204030204" pitchFamily="34" charset="0"/>
                <a:cs typeface="Calibri" panose="020F0502020204030204" pitchFamily="34" charset="0"/>
              </a:rPr>
              <a:t>datasets</a:t>
            </a:r>
            <a:r>
              <a:rPr lang="fr-FR" sz="1000" dirty="0">
                <a:latin typeface="Calibri" panose="020F0502020204030204" pitchFamily="34" charset="0"/>
                <a:cs typeface="Calibri" panose="020F0502020204030204" pitchFamily="34" charset="0"/>
              </a:rPr>
              <a:t> </a:t>
            </a:r>
            <a:r>
              <a:rPr lang="fr-FR" sz="1000" dirty="0" err="1">
                <a:latin typeface="Calibri" panose="020F0502020204030204" pitchFamily="34" charset="0"/>
                <a:cs typeface="Calibri" panose="020F0502020204030204" pitchFamily="34" charset="0"/>
              </a:rPr>
              <a:t>through</a:t>
            </a:r>
            <a:r>
              <a:rPr lang="fr-FR" sz="1000" dirty="0">
                <a:latin typeface="Calibri" panose="020F0502020204030204" pitchFamily="34" charset="0"/>
                <a:cs typeface="Calibri" panose="020F0502020204030204" pitchFamily="34" charset="0"/>
              </a:rPr>
              <a:t> National Centre for Longitudinal Data (NCLD) Dataverse (</a:t>
            </a:r>
            <a:r>
              <a:rPr lang="fr-FR" sz="1000" dirty="0">
                <a:latin typeface="Calibri" panose="020F0502020204030204" pitchFamily="34" charset="0"/>
                <a:cs typeface="Calibri" panose="020F0502020204030204" pitchFamily="34" charset="0"/>
                <a:hlinkClick r:id="rId17"/>
              </a:rPr>
              <a:t>dataverse.ada.edu.au/</a:t>
            </a:r>
            <a:r>
              <a:rPr lang="fr-FR" sz="1000" dirty="0" err="1">
                <a:latin typeface="Calibri" panose="020F0502020204030204" pitchFamily="34" charset="0"/>
                <a:cs typeface="Calibri" panose="020F0502020204030204" pitchFamily="34" charset="0"/>
                <a:hlinkClick r:id="rId17"/>
              </a:rPr>
              <a:t>dataverse</a:t>
            </a:r>
            <a:r>
              <a:rPr lang="fr-FR" sz="1000" dirty="0">
                <a:latin typeface="Calibri" panose="020F0502020204030204" pitchFamily="34" charset="0"/>
                <a:cs typeface="Calibri" panose="020F0502020204030204" pitchFamily="34" charset="0"/>
                <a:hlinkClick r:id="rId17"/>
              </a:rPr>
              <a:t>/</a:t>
            </a:r>
            <a:r>
              <a:rPr lang="fr-FR" sz="1000" dirty="0" err="1">
                <a:latin typeface="Calibri" panose="020F0502020204030204" pitchFamily="34" charset="0"/>
                <a:cs typeface="Calibri" panose="020F0502020204030204" pitchFamily="34" charset="0"/>
                <a:hlinkClick r:id="rId17"/>
              </a:rPr>
              <a:t>ncld</a:t>
            </a:r>
            <a:r>
              <a:rPr lang="fr-FR" sz="1000" dirty="0">
                <a:latin typeface="Calibri" panose="020F0502020204030204" pitchFamily="34" charset="0"/>
                <a:cs typeface="Calibri" panose="020F0502020204030204" pitchFamily="34" charset="0"/>
              </a:rPr>
              <a:t>), </a:t>
            </a:r>
            <a:r>
              <a:rPr lang="fr-FR" sz="1000" dirty="0" err="1">
                <a:latin typeface="Calibri" panose="020F0502020204030204" pitchFamily="34" charset="0"/>
                <a:cs typeface="Calibri" panose="020F0502020204030204" pitchFamily="34" charset="0"/>
              </a:rPr>
              <a:t>which</a:t>
            </a:r>
            <a:r>
              <a:rPr lang="fr-FR" sz="1000" dirty="0">
                <a:latin typeface="Calibri" panose="020F0502020204030204" pitchFamily="34" charset="0"/>
                <a:cs typeface="Calibri" panose="020F0502020204030204" pitchFamily="34" charset="0"/>
              </a:rPr>
              <a:t>, in </a:t>
            </a:r>
            <a:r>
              <a:rPr lang="fr-FR" sz="1000" dirty="0" err="1">
                <a:latin typeface="Calibri" panose="020F0502020204030204" pitchFamily="34" charset="0"/>
                <a:cs typeface="Calibri" panose="020F0502020204030204" pitchFamily="34" charset="0"/>
              </a:rPr>
              <a:t>turn</a:t>
            </a:r>
            <a:r>
              <a:rPr lang="fr-FR" sz="1000" dirty="0">
                <a:latin typeface="Calibri" panose="020F0502020204030204" pitchFamily="34" charset="0"/>
                <a:cs typeface="Calibri" panose="020F0502020204030204" pitchFamily="34" charset="0"/>
              </a:rPr>
              <a:t>, </a:t>
            </a:r>
            <a:r>
              <a:rPr lang="fr-FR" sz="1000" dirty="0" err="1">
                <a:latin typeface="Calibri" panose="020F0502020204030204" pitchFamily="34" charset="0"/>
                <a:cs typeface="Calibri" panose="020F0502020204030204" pitchFamily="34" charset="0"/>
              </a:rPr>
              <a:t>is</a:t>
            </a:r>
            <a:r>
              <a:rPr lang="fr-FR" sz="1000" dirty="0">
                <a:latin typeface="Calibri" panose="020F0502020204030204" pitchFamily="34" charset="0"/>
                <a:cs typeface="Calibri" panose="020F0502020204030204" pitchFamily="34" charset="0"/>
              </a:rPr>
              <a:t> </a:t>
            </a:r>
            <a:r>
              <a:rPr lang="fr-FR" sz="1000" dirty="0" err="1">
                <a:latin typeface="Calibri" panose="020F0502020204030204" pitchFamily="34" charset="0"/>
                <a:cs typeface="Calibri" panose="020F0502020204030204" pitchFamily="34" charset="0"/>
              </a:rPr>
              <a:t>managed</a:t>
            </a:r>
            <a:r>
              <a:rPr lang="fr-FR" sz="1000" dirty="0">
                <a:latin typeface="Calibri" panose="020F0502020204030204" pitchFamily="34" charset="0"/>
                <a:cs typeface="Calibri" panose="020F0502020204030204" pitchFamily="34" charset="0"/>
              </a:rPr>
              <a:t> by the </a:t>
            </a:r>
            <a:r>
              <a:rPr lang="fr-FR" sz="1000" dirty="0" err="1">
                <a:latin typeface="Calibri" panose="020F0502020204030204" pitchFamily="34" charset="0"/>
                <a:cs typeface="Calibri" panose="020F0502020204030204" pitchFamily="34" charset="0"/>
              </a:rPr>
              <a:t>Australian</a:t>
            </a:r>
            <a:r>
              <a:rPr lang="fr-FR" sz="1000" dirty="0">
                <a:latin typeface="Calibri" panose="020F0502020204030204" pitchFamily="34" charset="0"/>
                <a:cs typeface="Calibri" panose="020F0502020204030204" pitchFamily="34" charset="0"/>
              </a:rPr>
              <a:t> Data Archive (ADA). </a:t>
            </a:r>
            <a:endParaRPr lang="fr-FR" dirty="0">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53532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a:xfrm>
            <a:off x="685800" y="4343400"/>
            <a:ext cx="5486400" cy="454914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Calibri" panose="020F0502020204030204" pitchFamily="34" charset="0"/>
                <a:cs typeface="Calibri" panose="020F0502020204030204" pitchFamily="34" charset="0"/>
              </a:rPr>
              <a:t>Dataset on farmers’ perception of commodity futures market. </a:t>
            </a:r>
            <a:r>
              <a:rPr lang="en-US" sz="1000" i="1" dirty="0">
                <a:solidFill>
                  <a:srgbClr val="00B050"/>
                </a:solidFill>
                <a:latin typeface="Calibri" panose="020F0502020204030204" pitchFamily="34" charset="0"/>
                <a:cs typeface="Calibri" panose="020F0502020204030204" pitchFamily="34" charset="0"/>
              </a:rPr>
              <a:t>Data in Brief</a:t>
            </a:r>
            <a:r>
              <a:rPr lang="en-US" sz="1000" dirty="0">
                <a:latin typeface="Calibri" panose="020F0502020204030204" pitchFamily="34" charset="0"/>
                <a:cs typeface="Calibri" panose="020F0502020204030204" pitchFamily="34" charset="0"/>
              </a:rPr>
              <a:t>. 2022. </a:t>
            </a:r>
            <a:r>
              <a:rPr lang="en-US" sz="1000" dirty="0">
                <a:latin typeface="Calibri" panose="020F0502020204030204" pitchFamily="34" charset="0"/>
                <a:cs typeface="Calibri" panose="020F0502020204030204" pitchFamily="34" charset="0"/>
                <a:hlinkClick r:id="rId3"/>
              </a:rPr>
              <a:t>https://doi.org/10.1016/j.dib.2022.108429</a:t>
            </a:r>
            <a:r>
              <a:rPr lang="en-US" sz="1000" dirty="0">
                <a:latin typeface="Calibri" panose="020F0502020204030204" pitchFamily="34" charset="0"/>
                <a:cs typeface="Calibri" panose="020F0502020204030204" pitchFamily="34" charset="0"/>
              </a:rPr>
              <a:t> . </a:t>
            </a:r>
            <a:r>
              <a:rPr lang="en-US" sz="1000" dirty="0" err="1">
                <a:latin typeface="Calibri" panose="020F0502020204030204" pitchFamily="34" charset="0"/>
                <a:cs typeface="Calibri" panose="020F0502020204030204" pitchFamily="34" charset="0"/>
              </a:rPr>
              <a:t>Données</a:t>
            </a:r>
            <a:r>
              <a:rPr lang="en-US" sz="1000" dirty="0">
                <a:latin typeface="Calibri" panose="020F0502020204030204" pitchFamily="34" charset="0"/>
                <a:cs typeface="Calibri" panose="020F0502020204030204" pitchFamily="34" charset="0"/>
              </a:rPr>
              <a:t> dans Mendeley: </a:t>
            </a:r>
            <a:r>
              <a:rPr lang="en-US" sz="900" dirty="0">
                <a:latin typeface="Calibri" panose="020F0502020204030204" pitchFamily="34" charset="0"/>
                <a:cs typeface="Calibri" panose="020F0502020204030204" pitchFamily="34" charset="0"/>
                <a:hlinkClick r:id="rId4"/>
              </a:rPr>
              <a:t>https://data.mendeley.com/datasets/sndcjn5mc5/draft?a=156849b0-ac6e-4497-a642-0d5b70127efe</a:t>
            </a:r>
            <a:r>
              <a:rPr lang="en-US" sz="1000" dirty="0">
                <a:latin typeface="Calibri" panose="020F0502020204030204" pitchFamily="34" charset="0"/>
                <a:cs typeface="Calibri" panose="020F0502020204030204" pitchFamily="34" charset="0"/>
              </a:rPr>
              <a:t>. Dataset available and updated every3–6 months at: </a:t>
            </a:r>
            <a:r>
              <a:rPr lang="en-US" sz="900" dirty="0">
                <a:latin typeface="Calibri" panose="020F0502020204030204" pitchFamily="34" charset="0"/>
                <a:cs typeface="Calibri" panose="020F0502020204030204" pitchFamily="34" charset="0"/>
                <a:hlinkClick r:id="rId5"/>
              </a:rPr>
              <a:t>https://www.actioncontrelafaim.org/en/groundwater-resource-observatory-for-the-southwestern-madagascar/</a:t>
            </a:r>
            <a:r>
              <a:rPr lang="en-US" sz="900" dirty="0">
                <a:latin typeface="Calibri" panose="020F0502020204030204" pitchFamily="34" charset="0"/>
                <a:cs typeface="Calibri" panose="020F0502020204030204" pitchFamily="34" charset="0"/>
              </a:rPr>
              <a:t> .</a:t>
            </a:r>
          </a:p>
          <a:p>
            <a:pPr marL="158750" lvl="0" indent="0">
              <a:buNone/>
            </a:pPr>
            <a:endParaRPr lang="en-US" sz="800" dirty="0">
              <a:latin typeface="Calibri" panose="020F0502020204030204" pitchFamily="34" charset="0"/>
              <a:cs typeface="Calibri" panose="020F0502020204030204" pitchFamily="34" charset="0"/>
            </a:endParaRPr>
          </a:p>
          <a:p>
            <a:pPr marL="0" indent="0" algn="just">
              <a:buNone/>
            </a:pPr>
            <a:r>
              <a:rPr lang="en-US" sz="1000" dirty="0">
                <a:latin typeface="Calibri" panose="020F0502020204030204" pitchFamily="34" charset="0"/>
                <a:cs typeface="Calibri" panose="020F0502020204030204" pitchFamily="34" charset="0"/>
              </a:rPr>
              <a:t>Survey data on income, food security, and dietary behavior among women and children from households of differing socio-economic status in urban and peri-urban areas of Nairobi, Kenya. </a:t>
            </a:r>
            <a:r>
              <a:rPr lang="en-US" sz="1000" i="1" dirty="0">
                <a:solidFill>
                  <a:srgbClr val="00B050"/>
                </a:solidFill>
                <a:latin typeface="Calibri" panose="020F0502020204030204" pitchFamily="34" charset="0"/>
                <a:cs typeface="Calibri" panose="020F0502020204030204" pitchFamily="34" charset="0"/>
              </a:rPr>
              <a:t>Data in Brief</a:t>
            </a:r>
            <a:r>
              <a:rPr lang="en-US" sz="1000" dirty="0">
                <a:latin typeface="Calibri" panose="020F0502020204030204" pitchFamily="34" charset="0"/>
                <a:cs typeface="Calibri" panose="020F0502020204030204" pitchFamily="34" charset="0"/>
              </a:rPr>
              <a:t>. 2020. </a:t>
            </a:r>
            <a:r>
              <a:rPr lang="fr-FR" sz="900" dirty="0">
                <a:latin typeface="Calibri" panose="020F0502020204030204" pitchFamily="34" charset="0"/>
                <a:cs typeface="Calibri" panose="020F0502020204030204" pitchFamily="34" charset="0"/>
                <a:hlinkClick r:id="rId6" tooltip="Persistent link using digital object identifier"/>
              </a:rPr>
              <a:t>https://doi.org/10.1016/j.dib.2020.106542</a:t>
            </a:r>
            <a:r>
              <a:rPr lang="fr-FR" sz="900" dirty="0">
                <a:latin typeface="Calibri" panose="020F0502020204030204" pitchFamily="34" charset="0"/>
                <a:cs typeface="Calibri" panose="020F0502020204030204" pitchFamily="34" charset="0"/>
              </a:rPr>
              <a:t>. </a:t>
            </a:r>
            <a:r>
              <a:rPr lang="fr-FR" sz="1000" dirty="0">
                <a:latin typeface="Calibri" panose="020F0502020204030204" pitchFamily="34" charset="0"/>
                <a:cs typeface="Calibri" panose="020F0502020204030204" pitchFamily="34" charset="0"/>
              </a:rPr>
              <a:t>Données dans l’entrepôt Dataverse : </a:t>
            </a:r>
            <a:r>
              <a:rPr lang="fr-FR" sz="900" dirty="0">
                <a:latin typeface="Calibri" panose="020F0502020204030204" pitchFamily="34" charset="0"/>
                <a:cs typeface="Calibri" panose="020F0502020204030204" pitchFamily="34" charset="0"/>
                <a:hlinkClick r:id="rId7"/>
              </a:rPr>
              <a:t>https://dataverse.harvard.edu/dataset.xhtml?persistentId=doi:10.7910/DVN/3JZKBO</a:t>
            </a:r>
            <a:endParaRPr lang="en-US" sz="900" dirty="0">
              <a:latin typeface="Calibri" panose="020F0502020204030204" pitchFamily="34" charset="0"/>
              <a:cs typeface="Calibri" panose="020F0502020204030204" pitchFamily="34" charset="0"/>
            </a:endParaRPr>
          </a:p>
          <a:p>
            <a:pPr marL="0" indent="0" algn="just">
              <a:buNone/>
            </a:pPr>
            <a:endParaRPr lang="en-US" sz="800" dirty="0">
              <a:latin typeface="Calibri" panose="020F0502020204030204" pitchFamily="34" charset="0"/>
              <a:cs typeface="Calibri" panose="020F0502020204030204" pitchFamily="34" charset="0"/>
            </a:endParaRPr>
          </a:p>
          <a:p>
            <a:pPr marL="0" indent="0" algn="just">
              <a:buNone/>
            </a:pPr>
            <a:r>
              <a:rPr lang="en-US" sz="1000" dirty="0">
                <a:latin typeface="Calibri" panose="020F0502020204030204" pitchFamily="34" charset="0"/>
                <a:cs typeface="Calibri" panose="020F0502020204030204" pitchFamily="34" charset="0"/>
              </a:rPr>
              <a:t>Using Crowd-Sourced Data to Explore Police-Related-Deaths in the United States (2000–2017): The Case of Fatal Encounters. </a:t>
            </a:r>
            <a:r>
              <a:rPr lang="en-US" sz="1000" i="1" dirty="0">
                <a:solidFill>
                  <a:srgbClr val="00B050"/>
                </a:solidFill>
                <a:latin typeface="Calibri" panose="020F0502020204030204" pitchFamily="34" charset="0"/>
                <a:cs typeface="Calibri" panose="020F0502020204030204" pitchFamily="34" charset="0"/>
              </a:rPr>
              <a:t>Open Health Data. </a:t>
            </a:r>
            <a:r>
              <a:rPr lang="en-US" sz="1000" dirty="0">
                <a:latin typeface="Calibri" panose="020F0502020204030204" pitchFamily="34" charset="0"/>
                <a:cs typeface="Calibri" panose="020F0502020204030204" pitchFamily="34" charset="0"/>
              </a:rPr>
              <a:t>2019. </a:t>
            </a:r>
            <a:r>
              <a:rPr lang="en-US" sz="1000" dirty="0">
                <a:latin typeface="Calibri" panose="020F0502020204030204" pitchFamily="34" charset="0"/>
                <a:cs typeface="Calibri" panose="020F0502020204030204" pitchFamily="34" charset="0"/>
                <a:hlinkClick r:id="rId8"/>
              </a:rPr>
              <a:t>http://doi.org/10.5334/ohd.30</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Données</a:t>
            </a:r>
            <a:r>
              <a:rPr lang="en-US" sz="1000" dirty="0">
                <a:latin typeface="Calibri" panose="020F0502020204030204" pitchFamily="34" charset="0"/>
                <a:cs typeface="Calibri" panose="020F0502020204030204" pitchFamily="34" charset="0"/>
              </a:rPr>
              <a:t> can be found at: </a:t>
            </a:r>
            <a:r>
              <a:rPr lang="en-US" sz="1000" dirty="0">
                <a:latin typeface="Calibri" panose="020F0502020204030204" pitchFamily="34" charset="0"/>
                <a:cs typeface="Calibri" panose="020F0502020204030204" pitchFamily="34" charset="0"/>
                <a:hlinkClick r:id="rId9"/>
              </a:rPr>
              <a:t>https://www.fatalencounters.org/</a:t>
            </a:r>
            <a:r>
              <a:rPr lang="en-US" sz="1000" dirty="0">
                <a:latin typeface="Calibri" panose="020F0502020204030204" pitchFamily="34" charset="0"/>
                <a:cs typeface="Calibri" panose="020F0502020204030204" pitchFamily="34" charset="0"/>
              </a:rPr>
              <a:t> in addition to the repository required by manuscript submission. DOI: </a:t>
            </a:r>
            <a:r>
              <a:rPr lang="en-US" sz="1000" dirty="0">
                <a:latin typeface="Calibri" panose="020F0502020204030204" pitchFamily="34" charset="0"/>
                <a:cs typeface="Calibri" panose="020F0502020204030204" pitchFamily="34" charset="0"/>
                <a:hlinkClick r:id="rId10"/>
              </a:rPr>
              <a:t>https://doi.org/10.5334/ohd.30.s1</a:t>
            </a:r>
            <a:endParaRPr lang="fr-FR" sz="1000" dirty="0">
              <a:latin typeface="Calibri" panose="020F0502020204030204" pitchFamily="34" charset="0"/>
              <a:cs typeface="Calibri" panose="020F0502020204030204" pitchFamily="34" charset="0"/>
            </a:endParaRPr>
          </a:p>
          <a:p>
            <a:pPr marL="158750" indent="0" algn="just">
              <a:buNone/>
            </a:pPr>
            <a:endParaRPr lang="fr-FR" sz="800" dirty="0">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Calibri" panose="020F0502020204030204" pitchFamily="34" charset="0"/>
                <a:cs typeface="Calibri" panose="020F0502020204030204" pitchFamily="34" charset="0"/>
              </a:rPr>
              <a:t>An integrated dataset for stakeholder perceptions of environmental change and instrumented measures of change. </a:t>
            </a:r>
            <a:r>
              <a:rPr lang="en-US" sz="1000" i="1" dirty="0">
                <a:solidFill>
                  <a:srgbClr val="00B050"/>
                </a:solidFill>
                <a:latin typeface="Calibri" panose="020F0502020204030204" pitchFamily="34" charset="0"/>
                <a:cs typeface="Calibri" panose="020F0502020204030204" pitchFamily="34" charset="0"/>
              </a:rPr>
              <a:t>Data in Brief</a:t>
            </a:r>
            <a:r>
              <a:rPr lang="en-US" sz="1000" i="1" dirty="0">
                <a:solidFill>
                  <a:prstClr val="black"/>
                </a:solidFill>
                <a:latin typeface="Calibri" panose="020F0502020204030204" pitchFamily="34" charset="0"/>
                <a:cs typeface="Calibri" panose="020F0502020204030204" pitchFamily="34" charset="0"/>
              </a:rPr>
              <a:t>:</a:t>
            </a:r>
            <a:r>
              <a:rPr lang="en-US" sz="1000" dirty="0">
                <a:solidFill>
                  <a:prstClr val="black"/>
                </a:solidFill>
                <a:latin typeface="Calibri" panose="020F0502020204030204" pitchFamily="34" charset="0"/>
                <a:cs typeface="Calibri" panose="020F0502020204030204" pitchFamily="34" charset="0"/>
              </a:rPr>
              <a:t> </a:t>
            </a:r>
            <a:r>
              <a:rPr lang="fr-FR" sz="900" dirty="0">
                <a:latin typeface="Calibri" panose="020F0502020204030204" pitchFamily="34" charset="0"/>
                <a:cs typeface="Calibri" panose="020F0502020204030204" pitchFamily="34" charset="0"/>
                <a:hlinkClick r:id="rId11" tooltip="Persistent link using digital object identifier"/>
              </a:rPr>
              <a:t>https://doi.org/10.1016/j.dib.2018.10.112</a:t>
            </a:r>
            <a:r>
              <a:rPr lang="fr-FR" sz="1000" dirty="0">
                <a:latin typeface="Calibri" panose="020F0502020204030204" pitchFamily="34" charset="0"/>
                <a:cs typeface="Calibri" panose="020F0502020204030204" pitchFamily="34" charset="0"/>
              </a:rPr>
              <a:t>. Données dans </a:t>
            </a:r>
            <a:r>
              <a:rPr lang="fr-FR" sz="1000" i="1" dirty="0" err="1">
                <a:latin typeface="Calibri" panose="020F0502020204030204" pitchFamily="34" charset="0"/>
                <a:cs typeface="Calibri" panose="020F0502020204030204" pitchFamily="34" charset="0"/>
              </a:rPr>
              <a:t>Mendeley</a:t>
            </a:r>
            <a:r>
              <a:rPr lang="fr-FR" sz="1000" i="1" dirty="0">
                <a:latin typeface="Calibri" panose="020F0502020204030204" pitchFamily="34" charset="0"/>
                <a:cs typeface="Calibri" panose="020F0502020204030204" pitchFamily="34" charset="0"/>
              </a:rPr>
              <a:t> :</a:t>
            </a:r>
            <a:r>
              <a:rPr lang="fr-FR" sz="1000" dirty="0">
                <a:latin typeface="Calibri" panose="020F0502020204030204" pitchFamily="34" charset="0"/>
                <a:cs typeface="Calibri" panose="020F0502020204030204" pitchFamily="34" charset="0"/>
              </a:rPr>
              <a:t> </a:t>
            </a:r>
            <a:r>
              <a:rPr lang="fr-FR" sz="1000" dirty="0">
                <a:latin typeface="Calibri" panose="020F0502020204030204" pitchFamily="34" charset="0"/>
                <a:cs typeface="Calibri" panose="020F0502020204030204" pitchFamily="34" charset="0"/>
                <a:hlinkClick r:id="rId12"/>
              </a:rPr>
              <a:t>http://dx.doi.org/10.17632/cjfxg84bmx.1</a:t>
            </a:r>
            <a:endParaRPr lang="en-US" sz="1000" dirty="0">
              <a:latin typeface="Calibri" panose="020F0502020204030204" pitchFamily="34" charset="0"/>
              <a:cs typeface="Calibri" panose="020F0502020204030204" pitchFamily="34" charset="0"/>
            </a:endParaRPr>
          </a:p>
          <a:p>
            <a:pPr marL="158750" indent="0">
              <a:buNone/>
            </a:pPr>
            <a:endParaRPr lang="en-US" sz="800" dirty="0">
              <a:latin typeface="Calibri" panose="020F0502020204030204" pitchFamily="34" charset="0"/>
              <a:cs typeface="Calibri" panose="020F0502020204030204" pitchFamily="34" charset="0"/>
            </a:endParaRPr>
          </a:p>
          <a:p>
            <a:pPr marL="0" indent="0" algn="just">
              <a:buNone/>
            </a:pPr>
            <a:r>
              <a:rPr lang="en-US" sz="1000" dirty="0">
                <a:latin typeface="Calibri" panose="020F0502020204030204" pitchFamily="34" charset="0"/>
                <a:cs typeface="Calibri" panose="020F0502020204030204" pitchFamily="34" charset="0"/>
              </a:rPr>
              <a:t>Dependency Treebanks of Ancient Greek Prose. 2020. </a:t>
            </a:r>
            <a:r>
              <a:rPr lang="en-US" sz="1000" i="1" dirty="0">
                <a:solidFill>
                  <a:srgbClr val="00B050"/>
                </a:solidFill>
                <a:latin typeface="Calibri" panose="020F0502020204030204" pitchFamily="34" charset="0"/>
                <a:cs typeface="Calibri" panose="020F0502020204030204" pitchFamily="34" charset="0"/>
              </a:rPr>
              <a:t>Journal of Open Humanities Data. </a:t>
            </a:r>
            <a:r>
              <a:rPr lang="en-US" sz="1000" dirty="0">
                <a:latin typeface="Calibri" panose="020F0502020204030204" pitchFamily="34" charset="0"/>
                <a:cs typeface="Calibri" panose="020F0502020204030204" pitchFamily="34" charset="0"/>
                <a:hlinkClick r:id="rId13"/>
              </a:rPr>
              <a:t>http://doi.org/10.5334/johd.13</a:t>
            </a:r>
            <a:r>
              <a:rPr lang="en-US" sz="1000" dirty="0">
                <a:latin typeface="Calibri" panose="020F0502020204030204" pitchFamily="34" charset="0"/>
                <a:cs typeface="Calibri" panose="020F0502020204030204" pitchFamily="34" charset="0"/>
              </a:rPr>
              <a:t>. Données dans Zenodo: </a:t>
            </a:r>
            <a:r>
              <a:rPr lang="fr-FR" sz="900" dirty="0">
                <a:latin typeface="Calibri" panose="020F0502020204030204" pitchFamily="34" charset="0"/>
                <a:cs typeface="Calibri" panose="020F0502020204030204" pitchFamily="34" charset="0"/>
                <a:hlinkClick r:id="rId14"/>
              </a:rPr>
              <a:t>https://zenodo.org/record/3596076#.XlZ7CxP7Su4</a:t>
            </a:r>
            <a:endParaRPr lang="fr-FR" sz="900" dirty="0">
              <a:latin typeface="Calibri" panose="020F0502020204030204" pitchFamily="34" charset="0"/>
              <a:cs typeface="Calibri" panose="020F0502020204030204" pitchFamily="34" charset="0"/>
            </a:endParaRPr>
          </a:p>
          <a:p>
            <a:pPr marL="0" indent="0" algn="just">
              <a:buNone/>
            </a:pPr>
            <a:endParaRPr lang="fr-FR" sz="800" b="1" dirty="0">
              <a:latin typeface="Calibri" panose="020F0502020204030204" pitchFamily="34" charset="0"/>
              <a:cs typeface="Calibri" panose="020F0502020204030204" pitchFamily="34" charset="0"/>
            </a:endParaRPr>
          </a:p>
          <a:p>
            <a:pPr marL="0" indent="0">
              <a:buNone/>
            </a:pPr>
            <a:r>
              <a:rPr lang="en-US" sz="1000" b="1" dirty="0" err="1">
                <a:latin typeface="Calibri" panose="020F0502020204030204" pitchFamily="34" charset="0"/>
                <a:cs typeface="Calibri" panose="020F0502020204030204" pitchFamily="34" charset="0"/>
              </a:rPr>
              <a:t>Autres</a:t>
            </a:r>
            <a:r>
              <a:rPr lang="en-US" sz="1000" b="1" dirty="0">
                <a:latin typeface="Calibri" panose="020F0502020204030204" pitchFamily="34" charset="0"/>
                <a:cs typeface="Calibri" panose="020F0502020204030204" pitchFamily="34" charset="0"/>
              </a:rPr>
              <a:t> data papers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Calibri" panose="020F0502020204030204" pitchFamily="34" charset="0"/>
                <a:cs typeface="Calibri" panose="020F0502020204030204" pitchFamily="34" charset="0"/>
              </a:rPr>
              <a:t>Annotated References in the Historiography on Venice: 19</a:t>
            </a:r>
            <a:r>
              <a:rPr lang="en-US" sz="1000" baseline="30000" dirty="0">
                <a:latin typeface="Calibri" panose="020F0502020204030204" pitchFamily="34" charset="0"/>
                <a:cs typeface="Calibri" panose="020F0502020204030204" pitchFamily="34" charset="0"/>
              </a:rPr>
              <a:t>th</a:t>
            </a:r>
            <a:r>
              <a:rPr lang="en-US" sz="1000" dirty="0">
                <a:latin typeface="Calibri" panose="020F0502020204030204" pitchFamily="34" charset="0"/>
                <a:cs typeface="Calibri" panose="020F0502020204030204" pitchFamily="34" charset="0"/>
              </a:rPr>
              <a:t>–21</a:t>
            </a:r>
            <a:r>
              <a:rPr lang="en-US" sz="1000" baseline="30000" dirty="0">
                <a:latin typeface="Calibri" panose="020F0502020204030204" pitchFamily="34" charset="0"/>
                <a:cs typeface="Calibri" panose="020F0502020204030204" pitchFamily="34" charset="0"/>
              </a:rPr>
              <a:t>st</a:t>
            </a:r>
            <a:r>
              <a:rPr lang="en-US" sz="1000" dirty="0">
                <a:latin typeface="Calibri" panose="020F0502020204030204" pitchFamily="34" charset="0"/>
                <a:cs typeface="Calibri" panose="020F0502020204030204" pitchFamily="34" charset="0"/>
              </a:rPr>
              <a:t> centuries. 2017. </a:t>
            </a:r>
            <a:r>
              <a:rPr lang="en-US" sz="1000" i="1" dirty="0">
                <a:solidFill>
                  <a:srgbClr val="00B050"/>
                </a:solidFill>
                <a:latin typeface="Calibri" panose="020F0502020204030204" pitchFamily="34" charset="0"/>
                <a:cs typeface="Calibri" panose="020F0502020204030204" pitchFamily="34" charset="0"/>
              </a:rPr>
              <a:t>Journal of Open Humanities Data</a:t>
            </a:r>
            <a:r>
              <a:rPr lang="en-US" sz="1000" dirty="0">
                <a:latin typeface="Calibri" panose="020F0502020204030204" pitchFamily="34" charset="0"/>
                <a:cs typeface="Calibri" panose="020F0502020204030204" pitchFamily="34" charset="0"/>
              </a:rPr>
              <a:t>, 3, p.2. </a:t>
            </a:r>
            <a:r>
              <a:rPr lang="en-US" sz="900" dirty="0">
                <a:latin typeface="Calibri" panose="020F0502020204030204" pitchFamily="34" charset="0"/>
                <a:cs typeface="Calibri" panose="020F0502020204030204" pitchFamily="34" charset="0"/>
                <a:hlinkClick r:id="rId15"/>
              </a:rPr>
              <a:t>http://doi.org/10.5334/johd.9</a:t>
            </a:r>
            <a:r>
              <a:rPr lang="en-US" sz="1000" dirty="0">
                <a:latin typeface="Calibri" panose="020F0502020204030204" pitchFamily="34" charset="0"/>
                <a:cs typeface="Calibri" panose="020F0502020204030204" pitchFamily="34" charset="0"/>
              </a:rPr>
              <a:t>. </a:t>
            </a:r>
            <a:r>
              <a:rPr lang="en-US" sz="1000" b="0" dirty="0">
                <a:latin typeface="Calibri" panose="020F0502020204030204" pitchFamily="34" charset="0"/>
                <a:cs typeface="Calibri" panose="020F0502020204030204" pitchFamily="34" charset="0"/>
              </a:rPr>
              <a:t>Repository location: </a:t>
            </a:r>
            <a:r>
              <a:rPr lang="en-US" sz="1000" dirty="0">
                <a:latin typeface="Calibri" panose="020F0502020204030204" pitchFamily="34" charset="0"/>
                <a:cs typeface="Calibri" panose="020F0502020204030204" pitchFamily="34" charset="0"/>
              </a:rPr>
              <a:t>GitHub: </a:t>
            </a:r>
            <a:r>
              <a:rPr lang="en-US" sz="900" dirty="0">
                <a:latin typeface="Calibri" panose="020F0502020204030204" pitchFamily="34" charset="0"/>
                <a:cs typeface="Calibri" panose="020F0502020204030204" pitchFamily="34" charset="0"/>
                <a:hlinkClick r:id="rId16"/>
              </a:rPr>
              <a:t>https://github.com/dhlab-epfl/LinkedBooksReferenceParsing</a:t>
            </a:r>
            <a:r>
              <a:rPr lang="en-US" sz="900" dirty="0">
                <a:latin typeface="Calibri" panose="020F0502020204030204" pitchFamily="34" charset="0"/>
                <a:cs typeface="Calibri" panose="020F0502020204030204" pitchFamily="34" charset="0"/>
              </a:rPr>
              <a:t> et </a:t>
            </a:r>
            <a:r>
              <a:rPr lang="en-US" sz="900" dirty="0" err="1">
                <a:latin typeface="Calibri" panose="020F0502020204030204" pitchFamily="34" charset="0"/>
                <a:cs typeface="Calibri" panose="020F0502020204030204" pitchFamily="34" charset="0"/>
              </a:rPr>
              <a:t>Zenodo</a:t>
            </a:r>
            <a:r>
              <a:rPr lang="en-US" sz="900" dirty="0">
                <a:latin typeface="Calibri" panose="020F0502020204030204" pitchFamily="34" charset="0"/>
                <a:cs typeface="Calibri" panose="020F0502020204030204" pitchFamily="34" charset="0"/>
              </a:rPr>
              <a:t>: </a:t>
            </a:r>
            <a:r>
              <a:rPr lang="en-US" sz="900" dirty="0">
                <a:latin typeface="Calibri" panose="020F0502020204030204" pitchFamily="34" charset="0"/>
                <a:cs typeface="Calibri" panose="020F0502020204030204" pitchFamily="34" charset="0"/>
                <a:hlinkClick r:id="rId17"/>
              </a:rPr>
              <a:t>http://doi.org/10.5281/zenodo.579679</a:t>
            </a:r>
            <a:endParaRPr lang="fr-FR" sz="900" dirty="0">
              <a:latin typeface="Calibri" panose="020F0502020204030204" pitchFamily="34" charset="0"/>
              <a:cs typeface="Calibri" panose="020F0502020204030204" pitchFamily="34" charset="0"/>
            </a:endParaRPr>
          </a:p>
          <a:p>
            <a:pPr marL="0" indent="0">
              <a:buNone/>
            </a:pPr>
            <a:endParaRPr lang="en-US" sz="1000" dirty="0">
              <a:latin typeface="Calibri" panose="020F0502020204030204" pitchFamily="34" charset="0"/>
              <a:cs typeface="Calibri" panose="020F0502020204030204" pitchFamily="34" charset="0"/>
            </a:endParaRPr>
          </a:p>
          <a:p>
            <a:pPr marL="0" indent="0">
              <a:buNone/>
            </a:pPr>
            <a:r>
              <a:rPr lang="en-US" sz="1000" dirty="0">
                <a:latin typeface="Calibri" panose="020F0502020204030204" pitchFamily="34" charset="0"/>
                <a:cs typeface="Calibri" panose="020F0502020204030204" pitchFamily="34" charset="0"/>
              </a:rPr>
              <a:t>Early African-American Film Database, 1909-1930. </a:t>
            </a:r>
            <a:r>
              <a:rPr lang="en-US" sz="1000" dirty="0" err="1">
                <a:latin typeface="Calibri" panose="020F0502020204030204" pitchFamily="34" charset="0"/>
                <a:cs typeface="Calibri" panose="020F0502020204030204" pitchFamily="34" charset="0"/>
              </a:rPr>
              <a:t>Cifor</a:t>
            </a:r>
            <a:r>
              <a:rPr lang="en-US" sz="1000" dirty="0">
                <a:latin typeface="Calibri" panose="020F0502020204030204" pitchFamily="34" charset="0"/>
                <a:cs typeface="Calibri" panose="020F0502020204030204" pitchFamily="34" charset="0"/>
              </a:rPr>
              <a:t> et al. 2018. </a:t>
            </a:r>
            <a:r>
              <a:rPr lang="en-US" sz="1000" i="1" dirty="0">
                <a:solidFill>
                  <a:srgbClr val="00B050"/>
                </a:solidFill>
                <a:latin typeface="Calibri" panose="020F0502020204030204" pitchFamily="34" charset="0"/>
                <a:cs typeface="Calibri" panose="020F0502020204030204" pitchFamily="34" charset="0"/>
              </a:rPr>
              <a:t>J. of Open Humanities Data</a:t>
            </a:r>
            <a:r>
              <a:rPr lang="en-US" sz="1000" dirty="0">
                <a:latin typeface="Calibri" panose="020F0502020204030204" pitchFamily="34" charset="0"/>
                <a:cs typeface="Calibri" panose="020F0502020204030204" pitchFamily="34" charset="0"/>
              </a:rPr>
              <a:t>, 4, p.1. </a:t>
            </a:r>
            <a:r>
              <a:rPr lang="en-US" sz="900" dirty="0">
                <a:latin typeface="Calibri" panose="020F0502020204030204" pitchFamily="34" charset="0"/>
                <a:cs typeface="Calibri" panose="020F0502020204030204" pitchFamily="34" charset="0"/>
                <a:hlinkClick r:id="rId18"/>
              </a:rPr>
              <a:t>http://doi.org/10.5334/johd.7</a:t>
            </a:r>
            <a:r>
              <a:rPr lang="en-US" sz="900" dirty="0">
                <a:latin typeface="Calibri" panose="020F0502020204030204" pitchFamily="34" charset="0"/>
                <a:cs typeface="Calibri" panose="020F0502020204030204" pitchFamily="34" charset="0"/>
              </a:rPr>
              <a:t>. </a:t>
            </a:r>
            <a:r>
              <a:rPr lang="en-US" sz="1000" dirty="0">
                <a:latin typeface="Calibri" panose="020F0502020204030204" pitchFamily="34" charset="0"/>
                <a:cs typeface="Calibri" panose="020F0502020204030204" pitchFamily="34" charset="0"/>
              </a:rPr>
              <a:t>Données dans Zenodo: </a:t>
            </a:r>
            <a:r>
              <a:rPr lang="en-US" sz="1000" dirty="0" err="1">
                <a:latin typeface="Calibri" panose="020F0502020204030204" pitchFamily="34" charset="0"/>
                <a:cs typeface="Calibri" panose="020F0502020204030204" pitchFamily="34" charset="0"/>
              </a:rPr>
              <a:t>mais</a:t>
            </a:r>
            <a:r>
              <a:rPr lang="en-US" sz="1000" dirty="0">
                <a:latin typeface="Calibri" panose="020F0502020204030204" pitchFamily="34" charset="0"/>
                <a:cs typeface="Calibri" panose="020F0502020204030204" pitchFamily="34" charset="0"/>
              </a:rPr>
              <a:t> pas de lien !</a:t>
            </a:r>
            <a:endParaRPr lang="fr-FR" sz="1000" dirty="0">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83386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pPr marL="0" indent="0">
              <a:buNone/>
            </a:pPr>
            <a:r>
              <a:rPr lang="fr-FR" sz="1000" dirty="0">
                <a:latin typeface="Calibri" panose="020F0502020204030204" pitchFamily="34" charset="0"/>
                <a:cs typeface="Calibri" panose="020F0502020204030204" pitchFamily="34" charset="0"/>
              </a:rPr>
              <a:t>Une base de données pour étudier vingt années de dynamiques du marché immobilier résidentiel en Île-de-France. Thibault Le Corre. </a:t>
            </a:r>
            <a:r>
              <a:rPr lang="fr-FR" sz="1000" i="1" dirty="0" err="1">
                <a:solidFill>
                  <a:srgbClr val="00B050"/>
                </a:solidFill>
                <a:latin typeface="Calibri" panose="020F0502020204030204" pitchFamily="34" charset="0"/>
                <a:cs typeface="Calibri" panose="020F0502020204030204" pitchFamily="34" charset="0"/>
              </a:rPr>
              <a:t>Cybergeo</a:t>
            </a:r>
            <a:r>
              <a:rPr lang="fr-FR" sz="1000" i="1" dirty="0">
                <a:solidFill>
                  <a:srgbClr val="00B050"/>
                </a:solidFill>
                <a:latin typeface="Calibri" panose="020F0502020204030204" pitchFamily="34" charset="0"/>
                <a:cs typeface="Calibri" panose="020F0502020204030204" pitchFamily="34" charset="0"/>
              </a:rPr>
              <a:t>: </a:t>
            </a:r>
            <a:r>
              <a:rPr lang="fr-FR" sz="1000" i="1" dirty="0" err="1">
                <a:solidFill>
                  <a:srgbClr val="00B050"/>
                </a:solidFill>
                <a:latin typeface="Calibri" panose="020F0502020204030204" pitchFamily="34" charset="0"/>
                <a:cs typeface="Calibri" panose="020F0502020204030204" pitchFamily="34" charset="0"/>
              </a:rPr>
              <a:t>European</a:t>
            </a:r>
            <a:r>
              <a:rPr lang="fr-FR" sz="1000" i="1" dirty="0">
                <a:solidFill>
                  <a:srgbClr val="00B050"/>
                </a:solidFill>
                <a:latin typeface="Calibri" panose="020F0502020204030204" pitchFamily="34" charset="0"/>
                <a:cs typeface="Calibri" panose="020F0502020204030204" pitchFamily="34" charset="0"/>
              </a:rPr>
              <a:t> Journal of </a:t>
            </a:r>
            <a:r>
              <a:rPr lang="fr-FR" sz="1000" i="1" dirty="0" err="1">
                <a:solidFill>
                  <a:srgbClr val="00B050"/>
                </a:solidFill>
                <a:latin typeface="Calibri" panose="020F0502020204030204" pitchFamily="34" charset="0"/>
                <a:cs typeface="Calibri" panose="020F0502020204030204" pitchFamily="34" charset="0"/>
              </a:rPr>
              <a:t>Geography</a:t>
            </a:r>
            <a:r>
              <a:rPr lang="fr-FR" sz="1000" dirty="0">
                <a:latin typeface="Calibri" panose="020F0502020204030204" pitchFamily="34" charset="0"/>
                <a:cs typeface="Calibri" panose="020F0502020204030204" pitchFamily="34" charset="0"/>
              </a:rPr>
              <a:t>. 2021. </a:t>
            </a:r>
            <a:r>
              <a:rPr lang="fr-FR" sz="1000" dirty="0">
                <a:latin typeface="Calibri" panose="020F0502020204030204" pitchFamily="34" charset="0"/>
                <a:cs typeface="Calibri" panose="020F0502020204030204" pitchFamily="34" charset="0"/>
                <a:hlinkClick r:id="rId3"/>
              </a:rPr>
              <a:t>https://doi.org/10.4000/cybergeo.37430</a:t>
            </a:r>
            <a:r>
              <a:rPr lang="fr-FR" sz="1000" dirty="0">
                <a:latin typeface="Calibri" panose="020F0502020204030204" pitchFamily="34" charset="0"/>
                <a:cs typeface="Calibri" panose="020F0502020204030204" pitchFamily="34" charset="0"/>
              </a:rPr>
              <a:t> Données déposées dans </a:t>
            </a:r>
            <a:r>
              <a:rPr lang="fr-FR" sz="1000" dirty="0" err="1">
                <a:latin typeface="Calibri" panose="020F0502020204030204" pitchFamily="34" charset="0"/>
                <a:cs typeface="Calibri" panose="020F0502020204030204" pitchFamily="34" charset="0"/>
              </a:rPr>
              <a:t>Zenodo</a:t>
            </a:r>
            <a:r>
              <a:rPr lang="fr-FR" sz="1000" dirty="0">
                <a:latin typeface="Calibri" panose="020F0502020204030204" pitchFamily="34" charset="0"/>
                <a:cs typeface="Calibri" panose="020F0502020204030204" pitchFamily="34" charset="0"/>
              </a:rPr>
              <a:t> + site web du projet CASSMIR (Contribution à l’Analyse Spatiale et Sociale des Marchés Immobiliers Résidentiels) : </a:t>
            </a:r>
            <a:r>
              <a:rPr lang="fr-FR" sz="1000" dirty="0">
                <a:latin typeface="Calibri" panose="020F0502020204030204" pitchFamily="34" charset="0"/>
                <a:cs typeface="Calibri" panose="020F0502020204030204" pitchFamily="34" charset="0"/>
                <a:hlinkClick r:id="rId4"/>
              </a:rPr>
              <a:t>https://tlecorre.gitpages.huma-num.fr/cassmir/</a:t>
            </a:r>
            <a:r>
              <a:rPr lang="fr-FR" sz="1000" dirty="0">
                <a:latin typeface="Calibri" panose="020F0502020204030204" pitchFamily="34" charset="0"/>
                <a:cs typeface="Calibri" panose="020F0502020204030204" pitchFamily="34" charset="0"/>
              </a:rPr>
              <a:t> </a:t>
            </a:r>
            <a:endParaRPr lang="fr-FR" sz="1000" b="0" dirty="0">
              <a:latin typeface="Calibri" panose="020F0502020204030204" pitchFamily="34" charset="0"/>
              <a:cs typeface="Calibri" panose="020F0502020204030204" pitchFamily="34" charset="0"/>
            </a:endParaRPr>
          </a:p>
          <a:p>
            <a:pPr marL="0" indent="0">
              <a:buNone/>
            </a:pPr>
            <a:endParaRPr lang="fr-FR" sz="1000" dirty="0">
              <a:latin typeface="Calibri" panose="020F0502020204030204" pitchFamily="34" charset="0"/>
              <a:cs typeface="Calibri" panose="020F0502020204030204" pitchFamily="34" charset="0"/>
            </a:endParaRPr>
          </a:p>
          <a:p>
            <a:pPr marL="0" indent="0">
              <a:buNone/>
            </a:pPr>
            <a:r>
              <a:rPr lang="fr-FR" sz="1000" b="0" dirty="0">
                <a:latin typeface="Calibri" panose="020F0502020204030204" pitchFamily="34" charset="0"/>
                <a:cs typeface="Calibri" panose="020F0502020204030204" pitchFamily="34" charset="0"/>
              </a:rPr>
              <a:t>Les déterminants naturels et politiques des AOC viticoles de Côte-d’Or. Jean-Sauveur Ay et Mohamed Hilal. </a:t>
            </a:r>
            <a:r>
              <a:rPr lang="fr-FR" sz="1000" i="1" dirty="0" err="1">
                <a:solidFill>
                  <a:srgbClr val="00B050"/>
                </a:solidFill>
                <a:latin typeface="Calibri" panose="020F0502020204030204" pitchFamily="34" charset="0"/>
                <a:cs typeface="Calibri" panose="020F0502020204030204" pitchFamily="34" charset="0"/>
              </a:rPr>
              <a:t>Cybergeo</a:t>
            </a:r>
            <a:r>
              <a:rPr lang="fr-FR" sz="1000" i="1" dirty="0">
                <a:solidFill>
                  <a:srgbClr val="00B050"/>
                </a:solidFill>
                <a:latin typeface="Calibri" panose="020F0502020204030204" pitchFamily="34" charset="0"/>
                <a:cs typeface="Calibri" panose="020F0502020204030204" pitchFamily="34" charset="0"/>
              </a:rPr>
              <a:t>: </a:t>
            </a:r>
            <a:r>
              <a:rPr lang="fr-FR" sz="1000" i="1" dirty="0" err="1">
                <a:solidFill>
                  <a:srgbClr val="00B050"/>
                </a:solidFill>
                <a:latin typeface="Calibri" panose="020F0502020204030204" pitchFamily="34" charset="0"/>
                <a:cs typeface="Calibri" panose="020F0502020204030204" pitchFamily="34" charset="0"/>
              </a:rPr>
              <a:t>European</a:t>
            </a:r>
            <a:r>
              <a:rPr lang="fr-FR" sz="1000" i="1" dirty="0">
                <a:solidFill>
                  <a:srgbClr val="00B050"/>
                </a:solidFill>
                <a:latin typeface="Calibri" panose="020F0502020204030204" pitchFamily="34" charset="0"/>
                <a:cs typeface="Calibri" panose="020F0502020204030204" pitchFamily="34" charset="0"/>
              </a:rPr>
              <a:t> Journal of </a:t>
            </a:r>
            <a:r>
              <a:rPr lang="fr-FR" sz="1000" i="1" dirty="0" err="1">
                <a:solidFill>
                  <a:srgbClr val="00B050"/>
                </a:solidFill>
                <a:latin typeface="Calibri" panose="020F0502020204030204" pitchFamily="34" charset="0"/>
                <a:cs typeface="Calibri" panose="020F0502020204030204" pitchFamily="34" charset="0"/>
              </a:rPr>
              <a:t>Geography</a:t>
            </a:r>
            <a:r>
              <a:rPr lang="fr-FR" sz="1000" b="0" dirty="0">
                <a:latin typeface="Calibri" panose="020F0502020204030204" pitchFamily="34" charset="0"/>
                <a:cs typeface="Calibri" panose="020F0502020204030204" pitchFamily="34" charset="0"/>
              </a:rPr>
              <a:t>. 2021: </a:t>
            </a:r>
            <a:r>
              <a:rPr lang="fr-FR" sz="1000" b="0" dirty="0">
                <a:latin typeface="Calibri" panose="020F0502020204030204" pitchFamily="34" charset="0"/>
                <a:cs typeface="Calibri" panose="020F0502020204030204" pitchFamily="34" charset="0"/>
                <a:hlinkClick r:id="rId5"/>
              </a:rPr>
              <a:t>https://doi.org/10.4000/cybergeo.36443</a:t>
            </a:r>
            <a:r>
              <a:rPr lang="fr-FR" sz="1000" b="0" dirty="0">
                <a:latin typeface="Calibri" panose="020F0502020204030204" pitchFamily="34" charset="0"/>
                <a:cs typeface="Calibri" panose="020F0502020204030204" pitchFamily="34" charset="0"/>
              </a:rPr>
              <a:t>. </a:t>
            </a:r>
            <a:r>
              <a:rPr lang="fr-FR" sz="1000" dirty="0">
                <a:latin typeface="Calibri" panose="020F0502020204030204" pitchFamily="34" charset="0"/>
                <a:cs typeface="Calibri" panose="020F0502020204030204" pitchFamily="34" charset="0"/>
              </a:rPr>
              <a:t>D</a:t>
            </a:r>
            <a:r>
              <a:rPr lang="fr-FR" sz="1000" b="0" dirty="0">
                <a:latin typeface="Calibri" panose="020F0502020204030204" pitchFamily="34" charset="0"/>
                <a:cs typeface="Calibri" panose="020F0502020204030204" pitchFamily="34" charset="0"/>
              </a:rPr>
              <a:t>onnées dans Dataverse </a:t>
            </a:r>
            <a:r>
              <a:rPr lang="fr-FR" sz="1000" b="0" dirty="0" err="1">
                <a:latin typeface="Calibri" panose="020F0502020204030204" pitchFamily="34" charset="0"/>
                <a:cs typeface="Calibri" panose="020F0502020204030204" pitchFamily="34" charset="0"/>
              </a:rPr>
              <a:t>INRAe</a:t>
            </a:r>
            <a:r>
              <a:rPr lang="fr-FR" sz="1000" b="0" dirty="0">
                <a:latin typeface="Calibri" panose="020F0502020204030204" pitchFamily="34" charset="0"/>
                <a:cs typeface="Calibri" panose="020F0502020204030204" pitchFamily="34" charset="0"/>
              </a:rPr>
              <a:t> : </a:t>
            </a:r>
            <a:r>
              <a:rPr lang="fr-FR" sz="1000" dirty="0">
                <a:latin typeface="Calibri" panose="020F0502020204030204" pitchFamily="34" charset="0"/>
                <a:cs typeface="Calibri" panose="020F0502020204030204" pitchFamily="34" charset="0"/>
              </a:rPr>
              <a:t>Le document qui contient les codes R permettant de charger les données disponibles sur le serveur se trouve sur </a:t>
            </a:r>
            <a:r>
              <a:rPr lang="fr-FR" sz="1000" dirty="0">
                <a:latin typeface="Calibri" panose="020F0502020204030204" pitchFamily="34" charset="0"/>
                <a:cs typeface="Calibri" panose="020F0502020204030204" pitchFamily="34" charset="0"/>
                <a:hlinkClick r:id="rId6"/>
              </a:rPr>
              <a:t>https://data.inrae.fr/dataset.xhtml?persistentId=doi:10.15454/ZZWQMN</a:t>
            </a:r>
            <a:r>
              <a:rPr lang="fr-FR" sz="1000" dirty="0">
                <a:latin typeface="Calibri" panose="020F0502020204030204" pitchFamily="34" charset="0"/>
                <a:cs typeface="Calibri" panose="020F0502020204030204" pitchFamily="34" charset="0"/>
                <a:hlinkClick r:id="rId7"/>
              </a:rPr>
              <a:t> </a:t>
            </a:r>
            <a:r>
              <a:rPr lang="fr-FR" sz="1000" dirty="0">
                <a:latin typeface="Calibri" panose="020F0502020204030204" pitchFamily="34" charset="0"/>
                <a:cs typeface="Calibri" panose="020F0502020204030204" pitchFamily="34" charset="0"/>
              </a:rPr>
              <a:t>(doi:10.15454/ZZWQMN, fichier readme.txt). Avec le package </a:t>
            </a:r>
            <a:r>
              <a:rPr lang="fr-FR" sz="1000" dirty="0" err="1">
                <a:latin typeface="Calibri" panose="020F0502020204030204" pitchFamily="34" charset="0"/>
                <a:cs typeface="Calibri" panose="020F0502020204030204" pitchFamily="34" charset="0"/>
              </a:rPr>
              <a:t>dataverse</a:t>
            </a:r>
            <a:r>
              <a:rPr lang="fr-FR" sz="1000" dirty="0">
                <a:latin typeface="Calibri" panose="020F0502020204030204" pitchFamily="34" charset="0"/>
                <a:cs typeface="Calibri" panose="020F0502020204030204" pitchFamily="34" charset="0"/>
              </a:rPr>
              <a:t> (</a:t>
            </a:r>
            <a:r>
              <a:rPr lang="fr-FR" sz="1000" dirty="0" err="1">
                <a:latin typeface="Calibri" panose="020F0502020204030204" pitchFamily="34" charset="0"/>
                <a:cs typeface="Calibri" panose="020F0502020204030204" pitchFamily="34" charset="0"/>
              </a:rPr>
              <a:t>Leeper</a:t>
            </a:r>
            <a:r>
              <a:rPr lang="fr-FR" sz="1000" dirty="0">
                <a:latin typeface="Calibri" panose="020F0502020204030204" pitchFamily="34" charset="0"/>
                <a:cs typeface="Calibri" panose="020F0502020204030204" pitchFamily="34" charset="0"/>
              </a:rPr>
              <a:t>, 2017), les codes permettent de reproduire l’ensemble des résultats associés au </a:t>
            </a:r>
            <a:r>
              <a:rPr lang="fr-FR" sz="1000" i="1" dirty="0">
                <a:latin typeface="Calibri" panose="020F0502020204030204" pitchFamily="34" charset="0"/>
                <a:cs typeface="Calibri" panose="020F0502020204030204" pitchFamily="34" charset="0"/>
              </a:rPr>
              <a:t>data </a:t>
            </a:r>
            <a:r>
              <a:rPr lang="fr-FR" sz="1000" i="1" dirty="0" err="1">
                <a:latin typeface="Calibri" panose="020F0502020204030204" pitchFamily="34" charset="0"/>
                <a:cs typeface="Calibri" panose="020F0502020204030204" pitchFamily="34" charset="0"/>
              </a:rPr>
              <a:t>paper</a:t>
            </a:r>
            <a:r>
              <a:rPr lang="fr-FR" sz="1000" dirty="0">
                <a:latin typeface="Calibri" panose="020F0502020204030204" pitchFamily="34" charset="0"/>
                <a:cs typeface="Calibri" panose="020F0502020204030204" pitchFamily="34" charset="0"/>
              </a:rPr>
              <a:t>. </a:t>
            </a:r>
            <a:endParaRPr lang="fr-FR" sz="1000" b="0" dirty="0">
              <a:latin typeface="Calibri" panose="020F0502020204030204" pitchFamily="34" charset="0"/>
              <a:cs typeface="Calibri" panose="020F0502020204030204" pitchFamily="34" charset="0"/>
            </a:endParaRPr>
          </a:p>
          <a:p>
            <a:pPr marL="0" indent="0"/>
            <a:endParaRPr lang="fr-FR" sz="1000" dirty="0">
              <a:latin typeface="Calibri" panose="020F0502020204030204" pitchFamily="34" charset="0"/>
              <a:cs typeface="Calibri" panose="020F0502020204030204" pitchFamily="34" charset="0"/>
            </a:endParaRPr>
          </a:p>
          <a:p>
            <a:pPr marL="0" indent="0">
              <a:buNone/>
            </a:pPr>
            <a:r>
              <a:rPr lang="fr-FR" sz="1000" i="1" dirty="0">
                <a:solidFill>
                  <a:srgbClr val="00B050"/>
                </a:solidFill>
                <a:latin typeface="Calibri" panose="020F0502020204030204" pitchFamily="34" charset="0"/>
                <a:cs typeface="Calibri" panose="020F0502020204030204" pitchFamily="34" charset="0"/>
              </a:rPr>
              <a:t>Cahiers Agricultures</a:t>
            </a:r>
            <a:r>
              <a:rPr lang="fr-FR" sz="1000" b="0" dirty="0">
                <a:latin typeface="Calibri" panose="020F0502020204030204" pitchFamily="34" charset="0"/>
                <a:cs typeface="Calibri" panose="020F0502020204030204" pitchFamily="34" charset="0"/>
              </a:rPr>
              <a:t>. Numéro thématique « Données d’enquêtes socioéconomiques sur les ménages agricoles dans les pays du Sud ». </a:t>
            </a:r>
          </a:p>
          <a:p>
            <a:pPr marL="0" indent="0">
              <a:buNone/>
            </a:pPr>
            <a:r>
              <a:rPr lang="fr-FR" sz="1000" b="0" dirty="0">
                <a:latin typeface="Calibri" panose="020F0502020204030204" pitchFamily="34" charset="0"/>
                <a:cs typeface="Calibri" panose="020F0502020204030204" pitchFamily="34" charset="0"/>
                <a:hlinkClick r:id="rId8"/>
              </a:rPr>
              <a:t>https://www.cahiersagricultures.fr/fr/component/toc/?task=topic&amp;id=889</a:t>
            </a:r>
            <a:r>
              <a:rPr lang="fr-FR" sz="1000" b="0" dirty="0">
                <a:latin typeface="Calibri" panose="020F0502020204030204" pitchFamily="34" charset="0"/>
                <a:cs typeface="Calibri" panose="020F0502020204030204" pitchFamily="34" charset="0"/>
              </a:rPr>
              <a:t> </a:t>
            </a:r>
          </a:p>
          <a:p>
            <a:pPr marL="0" indent="0">
              <a:buNone/>
            </a:pPr>
            <a:r>
              <a:rPr lang="fr-FR" sz="1000" b="0" dirty="0">
                <a:latin typeface="Calibri" panose="020F0502020204030204" pitchFamily="34" charset="0"/>
                <a:cs typeface="Calibri" panose="020F0502020204030204" pitchFamily="34" charset="0"/>
              </a:rPr>
              <a:t>Données des Data papers dans le Dataverse Cirad.</a:t>
            </a:r>
          </a:p>
          <a:p>
            <a:pPr marL="158750" indent="0">
              <a:buNone/>
            </a:pP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1388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000" dirty="0">
                <a:latin typeface="Calibri" panose="020F0502020204030204" pitchFamily="34" charset="0"/>
                <a:cs typeface="Calibri" panose="020F0502020204030204" pitchFamily="34" charset="0"/>
              </a:rPr>
              <a:t>Articles sur le sujet de la reconnaissance :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000" dirty="0">
                <a:latin typeface="Calibri" panose="020F0502020204030204" pitchFamily="34" charset="0"/>
                <a:cs typeface="Calibri" panose="020F0502020204030204" pitchFamily="34" charset="0"/>
              </a:rPr>
              <a:t>Il est temps de reconnaître la paternité des données ouvertes : concept de DATA AUTHORS. </a:t>
            </a:r>
            <a:r>
              <a:rPr lang="fr-FR" sz="1000" dirty="0">
                <a:latin typeface="Calibri" panose="020F0502020204030204" pitchFamily="34" charset="0"/>
                <a:cs typeface="Calibri" panose="020F0502020204030204" pitchFamily="34" charset="0"/>
                <a:hlinkClick r:id="rId3"/>
              </a:rPr>
              <a:t>https://www.redactionmedicale.fr/2022/04/il-est-temps-de-reconnaitre-la-paternite-des-donnees-ouvertes-concept-de-data-authors?utm_source=sendinblue&amp;utm_campaign=Newsletter%20davril%202022%20envoye%20le%202%20mai%202022&amp;utm_medium=email</a:t>
            </a:r>
            <a:r>
              <a:rPr lang="fr-FR" sz="1000" dirty="0">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00" dirty="0">
                <a:latin typeface="Calibri" panose="020F0502020204030204" pitchFamily="34" charset="0"/>
                <a:cs typeface="Calibri" panose="020F0502020204030204" pitchFamily="34" charset="0"/>
              </a:rPr>
              <a:t>Time to recognize authorship of open data. </a:t>
            </a:r>
            <a:r>
              <a:rPr lang="en-US" sz="1000" dirty="0">
                <a:latin typeface="Calibri" panose="020F0502020204030204" pitchFamily="34" charset="0"/>
                <a:cs typeface="Calibri" panose="020F0502020204030204" pitchFamily="34" charset="0"/>
                <a:hlinkClick r:id="rId4"/>
              </a:rPr>
              <a:t>https://www.nature.com/articles/d41586-022-00921-x</a:t>
            </a:r>
            <a:r>
              <a:rPr lang="en-US" sz="1000" dirty="0">
                <a:latin typeface="Calibri" panose="020F0502020204030204" pitchFamily="34" charset="0"/>
                <a:cs typeface="Calibri" panose="020F0502020204030204" pitchFamily="34" charset="0"/>
              </a:rPr>
              <a:t>   </a:t>
            </a:r>
            <a:endParaRPr lang="fr-FR" sz="10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00" dirty="0">
                <a:latin typeface="Calibri" panose="020F0502020204030204" pitchFamily="34" charset="0"/>
                <a:cs typeface="Calibri" panose="020F0502020204030204" pitchFamily="34" charset="0"/>
              </a:rPr>
              <a:t>Data Authorship as an Incentive to Data Sharing. </a:t>
            </a:r>
            <a:r>
              <a:rPr lang="en-US" sz="1000" dirty="0">
                <a:latin typeface="Calibri" panose="020F0502020204030204" pitchFamily="34" charset="0"/>
                <a:cs typeface="Calibri" panose="020F0502020204030204" pitchFamily="34" charset="0"/>
                <a:hlinkClick r:id="rId5"/>
              </a:rPr>
              <a:t>https://www.nejm.org/doi/full/10.1056/NEJMsb1616595?query=featured_data-sharing</a:t>
            </a:r>
            <a:r>
              <a:rPr lang="en-US" sz="1000" dirty="0">
                <a:latin typeface="Calibri" panose="020F0502020204030204" pitchFamily="34" charset="0"/>
                <a:cs typeface="Calibri" panose="020F0502020204030204" pitchFamily="34" charset="0"/>
              </a:rPr>
              <a:t>  </a:t>
            </a:r>
          </a:p>
          <a:p>
            <a:pPr marL="158750" indent="0">
              <a:buNone/>
            </a:pPr>
            <a:endParaRPr lang="fr-FR" sz="1000" dirty="0">
              <a:latin typeface="Calibri" panose="020F0502020204030204" pitchFamily="34" charset="0"/>
              <a:cs typeface="Calibri" panose="020F0502020204030204" pitchFamily="34" charset="0"/>
            </a:endParaRPr>
          </a:p>
          <a:p>
            <a:pPr marL="0" indent="0">
              <a:buNone/>
            </a:pPr>
            <a:r>
              <a:rPr lang="fr-FR" sz="1000" dirty="0">
                <a:latin typeface="Calibri" panose="020F0502020204030204" pitchFamily="34" charset="0"/>
                <a:cs typeface="Calibri" panose="020F0502020204030204" pitchFamily="34" charset="0"/>
              </a:rPr>
              <a:t>Fiche CoopIST : Définir les auteurs d’une publication.  </a:t>
            </a:r>
            <a:r>
              <a:rPr lang="fr-FR" sz="1000" dirty="0">
                <a:latin typeface="Calibri" panose="020F0502020204030204" pitchFamily="34" charset="0"/>
                <a:cs typeface="Calibri" panose="020F0502020204030204" pitchFamily="34" charset="0"/>
                <a:hlinkClick r:id="rId6" tooltip="Lien vers https://doi.org/10.18167/coopist/0006"/>
              </a:rPr>
              <a:t>https://doi.org/10.18167/coopist/0006</a:t>
            </a:r>
            <a:endParaRPr lang="fr-FR" sz="1000" dirty="0">
              <a:latin typeface="Calibri" panose="020F0502020204030204" pitchFamily="34" charset="0"/>
              <a:cs typeface="Calibri" panose="020F0502020204030204" pitchFamily="34" charset="0"/>
            </a:endParaRPr>
          </a:p>
          <a:p>
            <a:pPr marL="0" indent="0">
              <a:buNone/>
            </a:pPr>
            <a:r>
              <a:rPr lang="fr-FR" sz="1000" dirty="0">
                <a:latin typeface="Calibri" panose="020F0502020204030204" pitchFamily="34" charset="0"/>
                <a:cs typeface="Calibri" panose="020F0502020204030204" pitchFamily="34" charset="0"/>
                <a:hlinkClick r:id="rId7"/>
              </a:rPr>
              <a:t>https://coop-ist.cirad.fr/etre-auteur/definir-les-auteurs/1-qui-est-auteur-d-une-publication-les-quatre-conditions</a:t>
            </a:r>
            <a:r>
              <a:rPr lang="fr-FR" sz="1000" dirty="0">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050" dirty="0"/>
          </a:p>
          <a:p>
            <a:pPr marL="158750" indent="0">
              <a:buNone/>
            </a:pPr>
            <a:endParaRPr lang="fr-FR" dirty="0"/>
          </a:p>
        </p:txBody>
      </p:sp>
    </p:spTree>
    <p:extLst>
      <p:ext uri="{BB962C8B-B14F-4D97-AF65-F5344CB8AC3E}">
        <p14:creationId xmlns:p14="http://schemas.microsoft.com/office/powerpoint/2010/main" val="26587029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fr-FR"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9757091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pPr marL="158750" indent="0">
              <a:buNone/>
            </a:pPr>
            <a:endParaRPr lang="fr-FR" sz="110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fr-FR"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5902307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pPr marL="0" lvl="0" indent="0" algn="l" rtl="0">
              <a:spcBef>
                <a:spcPts val="0"/>
              </a:spcBef>
              <a:spcAft>
                <a:spcPts val="0"/>
              </a:spcAft>
              <a:buNone/>
            </a:pPr>
            <a:r>
              <a:rPr lang="fr-FR" sz="1000" dirty="0">
                <a:latin typeface="Calibri" panose="020F0502020204030204" pitchFamily="34" charset="0"/>
                <a:cs typeface="Calibri" panose="020F0502020204030204" pitchFamily="34" charset="0"/>
              </a:rPr>
              <a:t>4 . Préparer les données : A c</a:t>
            </a:r>
            <a:r>
              <a:rPr lang="fr-FR" sz="1000" b="1" dirty="0">
                <a:latin typeface="Calibri" panose="020F0502020204030204" pitchFamily="34" charset="0"/>
                <a:cs typeface="Calibri" panose="020F0502020204030204" pitchFamily="34" charset="0"/>
              </a:rPr>
              <a:t>ondition d’avoir le droit de les publier donc d’avoir respecté les :</a:t>
            </a:r>
          </a:p>
          <a:p>
            <a:pPr marL="263525" lvl="1" indent="0" algn="just">
              <a:spcBef>
                <a:spcPts val="300"/>
              </a:spcBef>
              <a:buClr>
                <a:srgbClr val="7030A0"/>
              </a:buClr>
              <a:buFont typeface="Arial" panose="020B0604020202020204" pitchFamily="34" charset="0"/>
              <a:buNone/>
            </a:pPr>
            <a:r>
              <a:rPr lang="fr-FR" sz="1000" dirty="0">
                <a:solidFill>
                  <a:prstClr val="black"/>
                </a:solidFill>
                <a:latin typeface="Calibri" panose="020F0502020204030204" pitchFamily="34" charset="0"/>
                <a:cs typeface="Calibri" panose="020F0502020204030204" pitchFamily="34" charset="0"/>
              </a:rPr>
              <a:t>Droits de propriété intellectuelle ou industrielle sur les données collectées ou produites </a:t>
            </a:r>
          </a:p>
          <a:p>
            <a:pPr marL="263525" lvl="1" indent="0" algn="just">
              <a:spcBef>
                <a:spcPts val="300"/>
              </a:spcBef>
              <a:buClr>
                <a:srgbClr val="7030A0"/>
              </a:buClr>
              <a:buFont typeface="Arial" panose="020B0604020202020204" pitchFamily="34" charset="0"/>
              <a:buNone/>
            </a:pPr>
            <a:r>
              <a:rPr lang="fr-FR" sz="1000" dirty="0">
                <a:solidFill>
                  <a:prstClr val="black"/>
                </a:solidFill>
                <a:latin typeface="Calibri" panose="020F0502020204030204" pitchFamily="34" charset="0"/>
                <a:cs typeface="Calibri" panose="020F0502020204030204" pitchFamily="34" charset="0"/>
              </a:rPr>
              <a:t>Obligations institutionnelles, liées au bailleur ou aux partenariats </a:t>
            </a:r>
          </a:p>
          <a:p>
            <a:pPr marL="263525" lvl="1" indent="0" algn="just">
              <a:spcBef>
                <a:spcPts val="300"/>
              </a:spcBef>
              <a:buClr>
                <a:srgbClr val="7030A0"/>
              </a:buClr>
              <a:buFont typeface="Arial" panose="020B0604020202020204" pitchFamily="34" charset="0"/>
              <a:buNone/>
            </a:pPr>
            <a:r>
              <a:rPr lang="fr-FR" sz="1000" dirty="0">
                <a:solidFill>
                  <a:prstClr val="black"/>
                </a:solidFill>
                <a:latin typeface="Calibri" panose="020F0502020204030204" pitchFamily="34" charset="0"/>
                <a:cs typeface="Calibri" panose="020F0502020204030204" pitchFamily="34" charset="0"/>
              </a:rPr>
              <a:t>Cadre règlementaire ou éthique: règles d’Accès et Partage des Avantages pour les ressources biologiques (protocole de Nagoya), espèces en danger, …</a:t>
            </a:r>
          </a:p>
          <a:p>
            <a:pPr marL="263525" lvl="1" indent="0" algn="just">
              <a:spcBef>
                <a:spcPts val="300"/>
              </a:spcBef>
              <a:buClr>
                <a:srgbClr val="7030A0"/>
              </a:buClr>
              <a:buFont typeface="Arial" panose="020B0604020202020204" pitchFamily="34" charset="0"/>
              <a:buNone/>
            </a:pPr>
            <a:r>
              <a:rPr lang="fr-FR" sz="1000" dirty="0">
                <a:solidFill>
                  <a:prstClr val="black"/>
                </a:solidFill>
                <a:latin typeface="Calibri" panose="020F0502020204030204" pitchFamily="34" charset="0"/>
                <a:cs typeface="Calibri" panose="020F0502020204030204" pitchFamily="34" charset="0"/>
              </a:rPr>
              <a:t>Droits des individus : protection de données personnelles (respect du RGPD et des lois nationales sur les données personnelles)</a:t>
            </a:r>
          </a:p>
          <a:p>
            <a:pPr marL="263525" lvl="1" indent="0" algn="just">
              <a:spcBef>
                <a:spcPts val="300"/>
              </a:spcBef>
              <a:buClr>
                <a:srgbClr val="7030A0"/>
              </a:buClr>
              <a:buFont typeface="Arial" panose="020B0604020202020204" pitchFamily="34" charset="0"/>
              <a:buNone/>
            </a:pPr>
            <a:r>
              <a:rPr lang="fr-FR" sz="1000" dirty="0">
                <a:solidFill>
                  <a:prstClr val="black"/>
                </a:solidFill>
                <a:latin typeface="Calibri" panose="020F0502020204030204" pitchFamily="34" charset="0"/>
                <a:cs typeface="Calibri" panose="020F0502020204030204" pitchFamily="34" charset="0"/>
              </a:rPr>
              <a:t>Accord de tous les contributeurs</a:t>
            </a:r>
          </a:p>
          <a:p>
            <a:pPr marL="457200" lvl="1" indent="0" algn="just">
              <a:spcBef>
                <a:spcPts val="300"/>
              </a:spcBef>
              <a:buClr>
                <a:srgbClr val="7030A0"/>
              </a:buClr>
              <a:buFont typeface="Arial" panose="020B0604020202020204" pitchFamily="34" charset="0"/>
              <a:buNone/>
            </a:pPr>
            <a:r>
              <a:rPr lang="fr-FR" sz="1000" dirty="0">
                <a:solidFill>
                  <a:prstClr val="black"/>
                </a:solidFill>
                <a:latin typeface="Calibri" panose="020F0502020204030204" pitchFamily="34" charset="0"/>
                <a:cs typeface="Calibri" panose="020F0502020204030204" pitchFamily="34" charset="0"/>
              </a:rPr>
              <a:t>…</a:t>
            </a:r>
          </a:p>
          <a:p>
            <a:pPr marL="0" lvl="1" indent="0" algn="just">
              <a:spcBef>
                <a:spcPts val="300"/>
              </a:spcBef>
              <a:buClr>
                <a:srgbClr val="7030A0"/>
              </a:buClr>
              <a:buFont typeface="Arial" panose="020B0604020202020204" pitchFamily="34" charset="0"/>
              <a:buNone/>
            </a:pPr>
            <a:r>
              <a:rPr lang="fr-FR" sz="1000" dirty="0">
                <a:solidFill>
                  <a:prstClr val="black"/>
                </a:solidFill>
                <a:latin typeface="Calibri" panose="020F0502020204030204" pitchFamily="34" charset="0"/>
                <a:cs typeface="Calibri" panose="020F0502020204030204" pitchFamily="34" charset="0"/>
              </a:rPr>
              <a:t>Certaines revues demandent de confirmer que vous avez tous les droits et notamment le droit de publier les données sous un type de licence (Ex: revue </a:t>
            </a:r>
            <a:r>
              <a:rPr lang="fr-FR" sz="1000" b="1" dirty="0">
                <a:solidFill>
                  <a:prstClr val="black"/>
                </a:solidFill>
                <a:latin typeface="Calibri" panose="020F0502020204030204" pitchFamily="34" charset="0"/>
                <a:cs typeface="Calibri" panose="020F0502020204030204" pitchFamily="34" charset="0"/>
              </a:rPr>
              <a:t>Silva </a:t>
            </a:r>
            <a:r>
              <a:rPr lang="fr-FR" sz="1000" b="1" dirty="0" err="1">
                <a:solidFill>
                  <a:prstClr val="black"/>
                </a:solidFill>
                <a:latin typeface="Calibri" panose="020F0502020204030204" pitchFamily="34" charset="0"/>
                <a:cs typeface="Calibri" panose="020F0502020204030204" pitchFamily="34" charset="0"/>
              </a:rPr>
              <a:t>Fennica</a:t>
            </a:r>
            <a:r>
              <a:rPr lang="fr-FR" sz="1000" b="1" dirty="0">
                <a:solidFill>
                  <a:prstClr val="black"/>
                </a:solidFill>
                <a:latin typeface="Calibri" panose="020F0502020204030204" pitchFamily="34" charset="0"/>
                <a:cs typeface="Calibri" panose="020F0502020204030204" pitchFamily="34" charset="0"/>
              </a:rPr>
              <a:t> </a:t>
            </a:r>
            <a:r>
              <a:rPr lang="fr-FR" sz="1000" dirty="0">
                <a:solidFill>
                  <a:prstClr val="black"/>
                </a:solidFill>
                <a:latin typeface="Calibri" panose="020F0502020204030204" pitchFamily="34" charset="0"/>
                <a:cs typeface="Calibri" panose="020F0502020204030204" pitchFamily="34" charset="0"/>
              </a:rPr>
              <a:t>: </a:t>
            </a:r>
            <a:r>
              <a:rPr lang="en-US" sz="1000" i="1" dirty="0">
                <a:solidFill>
                  <a:prstClr val="black"/>
                </a:solidFill>
                <a:latin typeface="Calibri" panose="020F0502020204030204" pitchFamily="34" charset="0"/>
                <a:cs typeface="Calibri" panose="020F0502020204030204" pitchFamily="34" charset="0"/>
              </a:rPr>
              <a:t>We confirm that I/we have the rights to the materials and data, on which the manuscript is based, to the extent necessary for publishing with CC BY-SA 4.0 </a:t>
            </a:r>
            <a:r>
              <a:rPr lang="en-US" sz="1000" i="1" dirty="0" err="1">
                <a:solidFill>
                  <a:prstClr val="black"/>
                </a:solidFill>
                <a:latin typeface="Calibri" panose="020F0502020204030204" pitchFamily="34" charset="0"/>
                <a:cs typeface="Calibri" panose="020F0502020204030204" pitchFamily="34" charset="0"/>
              </a:rPr>
              <a:t>licence</a:t>
            </a:r>
            <a:r>
              <a:rPr lang="en-US" sz="1000" i="1" dirty="0">
                <a:solidFill>
                  <a:prstClr val="black"/>
                </a:solidFill>
                <a:latin typeface="Calibri" panose="020F0502020204030204" pitchFamily="34" charset="0"/>
                <a:cs typeface="Calibri" panose="020F0502020204030204" pitchFamily="34" charset="0"/>
              </a:rPr>
              <a:t>. </a:t>
            </a:r>
            <a:r>
              <a:rPr lang="en-US" sz="1000" i="1" dirty="0">
                <a:solidFill>
                  <a:prstClr val="black"/>
                </a:solidFill>
                <a:latin typeface="Calibri" panose="020F0502020204030204" pitchFamily="34" charset="0"/>
                <a:cs typeface="Calibri" panose="020F0502020204030204" pitchFamily="34" charset="0"/>
                <a:hlinkClick r:id="rId3"/>
              </a:rPr>
              <a:t>https://ojs.silvafennica.fi/index.php/silvafennica/about/submissions#authorGuidelines</a:t>
            </a:r>
            <a:r>
              <a:rPr lang="en-US" sz="1000" i="1" dirty="0">
                <a:solidFill>
                  <a:prstClr val="black"/>
                </a:solidFill>
                <a:latin typeface="Calibri" panose="020F0502020204030204" pitchFamily="34" charset="0"/>
                <a:cs typeface="Calibri" panose="020F0502020204030204" pitchFamily="34" charset="0"/>
              </a:rPr>
              <a:t> )</a:t>
            </a:r>
          </a:p>
          <a:p>
            <a:pPr marL="0" lvl="1" indent="0" algn="just">
              <a:spcBef>
                <a:spcPts val="300"/>
              </a:spcBef>
              <a:buClr>
                <a:srgbClr val="7030A0"/>
              </a:buClr>
              <a:buFont typeface="Arial" panose="020B0604020202020204" pitchFamily="34" charset="0"/>
              <a:buNone/>
            </a:pPr>
            <a:endParaRPr lang="fr-FR" sz="2200" i="1" dirty="0">
              <a:latin typeface="Calibri" panose="020F0502020204030204" pitchFamily="34" charset="0"/>
              <a:cs typeface="Calibri" panose="020F0502020204030204" pitchFamily="34" charset="0"/>
            </a:endParaRPr>
          </a:p>
          <a:p>
            <a:pPr marL="158750" indent="0">
              <a:buNone/>
            </a:pP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66186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pPr marL="158750" indent="0">
              <a:buNone/>
            </a:pP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29107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Enjeux : la compréhension des données, leur interopérabilité, leur préservation,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Putting data 'on the web' </a:t>
            </a:r>
            <a:r>
              <a:rPr kumimoji="0" lang="fr-FR" sz="1000" b="0" i="1" u="none" strike="noStrike" kern="1200" cap="none" spc="0" normalizeH="0" baseline="0" noProof="0" dirty="0" err="1">
                <a:ln>
                  <a:noFill/>
                </a:ln>
                <a:solidFill>
                  <a:prstClr val="black"/>
                </a:solidFill>
                <a:effectLst/>
                <a:uLnTx/>
                <a:uFillTx/>
                <a:latin typeface="Calibri" panose="020F0502020204030204" pitchFamily="34" charset="0"/>
                <a:ea typeface="Arial"/>
                <a:cs typeface="Calibri" panose="020F0502020204030204" pitchFamily="34" charset="0"/>
                <a:sym typeface="Arial"/>
              </a:rPr>
              <a:t>is</a:t>
            </a:r>
            <a:r>
              <a:rPr kumimoji="0" lang="fr-FR" sz="1000" b="0" i="1"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not </a:t>
            </a:r>
            <a:r>
              <a:rPr kumimoji="0" lang="fr-FR" sz="1000" b="0" i="1" u="none" strike="noStrike" kern="1200" cap="none" spc="0" normalizeH="0" baseline="0" noProof="0" dirty="0" err="1">
                <a:ln>
                  <a:noFill/>
                </a:ln>
                <a:solidFill>
                  <a:prstClr val="black"/>
                </a:solidFill>
                <a:effectLst/>
                <a:uLnTx/>
                <a:uFillTx/>
                <a:latin typeface="Calibri" panose="020F0502020204030204" pitchFamily="34" charset="0"/>
                <a:ea typeface="Arial"/>
                <a:cs typeface="Calibri" panose="020F0502020204030204" pitchFamily="34" charset="0"/>
                <a:sym typeface="Arial"/>
              </a:rPr>
              <a:t>enough</a:t>
            </a:r>
            <a:r>
              <a:rPr lang="fr-FR" sz="1000" b="0" i="0" u="none" strike="noStrike" kern="1200" cap="none" dirty="0">
                <a:solidFill>
                  <a:prstClr val="black"/>
                </a:solidFill>
                <a:latin typeface="Calibri" panose="020F0502020204030204" pitchFamily="34" charset="0"/>
                <a:ea typeface="Arial"/>
                <a:cs typeface="Calibri" panose="020F0502020204030204" pitchFamily="34" charset="0"/>
                <a:sym typeface="Arial"/>
              </a:rPr>
              <a:t> :</a:t>
            </a:r>
            <a:r>
              <a:rPr kumimoji="0" lang="fr-FR" sz="10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Il faut les accompagner de toute la documentation nécessaire.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endParaRPr>
          </a:p>
          <a:p>
            <a:pPr marL="0" lvl="0" indent="0">
              <a:buClrTx/>
              <a:buSzTx/>
              <a:buNone/>
            </a:pPr>
            <a:r>
              <a:rPr kumimoji="0" lang="fr-FR" sz="10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Problème d’</a:t>
            </a:r>
            <a:r>
              <a:rPr kumimoji="0" lang="fr-FR" sz="1000" b="0" i="0" u="none" strike="noStrike" kern="1200" cap="none" spc="0" normalizeH="0" baseline="0" noProof="0" dirty="0" err="1">
                <a:ln>
                  <a:noFill/>
                </a:ln>
                <a:solidFill>
                  <a:prstClr val="black"/>
                </a:solidFill>
                <a:effectLst/>
                <a:uLnTx/>
                <a:uFillTx/>
                <a:latin typeface="Calibri" panose="020F0502020204030204" pitchFamily="34" charset="0"/>
                <a:ea typeface="Arial"/>
                <a:cs typeface="Calibri" panose="020F0502020204030204" pitchFamily="34" charset="0"/>
                <a:sym typeface="Arial"/>
              </a:rPr>
              <a:t>acces</a:t>
            </a:r>
            <a:r>
              <a:rPr kumimoji="0" lang="fr-FR" sz="10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aux données </a:t>
            </a:r>
            <a:r>
              <a:rPr lang="fr-FR" sz="1000" b="0" i="0" u="none" strike="noStrike" kern="1200" cap="none" dirty="0">
                <a:solidFill>
                  <a:prstClr val="black"/>
                </a:solidFill>
                <a:latin typeface="Calibri" panose="020F0502020204030204" pitchFamily="34" charset="0"/>
                <a:ea typeface="Arial"/>
                <a:cs typeface="Calibri" panose="020F0502020204030204" pitchFamily="34" charset="0"/>
                <a:sym typeface="Arial"/>
              </a:rPr>
              <a:t>: Quelques chiffres illustrent l’enjeu (voir la newsletter de </a:t>
            </a:r>
            <a:r>
              <a:rPr lang="fr-FR" sz="1000" b="0" i="0" u="none" strike="noStrike" kern="1200" cap="none" dirty="0" err="1">
                <a:solidFill>
                  <a:prstClr val="black"/>
                </a:solidFill>
                <a:latin typeface="Calibri" panose="020F0502020204030204" pitchFamily="34" charset="0"/>
                <a:ea typeface="Arial"/>
                <a:cs typeface="Calibri" panose="020F0502020204030204" pitchFamily="34" charset="0"/>
                <a:sym typeface="Arial"/>
              </a:rPr>
              <a:t>DataCC</a:t>
            </a:r>
            <a:r>
              <a:rPr lang="fr-FR" sz="1000" b="0" i="0" u="none" strike="noStrike" kern="1200" cap="none" dirty="0">
                <a:solidFill>
                  <a:prstClr val="black"/>
                </a:solidFill>
                <a:latin typeface="Calibri" panose="020F0502020204030204" pitchFamily="34" charset="0"/>
                <a:ea typeface="Arial"/>
                <a:cs typeface="Calibri" panose="020F0502020204030204" pitchFamily="34" charset="0"/>
                <a:sym typeface="Arial"/>
              </a:rPr>
              <a:t>: </a:t>
            </a:r>
            <a:r>
              <a:rPr lang="fr-FR" sz="1000" b="0" i="0" u="none" strike="noStrike" kern="1200" cap="none" dirty="0">
                <a:solidFill>
                  <a:prstClr val="black"/>
                </a:solidFill>
                <a:latin typeface="Calibri" panose="020F0502020204030204" pitchFamily="34" charset="0"/>
                <a:ea typeface="Arial"/>
                <a:cs typeface="Calibri" panose="020F0502020204030204" pitchFamily="34" charset="0"/>
                <a:sym typeface="Arial"/>
                <a:hlinkClick r:id="rId3"/>
              </a:rPr>
              <a:t>https://www.datacc.org/bonnes-pratiques/adopter-un-plan-de-gestion-des-donnees/gestion-des-donnees-une-nouvelle-exigence-de-nouvelles-competences/</a:t>
            </a:r>
            <a:endParaRPr lang="fr-FR" sz="1000" b="0" i="0" u="none" strike="noStrike" kern="1200" cap="none" dirty="0">
              <a:solidFill>
                <a:prstClr val="black"/>
              </a:solidFill>
              <a:latin typeface="Calibri" panose="020F0502020204030204" pitchFamily="34" charset="0"/>
              <a:ea typeface="Arial"/>
              <a:cs typeface="Calibri" panose="020F0502020204030204" pitchFamily="34" charset="0"/>
              <a:sym typeface="Arial"/>
            </a:endParaRPr>
          </a:p>
          <a:p>
            <a:pPr marL="0" lvl="0" indent="0">
              <a:buClrTx/>
              <a:buSzTx/>
              <a:buNone/>
            </a:pPr>
            <a:r>
              <a:rPr lang="fr-FR" sz="1000" b="0" i="0" u="none" strike="noStrike" kern="1200" cap="none" dirty="0">
                <a:solidFill>
                  <a:prstClr val="black"/>
                </a:solidFill>
                <a:latin typeface="Calibri" panose="020F0502020204030204" pitchFamily="34" charset="0"/>
                <a:ea typeface="Arial"/>
                <a:cs typeface="Calibri" panose="020F0502020204030204" pitchFamily="34" charset="0"/>
                <a:sym typeface="Arial"/>
              </a:rPr>
              <a:t>Seuls 8% des articles en physique et 5% des articles en chimie mettent à disposition les données associées aux publications, selon une étude publiée en 2015. (2)</a:t>
            </a:r>
          </a:p>
          <a:p>
            <a:pPr marL="0" lvl="0" indent="0">
              <a:buClrTx/>
              <a:buSzTx/>
              <a:buNone/>
            </a:pPr>
            <a:r>
              <a:rPr lang="fr-FR" sz="1000" b="0" i="0" u="none" strike="noStrike" kern="1200" cap="none" dirty="0">
                <a:solidFill>
                  <a:prstClr val="black"/>
                </a:solidFill>
                <a:latin typeface="Calibri" panose="020F0502020204030204" pitchFamily="34" charset="0"/>
                <a:ea typeface="Arial"/>
                <a:cs typeface="Calibri" panose="020F0502020204030204" pitchFamily="34" charset="0"/>
                <a:sym typeface="Arial"/>
              </a:rPr>
              <a:t>50 % des expériences sont considérées comme non-reproductibles. (3)</a:t>
            </a:r>
          </a:p>
          <a:p>
            <a:pPr marL="0" lvl="0" indent="0">
              <a:buClrTx/>
              <a:buSzTx/>
              <a:buNone/>
            </a:pPr>
            <a:r>
              <a:rPr lang="fr-FR" sz="1000" b="0" i="0" u="none" strike="noStrike" kern="1200" cap="none" dirty="0">
                <a:solidFill>
                  <a:prstClr val="black"/>
                </a:solidFill>
                <a:latin typeface="Calibri" panose="020F0502020204030204" pitchFamily="34" charset="0"/>
                <a:ea typeface="Arial"/>
                <a:cs typeface="Calibri" panose="020F0502020204030204" pitchFamily="34" charset="0"/>
                <a:sym typeface="Arial"/>
              </a:rPr>
              <a:t>80 % des données produites ces 20 dernières années seraient perdues. (4)</a:t>
            </a:r>
          </a:p>
          <a:p>
            <a:pPr marL="0" lvl="0" indent="0">
              <a:buClrTx/>
              <a:buSzTx/>
              <a:buNone/>
            </a:pPr>
            <a:r>
              <a:rPr kumimoji="0" lang="fr-FR" sz="10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Plus de 80 % des données produites sont stockées ailleurs que dans des entrepôts. </a:t>
            </a:r>
            <a:endParaRPr lang="fr-FR" sz="1000" dirty="0">
              <a:latin typeface="Calibri" panose="020F0502020204030204" pitchFamily="34" charset="0"/>
              <a:cs typeface="Calibri" panose="020F0502020204030204" pitchFamily="34" charset="0"/>
            </a:endParaRPr>
          </a:p>
          <a:p>
            <a:pPr marL="158750" indent="0">
              <a:buNone/>
            </a:pP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91780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pPr marL="0" indent="0">
              <a:buNone/>
            </a:pPr>
            <a:r>
              <a:rPr lang="fr-FR" sz="1000" dirty="0">
                <a:latin typeface="Calibri" panose="020F0502020204030204" pitchFamily="34" charset="0"/>
                <a:cs typeface="Calibri" panose="020F0502020204030204" pitchFamily="34" charset="0"/>
              </a:rPr>
              <a:t>Modules en français sur l’open data: </a:t>
            </a:r>
            <a:r>
              <a:rPr lang="fr-FR" sz="1000" dirty="0">
                <a:latin typeface="Calibri" panose="020F0502020204030204" pitchFamily="34" charset="0"/>
                <a:cs typeface="Calibri" panose="020F0502020204030204" pitchFamily="34" charset="0"/>
                <a:hlinkClick r:id="rId3"/>
              </a:rPr>
              <a:t>https://www.archimag.com/univers-data/2016/08/03/13-cours-gratuits-tout-savoir-open-data</a:t>
            </a:r>
            <a:r>
              <a:rPr lang="fr-FR" sz="1000" dirty="0">
                <a:latin typeface="Calibri" panose="020F0502020204030204" pitchFamily="34" charset="0"/>
                <a:cs typeface="Calibri" panose="020F0502020204030204" pitchFamily="34" charset="0"/>
              </a:rPr>
              <a:t>  </a:t>
            </a:r>
          </a:p>
          <a:p>
            <a:pPr marL="0" indent="0"/>
            <a:endParaRPr lang="fr-FR" sz="1000" dirty="0">
              <a:latin typeface="Calibri" panose="020F0502020204030204" pitchFamily="34" charset="0"/>
              <a:cs typeface="Calibri" panose="020F0502020204030204" pitchFamily="34" charset="0"/>
            </a:endParaRPr>
          </a:p>
          <a:p>
            <a:pPr marL="0" indent="0">
              <a:buNone/>
            </a:pPr>
            <a:r>
              <a:rPr lang="fr-FR" sz="1000" dirty="0" err="1">
                <a:latin typeface="Calibri" panose="020F0502020204030204" pitchFamily="34" charset="0"/>
                <a:cs typeface="Calibri" panose="020F0502020204030204" pitchFamily="34" charset="0"/>
              </a:rPr>
              <a:t>Exercise</a:t>
            </a:r>
            <a:r>
              <a:rPr lang="fr-FR" sz="1000" dirty="0">
                <a:latin typeface="Calibri" panose="020F0502020204030204" pitchFamily="34" charset="0"/>
                <a:cs typeface="Calibri" panose="020F0502020204030204" pitchFamily="34" charset="0"/>
              </a:rPr>
              <a:t>: Data documentation (UK Data Service): </a:t>
            </a:r>
            <a:r>
              <a:rPr lang="fr-FR" sz="1000" dirty="0">
                <a:latin typeface="Calibri" panose="020F0502020204030204" pitchFamily="34" charset="0"/>
                <a:cs typeface="Calibri" panose="020F0502020204030204" pitchFamily="34" charset="0"/>
                <a:hlinkClick r:id="rId4"/>
              </a:rPr>
              <a:t>https://ukdataservice.ac.uk/media/622181/exercise_documentation.pdf</a:t>
            </a:r>
            <a:r>
              <a:rPr lang="fr-FR" sz="1000" dirty="0">
                <a:latin typeface="Calibri" panose="020F0502020204030204" pitchFamily="34" charset="0"/>
                <a:cs typeface="Calibri" panose="020F0502020204030204" pitchFamily="34" charset="0"/>
              </a:rPr>
              <a:t> </a:t>
            </a:r>
          </a:p>
          <a:p>
            <a:pPr marL="158750" indent="0">
              <a:buNone/>
            </a:pP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52483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pPr marL="0" lvl="0" indent="0" algn="l" rtl="0">
              <a:spcBef>
                <a:spcPts val="0"/>
              </a:spcBef>
              <a:spcAft>
                <a:spcPts val="0"/>
              </a:spcAft>
              <a:buNone/>
            </a:pPr>
            <a:r>
              <a:rPr lang="fr-FR" sz="1000" dirty="0">
                <a:latin typeface="Calibri" panose="020F0502020204030204" pitchFamily="34" charset="0"/>
                <a:cs typeface="Calibri" panose="020F0502020204030204" pitchFamily="34" charset="0"/>
              </a:rPr>
              <a:t>Documentez code et données : ce qui est clair sur le moment l’est moins 2 mois plus tard, même quand on en est l’auteur. Il s’agit d’expliciter la finalité des</a:t>
            </a:r>
          </a:p>
          <a:p>
            <a:pPr marL="0" lvl="0" indent="0" algn="l" rtl="0">
              <a:spcBef>
                <a:spcPts val="0"/>
              </a:spcBef>
              <a:spcAft>
                <a:spcPts val="0"/>
              </a:spcAft>
              <a:buNone/>
            </a:pPr>
            <a:r>
              <a:rPr lang="fr-FR" sz="1000" dirty="0">
                <a:latin typeface="Calibri" panose="020F0502020204030204" pitchFamily="34" charset="0"/>
                <a:cs typeface="Calibri" panose="020F0502020204030204" pitchFamily="34" charset="0"/>
              </a:rPr>
              <a:t>fonctionnalités plutôt que de décrire leur fonctionnement.</a:t>
            </a:r>
          </a:p>
          <a:p>
            <a:pPr marL="0" lvl="0" indent="0" algn="l" rtl="0">
              <a:spcBef>
                <a:spcPts val="0"/>
              </a:spcBef>
              <a:spcAft>
                <a:spcPts val="0"/>
              </a:spcAft>
              <a:buNone/>
            </a:pPr>
            <a:r>
              <a:rPr lang="fr-FR" sz="1000" dirty="0">
                <a:latin typeface="Calibri" panose="020F0502020204030204" pitchFamily="34" charset="0"/>
                <a:cs typeface="Calibri" panose="020F0502020204030204" pitchFamily="34" charset="0"/>
              </a:rPr>
              <a:t>Guide pratique à l’usage des doctorants : </a:t>
            </a:r>
            <a:r>
              <a:rPr lang="fr-FR" sz="900" dirty="0">
                <a:latin typeface="Calibri" panose="020F0502020204030204" pitchFamily="34" charset="0"/>
                <a:cs typeface="Calibri" panose="020F0502020204030204" pitchFamily="34" charset="0"/>
                <a:hlinkClick r:id="rId3"/>
              </a:rPr>
              <a:t>https://www.ouvrirlascience.fr/wp-content/uploads/2020/11/Passeport-pour-la-science-ouverte-Guide-a-lusage-des-doctorants_30-10-2020_Impression-grand-public.pdf</a:t>
            </a:r>
            <a:r>
              <a:rPr lang="fr-FR" sz="900" dirty="0">
                <a:latin typeface="Calibri" panose="020F0502020204030204" pitchFamily="34" charset="0"/>
                <a:cs typeface="Calibri" panose="020F0502020204030204" pitchFamily="34" charset="0"/>
              </a:rPr>
              <a:t>  </a:t>
            </a:r>
          </a:p>
          <a:p>
            <a:pPr marL="158750" indent="0">
              <a:buNone/>
            </a:pP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86321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000" dirty="0">
                <a:latin typeface="Calibri" panose="020F0502020204030204" pitchFamily="34" charset="0"/>
                <a:cs typeface="Calibri" panose="020F0502020204030204" pitchFamily="34" charset="0"/>
              </a:rPr>
              <a:t>La norme ISO 8601 est une norme de l'Organisation internationale de normalisation (ISO) qui spécifie la représentation numérique de la date et de l'heure. </a:t>
            </a:r>
          </a:p>
          <a:p>
            <a:pPr marL="158750" indent="0">
              <a:buNone/>
            </a:pPr>
            <a:endParaRPr lang="fr-FR" dirty="0"/>
          </a:p>
        </p:txBody>
      </p:sp>
    </p:spTree>
    <p:extLst>
      <p:ext uri="{BB962C8B-B14F-4D97-AF65-F5344CB8AC3E}">
        <p14:creationId xmlns:p14="http://schemas.microsoft.com/office/powerpoint/2010/main" val="25149472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pPr marL="0" indent="0">
              <a:buNone/>
            </a:pPr>
            <a:r>
              <a:rPr lang="fr-FR" sz="1000" dirty="0">
                <a:latin typeface="Calibri" panose="020F0502020204030204" pitchFamily="34" charset="0"/>
                <a:cs typeface="Calibri" panose="020F0502020204030204" pitchFamily="34" charset="0"/>
              </a:rPr>
              <a:t>La norme ISO 8601 présente plusieurs avantages </a:t>
            </a:r>
          </a:p>
          <a:p>
            <a:pPr marL="0" indent="0">
              <a:buNone/>
            </a:pPr>
            <a:r>
              <a:rPr lang="fr-FR" sz="1000" dirty="0">
                <a:latin typeface="Calibri" panose="020F0502020204030204" pitchFamily="34" charset="0"/>
                <a:cs typeface="Calibri" panose="020F0502020204030204" pitchFamily="34" charset="0"/>
              </a:rPr>
              <a:t>dont : un tri alphabétique est équivalent à un tri par date (ce qui n’est pas vrai pour les dates type 01/01/2018). </a:t>
            </a:r>
          </a:p>
          <a:p>
            <a:pPr marL="0" indent="0">
              <a:buNone/>
            </a:pPr>
            <a:r>
              <a:rPr lang="fr-FR" sz="1000" dirty="0">
                <a:latin typeface="Calibri" panose="020F0502020204030204" pitchFamily="34" charset="0"/>
                <a:cs typeface="Calibri" panose="020F0502020204030204" pitchFamily="34" charset="0"/>
              </a:rPr>
              <a:t>C’est aussi + facile de faire du transport entre 2 pays quand les dates de départ/arrivée sont écrites dans le même format, avec en plus la gestion facile du fuseau horaire.</a:t>
            </a:r>
          </a:p>
          <a:p>
            <a:pPr marL="0" indent="0">
              <a:buNone/>
            </a:pPr>
            <a:endParaRPr lang="fr-FR" sz="10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u="none" strike="noStrike" cap="none" dirty="0">
                <a:solidFill>
                  <a:srgbClr val="000000"/>
                </a:solidFill>
                <a:latin typeface="Calibri" panose="020F0502020204030204" pitchFamily="34" charset="0"/>
                <a:cs typeface="Calibri" panose="020F0502020204030204" pitchFamily="34" charset="0"/>
                <a:sym typeface="Arial"/>
              </a:rPr>
              <a:t>Le choix dans la date ? ou “ISO-8601, le retour de la vengeance” ou “01/01/2018 m’a tuer” : </a:t>
            </a:r>
            <a:r>
              <a:rPr lang="fr-FR" sz="900" b="0" i="0" u="none" strike="noStrike" cap="none" dirty="0">
                <a:solidFill>
                  <a:srgbClr val="000000"/>
                </a:solidFill>
                <a:latin typeface="Calibri" panose="020F0502020204030204" pitchFamily="34" charset="0"/>
                <a:cs typeface="Calibri" panose="020F0502020204030204" pitchFamily="34" charset="0"/>
                <a:sym typeface="Arial"/>
                <a:hlinkClick r:id="rId3"/>
              </a:rPr>
              <a:t>https://teamopendata.org/t/le-choix-dans-la-date-ou-iso-8601-le-retour-de-la-vengeance-ou-01-01-2018-ma-tuer/948</a:t>
            </a:r>
            <a:r>
              <a:rPr lang="fr-FR" sz="900" b="0" i="0" u="none" strike="noStrike" cap="none" dirty="0">
                <a:solidFill>
                  <a:srgbClr val="000000"/>
                </a:solidFill>
                <a:latin typeface="Calibri" panose="020F0502020204030204" pitchFamily="34" charset="0"/>
                <a:cs typeface="Calibri" panose="020F0502020204030204" pitchFamily="34"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u="none" strike="noStrike" cap="none" dirty="0">
                <a:solidFill>
                  <a:srgbClr val="000000"/>
                </a:solidFill>
                <a:latin typeface="Calibri" panose="020F0502020204030204" pitchFamily="34" charset="0"/>
                <a:cs typeface="Calibri" panose="020F0502020204030204" pitchFamily="34" charset="0"/>
                <a:sym typeface="Arial"/>
              </a:rPr>
              <a:t>Open Data France recommande ISO-8601 et l’utilise dans le cadre du Socle commun des données locales.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Calibri" panose="020F0502020204030204" pitchFamily="34" charset="0"/>
                <a:cs typeface="Calibri" panose="020F0502020204030204" pitchFamily="34" charset="0"/>
              </a:rPr>
              <a:t>la norme ISO 8601 est celle de la Directive INSPIRE (</a:t>
            </a:r>
            <a:r>
              <a:rPr lang="fr-FR" sz="1000" b="0" dirty="0">
                <a:latin typeface="Calibri" panose="020F0502020204030204" pitchFamily="34" charset="0"/>
                <a:cs typeface="Calibri" panose="020F0502020204030204" pitchFamily="34" charset="0"/>
              </a:rPr>
              <a:t>Extrait du Règlement (CE) N°1205/2008 de la commission du 3 décembre 2008: </a:t>
            </a:r>
            <a:r>
              <a:rPr lang="fr-FR" sz="1000" dirty="0">
                <a:latin typeface="Calibri" panose="020F0502020204030204" pitchFamily="34" charset="0"/>
                <a:cs typeface="Calibri" panose="020F0502020204030204" pitchFamily="34" charset="0"/>
              </a:rPr>
              <a:t>“…Le système de référence par défaut est le calendrier grégorien et les dates sont exprimées conformément à la norme ISO 8601.”</a:t>
            </a:r>
          </a:p>
          <a:p>
            <a:pPr marL="158750" indent="0">
              <a:buNone/>
            </a:pPr>
            <a:endParaRPr lang="fr-FR" sz="1000" dirty="0">
              <a:latin typeface="Calibri" panose="020F0502020204030204" pitchFamily="34" charset="0"/>
              <a:cs typeface="Calibri" panose="020F0502020204030204" pitchFamily="34" charset="0"/>
            </a:endParaRPr>
          </a:p>
          <a:p>
            <a:pPr marL="298450">
              <a:buNone/>
            </a:pPr>
            <a:r>
              <a:rPr lang="fr-FR" sz="1000" dirty="0">
                <a:latin typeface="Calibri" panose="020F0502020204030204" pitchFamily="34" charset="0"/>
                <a:cs typeface="Calibri" panose="020F0502020204030204" pitchFamily="34" charset="0"/>
              </a:rPr>
              <a:t>Les Etats-Unis, le Canada et l’Australie ne reconnaissent pas le standard international ISO 8601 qui déclare le lundi comme le premier jour de la semaine : pour ces nations anglophones, c’est </a:t>
            </a:r>
            <a:r>
              <a:rPr lang="fr-FR" sz="1000" b="1" dirty="0">
                <a:latin typeface="Calibri" panose="020F0502020204030204" pitchFamily="34" charset="0"/>
                <a:cs typeface="Calibri" panose="020F0502020204030204" pitchFamily="34" charset="0"/>
              </a:rPr>
              <a:t>dimanche qui marque le début de la semaine</a:t>
            </a:r>
            <a:r>
              <a:rPr lang="fr-FR" sz="1000" dirty="0">
                <a:latin typeface="Calibri" panose="020F0502020204030204" pitchFamily="34" charset="0"/>
                <a:cs typeface="Calibri" panose="020F0502020204030204" pitchFamily="34" charset="0"/>
              </a:rPr>
              <a:t>.</a:t>
            </a:r>
          </a:p>
          <a:p>
            <a:pPr marL="298450">
              <a:buNone/>
            </a:pPr>
            <a:r>
              <a:rPr lang="fr-FR" sz="1000" dirty="0">
                <a:latin typeface="Calibri" panose="020F0502020204030204" pitchFamily="34" charset="0"/>
                <a:cs typeface="Calibri" panose="020F0502020204030204" pitchFamily="34" charset="0"/>
                <a:hlinkClick r:id="rId4"/>
              </a:rPr>
              <a:t>https://fr.wikipedia.org/wiki/ISO_8601</a:t>
            </a:r>
            <a:endParaRPr lang="fr-FR" sz="1000" dirty="0">
              <a:latin typeface="Calibri" panose="020F0502020204030204" pitchFamily="34" charset="0"/>
              <a:cs typeface="Calibri" panose="020F0502020204030204" pitchFamily="34" charset="0"/>
            </a:endParaRPr>
          </a:p>
          <a:p>
            <a:endParaRPr lang="fr-FR" sz="1100" dirty="0"/>
          </a:p>
          <a:p>
            <a:endParaRPr lang="fr-FR" sz="1100" dirty="0"/>
          </a:p>
          <a:p>
            <a:endParaRPr lang="fr-FR" sz="1100" dirty="0"/>
          </a:p>
          <a:p>
            <a:pPr marL="158750" indent="0">
              <a:buNone/>
            </a:pP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fr-FR"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3943557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pPr marL="0" indent="0">
              <a:buNone/>
            </a:pPr>
            <a:r>
              <a:rPr lang="fr-FR" sz="1000" dirty="0">
                <a:latin typeface="Calibri" panose="020F0502020204030204" pitchFamily="34" charset="0"/>
                <a:cs typeface="Calibri" panose="020F0502020204030204" pitchFamily="34" charset="0"/>
              </a:rPr>
              <a:t>La norme ISO 8601 présente plusieurs avantages </a:t>
            </a:r>
          </a:p>
          <a:p>
            <a:pPr marL="0" indent="0">
              <a:buNone/>
            </a:pPr>
            <a:r>
              <a:rPr lang="fr-FR" sz="1000" dirty="0">
                <a:latin typeface="Calibri" panose="020F0502020204030204" pitchFamily="34" charset="0"/>
                <a:cs typeface="Calibri" panose="020F0502020204030204" pitchFamily="34" charset="0"/>
              </a:rPr>
              <a:t>dont : un tri alphabétique est équivalent à un tri par date (ce qui n’est pas vrai pour les dates type 01/01/2018). </a:t>
            </a:r>
          </a:p>
          <a:p>
            <a:pPr marL="0" indent="0">
              <a:buNone/>
            </a:pPr>
            <a:r>
              <a:rPr lang="fr-FR" sz="1000" dirty="0">
                <a:latin typeface="Calibri" panose="020F0502020204030204" pitchFamily="34" charset="0"/>
                <a:cs typeface="Calibri" panose="020F0502020204030204" pitchFamily="34" charset="0"/>
              </a:rPr>
              <a:t>C’est aussi + facile de faire du transport entre 2 pays quand les dates de départ/arrivée sont écrites dans le même format, avec en plus la gestion facile du fuseau horaire.</a:t>
            </a:r>
          </a:p>
          <a:p>
            <a:pPr marL="0" indent="0">
              <a:buNone/>
            </a:pPr>
            <a:endParaRPr lang="fr-FR" sz="10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u="none" strike="noStrike" cap="none" dirty="0">
                <a:solidFill>
                  <a:srgbClr val="000000"/>
                </a:solidFill>
                <a:latin typeface="Calibri" panose="020F0502020204030204" pitchFamily="34" charset="0"/>
                <a:cs typeface="Calibri" panose="020F0502020204030204" pitchFamily="34" charset="0"/>
                <a:sym typeface="Arial"/>
              </a:rPr>
              <a:t>Le choix dans la date ? ou “ISO-8601, le retour de la vengeance” ou “01/01/2018 m’a tuer” : </a:t>
            </a:r>
            <a:r>
              <a:rPr lang="fr-FR" sz="900" b="0" i="0" u="none" strike="noStrike" cap="none" dirty="0">
                <a:solidFill>
                  <a:srgbClr val="000000"/>
                </a:solidFill>
                <a:latin typeface="Calibri" panose="020F0502020204030204" pitchFamily="34" charset="0"/>
                <a:cs typeface="Calibri" panose="020F0502020204030204" pitchFamily="34" charset="0"/>
                <a:sym typeface="Arial"/>
                <a:hlinkClick r:id="rId3"/>
              </a:rPr>
              <a:t>https://teamopendata.org/t/le-choix-dans-la-date-ou-iso-8601-le-retour-de-la-vengeance-ou-01-01-2018-ma-tuer/948</a:t>
            </a:r>
            <a:r>
              <a:rPr lang="fr-FR" sz="900" b="0" i="0" u="none" strike="noStrike" cap="none" dirty="0">
                <a:solidFill>
                  <a:srgbClr val="000000"/>
                </a:solidFill>
                <a:latin typeface="Calibri" panose="020F0502020204030204" pitchFamily="34" charset="0"/>
                <a:cs typeface="Calibri" panose="020F0502020204030204" pitchFamily="34"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u="none" strike="noStrike" cap="none" dirty="0">
                <a:solidFill>
                  <a:srgbClr val="000000"/>
                </a:solidFill>
                <a:latin typeface="Calibri" panose="020F0502020204030204" pitchFamily="34" charset="0"/>
                <a:cs typeface="Calibri" panose="020F0502020204030204" pitchFamily="34" charset="0"/>
                <a:sym typeface="Arial"/>
              </a:rPr>
              <a:t>Open Data France recommande ISO-8601 et l’utilise dans le cadre du Socle commun des données locales.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Calibri" panose="020F0502020204030204" pitchFamily="34" charset="0"/>
                <a:cs typeface="Calibri" panose="020F0502020204030204" pitchFamily="34" charset="0"/>
              </a:rPr>
              <a:t>la norme ISO 8601 est celle de la Directive INSPIRE (</a:t>
            </a:r>
            <a:r>
              <a:rPr lang="fr-FR" sz="1000" b="0" dirty="0">
                <a:latin typeface="Calibri" panose="020F0502020204030204" pitchFamily="34" charset="0"/>
                <a:cs typeface="Calibri" panose="020F0502020204030204" pitchFamily="34" charset="0"/>
              </a:rPr>
              <a:t>Extrait du Règlement (CE) N°1205/2008 de la commission du 3 décembre 2008: </a:t>
            </a:r>
            <a:r>
              <a:rPr lang="fr-FR" sz="1000" dirty="0">
                <a:latin typeface="Calibri" panose="020F0502020204030204" pitchFamily="34" charset="0"/>
                <a:cs typeface="Calibri" panose="020F0502020204030204" pitchFamily="34" charset="0"/>
              </a:rPr>
              <a:t>“…Le système de référence par défaut est le calendrier grégorien et les dates sont exprimées conformément à la norme ISO 8601.”</a:t>
            </a:r>
          </a:p>
          <a:p>
            <a:pPr marL="158750" indent="0">
              <a:buNone/>
            </a:pPr>
            <a:endParaRPr lang="fr-FR" sz="1000" dirty="0">
              <a:latin typeface="Calibri" panose="020F0502020204030204" pitchFamily="34" charset="0"/>
              <a:cs typeface="Calibri" panose="020F0502020204030204" pitchFamily="34" charset="0"/>
            </a:endParaRPr>
          </a:p>
          <a:p>
            <a:pPr marL="298450">
              <a:buNone/>
            </a:pPr>
            <a:r>
              <a:rPr lang="fr-FR" sz="1000" dirty="0">
                <a:latin typeface="Calibri" panose="020F0502020204030204" pitchFamily="34" charset="0"/>
                <a:cs typeface="Calibri" panose="020F0502020204030204" pitchFamily="34" charset="0"/>
              </a:rPr>
              <a:t>Les Etats-Unis, le Canada et l’Australie ne reconnaissent pas le standard international ISO 8601 qui déclare le lundi comme le premier jour de la semaine : pour ces nations anglophones, c’est </a:t>
            </a:r>
            <a:r>
              <a:rPr lang="fr-FR" sz="1000" b="1" dirty="0">
                <a:latin typeface="Calibri" panose="020F0502020204030204" pitchFamily="34" charset="0"/>
                <a:cs typeface="Calibri" panose="020F0502020204030204" pitchFamily="34" charset="0"/>
              </a:rPr>
              <a:t>dimanche qui marque le début de la semaine</a:t>
            </a:r>
            <a:r>
              <a:rPr lang="fr-FR" sz="1000" dirty="0">
                <a:latin typeface="Calibri" panose="020F0502020204030204" pitchFamily="34" charset="0"/>
                <a:cs typeface="Calibri" panose="020F0502020204030204" pitchFamily="34" charset="0"/>
              </a:rPr>
              <a:t>.</a:t>
            </a:r>
          </a:p>
          <a:p>
            <a:pPr marL="298450">
              <a:buNone/>
            </a:pPr>
            <a:r>
              <a:rPr lang="fr-FR" sz="1000" dirty="0">
                <a:latin typeface="Calibri" panose="020F0502020204030204" pitchFamily="34" charset="0"/>
                <a:cs typeface="Calibri" panose="020F0502020204030204" pitchFamily="34" charset="0"/>
                <a:hlinkClick r:id="rId4"/>
              </a:rPr>
              <a:t>https://fr.wikipedia.org/wiki/ISO_8601</a:t>
            </a:r>
            <a:endParaRPr lang="fr-FR" sz="1000" dirty="0">
              <a:latin typeface="Calibri" panose="020F0502020204030204" pitchFamily="34" charset="0"/>
              <a:cs typeface="Calibri" panose="020F0502020204030204" pitchFamily="34" charset="0"/>
            </a:endParaRPr>
          </a:p>
          <a:p>
            <a:endParaRPr lang="fr-FR" sz="1100" dirty="0"/>
          </a:p>
          <a:p>
            <a:endParaRPr lang="fr-FR" sz="1100" dirty="0"/>
          </a:p>
          <a:p>
            <a:endParaRPr lang="fr-FR" sz="1100" dirty="0"/>
          </a:p>
          <a:p>
            <a:pPr marL="158750" indent="0">
              <a:buNone/>
            </a:pP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fr-FR"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4076089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just" defTabSz="457200">
              <a:buClr>
                <a:srgbClr val="E2007A">
                  <a:lumMod val="60000"/>
                  <a:lumOff val="40000"/>
                </a:srgbClr>
              </a:buClr>
              <a:buSzTx/>
              <a:buNone/>
              <a:defRPr/>
            </a:pPr>
            <a:r>
              <a:rPr lang="en-US" sz="1000" dirty="0">
                <a:latin typeface="Calibri" panose="020F0502020204030204" pitchFamily="34" charset="0"/>
                <a:cs typeface="Calibri" panose="020F0502020204030204" pitchFamily="34" charset="0"/>
              </a:rPr>
              <a:t>A Data Set for US Horror Film Trailers. (</a:t>
            </a:r>
            <a:r>
              <a:rPr lang="fr-FR" sz="100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Base de données des bandes annonces de films d’horreur américains). </a:t>
            </a:r>
            <a:r>
              <a:rPr lang="en-US" sz="1000" i="1" dirty="0">
                <a:latin typeface="Calibri" panose="020F0502020204030204" pitchFamily="34" charset="0"/>
                <a:cs typeface="Calibri" panose="020F0502020204030204" pitchFamily="34" charset="0"/>
              </a:rPr>
              <a:t>Research Data Journal for the Humanities and Social Sciences</a:t>
            </a:r>
            <a:r>
              <a:rPr lang="en-US" sz="1000" dirty="0">
                <a:latin typeface="Calibri" panose="020F0502020204030204" pitchFamily="34" charset="0"/>
                <a:cs typeface="Calibri" panose="020F0502020204030204" pitchFamily="34" charset="0"/>
              </a:rPr>
              <a:t> (published online ahead of print 2021).  </a:t>
            </a:r>
            <a:r>
              <a:rPr lang="en-US" sz="1000" dirty="0">
                <a:latin typeface="Calibri" panose="020F0502020204030204" pitchFamily="34" charset="0"/>
                <a:cs typeface="Calibri" panose="020F0502020204030204" pitchFamily="34" charset="0"/>
                <a:hlinkClick r:id="rId4"/>
              </a:rPr>
              <a:t>https://doi.org/10.1163/24523666-bja10017</a:t>
            </a:r>
            <a:r>
              <a:rPr lang="en-US" sz="1000" dirty="0">
                <a:latin typeface="Calibri" panose="020F0502020204030204" pitchFamily="34" charset="0"/>
                <a:cs typeface="Calibri" panose="020F0502020204030204" pitchFamily="34" charset="0"/>
              </a:rPr>
              <a:t> avec aux </a:t>
            </a:r>
            <a:r>
              <a:rPr lang="en-US" sz="1000" dirty="0" err="1">
                <a:latin typeface="Calibri" panose="020F0502020204030204" pitchFamily="34" charset="0"/>
                <a:cs typeface="Calibri" panose="020F0502020204030204" pitchFamily="34" charset="0"/>
              </a:rPr>
              <a:t>données</a:t>
            </a:r>
            <a:r>
              <a:rPr lang="en-US" sz="1000" dirty="0">
                <a:latin typeface="Calibri" panose="020F0502020204030204" pitchFamily="34" charset="0"/>
                <a:cs typeface="Calibri" panose="020F0502020204030204" pitchFamily="34" charset="0"/>
              </a:rPr>
              <a:t> dans </a:t>
            </a:r>
            <a:r>
              <a:rPr lang="en-US" sz="1000" dirty="0" err="1">
                <a:latin typeface="Calibri" panose="020F0502020204030204" pitchFamily="34" charset="0"/>
                <a:cs typeface="Calibri" panose="020F0502020204030204" pitchFamily="34" charset="0"/>
              </a:rPr>
              <a:t>Zenodo</a:t>
            </a:r>
            <a:r>
              <a:rPr lang="en-US" sz="1000" dirty="0">
                <a:latin typeface="Calibri" panose="020F0502020204030204" pitchFamily="34" charset="0"/>
                <a:cs typeface="Calibri" panose="020F0502020204030204" pitchFamily="34" charset="0"/>
              </a:rPr>
              <a:t>: </a:t>
            </a:r>
            <a:r>
              <a:rPr lang="en-US" sz="1000" dirty="0">
                <a:latin typeface="Calibri" panose="020F0502020204030204" pitchFamily="34" charset="0"/>
                <a:cs typeface="Calibri" panose="020F0502020204030204" pitchFamily="34" charset="0"/>
                <a:hlinkClick r:id="rId5"/>
              </a:rPr>
              <a:t>https://zenodo.org/record/4479068#.ZG4Z5qXP17M</a:t>
            </a:r>
            <a:endParaRPr lang="en-US" sz="1000" dirty="0">
              <a:latin typeface="Calibri" panose="020F0502020204030204" pitchFamily="34" charset="0"/>
              <a:cs typeface="Calibri" panose="020F0502020204030204" pitchFamily="34" charset="0"/>
            </a:endParaRPr>
          </a:p>
          <a:p>
            <a:pPr marL="158750" indent="0">
              <a:buNone/>
            </a:pPr>
            <a:endParaRPr lang="en-US" sz="1000" dirty="0">
              <a:latin typeface="Calibri" panose="020F0502020204030204" pitchFamily="34" charset="0"/>
              <a:cs typeface="Calibri" panose="020F0502020204030204" pitchFamily="34" charset="0"/>
              <a:hlinkClick r:id="rId6"/>
            </a:endParaRPr>
          </a:p>
          <a:p>
            <a:pPr marL="0" indent="0">
              <a:buNone/>
            </a:pPr>
            <a:r>
              <a:rPr lang="fr-FR" sz="1000" dirty="0">
                <a:latin typeface="Calibri" panose="020F0502020204030204" pitchFamily="34" charset="0"/>
                <a:cs typeface="Calibri" panose="020F0502020204030204" pitchFamily="34" charset="0"/>
                <a:hlinkClick r:id="rId6"/>
              </a:rPr>
              <a:t>Les déterminants naturels et politiques des AOC viticoles de Côte-d’Or</a:t>
            </a:r>
            <a:r>
              <a:rPr lang="fr-FR" sz="1000" dirty="0">
                <a:latin typeface="Calibri" panose="020F0502020204030204" pitchFamily="34" charset="0"/>
                <a:cs typeface="Calibri" panose="020F0502020204030204" pitchFamily="34" charset="0"/>
              </a:rPr>
              <a:t>. 2021. Jean-Sauveur Ay et Mohamed Hilal. https://journals.openedition.org/cybergeo/36443</a:t>
            </a:r>
          </a:p>
          <a:p>
            <a:pPr marL="0" indent="0">
              <a:buNone/>
            </a:pPr>
            <a:endParaRPr lang="fr-FR" sz="1000" dirty="0">
              <a:latin typeface="Calibri" panose="020F0502020204030204" pitchFamily="34" charset="0"/>
              <a:cs typeface="Calibri" panose="020F0502020204030204" pitchFamily="34" charset="0"/>
            </a:endParaRPr>
          </a:p>
          <a:p>
            <a:pPr marL="0" indent="0">
              <a:buNone/>
            </a:pPr>
            <a:r>
              <a:rPr lang="fr-FR" sz="1000" dirty="0">
                <a:latin typeface="Calibri" panose="020F0502020204030204" pitchFamily="34" charset="0"/>
                <a:cs typeface="Calibri" panose="020F0502020204030204" pitchFamily="34" charset="0"/>
              </a:rPr>
              <a:t>ATLANTIC BIRDS: a data set of </a:t>
            </a:r>
            <a:r>
              <a:rPr lang="fr-FR" sz="1000" dirty="0" err="1">
                <a:latin typeface="Calibri" panose="020F0502020204030204" pitchFamily="34" charset="0"/>
                <a:cs typeface="Calibri" panose="020F0502020204030204" pitchFamily="34" charset="0"/>
              </a:rPr>
              <a:t>bird</a:t>
            </a:r>
            <a:r>
              <a:rPr lang="fr-FR" sz="1000" dirty="0">
                <a:latin typeface="Calibri" panose="020F0502020204030204" pitchFamily="34" charset="0"/>
                <a:cs typeface="Calibri" panose="020F0502020204030204" pitchFamily="34" charset="0"/>
              </a:rPr>
              <a:t> </a:t>
            </a:r>
            <a:r>
              <a:rPr lang="fr-FR" sz="1000" dirty="0" err="1">
                <a:latin typeface="Calibri" panose="020F0502020204030204" pitchFamily="34" charset="0"/>
                <a:cs typeface="Calibri" panose="020F0502020204030204" pitchFamily="34" charset="0"/>
              </a:rPr>
              <a:t>species</a:t>
            </a:r>
            <a:r>
              <a:rPr lang="fr-FR" sz="1000" dirty="0">
                <a:latin typeface="Calibri" panose="020F0502020204030204" pitchFamily="34" charset="0"/>
                <a:cs typeface="Calibri" panose="020F0502020204030204" pitchFamily="34" charset="0"/>
              </a:rPr>
              <a:t> </a:t>
            </a:r>
            <a:r>
              <a:rPr lang="fr-FR" sz="1000" dirty="0" err="1">
                <a:latin typeface="Calibri" panose="020F0502020204030204" pitchFamily="34" charset="0"/>
                <a:cs typeface="Calibri" panose="020F0502020204030204" pitchFamily="34" charset="0"/>
              </a:rPr>
              <a:t>from</a:t>
            </a:r>
            <a:r>
              <a:rPr lang="fr-FR" sz="1000" dirty="0">
                <a:latin typeface="Calibri" panose="020F0502020204030204" pitchFamily="34" charset="0"/>
                <a:cs typeface="Calibri" panose="020F0502020204030204" pitchFamily="34" charset="0"/>
              </a:rPr>
              <a:t> the </a:t>
            </a:r>
            <a:r>
              <a:rPr lang="fr-FR" sz="1000" dirty="0" err="1">
                <a:latin typeface="Calibri" panose="020F0502020204030204" pitchFamily="34" charset="0"/>
                <a:cs typeface="Calibri" panose="020F0502020204030204" pitchFamily="34" charset="0"/>
              </a:rPr>
              <a:t>Brazilian</a:t>
            </a:r>
            <a:r>
              <a:rPr lang="fr-FR" sz="1000" dirty="0">
                <a:latin typeface="Calibri" panose="020F0502020204030204" pitchFamily="34" charset="0"/>
                <a:cs typeface="Calibri" panose="020F0502020204030204" pitchFamily="34" charset="0"/>
              </a:rPr>
              <a:t> Atlantic Forest. </a:t>
            </a:r>
            <a:r>
              <a:rPr lang="fr-FR" sz="1000" dirty="0">
                <a:latin typeface="Calibri" panose="020F0502020204030204" pitchFamily="34" charset="0"/>
                <a:cs typeface="Calibri" panose="020F0502020204030204" pitchFamily="34" charset="0"/>
                <a:hlinkClick r:id="rId7"/>
              </a:rPr>
              <a:t>https://doi.org/10.1002/ecy.2119</a:t>
            </a:r>
            <a:endParaRPr lang="fr-FR" sz="1000" dirty="0">
              <a:latin typeface="Calibri" panose="020F0502020204030204" pitchFamily="34" charset="0"/>
              <a:cs typeface="Calibri" panose="020F0502020204030204" pitchFamily="34" charset="0"/>
            </a:endParaRPr>
          </a:p>
          <a:p>
            <a:pPr marL="0" indent="0">
              <a:buNone/>
            </a:pPr>
            <a:endParaRPr lang="fr-FR" sz="1000" dirty="0">
              <a:latin typeface="Calibri" panose="020F0502020204030204" pitchFamily="34" charset="0"/>
              <a:cs typeface="Calibri" panose="020F0502020204030204" pitchFamily="34" charset="0"/>
            </a:endParaRPr>
          </a:p>
          <a:p>
            <a:pPr marL="0" marR="0" lvl="0" indent="0" algn="just" defTabSz="457200" eaLnBrk="1" fontAlgn="auto" latinLnBrk="0" hangingPunct="1">
              <a:lnSpc>
                <a:spcPct val="100000"/>
              </a:lnSpc>
              <a:spcBef>
                <a:spcPts val="600"/>
              </a:spcBef>
              <a:spcAft>
                <a:spcPts val="0"/>
              </a:spcAft>
              <a:buClr>
                <a:srgbClr val="E2007A">
                  <a:lumMod val="60000"/>
                  <a:lumOff val="40000"/>
                </a:srgbClr>
              </a:buClr>
              <a:buSzTx/>
              <a:buFont typeface="Wingdings" panose="05000000000000000000" pitchFamily="2" charset="2"/>
              <a:buNone/>
              <a:tabLst/>
              <a:defRPr/>
            </a:pPr>
            <a:r>
              <a:rPr lang="fr-FR" sz="1000" dirty="0">
                <a:latin typeface="Calibri" panose="020F0502020204030204" pitchFamily="34" charset="0"/>
                <a:cs typeface="Calibri" panose="020F0502020204030204" pitchFamily="34" charset="0"/>
              </a:rPr>
              <a:t>Autres types de données pouvant intéresser du grand public : celles pouvant avoir un impact sociétal : par exemples des données sur les conditions de vie, sur l’</a:t>
            </a:r>
            <a:r>
              <a:rPr lang="fr-FR" sz="1000" dirty="0" err="1">
                <a:latin typeface="Calibri" panose="020F0502020204030204" pitchFamily="34" charset="0"/>
                <a:cs typeface="Calibri" panose="020F0502020204030204" pitchFamily="34" charset="0"/>
              </a:rPr>
              <a:t>égalite</a:t>
            </a:r>
            <a:r>
              <a:rPr lang="fr-FR" sz="1000" dirty="0">
                <a:latin typeface="Calibri" panose="020F0502020204030204" pitchFamily="34" charset="0"/>
                <a:cs typeface="Calibri" panose="020F0502020204030204" pitchFamily="34" charset="0"/>
              </a:rPr>
              <a:t> homme/femmes dans la société,…</a:t>
            </a:r>
          </a:p>
          <a:p>
            <a:pPr marL="0" marR="0" lvl="0" indent="0" algn="just" defTabSz="457200" eaLnBrk="1" fontAlgn="auto" latinLnBrk="0" hangingPunct="1">
              <a:lnSpc>
                <a:spcPct val="100000"/>
              </a:lnSpc>
              <a:spcBef>
                <a:spcPts val="600"/>
              </a:spcBef>
              <a:spcAft>
                <a:spcPts val="0"/>
              </a:spcAft>
              <a:buClr>
                <a:srgbClr val="E2007A">
                  <a:lumMod val="60000"/>
                  <a:lumOff val="40000"/>
                </a:srgbClr>
              </a:buClr>
              <a:buSzTx/>
              <a:buFont typeface="Wingdings" panose="05000000000000000000" pitchFamily="2" charset="2"/>
              <a:buNone/>
              <a:tabLst/>
              <a:defRPr/>
            </a:pPr>
            <a:r>
              <a:rPr lang="fr-FR" sz="1000" dirty="0">
                <a:latin typeface="Calibri" panose="020F0502020204030204" pitchFamily="34" charset="0"/>
                <a:cs typeface="Calibri" panose="020F0502020204030204" pitchFamily="34" charset="0"/>
              </a:rPr>
              <a:t>Données pouvant intéresser des </a:t>
            </a:r>
            <a:r>
              <a:rPr lang="fr-FR" sz="1000" dirty="0" err="1">
                <a:latin typeface="Calibri" panose="020F0502020204030204" pitchFamily="34" charset="0"/>
                <a:cs typeface="Calibri" panose="020F0502020204030204" pitchFamily="34" charset="0"/>
              </a:rPr>
              <a:t>ONGs</a:t>
            </a:r>
            <a:r>
              <a:rPr lang="fr-FR" sz="1000" dirty="0">
                <a:latin typeface="Calibri" panose="020F0502020204030204" pitchFamily="34" charset="0"/>
                <a:cs typeface="Calibri" panose="020F0502020204030204" pitchFamily="34" charset="0"/>
              </a:rPr>
              <a:t>, des décideurs ou le grand public: données environnementales, par exemple sur des taux de pesticides dans des rivières, … </a:t>
            </a:r>
          </a:p>
          <a:p>
            <a:pPr marL="0" marR="0" lvl="0" indent="0" defTabSz="457200" eaLnBrk="1" fontAlgn="auto" latinLnBrk="0" hangingPunct="1">
              <a:lnSpc>
                <a:spcPct val="100000"/>
              </a:lnSpc>
              <a:spcBef>
                <a:spcPts val="600"/>
              </a:spcBef>
              <a:spcAft>
                <a:spcPts val="0"/>
              </a:spcAft>
              <a:buClr>
                <a:srgbClr val="E2007A">
                  <a:lumMod val="60000"/>
                  <a:lumOff val="40000"/>
                </a:srgbClr>
              </a:buClr>
              <a:buSzTx/>
              <a:buFont typeface="Wingdings" panose="05000000000000000000" pitchFamily="2" charset="2"/>
              <a:buNone/>
              <a:tabLst/>
              <a:defRPr/>
            </a:pPr>
            <a:endParaRPr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707608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pPr marL="0" indent="0">
              <a:spcBef>
                <a:spcPts val="600"/>
              </a:spcBef>
              <a:buClr>
                <a:srgbClr val="F7436E"/>
              </a:buClr>
              <a:buFont typeface="Wingdings" panose="05000000000000000000" pitchFamily="2" charset="2"/>
              <a:buNone/>
            </a:pPr>
            <a:r>
              <a:rPr lang="en-US" sz="1000" dirty="0" err="1">
                <a:solidFill>
                  <a:srgbClr val="CC9900"/>
                </a:solidFill>
                <a:latin typeface="Calibri" panose="020F0502020204030204" pitchFamily="34" charset="0"/>
                <a:cs typeface="Calibri" panose="020F0502020204030204" pitchFamily="34" charset="0"/>
              </a:rPr>
              <a:t>Décrire</a:t>
            </a:r>
            <a:r>
              <a:rPr lang="en-US" sz="1000" dirty="0">
                <a:solidFill>
                  <a:srgbClr val="CC9900"/>
                </a:solidFill>
                <a:latin typeface="Calibri" panose="020F0502020204030204" pitchFamily="34" charset="0"/>
                <a:cs typeface="Calibri" panose="020F0502020204030204" pitchFamily="34" charset="0"/>
              </a:rPr>
              <a:t> </a:t>
            </a:r>
            <a:r>
              <a:rPr lang="fr-FR" sz="1000" dirty="0">
                <a:solidFill>
                  <a:schemeClr val="tx1"/>
                </a:solidFill>
                <a:latin typeface="Calibri" panose="020F0502020204030204" pitchFamily="34" charset="0"/>
                <a:cs typeface="Calibri" panose="020F0502020204030204" pitchFamily="34" charset="0"/>
              </a:rPr>
              <a:t>suffisamment pour permettre de reproduire l’étude</a:t>
            </a:r>
          </a:p>
          <a:p>
            <a:pPr marL="342900" indent="0" algn="just">
              <a:buClr>
                <a:srgbClr val="F7436E"/>
              </a:buClr>
              <a:buNone/>
            </a:pPr>
            <a:r>
              <a:rPr lang="fr-FR" sz="1000" dirty="0">
                <a:solidFill>
                  <a:schemeClr val="tx1"/>
                </a:solidFill>
                <a:latin typeface="Calibri" panose="020F0502020204030204" pitchFamily="34" charset="0"/>
                <a:cs typeface="Calibri" panose="020F0502020204030204" pitchFamily="34" charset="0"/>
              </a:rPr>
              <a:t>et de comprendre, interpréter, réutiliser les données</a:t>
            </a:r>
          </a:p>
          <a:p>
            <a:pPr marL="342900" indent="0" algn="just">
              <a:spcBef>
                <a:spcPts val="600"/>
              </a:spcBef>
              <a:buClr>
                <a:srgbClr val="F7436E"/>
              </a:buClr>
              <a:buFont typeface="Wingdings" panose="05000000000000000000" pitchFamily="2" charset="2"/>
              <a:buNone/>
            </a:pPr>
            <a:r>
              <a:rPr lang="fr-FR" sz="1000" dirty="0">
                <a:solidFill>
                  <a:schemeClr val="tx1"/>
                </a:solidFill>
                <a:latin typeface="Calibri" panose="020F0502020204030204" pitchFamily="34" charset="0"/>
                <a:cs typeface="Calibri" panose="020F0502020204030204" pitchFamily="34" charset="0"/>
              </a:rPr>
              <a:t>Montrer la rigueur de la méthode et la qualité des données</a:t>
            </a:r>
            <a:endParaRPr lang="fr-FR" sz="1000" i="1" dirty="0">
              <a:solidFill>
                <a:schemeClr val="tx1"/>
              </a:solidFill>
              <a:latin typeface="Calibri" panose="020F0502020204030204" pitchFamily="34" charset="0"/>
              <a:cs typeface="Calibri" panose="020F0502020204030204" pitchFamily="34" charset="0"/>
            </a:endParaRPr>
          </a:p>
          <a:p>
            <a:pPr marL="158750" indent="0">
              <a:buNone/>
            </a:pPr>
            <a:endParaRPr lang="fr-FR" sz="10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12250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1000" b="0" baseline="0" dirty="0">
                <a:latin typeface="Calibri" panose="020F0502020204030204" pitchFamily="34" charset="0"/>
                <a:cs typeface="Calibri" panose="020F0502020204030204" pitchFamily="34" charset="0"/>
              </a:rPr>
              <a:t>Vous devez </a:t>
            </a:r>
            <a:r>
              <a:rPr lang="fr-FR" sz="1000" b="1" baseline="0" dirty="0">
                <a:latin typeface="Calibri" panose="020F0502020204030204" pitchFamily="34" charset="0"/>
                <a:cs typeface="Calibri" panose="020F0502020204030204" pitchFamily="34" charset="0"/>
              </a:rPr>
              <a:t>convaincre l’éditeur </a:t>
            </a:r>
            <a:r>
              <a:rPr lang="fr-FR" sz="1000" b="0" baseline="0" dirty="0">
                <a:latin typeface="Calibri" panose="020F0502020204030204" pitchFamily="34" charset="0"/>
                <a:cs typeface="Calibri" panose="020F0502020204030204" pitchFamily="34" charset="0"/>
              </a:rPr>
              <a:t>de l’</a:t>
            </a:r>
            <a:r>
              <a:rPr lang="fr-FR" sz="1000" b="0" baseline="0" dirty="0" err="1">
                <a:latin typeface="Calibri" panose="020F0502020204030204" pitchFamily="34" charset="0"/>
                <a:cs typeface="Calibri" panose="020F0502020204030204" pitchFamily="34" charset="0"/>
              </a:rPr>
              <a:t>interet</a:t>
            </a:r>
            <a:r>
              <a:rPr lang="fr-FR" sz="1000" b="0" baseline="0" dirty="0">
                <a:latin typeface="Calibri" panose="020F0502020204030204" pitchFamily="34" charset="0"/>
                <a:cs typeface="Calibri" panose="020F0502020204030204" pitchFamily="34" charset="0"/>
              </a:rPr>
              <a:t>, de l’originalité et du potentiel de vos données pour qu’il accepte votre article, de la même façon que vous devez le convaincre de l’</a:t>
            </a:r>
            <a:r>
              <a:rPr lang="fr-FR" sz="1000" b="0" baseline="0" dirty="0" err="1">
                <a:latin typeface="Calibri" panose="020F0502020204030204" pitchFamily="34" charset="0"/>
                <a:cs typeface="Calibri" panose="020F0502020204030204" pitchFamily="34" charset="0"/>
              </a:rPr>
              <a:t>interet</a:t>
            </a:r>
            <a:r>
              <a:rPr lang="fr-FR" sz="1000" b="0" baseline="0" dirty="0">
                <a:latin typeface="Calibri" panose="020F0502020204030204" pitchFamily="34" charset="0"/>
                <a:cs typeface="Calibri" panose="020F0502020204030204" pitchFamily="34" charset="0"/>
              </a:rPr>
              <a:t> de vos résultats lorsque vous publiez un Research paper.</a:t>
            </a:r>
          </a:p>
          <a:p>
            <a:pPr marL="0" indent="0">
              <a:buNone/>
            </a:pPr>
            <a:endParaRPr lang="fr-FR" sz="1000" baseline="0" dirty="0">
              <a:latin typeface="Calibri" panose="020F0502020204030204" pitchFamily="34" charset="0"/>
              <a:cs typeface="Calibri" panose="020F0502020204030204" pitchFamily="34" charset="0"/>
            </a:endParaRPr>
          </a:p>
          <a:p>
            <a:pPr marL="0" indent="0">
              <a:buNone/>
            </a:pPr>
            <a:r>
              <a:rPr lang="fr-FR" sz="1000" baseline="0" dirty="0">
                <a:latin typeface="Calibri" panose="020F0502020204030204" pitchFamily="34" charset="0"/>
                <a:cs typeface="Calibri" panose="020F0502020204030204" pitchFamily="34" charset="0"/>
              </a:rPr>
              <a:t>Avec l’évolution des techniques et des équipement, vos données peuvent permettre de découvrir de nouveaux résultats dans le futur.</a:t>
            </a:r>
          </a:p>
          <a:p>
            <a:pPr marL="0" indent="0">
              <a:buNone/>
            </a:pPr>
            <a:r>
              <a:rPr lang="fr-FR" sz="1000" baseline="0" dirty="0">
                <a:latin typeface="Calibri" panose="020F0502020204030204" pitchFamily="34" charset="0"/>
                <a:cs typeface="Calibri" panose="020F0502020204030204" pitchFamily="34" charset="0"/>
              </a:rPr>
              <a:t>Réutilisation possible des données pour des finalités qui n’étaient pas envisagées lors de leur production ou grâce à des équipements qui ont évolué et permettent de nouvelles analyses et de répondre à de nouvelles questions de recherche !!</a:t>
            </a:r>
          </a:p>
          <a:p>
            <a:pPr marL="0" indent="0"/>
            <a:endParaRPr lang="fr-FR" sz="1000" baseline="0" dirty="0">
              <a:latin typeface="Calibri" panose="020F0502020204030204" pitchFamily="34" charset="0"/>
              <a:cs typeface="Calibri" panose="020F0502020204030204" pitchFamily="34" charset="0"/>
            </a:endParaRPr>
          </a:p>
          <a:p>
            <a:pPr marL="0" indent="0">
              <a:buNone/>
            </a:pPr>
            <a:r>
              <a:rPr lang="fr-FR" sz="1000" dirty="0">
                <a:latin typeface="Calibri" panose="020F0502020204030204" pitchFamily="34" charset="0"/>
                <a:cs typeface="Calibri" panose="020F0502020204030204" pitchFamily="34" charset="0"/>
              </a:rPr>
              <a:t>Générer de la valeur à partir de l’open data.  L’open data a le potentiel de contribuer à la croissance des économies, de transformer les sociétés et de protéger l’environnement.</a:t>
            </a:r>
          </a:p>
          <a:p>
            <a:r>
              <a:rPr lang="fr-FR" sz="1000" dirty="0">
                <a:latin typeface="Calibri" panose="020F0502020204030204" pitchFamily="34" charset="0"/>
                <a:cs typeface="Calibri" panose="020F0502020204030204" pitchFamily="34" charset="0"/>
              </a:rPr>
              <a:t>Module sur le sujet : </a:t>
            </a:r>
            <a:r>
              <a:rPr lang="fr-FR" sz="1000" dirty="0">
                <a:latin typeface="Calibri" panose="020F0502020204030204" pitchFamily="34" charset="0"/>
                <a:cs typeface="Calibri" panose="020F0502020204030204" pitchFamily="34" charset="0"/>
                <a:hlinkClick r:id="rId3"/>
              </a:rPr>
              <a:t>https://data.europa.eu/elearning/fr/module2/#/id/co-01</a:t>
            </a:r>
            <a:r>
              <a:rPr lang="fr-FR" sz="1000" dirty="0">
                <a:latin typeface="Calibri" panose="020F0502020204030204" pitchFamily="34" charset="0"/>
                <a:cs typeface="Calibri" panose="020F0502020204030204" pitchFamily="34" charset="0"/>
              </a:rPr>
              <a:t>  </a:t>
            </a:r>
          </a:p>
          <a:p>
            <a:r>
              <a:rPr lang="fr-FR" sz="1000" dirty="0">
                <a:latin typeface="Calibri" panose="020F0502020204030204" pitchFamily="34" charset="0"/>
                <a:cs typeface="Calibri" panose="020F0502020204030204" pitchFamily="34" charset="0"/>
              </a:rPr>
              <a:t>Les gouvernements, les entreprises et les individus peuvent utiliser </a:t>
            </a:r>
            <a:r>
              <a:rPr lang="fr-FR" sz="1000" b="1" dirty="0">
                <a:latin typeface="Calibri" panose="020F0502020204030204" pitchFamily="34" charset="0"/>
                <a:cs typeface="Calibri" panose="020F0502020204030204" pitchFamily="34" charset="0"/>
              </a:rPr>
              <a:t>l’open data pour générer de la valeur nouvelle </a:t>
            </a:r>
            <a:r>
              <a:rPr lang="fr-FR" sz="1000" dirty="0">
                <a:latin typeface="Calibri" panose="020F0502020204030204" pitchFamily="34" charset="0"/>
                <a:cs typeface="Calibri" panose="020F0502020204030204" pitchFamily="34" charset="0"/>
              </a:rPr>
              <a:t>: </a:t>
            </a:r>
            <a:r>
              <a:rPr lang="fr-FR" sz="1000" i="1" dirty="0">
                <a:latin typeface="Calibri" panose="020F0502020204030204" pitchFamily="34" charset="0"/>
                <a:cs typeface="Calibri" panose="020F0502020204030204" pitchFamily="34" charset="0"/>
              </a:rPr>
              <a:t>Innovation et croissance commerciale; Opportunités gouvernementales; Impact sur la société et la politique publique; Avantages culturels et écologiques.</a:t>
            </a:r>
          </a:p>
          <a:p>
            <a:r>
              <a:rPr lang="fr-FR" sz="1000" dirty="0">
                <a:latin typeface="Calibri" panose="020F0502020204030204" pitchFamily="34" charset="0"/>
                <a:cs typeface="Calibri" panose="020F0502020204030204" pitchFamily="34" charset="0"/>
              </a:rPr>
              <a:t>L’administration publique est de loin le secteur qui gagnera le plus de l’ouverture des données, avec une valeur à hauteur de 22 milliards d’euros en 2020. Cela corrobore le fait que le secteur public soit le premier </a:t>
            </a:r>
            <a:r>
              <a:rPr lang="fr-FR" sz="1000" dirty="0" err="1">
                <a:latin typeface="Calibri" panose="020F0502020204030204" pitchFamily="34" charset="0"/>
                <a:cs typeface="Calibri" panose="020F0502020204030204" pitchFamily="34" charset="0"/>
              </a:rPr>
              <a:t>réutilisateur</a:t>
            </a:r>
            <a:r>
              <a:rPr lang="fr-FR" sz="1000" dirty="0">
                <a:latin typeface="Calibri" panose="020F0502020204030204" pitchFamily="34" charset="0"/>
                <a:cs typeface="Calibri" panose="020F0502020204030204" pitchFamily="34" charset="0"/>
              </a:rPr>
              <a:t> de ses propres données. Pour les secteurs de l’agriculture, ainsi que des arts et du divertissement, les bénéfices attendus sont plus limités avec 379 millions d’euros chacun. </a:t>
            </a:r>
            <a:endParaRPr lang="fr-FR" sz="1000" b="0" dirty="0">
              <a:latin typeface="Calibri" panose="020F0502020204030204" pitchFamily="34" charset="0"/>
              <a:cs typeface="Calibri" panose="020F0502020204030204" pitchFamily="34" charset="0"/>
            </a:endParaRPr>
          </a:p>
          <a:p>
            <a:pPr marL="0" indent="0">
              <a:buNone/>
            </a:pPr>
            <a:r>
              <a:rPr lang="fr-FR" sz="1000" b="1" dirty="0">
                <a:latin typeface="Calibri" panose="020F0502020204030204" pitchFamily="34" charset="0"/>
                <a:cs typeface="Calibri" panose="020F0502020204030204" pitchFamily="34" charset="0"/>
              </a:rPr>
              <a:t>Donner des exemples de réutilisations </a:t>
            </a:r>
            <a:r>
              <a:rPr lang="fr-FR" sz="1000" dirty="0">
                <a:latin typeface="Calibri" panose="020F0502020204030204" pitchFamily="34" charset="0"/>
                <a:cs typeface="Calibri" panose="020F0502020204030204" pitchFamily="34" charset="0"/>
              </a:rPr>
              <a:t>pour ≠ publics : </a:t>
            </a:r>
          </a:p>
          <a:p>
            <a:r>
              <a:rPr lang="fr-FR" sz="1000" dirty="0">
                <a:latin typeface="Calibri" panose="020F0502020204030204" pitchFamily="34" charset="0"/>
                <a:cs typeface="Calibri" panose="020F0502020204030204" pitchFamily="34" charset="0"/>
              </a:rPr>
              <a:t>scientifiques, enseignants, décideurs, journalistes, secteur privé, </a:t>
            </a:r>
          </a:p>
          <a:p>
            <a:r>
              <a:rPr lang="fr-FR" sz="1000" dirty="0">
                <a:latin typeface="Calibri" panose="020F0502020204030204" pitchFamily="34" charset="0"/>
                <a:cs typeface="Calibri" panose="020F0502020204030204" pitchFamily="34" charset="0"/>
              </a:rPr>
              <a:t>organisations publiques (ex: DREAL, chambre agricultures, etc.)</a:t>
            </a:r>
          </a:p>
          <a:p>
            <a:r>
              <a:rPr lang="fr-FR" sz="1000" dirty="0">
                <a:latin typeface="Calibri" panose="020F0502020204030204" pitchFamily="34" charset="0"/>
                <a:cs typeface="Calibri" panose="020F0502020204030204" pitchFamily="34" charset="0"/>
              </a:rPr>
              <a:t>acteurs des filières (agriculteurs, gestionnaires publiques, etc.)</a:t>
            </a:r>
          </a:p>
          <a:p>
            <a:r>
              <a:rPr lang="fr-FR" sz="1000" dirty="0">
                <a:latin typeface="Calibri" panose="020F0502020204030204" pitchFamily="34" charset="0"/>
                <a:cs typeface="Calibri" panose="020F0502020204030204" pitchFamily="34" charset="0"/>
              </a:rPr>
              <a:t>société civile, </a:t>
            </a:r>
            <a:r>
              <a:rPr lang="fr-FR" sz="1000" dirty="0" err="1">
                <a:latin typeface="Calibri" panose="020F0502020204030204" pitchFamily="34" charset="0"/>
                <a:cs typeface="Calibri" panose="020F0502020204030204" pitchFamily="34" charset="0"/>
              </a:rPr>
              <a:t>ONGs</a:t>
            </a:r>
            <a:r>
              <a:rPr lang="fr-FR" sz="1000" dirty="0">
                <a:latin typeface="Calibri" panose="020F0502020204030204" pitchFamily="34" charset="0"/>
                <a:cs typeface="Calibri" panose="020F0502020204030204" pitchFamily="34" charset="0"/>
              </a:rPr>
              <a:t>, associations internationales influentes, pays du Sud</a:t>
            </a:r>
            <a:endParaRPr lang="fr-FR" sz="1000" b="1" dirty="0">
              <a:latin typeface="Calibri" panose="020F0502020204030204" pitchFamily="34" charset="0"/>
              <a:cs typeface="Calibri" panose="020F0502020204030204" pitchFamily="34" charset="0"/>
            </a:endParaRPr>
          </a:p>
          <a:p>
            <a:pPr marL="0" indent="0">
              <a:buNone/>
            </a:pPr>
            <a:r>
              <a:rPr lang="fr-FR" sz="1000" baseline="0" dirty="0">
                <a:latin typeface="Calibri" panose="020F0502020204030204" pitchFamily="34" charset="0"/>
                <a:cs typeface="Calibri" panose="020F0502020204030204" pitchFamily="34" charset="0"/>
              </a:rPr>
              <a:t>Ex de réutilisation: </a:t>
            </a:r>
          </a:p>
          <a:p>
            <a:pPr marL="298450" indent="-206375"/>
            <a:r>
              <a:rPr lang="fr-FR" sz="1000" b="1" baseline="0" dirty="0">
                <a:latin typeface="Calibri" panose="020F0502020204030204" pitchFamily="34" charset="0"/>
                <a:cs typeface="Calibri" panose="020F0502020204030204" pitchFamily="34" charset="0"/>
              </a:rPr>
              <a:t>applications agricoles</a:t>
            </a:r>
            <a:r>
              <a:rPr lang="fr-FR" sz="1000" baseline="0" dirty="0">
                <a:latin typeface="Calibri" panose="020F0502020204030204" pitchFamily="34" charset="0"/>
                <a:cs typeface="Calibri" panose="020F0502020204030204" pitchFamily="34" charset="0"/>
              </a:rPr>
              <a:t>, écologiques et environnementales, en exploitant les </a:t>
            </a:r>
            <a:r>
              <a:rPr lang="fr-FR" sz="1000" b="1" baseline="0" dirty="0">
                <a:latin typeface="Calibri" panose="020F0502020204030204" pitchFamily="34" charset="0"/>
                <a:cs typeface="Calibri" panose="020F0502020204030204" pitchFamily="34" charset="0"/>
              </a:rPr>
              <a:t>données capteurs (humains et physiques) </a:t>
            </a:r>
            <a:r>
              <a:rPr lang="fr-FR" sz="1000" baseline="0" dirty="0">
                <a:latin typeface="Calibri" panose="020F0502020204030204" pitchFamily="34" charset="0"/>
                <a:cs typeface="Calibri" panose="020F0502020204030204" pitchFamily="34" charset="0"/>
              </a:rPr>
              <a:t>[1] et des données issues de modèles de simulations.</a:t>
            </a:r>
          </a:p>
          <a:p>
            <a:pPr marL="298450" indent="-206375"/>
            <a:r>
              <a:rPr lang="fr-FR" sz="1000" baseline="0" dirty="0">
                <a:latin typeface="Calibri" panose="020F0502020204030204" pitchFamily="34" charset="0"/>
                <a:cs typeface="Calibri" panose="020F0502020204030204" pitchFamily="34" charset="0"/>
              </a:rPr>
              <a:t>Par exemple, des méthodes d’apprentissage profond peuvent être utilisées pour l’identification des maladies de cultures (agriculture), de méthodes de fouille de données pour quantifier l’impact des pratiques agricoles sur la qualité de l’eau (</a:t>
            </a:r>
            <a:r>
              <a:rPr lang="fr-FR" sz="1000" baseline="0" dirty="0" err="1">
                <a:latin typeface="Calibri" panose="020F0502020204030204" pitchFamily="34" charset="0"/>
                <a:cs typeface="Calibri" panose="020F0502020204030204" pitchFamily="34" charset="0"/>
              </a:rPr>
              <a:t>agro-environnement</a:t>
            </a:r>
            <a:r>
              <a:rPr lang="fr-FR" sz="1000" baseline="0" dirty="0">
                <a:latin typeface="Calibri" panose="020F0502020204030204" pitchFamily="34" charset="0"/>
                <a:cs typeface="Calibri" panose="020F0502020204030204" pitchFamily="34" charset="0"/>
              </a:rPr>
              <a:t>), des outils de classification hiérarchique pour la prédiction des menaces sur la biodiversité (écologie), etc.</a:t>
            </a:r>
          </a:p>
          <a:p>
            <a:pPr marL="158750" indent="0" algn="just">
              <a:buNone/>
            </a:pPr>
            <a:endParaRPr lang="fr-FR" sz="1000" baseline="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aseline="0" dirty="0">
                <a:latin typeface="Calibri" panose="020F0502020204030204" pitchFamily="34" charset="0"/>
                <a:cs typeface="Calibri" panose="020F0502020204030204" pitchFamily="34" charset="0"/>
              </a:rPr>
              <a:t>Idées de réutilisation potentielle : voir les cas d’études sur le portail européen </a:t>
            </a:r>
            <a:r>
              <a:rPr lang="fr-FR" sz="1000" b="1" dirty="0">
                <a:latin typeface="Calibri" panose="020F0502020204030204" pitchFamily="34" charset="0"/>
                <a:cs typeface="Calibri" panose="020F0502020204030204" pitchFamily="34" charset="0"/>
              </a:rPr>
              <a:t>data.europa.eu</a:t>
            </a:r>
            <a:r>
              <a:rPr lang="fr-FR" sz="1000" baseline="0" dirty="0">
                <a:latin typeface="Calibri" panose="020F0502020204030204" pitchFamily="34" charset="0"/>
                <a:cs typeface="Calibri" panose="020F0502020204030204" pitchFamily="34" charset="0"/>
              </a:rPr>
              <a:t>: </a:t>
            </a:r>
            <a:r>
              <a:rPr lang="fr-FR" sz="1000" baseline="0" dirty="0">
                <a:latin typeface="Calibri" panose="020F0502020204030204" pitchFamily="34" charset="0"/>
                <a:cs typeface="Calibri" panose="020F0502020204030204" pitchFamily="34" charset="0"/>
                <a:hlinkClick r:id="rId4"/>
              </a:rPr>
              <a:t>https://data.europa.eu/fr/impact-studies/use-cases</a:t>
            </a:r>
            <a:r>
              <a:rPr lang="fr-FR" sz="1000" baseline="0" dirty="0">
                <a:latin typeface="Calibri" panose="020F0502020204030204" pitchFamily="34" charset="0"/>
                <a:cs typeface="Calibri" panose="020F0502020204030204" pitchFamily="34" charset="0"/>
              </a:rPr>
              <a:t> . Sur ce site on trouve aussi des « </a:t>
            </a:r>
            <a:r>
              <a:rPr lang="en-US" sz="1000" b="0" i="0" u="none" strike="noStrike" kern="1200" cap="none" dirty="0">
                <a:solidFill>
                  <a:schemeClr val="tx1"/>
                </a:solidFill>
                <a:effectLst/>
                <a:latin typeface="Calibri" panose="020F0502020204030204" pitchFamily="34" charset="0"/>
                <a:cs typeface="Calibri" panose="020F0502020204030204" pitchFamily="34" charset="0"/>
                <a:sym typeface="Arial"/>
              </a:rPr>
              <a:t>Reports about Open Data” by clicking on the “Reports about Open Data” ; The list can be filtered by keyword, year of publication, country of origin and type of report.</a:t>
            </a:r>
          </a:p>
          <a:p>
            <a:pPr marL="158750" indent="0">
              <a:buNone/>
            </a:pPr>
            <a:r>
              <a:rPr lang="fr-FR" sz="1000" baseline="0" dirty="0">
                <a:latin typeface="Calibri" panose="020F0502020204030204" pitchFamily="34" charset="0"/>
                <a:cs typeface="Calibri" panose="020F0502020204030204" pitchFamily="34" charset="0"/>
              </a:rPr>
              <a:t>-Des données citoyennes peuvent servir pour la </a:t>
            </a:r>
            <a:r>
              <a:rPr lang="fr-FR" sz="1000" b="1" baseline="0" dirty="0">
                <a:latin typeface="Calibri" panose="020F0502020204030204" pitchFamily="34" charset="0"/>
                <a:cs typeface="Calibri" panose="020F0502020204030204" pitchFamily="34" charset="0"/>
              </a:rPr>
              <a:t>gestion du territo</a:t>
            </a:r>
            <a:r>
              <a:rPr lang="fr-FR" sz="1000" baseline="0" dirty="0">
                <a:latin typeface="Calibri" panose="020F0502020204030204" pitchFamily="34" charset="0"/>
                <a:cs typeface="Calibri" panose="020F0502020204030204" pitchFamily="34" charset="0"/>
              </a:rPr>
              <a:t>ire et des exploitations agricoles.</a:t>
            </a:r>
          </a:p>
          <a:p>
            <a:pPr marL="158750" indent="0">
              <a:buNone/>
            </a:pPr>
            <a:r>
              <a:rPr lang="en-US" sz="1000" baseline="0" dirty="0">
                <a:latin typeface="Calibri" panose="020F0502020204030204" pitchFamily="34" charset="0"/>
                <a:cs typeface="Calibri" panose="020F0502020204030204" pitchFamily="34" charset="0"/>
              </a:rPr>
              <a:t>-Cyclists can use the </a:t>
            </a:r>
            <a:r>
              <a:rPr lang="en-US" sz="1000" b="1" baseline="0" dirty="0">
                <a:latin typeface="Calibri" panose="020F0502020204030204" pitchFamily="34" charset="0"/>
                <a:cs typeface="Calibri" panose="020F0502020204030204" pitchFamily="34" charset="0"/>
              </a:rPr>
              <a:t>Open Cycle Map </a:t>
            </a:r>
            <a:r>
              <a:rPr lang="en-US" sz="1000" baseline="0" dirty="0">
                <a:latin typeface="Calibri" panose="020F0502020204030204" pitchFamily="34" charset="0"/>
                <a:cs typeface="Calibri" panose="020F0502020204030204" pitchFamily="34" charset="0"/>
              </a:rPr>
              <a:t>to look up cycle paths across Europe (and the United Kingdom).</a:t>
            </a:r>
          </a:p>
          <a:p>
            <a:pPr marL="158750" indent="0">
              <a:buNone/>
            </a:pPr>
            <a:r>
              <a:rPr lang="fr-FR" sz="1000" baseline="0" dirty="0">
                <a:latin typeface="Calibri" panose="020F0502020204030204" pitchFamily="34" charset="0"/>
                <a:cs typeface="Calibri" panose="020F0502020204030204" pitchFamily="34" charset="0"/>
              </a:rPr>
              <a:t>-</a:t>
            </a:r>
            <a:r>
              <a:rPr lang="en-US" sz="1000" b="1" baseline="0" dirty="0">
                <a:latin typeface="Calibri" panose="020F0502020204030204" pitchFamily="34" charset="0"/>
                <a:cs typeface="Calibri" panose="020F0502020204030204" pitchFamily="34" charset="0"/>
              </a:rPr>
              <a:t>Invisible City </a:t>
            </a:r>
            <a:r>
              <a:rPr lang="en-US" sz="1000" baseline="0" dirty="0">
                <a:latin typeface="Calibri" panose="020F0502020204030204" pitchFamily="34" charset="0"/>
                <a:cs typeface="Calibri" panose="020F0502020204030204" pitchFamily="34" charset="0"/>
              </a:rPr>
              <a:t>is a non-profit application that helps people discover </a:t>
            </a:r>
            <a:r>
              <a:rPr lang="en-US" sz="1000" b="1" baseline="0" dirty="0">
                <a:latin typeface="Calibri" panose="020F0502020204030204" pitchFamily="34" charset="0"/>
                <a:cs typeface="Calibri" panose="020F0502020204030204" pitchFamily="34" charset="0"/>
              </a:rPr>
              <a:t>'hidden' cultural events </a:t>
            </a:r>
            <a:r>
              <a:rPr lang="en-US" sz="1000" baseline="0" dirty="0">
                <a:latin typeface="Calibri" panose="020F0502020204030204" pitchFamily="34" charset="0"/>
                <a:cs typeface="Calibri" panose="020F0502020204030204" pitchFamily="34" charset="0"/>
              </a:rPr>
              <a:t>around the world. The events are selected on their cultural merit. The application was created with the support of the Creative Europe program of the Eu and the European Union National Institutes for Culture. </a:t>
            </a:r>
            <a:r>
              <a:rPr lang="en-US" sz="1000" baseline="0" dirty="0">
                <a:latin typeface="Calibri" panose="020F0502020204030204" pitchFamily="34" charset="0"/>
                <a:cs typeface="Calibri" panose="020F0502020204030204" pitchFamily="34" charset="0"/>
                <a:hlinkClick r:id="rId5"/>
              </a:rPr>
              <a:t>https://data.europa.eu/sites/default/files/use-cases/global_-_invisible_city.pdf</a:t>
            </a:r>
            <a:r>
              <a:rPr lang="en-US" sz="1000" baseline="0" dirty="0">
                <a:latin typeface="Calibri" panose="020F0502020204030204" pitchFamily="34" charset="0"/>
                <a:cs typeface="Calibri" panose="020F0502020204030204" pitchFamily="34" charset="0"/>
              </a:rPr>
              <a:t>  </a:t>
            </a:r>
          </a:p>
          <a:p>
            <a:pPr marL="158750" indent="0">
              <a:buNone/>
            </a:pPr>
            <a:r>
              <a:rPr lang="en-US" sz="1000" baseline="0" dirty="0">
                <a:latin typeface="Calibri" panose="020F0502020204030204" pitchFamily="34" charset="0"/>
                <a:cs typeface="Calibri" panose="020F0502020204030204" pitchFamily="34" charset="0"/>
              </a:rPr>
              <a:t>- Culture Trip is a start-up that focuses on travel, media and entertainment. Providing information about the area the users are visiting based on recommendations from locals. </a:t>
            </a:r>
            <a:r>
              <a:rPr lang="en-US" sz="1000" baseline="0" dirty="0">
                <a:latin typeface="Calibri" panose="020F0502020204030204" pitchFamily="34" charset="0"/>
                <a:cs typeface="Calibri" panose="020F0502020204030204" pitchFamily="34" charset="0"/>
                <a:hlinkClick r:id="rId6"/>
              </a:rPr>
              <a:t>https://data.europa.eu/sites/default/files/use-cases/global_-_culture_trip.pdf</a:t>
            </a:r>
            <a:r>
              <a:rPr lang="en-US" sz="1000" baseline="0" dirty="0">
                <a:latin typeface="Calibri" panose="020F0502020204030204" pitchFamily="34" charset="0"/>
                <a:cs typeface="Calibri" panose="020F0502020204030204" pitchFamily="34" charset="0"/>
              </a:rPr>
              <a:t>   </a:t>
            </a:r>
            <a:endParaRPr lang="fr-FR" sz="1000" baseline="0" dirty="0">
              <a:latin typeface="Calibri" panose="020F0502020204030204" pitchFamily="34" charset="0"/>
              <a:cs typeface="Calibri" panose="020F0502020204030204" pitchFamily="34" charset="0"/>
            </a:endParaRPr>
          </a:p>
          <a:p>
            <a:pPr marL="158750" indent="0">
              <a:buNone/>
            </a:pPr>
            <a:r>
              <a:rPr lang="fr-FR" sz="1000" baseline="0" dirty="0">
                <a:latin typeface="Calibri" panose="020F0502020204030204" pitchFamily="34" charset="0"/>
                <a:cs typeface="Calibri" panose="020F0502020204030204" pitchFamily="34" charset="0"/>
              </a:rPr>
              <a:t>Les données climato peuvent servir de sources pour des recherche en histoire ou géographie.</a:t>
            </a:r>
            <a:endParaRPr lang="fr-FR" sz="1000" dirty="0">
              <a:latin typeface="Calibri" panose="020F0502020204030204" pitchFamily="34" charset="0"/>
              <a:cs typeface="Calibri" panose="020F0502020204030204" pitchFamily="34" charset="0"/>
            </a:endParaRPr>
          </a:p>
          <a:p>
            <a:endParaRPr lang="fr-FR" sz="1000" baseline="0" dirty="0">
              <a:latin typeface="Calibri" panose="020F0502020204030204" pitchFamily="34" charset="0"/>
              <a:cs typeface="Calibri" panose="020F0502020204030204" pitchFamily="34" charset="0"/>
            </a:endParaRPr>
          </a:p>
          <a:p>
            <a:pPr marL="158750" indent="0">
              <a:buNone/>
            </a:pPr>
            <a:endParaRPr lang="fr-FR" sz="10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47366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pPr marL="0" lvl="0" indent="0" algn="l" rtl="0">
              <a:spcBef>
                <a:spcPts val="0"/>
              </a:spcBef>
              <a:spcAft>
                <a:spcPts val="0"/>
              </a:spcAft>
              <a:buNone/>
            </a:pPr>
            <a:r>
              <a:rPr lang="fr-FR" sz="1000" dirty="0">
                <a:latin typeface="Calibri" panose="020F0502020204030204" pitchFamily="34" charset="0"/>
                <a:cs typeface="Calibri" panose="020F0502020204030204" pitchFamily="34" charset="0"/>
              </a:rPr>
              <a:t>Recherche de données publiées en utilisant </a:t>
            </a:r>
            <a:r>
              <a:rPr lang="fr-FR" sz="1000" dirty="0" err="1">
                <a:latin typeface="Calibri" panose="020F0502020204030204" pitchFamily="34" charset="0"/>
                <a:cs typeface="Calibri" panose="020F0502020204030204" pitchFamily="34" charset="0"/>
              </a:rPr>
              <a:t>Datacite</a:t>
            </a:r>
            <a:r>
              <a:rPr lang="fr-FR" sz="1000" dirty="0">
                <a:latin typeface="Calibri" panose="020F0502020204030204" pitchFamily="34" charset="0"/>
                <a:cs typeface="Calibri" panose="020F0502020204030204" pitchFamily="34" charset="0"/>
              </a:rPr>
              <a:t> : https://commons.datacite.org/</a:t>
            </a:r>
          </a:p>
          <a:p>
            <a:pPr marL="0" lvl="0" indent="182563" algn="l" rtl="0">
              <a:spcBef>
                <a:spcPts val="0"/>
              </a:spcBef>
              <a:spcAft>
                <a:spcPts val="0"/>
              </a:spcAft>
              <a:buNone/>
            </a:pPr>
            <a:r>
              <a:rPr lang="fr-FR" sz="1000" dirty="0">
                <a:latin typeface="Calibri" panose="020F0502020204030204" pitchFamily="34" charset="0"/>
                <a:cs typeface="Calibri" panose="020F0502020204030204" pitchFamily="34" charset="0"/>
              </a:rPr>
              <a:t>choisissez des mots-clés dans « </a:t>
            </a:r>
            <a:r>
              <a:rPr lang="fr-FR" sz="1000" dirty="0" err="1">
                <a:latin typeface="Calibri" panose="020F0502020204030204" pitchFamily="34" charset="0"/>
                <a:cs typeface="Calibri" panose="020F0502020204030204" pitchFamily="34" charset="0"/>
              </a:rPr>
              <a:t>search</a:t>
            </a:r>
            <a:r>
              <a:rPr lang="fr-FR" sz="1000" dirty="0">
                <a:latin typeface="Calibri" panose="020F0502020204030204" pitchFamily="34" charset="0"/>
                <a:cs typeface="Calibri" panose="020F0502020204030204" pitchFamily="34" charset="0"/>
              </a:rPr>
              <a:t> »</a:t>
            </a:r>
          </a:p>
          <a:p>
            <a:pPr marL="0" lvl="0" indent="182563" algn="l" rtl="0">
              <a:spcBef>
                <a:spcPts val="0"/>
              </a:spcBef>
              <a:spcAft>
                <a:spcPts val="0"/>
              </a:spcAft>
              <a:buNone/>
            </a:pPr>
            <a:r>
              <a:rPr lang="fr-FR" sz="1000" dirty="0">
                <a:latin typeface="Calibri" panose="020F0502020204030204" pitchFamily="34" charset="0"/>
                <a:cs typeface="Calibri" panose="020F0502020204030204" pitchFamily="34" charset="0"/>
              </a:rPr>
              <a:t>sélectionner « </a:t>
            </a:r>
            <a:r>
              <a:rPr lang="fr-FR" sz="1000" dirty="0" err="1">
                <a:latin typeface="Calibri" panose="020F0502020204030204" pitchFamily="34" charset="0"/>
                <a:cs typeface="Calibri" panose="020F0502020204030204" pitchFamily="34" charset="0"/>
              </a:rPr>
              <a:t>dataset</a:t>
            </a:r>
            <a:r>
              <a:rPr lang="fr-FR" sz="1000" dirty="0">
                <a:latin typeface="Calibri" panose="020F0502020204030204" pitchFamily="34" charset="0"/>
                <a:cs typeface="Calibri" panose="020F0502020204030204" pitchFamily="34" charset="0"/>
              </a:rPr>
              <a:t> » dans le critère « Work Type » à gauche de la page</a:t>
            </a:r>
          </a:p>
          <a:p>
            <a:pPr marL="0" lvl="0" indent="182563" algn="l" rtl="0">
              <a:spcBef>
                <a:spcPts val="0"/>
              </a:spcBef>
              <a:spcAft>
                <a:spcPts val="0"/>
              </a:spcAft>
              <a:buNone/>
            </a:pPr>
            <a:r>
              <a:rPr lang="fr-FR" sz="1000" dirty="0">
                <a:latin typeface="Calibri" panose="020F0502020204030204" pitchFamily="34" charset="0"/>
                <a:cs typeface="Calibri" panose="020F0502020204030204" pitchFamily="34" charset="0"/>
              </a:rPr>
              <a:t>et affiner la recherche avec d’autres critères comme l’année de publication ou le domaine scientifique (Field of Science), …</a:t>
            </a:r>
          </a:p>
          <a:p>
            <a:pPr marL="0" lvl="0" indent="0" algn="l" rtl="0">
              <a:spcBef>
                <a:spcPts val="0"/>
              </a:spcBef>
              <a:spcAft>
                <a:spcPts val="0"/>
              </a:spcAft>
              <a:buNone/>
            </a:pPr>
            <a:endParaRPr lang="fr-FR" sz="1000"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000" dirty="0">
                <a:latin typeface="Calibri" panose="020F0502020204030204" pitchFamily="34" charset="0"/>
                <a:cs typeface="Calibri" panose="020F0502020204030204" pitchFamily="34" charset="0"/>
              </a:rPr>
              <a:t>Explorer les </a:t>
            </a:r>
            <a:r>
              <a:rPr lang="fr-FR" sz="1000" b="1" dirty="0">
                <a:latin typeface="Calibri" panose="020F0502020204030204" pitchFamily="34" charset="0"/>
                <a:cs typeface="Calibri" panose="020F0502020204030204" pitchFamily="34" charset="0"/>
              </a:rPr>
              <a:t>moteurs de recherche scientifiques</a:t>
            </a:r>
            <a:r>
              <a:rPr lang="fr-FR" sz="1000" dirty="0">
                <a:latin typeface="Calibri" panose="020F0502020204030204" pitchFamily="34" charset="0"/>
                <a:cs typeface="Calibri" panose="020F0502020204030204" pitchFamily="34" charset="0"/>
              </a:rPr>
              <a:t>: </a:t>
            </a:r>
            <a:r>
              <a:rPr lang="fr-FR" sz="900" dirty="0">
                <a:latin typeface="Calibri" panose="020F0502020204030204" pitchFamily="34" charset="0"/>
                <a:cs typeface="Calibri" panose="020F0502020204030204" pitchFamily="34" charset="0"/>
                <a:hlinkClick r:id="rId3"/>
              </a:rPr>
              <a:t>https://www.datacc.org/vos-besoins/trouver-des-donnees/moteurs-de-recherche-scientifiques-et-data-journals/</a:t>
            </a:r>
            <a:endParaRPr lang="fr-FR" sz="90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fr-FR" sz="900"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000" dirty="0">
                <a:latin typeface="Calibri" panose="020F0502020204030204" pitchFamily="34" charset="0"/>
                <a:cs typeface="Calibri" panose="020F0502020204030204" pitchFamily="34" charset="0"/>
              </a:rPr>
              <a:t>Trouver des jeux de données via des bases pluridisciplinaires et des moteurs de recherche. </a:t>
            </a:r>
            <a:r>
              <a:rPr lang="fr-FR" sz="900" dirty="0">
                <a:latin typeface="Calibri" panose="020F0502020204030204" pitchFamily="34" charset="0"/>
                <a:cs typeface="Calibri" panose="020F0502020204030204" pitchFamily="34" charset="0"/>
                <a:hlinkClick r:id="rId4" tooltip="Lien vers https://doi.org/10.18167/coopist/0071"/>
              </a:rPr>
              <a:t>https://doi.org/10.18167/coopist/0071</a:t>
            </a:r>
            <a:endParaRPr lang="fr-FR" sz="900" dirty="0">
              <a:latin typeface="Calibri" panose="020F0502020204030204" pitchFamily="34" charset="0"/>
              <a:cs typeface="Calibri" panose="020F0502020204030204" pitchFamily="34" charset="0"/>
            </a:endParaRPr>
          </a:p>
          <a:p>
            <a:pPr marL="158750" indent="0">
              <a:buNone/>
            </a:pPr>
            <a:endParaRPr lang="fr-FR" sz="10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67333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pPr marL="158750" indent="0">
              <a:buNone/>
            </a:pPr>
            <a:endParaRPr lang="fr-FR" sz="10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fr-FR"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3011776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pPr marL="158750" indent="0">
              <a:buNone/>
            </a:pPr>
            <a:endParaRPr lang="fr-FR" sz="10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fr-FR"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621685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pPr marL="158750" indent="0">
              <a:buNone/>
            </a:pPr>
            <a:endParaRPr lang="fr-FR" dirty="0"/>
          </a:p>
        </p:txBody>
      </p:sp>
      <p:sp>
        <p:nvSpPr>
          <p:cNvPr id="4" name="Espace réservé du numéro de diapositive 3"/>
          <p:cNvSpPr>
            <a:spLocks noGrp="1"/>
          </p:cNvSpPr>
          <p:nvPr>
            <p:ph type="sldNum" sz="quarter" idx="5"/>
          </p:nvPr>
        </p:nvSpPr>
        <p:spPr/>
        <p:txBody>
          <a:bodyPr/>
          <a:lstStyle/>
          <a:p>
            <a:fld id="{264EAA0A-B561-40A3-8D75-3AA42611BB63}" type="slidenum">
              <a:rPr lang="fr-FR" smtClean="0"/>
              <a:pPr/>
              <a:t>75</a:t>
            </a:fld>
            <a:endParaRPr lang="fr-FR"/>
          </a:p>
        </p:txBody>
      </p:sp>
    </p:spTree>
    <p:extLst>
      <p:ext uri="{BB962C8B-B14F-4D97-AF65-F5344CB8AC3E}">
        <p14:creationId xmlns:p14="http://schemas.microsoft.com/office/powerpoint/2010/main" val="25590538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400"/>
            <a:ext cx="5486400" cy="4584700"/>
          </a:xfrm>
          <a:prstGeom prst="rect">
            <a:avLst/>
          </a:prstGeom>
        </p:spPr>
        <p:txBody>
          <a:bodyPr spcFirstLastPara="1" wrap="square" lIns="91425" tIns="91425" rIns="91425" bIns="91425" anchor="t" anchorCtr="0">
            <a:noAutofit/>
          </a:bodyPr>
          <a:lstStyle/>
          <a:p>
            <a:pPr marL="0" indent="0">
              <a:buNone/>
            </a:pPr>
            <a:r>
              <a:rPr lang="fr-FR" sz="1100" dirty="0">
                <a:latin typeface="Calibri" panose="020F0502020204030204" pitchFamily="34" charset="0"/>
                <a:cs typeface="Calibri" panose="020F0502020204030204" pitchFamily="34" charset="0"/>
              </a:rPr>
              <a:t>Articles sur les bonnes pratiques d’organisation des données dans les fichiers tabulaires (type Excel) : </a:t>
            </a:r>
            <a:r>
              <a:rPr lang="en-US" sz="1100" dirty="0">
                <a:latin typeface="Calibri" panose="020F0502020204030204" pitchFamily="34" charset="0"/>
                <a:cs typeface="Calibri" panose="020F0502020204030204" pitchFamily="34" charset="0"/>
              </a:rPr>
              <a:t>Data Organization in Spreadsheets. Karl W. Broman &amp; Kara H. Woo. 2017. </a:t>
            </a:r>
            <a:r>
              <a:rPr lang="fr-FR" sz="1100" dirty="0">
                <a:latin typeface="Calibri" panose="020F0502020204030204" pitchFamily="34" charset="0"/>
                <a:cs typeface="Calibri" panose="020F0502020204030204" pitchFamily="34" charset="0"/>
                <a:hlinkClick r:id="rId3"/>
              </a:rPr>
              <a:t>https://www.tandfonline.com/doi/full/10.1080/00031305.2017.1375989#</a:t>
            </a:r>
            <a:r>
              <a:rPr lang="fr-FR" sz="1100" dirty="0">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b="0" i="0" dirty="0">
                <a:latin typeface="Calibri" panose="020F0502020204030204" pitchFamily="34" charset="0"/>
                <a:cs typeface="Calibri" panose="020F0502020204030204" pitchFamily="34" charset="0"/>
              </a:rPr>
              <a:t>Conseils sur les fichiers Excel: Data </a:t>
            </a:r>
            <a:r>
              <a:rPr lang="fr-FR" sz="1100" b="0" i="0" dirty="0" err="1">
                <a:latin typeface="Calibri" panose="020F0502020204030204" pitchFamily="34" charset="0"/>
                <a:cs typeface="Calibri" panose="020F0502020204030204" pitchFamily="34" charset="0"/>
              </a:rPr>
              <a:t>Organization</a:t>
            </a:r>
            <a:r>
              <a:rPr lang="fr-FR" sz="1100" b="0" i="0" dirty="0">
                <a:latin typeface="Calibri" panose="020F0502020204030204" pitchFamily="34" charset="0"/>
                <a:cs typeface="Calibri" panose="020F0502020204030204" pitchFamily="34" charset="0"/>
              </a:rPr>
              <a:t> in </a:t>
            </a:r>
            <a:r>
              <a:rPr lang="fr-FR" sz="1100" b="0" i="0" dirty="0" err="1">
                <a:latin typeface="Calibri" panose="020F0502020204030204" pitchFamily="34" charset="0"/>
                <a:cs typeface="Calibri" panose="020F0502020204030204" pitchFamily="34" charset="0"/>
              </a:rPr>
              <a:t>Spreadsheets</a:t>
            </a:r>
            <a:r>
              <a:rPr lang="fr-FR" sz="1100" b="0" i="0" dirty="0">
                <a:latin typeface="Calibri" panose="020F0502020204030204" pitchFamily="34" charset="0"/>
                <a:cs typeface="Calibri" panose="020F0502020204030204" pitchFamily="34" charset="0"/>
              </a:rPr>
              <a:t>: </a:t>
            </a:r>
            <a:r>
              <a:rPr lang="fr-FR" sz="1100" b="0" i="0" dirty="0">
                <a:latin typeface="Calibri" panose="020F0502020204030204" pitchFamily="34" charset="0"/>
                <a:cs typeface="Calibri" panose="020F0502020204030204" pitchFamily="34" charset="0"/>
                <a:hlinkClick r:id="rId3"/>
              </a:rPr>
              <a:t>https://www.tandfonline.com/doi/full/10.1080/00031305.2017.1375989</a:t>
            </a:r>
            <a:r>
              <a:rPr lang="fr-FR" sz="1100" b="0" i="0" dirty="0">
                <a:latin typeface="Calibri" panose="020F0502020204030204" pitchFamily="34" charset="0"/>
                <a:cs typeface="Calibri" panose="020F0502020204030204" pitchFamily="34" charset="0"/>
              </a:rPr>
              <a:t>   </a:t>
            </a:r>
            <a:endParaRPr lang="fr-FR" sz="1100" i="0" dirty="0">
              <a:latin typeface="Calibri" panose="020F0502020204030204" pitchFamily="34" charset="0"/>
              <a:cs typeface="Calibri" panose="020F0502020204030204" pitchFamily="34" charset="0"/>
            </a:endParaRPr>
          </a:p>
          <a:p>
            <a:pPr marL="158750" indent="0">
              <a:buNone/>
            </a:pPr>
            <a:endParaRPr lang="fr-FR" dirty="0">
              <a:latin typeface="Calibri" panose="020F0502020204030204" pitchFamily="34" charset="0"/>
              <a:cs typeface="Calibri" panose="020F0502020204030204" pitchFamily="34" charset="0"/>
            </a:endParaRPr>
          </a:p>
          <a:p>
            <a:pPr marL="0" indent="0">
              <a:buNone/>
            </a:pPr>
            <a:r>
              <a:rPr lang="en-US" sz="1100" dirty="0">
                <a:latin typeface="Calibri" panose="020F0502020204030204" pitchFamily="34" charset="0"/>
                <a:cs typeface="Calibri" panose="020F0502020204030204" pitchFamily="34" charset="0"/>
              </a:rPr>
              <a:t>The best layout for your data within a spreadsheet is as a single big rectangle with rows corresponding to subjects and columns corresponding to variables. </a:t>
            </a:r>
          </a:p>
          <a:p>
            <a:pPr marL="0" indent="0">
              <a:buNone/>
            </a:pPr>
            <a:r>
              <a:rPr lang="en-US" sz="1100" dirty="0">
                <a:latin typeface="Calibri" panose="020F0502020204030204" pitchFamily="34" charset="0"/>
                <a:cs typeface="Calibri" panose="020F0502020204030204" pitchFamily="34" charset="0"/>
              </a:rPr>
              <a:t>The first row should contain variable names, and please do not use more than one row for the variable names. </a:t>
            </a:r>
          </a:p>
          <a:p>
            <a:endParaRPr lang="en-US" sz="11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b="0" dirty="0">
                <a:latin typeface="Calibri" panose="020F0502020204030204" pitchFamily="34" charset="0"/>
                <a:cs typeface="Calibri" panose="020F0502020204030204" pitchFamily="34" charset="0"/>
              </a:rPr>
              <a:t>Autre exemple de table nécessitant une explication des intitulés des colonnes : </a:t>
            </a:r>
            <a:r>
              <a:rPr lang="fr-FR" sz="1100" b="0" dirty="0">
                <a:latin typeface="Calibri" panose="020F0502020204030204" pitchFamily="34" charset="0"/>
                <a:cs typeface="Calibri" panose="020F0502020204030204" pitchFamily="34" charset="0"/>
                <a:hlinkClick r:id="rId4"/>
              </a:rPr>
              <a:t>https://gmd.copernicus.org/articles/15/129/2022/gmd-15-129-2022-supplement.pdf</a:t>
            </a:r>
            <a:r>
              <a:rPr lang="fr-FR" sz="1100" b="0" dirty="0">
                <a:latin typeface="Calibri" panose="020F0502020204030204" pitchFamily="34" charset="0"/>
                <a:cs typeface="Calibri" panose="020F0502020204030204" pitchFamily="34" charset="0"/>
              </a:rPr>
              <a:t>  (issu d’un </a:t>
            </a:r>
            <a:r>
              <a:rPr lang="fr-FR" sz="1100" b="0" dirty="0" err="1">
                <a:latin typeface="Calibri" panose="020F0502020204030204" pitchFamily="34" charset="0"/>
                <a:cs typeface="Calibri" panose="020F0502020204030204" pitchFamily="34" charset="0"/>
              </a:rPr>
              <a:t>supplementary</a:t>
            </a:r>
            <a:r>
              <a:rPr lang="fr-FR" sz="1100" b="0" dirty="0">
                <a:latin typeface="Calibri" panose="020F0502020204030204" pitchFamily="34" charset="0"/>
                <a:cs typeface="Calibri" panose="020F0502020204030204" pitchFamily="34" charset="0"/>
              </a:rPr>
              <a:t> file contenant 27 pages de « data » pas vraiment réutilisables ; issu d’un article publié dans </a:t>
            </a:r>
            <a:r>
              <a:rPr lang="fr-FR" sz="1100" b="0" dirty="0" err="1">
                <a:latin typeface="Calibri" panose="020F0502020204030204" pitchFamily="34" charset="0"/>
                <a:cs typeface="Calibri" panose="020F0502020204030204" pitchFamily="34" charset="0"/>
              </a:rPr>
              <a:t>Geoscientific</a:t>
            </a:r>
            <a:r>
              <a:rPr lang="fr-FR" sz="1100" b="0" dirty="0">
                <a:latin typeface="Calibri" panose="020F0502020204030204" pitchFamily="34" charset="0"/>
                <a:cs typeface="Calibri" panose="020F0502020204030204" pitchFamily="34" charset="0"/>
              </a:rPr>
              <a:t> Model </a:t>
            </a:r>
            <a:r>
              <a:rPr lang="fr-FR" sz="1100" b="0" dirty="0" err="1">
                <a:latin typeface="Calibri" panose="020F0502020204030204" pitchFamily="34" charset="0"/>
                <a:cs typeface="Calibri" panose="020F0502020204030204" pitchFamily="34" charset="0"/>
              </a:rPr>
              <a:t>Development</a:t>
            </a:r>
            <a:r>
              <a:rPr lang="fr-FR" sz="1100" b="0" dirty="0">
                <a:latin typeface="Calibri" panose="020F0502020204030204" pitchFamily="34" charset="0"/>
                <a:cs typeface="Calibri" panose="020F0502020204030204" pitchFamily="34" charset="0"/>
              </a:rPr>
              <a:t> (GMD) : I</a:t>
            </a:r>
            <a:r>
              <a:rPr lang="en-US" sz="1100" b="0" dirty="0" err="1">
                <a:latin typeface="Calibri" panose="020F0502020204030204" pitchFamily="34" charset="0"/>
                <a:cs typeface="Calibri" panose="020F0502020204030204" pitchFamily="34" charset="0"/>
              </a:rPr>
              <a:t>rrigation</a:t>
            </a:r>
            <a:r>
              <a:rPr lang="en-US" sz="1100" b="0" dirty="0">
                <a:latin typeface="Calibri" panose="020F0502020204030204" pitchFamily="34" charset="0"/>
                <a:cs typeface="Calibri" panose="020F0502020204030204" pitchFamily="34" charset="0"/>
              </a:rPr>
              <a:t> quality and management determine salinization in Israeli olive orchards. 2022. </a:t>
            </a:r>
            <a:r>
              <a:rPr lang="en-US" sz="1100" b="0" dirty="0">
                <a:latin typeface="Calibri" panose="020F0502020204030204" pitchFamily="34" charset="0"/>
                <a:cs typeface="Calibri" panose="020F0502020204030204" pitchFamily="34" charset="0"/>
                <a:hlinkClick r:id="rId5"/>
              </a:rPr>
              <a:t>https://gmd.copernicus.org/articles/15/129/2022/#section5</a:t>
            </a:r>
            <a:r>
              <a:rPr lang="en-US" sz="1100" b="0" dirty="0">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latin typeface="Calibri" panose="020F0502020204030204" pitchFamily="34" charset="0"/>
                <a:cs typeface="Calibri" panose="020F0502020204030204" pitchFamily="34" charset="0"/>
              </a:rPr>
              <a:t>Illustration issue de </a:t>
            </a:r>
            <a:r>
              <a:rPr lang="en-US" sz="1100" b="0" dirty="0">
                <a:latin typeface="Calibri" panose="020F0502020204030204" pitchFamily="34" charset="0"/>
                <a:cs typeface="Calibri" panose="020F0502020204030204" pitchFamily="34" charset="0"/>
                <a:hlinkClick r:id="rId6"/>
              </a:rPr>
              <a:t>https://journals.plos.org/plosbiology/article?id=10.1371/journal.pbio.1002295</a:t>
            </a:r>
            <a:r>
              <a:rPr lang="en-US" sz="1100" b="0" dirty="0">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sz="1000" dirty="0"/>
          </a:p>
        </p:txBody>
      </p:sp>
    </p:spTree>
    <p:extLst>
      <p:ext uri="{BB962C8B-B14F-4D97-AF65-F5344CB8AC3E}">
        <p14:creationId xmlns:p14="http://schemas.microsoft.com/office/powerpoint/2010/main" val="8389356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400"/>
            <a:ext cx="5554980" cy="59055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latin typeface="Calibri" panose="020F0502020204030204" pitchFamily="34" charset="0"/>
                <a:cs typeface="Calibri" panose="020F0502020204030204" pitchFamily="34" charset="0"/>
              </a:rPr>
              <a:t>Attention, s</a:t>
            </a:r>
            <a:r>
              <a:rPr lang="fr-FR" baseline="0" dirty="0">
                <a:latin typeface="Calibri" panose="020F0502020204030204" pitchFamily="34" charset="0"/>
                <a:cs typeface="Calibri" panose="020F0502020204030204" pitchFamily="34" charset="0"/>
              </a:rPr>
              <a:t>elon revues: accès</a:t>
            </a:r>
            <a:r>
              <a:rPr lang="fr-FR" dirty="0">
                <a:latin typeface="Calibri" panose="020F0502020204030204" pitchFamily="34" charset="0"/>
                <a:cs typeface="Calibri" panose="020F0502020204030204" pitchFamily="34" charset="0"/>
              </a:rPr>
              <a:t> indispensable,</a:t>
            </a:r>
            <a:r>
              <a:rPr lang="fr-FR" baseline="0" dirty="0">
                <a:latin typeface="Calibri" panose="020F0502020204030204" pitchFamily="34" charset="0"/>
                <a:cs typeface="Calibri" panose="020F0502020204030204" pitchFamily="34" charset="0"/>
              </a:rPr>
              <a:t> </a:t>
            </a:r>
            <a:r>
              <a:rPr lang="fr-FR" b="1" baseline="0" dirty="0">
                <a:latin typeface="Calibri" panose="020F0502020204030204" pitchFamily="34" charset="0"/>
                <a:cs typeface="Calibri" panose="020F0502020204030204" pitchFamily="34" charset="0"/>
              </a:rPr>
              <a:t>au moins aux </a:t>
            </a:r>
            <a:r>
              <a:rPr lang="fr-FR" b="1" baseline="0" dirty="0" err="1">
                <a:latin typeface="Calibri" panose="020F0502020204030204" pitchFamily="34" charset="0"/>
                <a:cs typeface="Calibri" panose="020F0502020204030204" pitchFamily="34" charset="0"/>
              </a:rPr>
              <a:t>reviewers</a:t>
            </a:r>
            <a:r>
              <a:rPr lang="fr-FR" b="1" baseline="0" dirty="0">
                <a:latin typeface="Calibri" panose="020F0502020204030204" pitchFamily="34" charset="0"/>
                <a:cs typeface="Calibri" panose="020F0502020204030204" pitchFamily="34" charset="0"/>
              </a:rPr>
              <a:t> </a:t>
            </a:r>
            <a:r>
              <a:rPr lang="fr-FR" baseline="0" dirty="0">
                <a:latin typeface="Calibri" panose="020F0502020204030204" pitchFamily="34" charset="0"/>
                <a:cs typeface="Calibri" panose="020F0502020204030204" pitchFamily="34" charset="0"/>
              </a:rPr>
              <a:t>lors de la soumission !</a:t>
            </a:r>
          </a:p>
          <a:p>
            <a:pPr marL="0" indent="0">
              <a:buNone/>
            </a:pPr>
            <a:r>
              <a:rPr lang="fr-FR" dirty="0">
                <a:latin typeface="Calibri" panose="020F0502020204030204" pitchFamily="34" charset="0"/>
                <a:cs typeface="Calibri" panose="020F0502020204030204" pitchFamily="34" charset="0"/>
              </a:rPr>
              <a:t>Le principe d’évaluation pose la question cruciale de la «matière» évaluée: Data paper? données? dépôt des données? métadonnées? A déposer dans un environnement ouvert? fermé? (pages 7-8: </a:t>
            </a:r>
            <a:r>
              <a:rPr lang="fr-FR" sz="900" dirty="0">
                <a:latin typeface="Calibri" panose="020F0502020204030204" pitchFamily="34" charset="0"/>
                <a:cs typeface="Calibri" panose="020F0502020204030204" pitchFamily="34" charset="0"/>
                <a:hlinkClick r:id="rId3"/>
              </a:rPr>
              <a:t>https://mi-gt-donnees.pages.math.unistra.fr/site/download/Christine%20Hadrossek%20-%20Synth%C3%A8se%20webinaire%20du%205%20novembre%20Data%20Paper.pdf</a:t>
            </a:r>
            <a:r>
              <a:rPr lang="fr-FR" sz="900" dirty="0">
                <a:latin typeface="Calibri" panose="020F0502020204030204" pitchFamily="34" charset="0"/>
                <a:cs typeface="Calibri" panose="020F0502020204030204" pitchFamily="34" charset="0"/>
              </a:rPr>
              <a:t>)</a:t>
            </a:r>
          </a:p>
          <a:p>
            <a:pPr marL="0" indent="0">
              <a:spcBef>
                <a:spcPts val="600"/>
              </a:spcBef>
              <a:buNone/>
            </a:pPr>
            <a:r>
              <a:rPr lang="fr-FR" sz="1000" b="0" dirty="0">
                <a:latin typeface="Calibri" panose="020F0502020204030204" pitchFamily="34" charset="0"/>
                <a:cs typeface="Calibri" panose="020F0502020204030204" pitchFamily="34" charset="0"/>
              </a:rPr>
              <a:t>Exemples de revues :</a:t>
            </a:r>
          </a:p>
          <a:p>
            <a:pPr marL="0" indent="0">
              <a:spcBef>
                <a:spcPts val="300"/>
              </a:spcBef>
              <a:buNone/>
            </a:pPr>
            <a:r>
              <a:rPr lang="fr-FR" sz="1000" b="1" dirty="0" err="1">
                <a:latin typeface="Calibri" panose="020F0502020204030204" pitchFamily="34" charset="0"/>
                <a:cs typeface="Calibri" panose="020F0502020204030204" pitchFamily="34" charset="0"/>
              </a:rPr>
              <a:t>Earth</a:t>
            </a:r>
            <a:r>
              <a:rPr lang="fr-FR" sz="1000" b="1" dirty="0">
                <a:latin typeface="Calibri" panose="020F0502020204030204" pitchFamily="34" charset="0"/>
                <a:cs typeface="Calibri" panose="020F0502020204030204" pitchFamily="34" charset="0"/>
              </a:rPr>
              <a:t> System Science Data </a:t>
            </a:r>
            <a:r>
              <a:rPr lang="fr-FR" sz="1000" dirty="0">
                <a:latin typeface="Calibri" panose="020F0502020204030204" pitchFamily="34" charset="0"/>
                <a:cs typeface="Calibri" panose="020F0502020204030204" pitchFamily="34" charset="0"/>
              </a:rPr>
              <a:t>(évaluation texte + données): </a:t>
            </a:r>
            <a:r>
              <a:rPr lang="fr-FR" sz="900" b="0" dirty="0">
                <a:latin typeface="Calibri" panose="020F0502020204030204" pitchFamily="34" charset="0"/>
                <a:cs typeface="Calibri" panose="020F0502020204030204" pitchFamily="34" charset="0"/>
                <a:hlinkClick r:id="rId4"/>
              </a:rPr>
              <a:t>https://www.earth-system-science-data.net/peer_review/review_criteria.html</a:t>
            </a:r>
            <a:r>
              <a:rPr lang="fr-FR" sz="900" b="0" dirty="0">
                <a:latin typeface="Calibri" panose="020F0502020204030204" pitchFamily="34" charset="0"/>
                <a:cs typeface="Calibri" panose="020F0502020204030204" pitchFamily="34" charset="0"/>
              </a:rPr>
              <a:t> </a:t>
            </a:r>
          </a:p>
          <a:p>
            <a:pPr marL="0" indent="0">
              <a:spcBef>
                <a:spcPts val="300"/>
              </a:spcBef>
              <a:buNone/>
            </a:pPr>
            <a:r>
              <a:rPr lang="fr-FR" sz="1000" b="1" dirty="0" err="1">
                <a:latin typeface="Calibri" panose="020F0502020204030204" pitchFamily="34" charset="0"/>
                <a:cs typeface="Calibri" panose="020F0502020204030204" pitchFamily="34" charset="0"/>
              </a:rPr>
              <a:t>Geoscience</a:t>
            </a:r>
            <a:r>
              <a:rPr lang="fr-FR" sz="1000" b="1" dirty="0">
                <a:latin typeface="Calibri" panose="020F0502020204030204" pitchFamily="34" charset="0"/>
                <a:cs typeface="Calibri" panose="020F0502020204030204" pitchFamily="34" charset="0"/>
              </a:rPr>
              <a:t> Data Journal </a:t>
            </a:r>
            <a:r>
              <a:rPr lang="fr-FR" sz="1000" dirty="0">
                <a:latin typeface="Calibri" panose="020F0502020204030204" pitchFamily="34" charset="0"/>
                <a:cs typeface="Calibri" panose="020F0502020204030204" pitchFamily="34" charset="0"/>
              </a:rPr>
              <a:t>(évaluation texte + métadonnées + données) : </a:t>
            </a:r>
            <a:r>
              <a:rPr lang="fr-FR" sz="900" dirty="0">
                <a:latin typeface="Calibri" panose="020F0502020204030204" pitchFamily="34" charset="0"/>
                <a:cs typeface="Calibri" panose="020F0502020204030204" pitchFamily="34" charset="0"/>
                <a:hlinkClick r:id="rId5"/>
              </a:rPr>
              <a:t>https://rmets.onlinelibrary.wiley.com/hub/journal/20496060/guidelines-for-reviewers</a:t>
            </a:r>
            <a:r>
              <a:rPr lang="fr-FR" sz="900" dirty="0">
                <a:latin typeface="Calibri" panose="020F0502020204030204" pitchFamily="34" charset="0"/>
                <a:cs typeface="Calibri" panose="020F0502020204030204" pitchFamily="34" charset="0"/>
              </a:rPr>
              <a:t> </a:t>
            </a:r>
            <a:endParaRPr lang="fr-FR" sz="900"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300"/>
              </a:spcBef>
              <a:buClrTx/>
              <a:buSzTx/>
              <a:buFontTx/>
              <a:buNone/>
              <a:tabLst/>
              <a:defRPr/>
            </a:pPr>
            <a:r>
              <a:rPr lang="fr-FR" sz="1000" b="1" baseline="0" dirty="0">
                <a:latin typeface="Calibri" panose="020F0502020204030204" pitchFamily="34" charset="0"/>
                <a:cs typeface="Calibri" panose="020F0502020204030204" pitchFamily="34" charset="0"/>
              </a:rPr>
              <a:t>Scientific Data: </a:t>
            </a:r>
            <a:r>
              <a:rPr lang="fr-FR" sz="900" baseline="0" dirty="0">
                <a:latin typeface="Calibri" panose="020F0502020204030204" pitchFamily="34" charset="0"/>
                <a:cs typeface="Calibri" panose="020F0502020204030204" pitchFamily="34" charset="0"/>
                <a:hlinkClick r:id="rId6"/>
              </a:rPr>
              <a:t>https://www.nature.com/sdata/policies/editorial-and-publishing-policies/#publication-criteria</a:t>
            </a:r>
            <a:r>
              <a:rPr lang="fr-FR" sz="900" baseline="0" dirty="0">
                <a:latin typeface="Calibri" panose="020F0502020204030204" pitchFamily="34" charset="0"/>
                <a:cs typeface="Calibri" panose="020F0502020204030204" pitchFamily="34" charset="0"/>
              </a:rPr>
              <a:t>  </a:t>
            </a:r>
          </a:p>
          <a:p>
            <a:pPr marL="0" lvl="0" indent="0">
              <a:spcBef>
                <a:spcPts val="300"/>
              </a:spcBef>
              <a:buNone/>
              <a:defRPr/>
            </a:pPr>
            <a:r>
              <a:rPr lang="fr-FR" sz="1000" b="1" baseline="0" dirty="0">
                <a:latin typeface="Calibri" panose="020F0502020204030204" pitchFamily="34" charset="0"/>
                <a:cs typeface="Calibri" panose="020F0502020204030204" pitchFamily="34" charset="0"/>
              </a:rPr>
              <a:t>Journal of </a:t>
            </a:r>
            <a:r>
              <a:rPr lang="fr-FR" sz="1000" b="1" baseline="0" dirty="0" err="1">
                <a:latin typeface="Calibri" panose="020F0502020204030204" pitchFamily="34" charset="0"/>
                <a:cs typeface="Calibri" panose="020F0502020204030204" pitchFamily="34" charset="0"/>
              </a:rPr>
              <a:t>Environmental</a:t>
            </a:r>
            <a:r>
              <a:rPr lang="fr-FR" sz="1000" b="1" baseline="0" dirty="0">
                <a:latin typeface="Calibri" panose="020F0502020204030204" pitchFamily="34" charset="0"/>
                <a:cs typeface="Calibri" panose="020F0502020204030204" pitchFamily="34" charset="0"/>
              </a:rPr>
              <a:t> </a:t>
            </a:r>
            <a:r>
              <a:rPr lang="fr-FR" sz="1000" b="1" baseline="0" dirty="0" err="1">
                <a:latin typeface="Calibri" panose="020F0502020204030204" pitchFamily="34" charset="0"/>
                <a:cs typeface="Calibri" panose="020F0502020204030204" pitchFamily="34" charset="0"/>
              </a:rPr>
              <a:t>Quality</a:t>
            </a:r>
            <a:r>
              <a:rPr lang="fr-FR" sz="1000" b="1" baseline="0" dirty="0">
                <a:latin typeface="Calibri" panose="020F0502020204030204" pitchFamily="34" charset="0"/>
                <a:cs typeface="Calibri" panose="020F0502020204030204" pitchFamily="34" charset="0"/>
              </a:rPr>
              <a:t> </a:t>
            </a:r>
            <a:r>
              <a:rPr lang="fr-FR" sz="1000" baseline="0" dirty="0">
                <a:latin typeface="Calibri" panose="020F0502020204030204" pitchFamily="34" charset="0"/>
                <a:cs typeface="Calibri" panose="020F0502020204030204" pitchFamily="34" charset="0"/>
              </a:rPr>
              <a:t>: </a:t>
            </a:r>
            <a:r>
              <a:rPr lang="fr-FR" sz="900" dirty="0">
                <a:latin typeface="Calibri" panose="020F0502020204030204" pitchFamily="34" charset="0"/>
                <a:cs typeface="Calibri" panose="020F0502020204030204" pitchFamily="34" charset="0"/>
                <a:hlinkClick r:id="rId7"/>
              </a:rPr>
              <a:t>https://www.agronomy.org/publications/journals/author-resources/jeq-instructions/dataset</a:t>
            </a:r>
            <a:r>
              <a:rPr lang="fr-FR" sz="900" dirty="0">
                <a:latin typeface="Calibri" panose="020F0502020204030204" pitchFamily="34" charset="0"/>
                <a:cs typeface="Calibri" panose="020F0502020204030204" pitchFamily="34" charset="0"/>
              </a:rPr>
              <a:t> </a:t>
            </a:r>
          </a:p>
          <a:p>
            <a:pPr marL="0" indent="0">
              <a:spcBef>
                <a:spcPts val="300"/>
              </a:spcBef>
              <a:buNone/>
            </a:pPr>
            <a:r>
              <a:rPr lang="fr-FR" sz="1000" b="1" i="0" u="none" strike="noStrike" kern="1200" cap="none" dirty="0">
                <a:solidFill>
                  <a:schemeClr val="tx1"/>
                </a:solidFill>
                <a:effectLst/>
                <a:latin typeface="Calibri" panose="020F0502020204030204" pitchFamily="34" charset="0"/>
                <a:cs typeface="Calibri" panose="020F0502020204030204" pitchFamily="34" charset="0"/>
                <a:sym typeface="Arial"/>
              </a:rPr>
              <a:t>Cybergeo</a:t>
            </a:r>
            <a:r>
              <a:rPr lang="fr-FR" sz="1000" b="0" i="0" u="none" strike="noStrike" kern="1200" cap="none" dirty="0">
                <a:solidFill>
                  <a:schemeClr val="tx1"/>
                </a:solidFill>
                <a:effectLst/>
                <a:latin typeface="Calibri" panose="020F0502020204030204" pitchFamily="34" charset="0"/>
                <a:cs typeface="Calibri" panose="020F0502020204030204" pitchFamily="34" charset="0"/>
                <a:sym typeface="Arial"/>
              </a:rPr>
              <a:t> (revue de géographie du CNRS, en libre accès, gratuite, bilingue): le Data paper est évalué par un comité scientifique comprenant au moins 1 évaluateur sur le thème et 1 sur les données. Il est composé de géographes, statisticiens et ingénieurs mais selon besoins et thèmes, on peut recourir à des relecteurs extérieurs. Le </a:t>
            </a:r>
            <a:r>
              <a:rPr lang="fr-FR" sz="1000" b="0" i="0" u="none" strike="noStrike" kern="1200" cap="none" dirty="0" err="1">
                <a:solidFill>
                  <a:schemeClr val="tx1"/>
                </a:solidFill>
                <a:effectLst/>
                <a:latin typeface="Calibri" panose="020F0502020204030204" pitchFamily="34" charset="0"/>
                <a:cs typeface="Calibri" panose="020F0502020204030204" pitchFamily="34" charset="0"/>
                <a:sym typeface="Arial"/>
              </a:rPr>
              <a:t>peer</a:t>
            </a:r>
            <a:r>
              <a:rPr lang="fr-FR" sz="1000" b="0" i="0" u="none" strike="noStrike" kern="1200" cap="none" dirty="0">
                <a:solidFill>
                  <a:schemeClr val="tx1"/>
                </a:solidFill>
                <a:effectLst/>
                <a:latin typeface="Calibri" panose="020F0502020204030204" pitchFamily="34" charset="0"/>
                <a:cs typeface="Calibri" panose="020F0502020204030204" pitchFamily="34" charset="0"/>
                <a:sym typeface="Arial"/>
              </a:rPr>
              <a:t> </a:t>
            </a:r>
            <a:r>
              <a:rPr lang="fr-FR" sz="1000" b="0" i="0" u="none" strike="noStrike" kern="1200" cap="none" dirty="0" err="1">
                <a:solidFill>
                  <a:schemeClr val="tx1"/>
                </a:solidFill>
                <a:effectLst/>
                <a:latin typeface="Calibri" panose="020F0502020204030204" pitchFamily="34" charset="0"/>
                <a:cs typeface="Calibri" panose="020F0502020204030204" pitchFamily="34" charset="0"/>
                <a:sym typeface="Arial"/>
              </a:rPr>
              <a:t>reviewing</a:t>
            </a:r>
            <a:r>
              <a:rPr lang="fr-FR" sz="1000" b="0" i="0" u="none" strike="noStrike" kern="1200" cap="none" dirty="0">
                <a:solidFill>
                  <a:schemeClr val="tx1"/>
                </a:solidFill>
                <a:effectLst/>
                <a:latin typeface="Calibri" panose="020F0502020204030204" pitchFamily="34" charset="0"/>
                <a:cs typeface="Calibri" panose="020F0502020204030204" pitchFamily="34" charset="0"/>
                <a:sym typeface="Arial"/>
              </a:rPr>
              <a:t> ne consiste pas à évaluer une simple description du jeu de données. L’évaluation porte principalement sur l’argumentation autour de la construction du jeu et comment il peut être réutilisable par les auteurs dans le futur. (Voir page 7 : </a:t>
            </a:r>
            <a:r>
              <a:rPr lang="fr-FR" sz="800" b="0" i="0" u="none" strike="noStrike" kern="1200" cap="none" dirty="0">
                <a:solidFill>
                  <a:schemeClr val="tx1"/>
                </a:solidFill>
                <a:effectLst/>
                <a:latin typeface="Calibri" panose="020F0502020204030204" pitchFamily="34" charset="0"/>
                <a:cs typeface="Calibri" panose="020F0502020204030204" pitchFamily="34" charset="0"/>
                <a:sym typeface="Arial"/>
                <a:hlinkClick r:id="rId3"/>
              </a:rPr>
              <a:t>https://mi-gt-donnees.pages.math.unistra.fr/site/download/Christine%20Hadrossek%20-%20Synth%C3%A8se%20webinaire%20du%205%20novembre%20Data%20Paper.pdf</a:t>
            </a:r>
            <a:r>
              <a:rPr lang="fr-FR" sz="800" dirty="0">
                <a:latin typeface="Calibri" panose="020F0502020204030204" pitchFamily="34" charset="0"/>
                <a:cs typeface="Calibri" panose="020F0502020204030204" pitchFamily="34" charset="0"/>
              </a:rPr>
              <a:t> </a:t>
            </a:r>
            <a:r>
              <a:rPr lang="fr-FR" sz="900" dirty="0">
                <a:latin typeface="Calibri" panose="020F0502020204030204" pitchFamily="34" charset="0"/>
                <a:cs typeface="Calibri" panose="020F0502020204030204" pitchFamily="34" charset="0"/>
              </a:rPr>
              <a:t>). </a:t>
            </a:r>
            <a:r>
              <a:rPr lang="fr-FR" sz="1000" dirty="0">
                <a:latin typeface="Calibri" panose="020F0502020204030204" pitchFamily="34" charset="0"/>
                <a:cs typeface="Calibri" panose="020F0502020204030204" pitchFamily="34" charset="0"/>
              </a:rPr>
              <a:t>L’ensemble du processus de validation doit être justifié, de même que la chaine de traitement et les choix opérés. Les auteurs doivent expliquer comment ils ont utilisé, transformé et agrégé leurs sources pour produire la base de données. La revue évalue le processus de validation des données plutôt que les données elles-mêmes.</a:t>
            </a:r>
          </a:p>
          <a:p>
            <a:pPr marL="0" indent="0">
              <a:buNone/>
            </a:pPr>
            <a:r>
              <a:rPr lang="fr-FR" sz="1000" dirty="0">
                <a:latin typeface="Calibri" panose="020F0502020204030204" pitchFamily="34" charset="0"/>
                <a:cs typeface="Calibri" panose="020F0502020204030204" pitchFamily="34" charset="0"/>
              </a:rPr>
              <a:t>Vidéo sur l’évaluation par Cybergeo : </a:t>
            </a:r>
            <a:r>
              <a:rPr lang="fr-FR" sz="900" dirty="0">
                <a:latin typeface="Calibri" panose="020F0502020204030204" pitchFamily="34" charset="0"/>
                <a:cs typeface="Calibri" panose="020F0502020204030204" pitchFamily="34" charset="0"/>
                <a:hlinkClick r:id="rId8"/>
              </a:rPr>
              <a:t>https://www.canal-u.tv/video/medici/evaluer_un_data_paper_retour_d_experience_de_la_revue_cybergeo.58277</a:t>
            </a:r>
            <a:r>
              <a:rPr lang="fr-FR" sz="900" dirty="0">
                <a:latin typeface="Calibri" panose="020F0502020204030204" pitchFamily="34" charset="0"/>
                <a:cs typeface="Calibri" panose="020F0502020204030204" pitchFamily="34" charset="0"/>
              </a:rPr>
              <a:t> </a:t>
            </a:r>
          </a:p>
          <a:p>
            <a:pPr marL="0" indent="0">
              <a:spcBef>
                <a:spcPts val="600"/>
              </a:spcBef>
              <a:buNone/>
            </a:pPr>
            <a:r>
              <a:rPr lang="fr-FR" sz="1000" b="1" baseline="0" dirty="0" err="1">
                <a:latin typeface="Calibri" panose="020F0502020204030204" pitchFamily="34" charset="0"/>
                <a:cs typeface="Calibri" panose="020F0502020204030204" pitchFamily="34" charset="0"/>
              </a:rPr>
              <a:t>Ecological</a:t>
            </a:r>
            <a:r>
              <a:rPr lang="fr-FR" sz="1000" b="1" baseline="0" dirty="0">
                <a:latin typeface="Calibri" panose="020F0502020204030204" pitchFamily="34" charset="0"/>
                <a:cs typeface="Calibri" panose="020F0502020204030204" pitchFamily="34" charset="0"/>
              </a:rPr>
              <a:t> </a:t>
            </a:r>
            <a:r>
              <a:rPr lang="fr-FR" sz="1000" b="1" baseline="0" dirty="0" err="1">
                <a:latin typeface="Calibri" panose="020F0502020204030204" pitchFamily="34" charset="0"/>
                <a:cs typeface="Calibri" panose="020F0502020204030204" pitchFamily="34" charset="0"/>
              </a:rPr>
              <a:t>research</a:t>
            </a:r>
            <a:r>
              <a:rPr lang="fr-FR" sz="1000" b="0" baseline="0" dirty="0">
                <a:latin typeface="Calibri" panose="020F0502020204030204" pitchFamily="34" charset="0"/>
                <a:cs typeface="Calibri" panose="020F0502020204030204" pitchFamily="34" charset="0"/>
              </a:rPr>
              <a:t>: </a:t>
            </a:r>
            <a:r>
              <a:rPr lang="fr-FR" sz="900" b="0" baseline="0" dirty="0">
                <a:latin typeface="Calibri" panose="020F0502020204030204" pitchFamily="34" charset="0"/>
                <a:cs typeface="Calibri" panose="020F0502020204030204" pitchFamily="34" charset="0"/>
                <a:hlinkClick r:id="rId9"/>
              </a:rPr>
              <a:t>https://onlinelibrary.wiley.com/pb-assets/assets/14401703/ERE_Guidelines_for_Data_Papers_revised_6Mar2019-1551848942780.pdf</a:t>
            </a:r>
            <a:r>
              <a:rPr lang="fr-FR" sz="900" b="0" baseline="0" dirty="0">
                <a:latin typeface="Calibri" panose="020F0502020204030204" pitchFamily="34" charset="0"/>
                <a:cs typeface="Calibri" panose="020F0502020204030204" pitchFamily="34" charset="0"/>
              </a:rPr>
              <a:t>  </a:t>
            </a:r>
            <a:r>
              <a:rPr lang="en-US" sz="1000" b="0" dirty="0">
                <a:latin typeface="Calibri" panose="020F0502020204030204" pitchFamily="34" charset="0"/>
                <a:cs typeface="Calibri" panose="020F0502020204030204" pitchFamily="34" charset="0"/>
              </a:rPr>
              <a:t>A data paper will be evaluated for its ecological significance and overall quality first, and also will be examined technically to maintain the usability of the archive. Responsibility for the technical review rests with the Data Paper Editor. The acceptance criteria for all data papers are originality and ecological significance of the data, sufficient description of the content, and suitability of the data format. The data should contribute to the development of ecology. In particular, it is required to be sufficient as a long-term and/or a large-scale ecological study, and can be reused.</a:t>
            </a:r>
          </a:p>
          <a:p>
            <a:pPr marL="0" indent="0">
              <a:spcBef>
                <a:spcPts val="600"/>
              </a:spcBef>
              <a:spcAft>
                <a:spcPts val="600"/>
              </a:spcAft>
              <a:buNone/>
            </a:pPr>
            <a:r>
              <a:rPr lang="fr-FR" sz="1000" dirty="0">
                <a:latin typeface="Calibri" panose="020F0502020204030204" pitchFamily="34" charset="0"/>
                <a:cs typeface="Calibri" panose="020F0502020204030204" pitchFamily="34" charset="0"/>
              </a:rPr>
              <a:t>Illustration de ce que peut être l’</a:t>
            </a:r>
            <a:r>
              <a:rPr lang="fr-FR" sz="1000" dirty="0" err="1">
                <a:latin typeface="Calibri" panose="020F0502020204030204" pitchFamily="34" charset="0"/>
                <a:cs typeface="Calibri" panose="020F0502020204030204" pitchFamily="34" charset="0"/>
              </a:rPr>
              <a:t>evaluation</a:t>
            </a:r>
            <a:r>
              <a:rPr lang="fr-FR" sz="1000" dirty="0">
                <a:latin typeface="Calibri" panose="020F0502020204030204" pitchFamily="34" charset="0"/>
                <a:cs typeface="Calibri" panose="020F0502020204030204" pitchFamily="34" charset="0"/>
              </a:rPr>
              <a:t> de jeux de données</a:t>
            </a:r>
            <a:r>
              <a:rPr lang="fr-FR" sz="800" dirty="0">
                <a:latin typeface="Calibri" panose="020F0502020204030204" pitchFamily="34" charset="0"/>
                <a:cs typeface="Calibri" panose="020F0502020204030204" pitchFamily="34" charset="0"/>
              </a:rPr>
              <a:t>: </a:t>
            </a:r>
            <a:r>
              <a:rPr lang="en-US" sz="800" b="0" dirty="0">
                <a:latin typeface="Calibri" panose="020F0502020204030204" pitchFamily="34" charset="0"/>
                <a:cs typeface="Calibri" panose="020F0502020204030204" pitchFamily="34" charset="0"/>
                <a:hlinkClick r:id="rId10"/>
              </a:rPr>
              <a:t>How to review a dataset: a couple of case studies</a:t>
            </a:r>
            <a:endParaRPr lang="en-US" sz="800" b="0" dirty="0">
              <a:latin typeface="Calibri" panose="020F0502020204030204" pitchFamily="34" charset="0"/>
              <a:cs typeface="Calibri" panose="020F0502020204030204" pitchFamily="34" charset="0"/>
            </a:endParaRPr>
          </a:p>
          <a:p>
            <a:pPr marL="158750" indent="0">
              <a:spcBef>
                <a:spcPts val="600"/>
              </a:spcBef>
              <a:spcAft>
                <a:spcPts val="600"/>
              </a:spcAft>
              <a:buNone/>
            </a:pPr>
            <a:endParaRPr lang="fr-FR" sz="1000" b="0" i="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41194665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400"/>
            <a:ext cx="5486400" cy="45847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sz="1000" dirty="0">
              <a:latin typeface="+mn-lt"/>
            </a:endParaRPr>
          </a:p>
        </p:txBody>
      </p:sp>
    </p:spTree>
    <p:extLst>
      <p:ext uri="{BB962C8B-B14F-4D97-AF65-F5344CB8AC3E}">
        <p14:creationId xmlns:p14="http://schemas.microsoft.com/office/powerpoint/2010/main" val="158700276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fr-FR"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966406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1" indent="0" algn="l" defTabSz="457200" rtl="0" eaLnBrk="1" fontAlgn="auto" latinLnBrk="0" hangingPunct="1">
              <a:lnSpc>
                <a:spcPct val="100000"/>
              </a:lnSpc>
              <a:spcBef>
                <a:spcPts val="400"/>
              </a:spcBef>
              <a:spcAft>
                <a:spcPts val="0"/>
              </a:spcAft>
              <a:buClr>
                <a:srgbClr val="E2007A"/>
              </a:buClr>
              <a:buSzPts val="1100"/>
              <a:buFont typeface="Wingdings" panose="05000000000000000000" pitchFamily="2" charset="2"/>
              <a:buNone/>
              <a:tabLst>
                <a:tab pos="1076325" algn="l"/>
              </a:tabLst>
              <a:defRPr/>
            </a:pPr>
            <a:r>
              <a:rPr lang="fr-FR" sz="1000" b="0" i="0" u="none" strike="noStrike" cap="none" dirty="0">
                <a:solidFill>
                  <a:srgbClr val="000000"/>
                </a:solidFill>
                <a:latin typeface="Calibri" panose="020F0502020204030204" pitchFamily="34" charset="0"/>
                <a:cs typeface="Calibri" panose="020F0502020204030204" pitchFamily="34" charset="0"/>
                <a:sym typeface="Arial"/>
              </a:rPr>
              <a:t>Mettre vos données en ligne contribue à augmenter la visibilité de vos travaux et permet d’être davantage cité. Selon une étude publiée dans la revue PLOS ONE, </a:t>
            </a:r>
            <a:r>
              <a:rPr lang="fr-FR" sz="1000" b="1" i="0" u="none" strike="noStrike" cap="none" dirty="0">
                <a:solidFill>
                  <a:srgbClr val="000000"/>
                </a:solidFill>
                <a:latin typeface="Calibri" panose="020F0502020204030204" pitchFamily="34" charset="0"/>
                <a:cs typeface="Calibri" panose="020F0502020204030204" pitchFamily="34" charset="0"/>
                <a:sym typeface="Arial"/>
              </a:rPr>
              <a:t>la diffusion des données </a:t>
            </a:r>
            <a:r>
              <a:rPr lang="fr-FR" sz="1000" b="0" i="0" u="none" strike="noStrike" cap="none" dirty="0">
                <a:solidFill>
                  <a:srgbClr val="000000"/>
                </a:solidFill>
                <a:latin typeface="Calibri" panose="020F0502020204030204" pitchFamily="34" charset="0"/>
                <a:cs typeface="Calibri" panose="020F0502020204030204" pitchFamily="34" charset="0"/>
                <a:sym typeface="Arial"/>
              </a:rPr>
              <a:t>liées à une publication </a:t>
            </a:r>
            <a:r>
              <a:rPr lang="fr-FR" sz="1000" b="1" i="0" u="none" strike="noStrike" cap="none" dirty="0">
                <a:solidFill>
                  <a:srgbClr val="000000"/>
                </a:solidFill>
                <a:latin typeface="Calibri" panose="020F0502020204030204" pitchFamily="34" charset="0"/>
                <a:cs typeface="Calibri" panose="020F0502020204030204" pitchFamily="34" charset="0"/>
                <a:sym typeface="Arial"/>
              </a:rPr>
              <a:t>augmente de 25 % les citations de l’article </a:t>
            </a:r>
            <a:r>
              <a:rPr lang="fr-FR" sz="1000" b="0" i="0" u="none" strike="noStrike" cap="none" dirty="0">
                <a:solidFill>
                  <a:srgbClr val="000000"/>
                </a:solidFill>
                <a:latin typeface="Calibri" panose="020F0502020204030204" pitchFamily="34" charset="0"/>
                <a:cs typeface="Calibri" panose="020F0502020204030204" pitchFamily="34" charset="0"/>
                <a:sym typeface="Arial"/>
              </a:rPr>
              <a:t>(</a:t>
            </a:r>
            <a:r>
              <a:rPr lang="fr-FR" sz="1000" b="0" i="0" u="none" strike="noStrike" cap="none" dirty="0" err="1">
                <a:solidFill>
                  <a:srgbClr val="000000"/>
                </a:solidFill>
                <a:latin typeface="Calibri" panose="020F0502020204030204" pitchFamily="34" charset="0"/>
                <a:cs typeface="Calibri" panose="020F0502020204030204" pitchFamily="34" charset="0"/>
                <a:sym typeface="Arial"/>
              </a:rPr>
              <a:t>Colavizza</a:t>
            </a:r>
            <a:r>
              <a:rPr lang="fr-FR" sz="1000" b="0" i="0" u="none" strike="noStrike" cap="none" dirty="0">
                <a:solidFill>
                  <a:srgbClr val="000000"/>
                </a:solidFill>
                <a:latin typeface="Calibri" panose="020F0502020204030204" pitchFamily="34" charset="0"/>
                <a:cs typeface="Calibri" panose="020F0502020204030204" pitchFamily="34" charset="0"/>
                <a:sym typeface="Arial"/>
              </a:rPr>
              <a:t>, </a:t>
            </a:r>
            <a:r>
              <a:rPr lang="fr-FR" sz="1000" b="0" i="0" u="none" strike="noStrike" cap="none" dirty="0" err="1">
                <a:solidFill>
                  <a:srgbClr val="000000"/>
                </a:solidFill>
                <a:latin typeface="Calibri" panose="020F0502020204030204" pitchFamily="34" charset="0"/>
                <a:cs typeface="Calibri" panose="020F0502020204030204" pitchFamily="34" charset="0"/>
                <a:sym typeface="Arial"/>
              </a:rPr>
              <a:t>Hrynaszkiewicz</a:t>
            </a:r>
            <a:r>
              <a:rPr lang="fr-FR" sz="1000" b="0" i="0" u="none" strike="noStrike" cap="none" dirty="0">
                <a:solidFill>
                  <a:srgbClr val="000000"/>
                </a:solidFill>
                <a:latin typeface="Calibri" panose="020F0502020204030204" pitchFamily="34" charset="0"/>
                <a:cs typeface="Calibri" panose="020F0502020204030204" pitchFamily="34" charset="0"/>
                <a:sym typeface="Arial"/>
              </a:rPr>
              <a:t>, Staden et al., 2020).</a:t>
            </a:r>
          </a:p>
          <a:p>
            <a:pPr marL="0" marR="0" lvl="1" indent="0" algn="l" defTabSz="457200" rtl="0" eaLnBrk="1" fontAlgn="auto" latinLnBrk="0" hangingPunct="1">
              <a:lnSpc>
                <a:spcPct val="100000"/>
              </a:lnSpc>
              <a:spcBef>
                <a:spcPts val="400"/>
              </a:spcBef>
              <a:spcAft>
                <a:spcPts val="0"/>
              </a:spcAft>
              <a:buClr>
                <a:srgbClr val="E2007A"/>
              </a:buClr>
              <a:buSzPts val="1100"/>
              <a:buFont typeface="Wingdings" panose="05000000000000000000" pitchFamily="2" charset="2"/>
              <a:buNone/>
              <a:tabLst>
                <a:tab pos="1076325" algn="l"/>
              </a:tabLst>
              <a:defRPr/>
            </a:pPr>
            <a:r>
              <a:rPr lang="fr-FR" sz="1000" b="0" i="0" u="none" strike="noStrike" cap="none" dirty="0">
                <a:solidFill>
                  <a:srgbClr val="000000"/>
                </a:solidFill>
                <a:latin typeface="Calibri" panose="020F0502020204030204" pitchFamily="34" charset="0"/>
                <a:cs typeface="Calibri" panose="020F0502020204030204" pitchFamily="34" charset="0"/>
                <a:sym typeface="Arial"/>
              </a:rPr>
              <a:t>Rendre vos données disponibles offre une meilleure garantie de transparence de la recherche et vous permet de vous prémunir contre les erreurs et la fraude.</a:t>
            </a:r>
          </a:p>
          <a:p>
            <a:pPr marL="0" marR="0" lvl="1" indent="0" algn="just" defTabSz="457200" rtl="0" eaLnBrk="1" fontAlgn="auto" latinLnBrk="0" hangingPunct="1">
              <a:lnSpc>
                <a:spcPct val="100000"/>
              </a:lnSpc>
              <a:spcBef>
                <a:spcPts val="400"/>
              </a:spcBef>
              <a:spcAft>
                <a:spcPts val="0"/>
              </a:spcAft>
              <a:buClr>
                <a:srgbClr val="E2007A"/>
              </a:buClr>
              <a:buSzPts val="1100"/>
              <a:buFont typeface="Wingdings" panose="05000000000000000000" pitchFamily="2" charset="2"/>
              <a:buNone/>
              <a:tabLst>
                <a:tab pos="1076325" algn="l"/>
              </a:tabLst>
              <a:defRPr/>
            </a:pPr>
            <a:r>
              <a:rPr lang="fr-FR" sz="1000" b="0" i="0" u="none" strike="noStrike" cap="none" dirty="0">
                <a:solidFill>
                  <a:srgbClr val="000000"/>
                </a:solidFill>
                <a:latin typeface="Calibri" panose="020F0502020204030204" pitchFamily="34" charset="0"/>
                <a:cs typeface="Calibri" panose="020F0502020204030204" pitchFamily="34" charset="0"/>
                <a:sym typeface="Arial"/>
              </a:rPr>
              <a:t>Guide pratique à l’usage des doctorants : </a:t>
            </a:r>
            <a:r>
              <a:rPr lang="fr-FR" sz="1000" b="0" i="0" u="none" strike="noStrike" cap="none" dirty="0">
                <a:solidFill>
                  <a:srgbClr val="000000"/>
                </a:solidFill>
                <a:latin typeface="Calibri" panose="020F0502020204030204" pitchFamily="34" charset="0"/>
                <a:cs typeface="Calibri" panose="020F0502020204030204" pitchFamily="34" charset="0"/>
                <a:sym typeface="Arial"/>
                <a:hlinkClick r:id="rId3"/>
              </a:rPr>
              <a:t>https://www.ouvrirlascience.fr/wp-content/uploads/2022/10/SO_22-09-28-WEB-FR.pdf</a:t>
            </a:r>
            <a:r>
              <a:rPr lang="fr-FR" sz="1000" b="0" i="0" u="none" strike="noStrike" cap="none" dirty="0">
                <a:solidFill>
                  <a:srgbClr val="000000"/>
                </a:solidFill>
                <a:latin typeface="Calibri" panose="020F0502020204030204" pitchFamily="34" charset="0"/>
                <a:cs typeface="Calibri" panose="020F0502020204030204" pitchFamily="34" charset="0"/>
                <a:sym typeface="Arial"/>
              </a:rPr>
              <a:t>  </a:t>
            </a:r>
          </a:p>
          <a:p>
            <a:pPr marL="0" marR="0" lvl="1" indent="0" algn="l" defTabSz="457200" rtl="0" eaLnBrk="1" fontAlgn="auto" latinLnBrk="0" hangingPunct="1">
              <a:lnSpc>
                <a:spcPct val="100000"/>
              </a:lnSpc>
              <a:spcBef>
                <a:spcPts val="400"/>
              </a:spcBef>
              <a:spcAft>
                <a:spcPts val="0"/>
              </a:spcAft>
              <a:buClr>
                <a:srgbClr val="E2007A"/>
              </a:buClr>
              <a:buSzPts val="1100"/>
              <a:buFont typeface="Wingdings" panose="05000000000000000000" pitchFamily="2" charset="2"/>
              <a:buNone/>
              <a:tabLst>
                <a:tab pos="1076325" algn="l"/>
              </a:tabLst>
              <a:defRPr/>
            </a:pPr>
            <a:r>
              <a:rPr lang="fr-FR" sz="1000" b="0" i="0" u="none" strike="noStrike" cap="none" dirty="0">
                <a:solidFill>
                  <a:srgbClr val="000000"/>
                </a:solidFill>
                <a:latin typeface="Calibri" panose="020F0502020204030204" pitchFamily="34" charset="0"/>
                <a:cs typeface="Calibri" panose="020F0502020204030204" pitchFamily="34" charset="0"/>
                <a:sym typeface="Arial"/>
              </a:rPr>
              <a:t>Attractivité sur vos recherches et peut-être de nouvelles collaborations et de nouveaux projets (ou postes)</a:t>
            </a:r>
          </a:p>
          <a:p>
            <a:pPr marL="0" marR="0" lvl="1" indent="0" algn="l" defTabSz="457200" rtl="0" eaLnBrk="1" fontAlgn="auto" latinLnBrk="0" hangingPunct="1">
              <a:lnSpc>
                <a:spcPct val="100000"/>
              </a:lnSpc>
              <a:spcBef>
                <a:spcPts val="400"/>
              </a:spcBef>
              <a:spcAft>
                <a:spcPts val="0"/>
              </a:spcAft>
              <a:buClr>
                <a:srgbClr val="E2007A"/>
              </a:buClr>
              <a:buSzPts val="1100"/>
              <a:buFont typeface="Wingdings" panose="05000000000000000000" pitchFamily="2" charset="2"/>
              <a:buNone/>
              <a:tabLst>
                <a:tab pos="1076325" algn="l"/>
              </a:tabLst>
              <a:defRPr/>
            </a:pPr>
            <a:r>
              <a:rPr lang="fr-FR" sz="1000" b="0" i="0" u="none" strike="noStrike" cap="none" dirty="0">
                <a:solidFill>
                  <a:srgbClr val="000000"/>
                </a:solidFill>
                <a:latin typeface="Calibri" panose="020F0502020204030204" pitchFamily="34" charset="0"/>
                <a:cs typeface="Calibri" panose="020F0502020204030204" pitchFamily="34" charset="0"/>
                <a:sym typeface="Arial"/>
              </a:rPr>
              <a:t>Satisfaction de contribuer à la connaissance scientifique</a:t>
            </a:r>
          </a:p>
          <a:p>
            <a:pPr marL="0" marR="0" lvl="1" indent="0" algn="l" defTabSz="457200" rtl="0" eaLnBrk="1" fontAlgn="auto" latinLnBrk="0" hangingPunct="1">
              <a:lnSpc>
                <a:spcPct val="100000"/>
              </a:lnSpc>
              <a:spcBef>
                <a:spcPts val="400"/>
              </a:spcBef>
              <a:spcAft>
                <a:spcPts val="0"/>
              </a:spcAft>
              <a:buClr>
                <a:srgbClr val="E2007A"/>
              </a:buClr>
              <a:buSzPts val="1100"/>
              <a:buFont typeface="Wingdings" panose="05000000000000000000" pitchFamily="2" charset="2"/>
              <a:buNone/>
              <a:tabLst>
                <a:tab pos="1076325" algn="l"/>
              </a:tabLst>
              <a:defRPr/>
            </a:pPr>
            <a:r>
              <a:rPr lang="fr-FR" sz="1000" b="0" i="0" u="none" strike="noStrike" cap="none" dirty="0">
                <a:solidFill>
                  <a:srgbClr val="000000"/>
                </a:solidFill>
                <a:latin typeface="Calibri" panose="020F0502020204030204" pitchFamily="34" charset="0"/>
                <a:cs typeface="Calibri" panose="020F0502020204030204" pitchFamily="34" charset="0"/>
                <a:sym typeface="Arial"/>
              </a:rPr>
              <a:t>Source de l’illustration : Nos pensées. La valeur de la reconnaissance. </a:t>
            </a:r>
            <a:r>
              <a:rPr lang="fr-FR" sz="1000" b="0" i="0" u="none" strike="noStrike" cap="none" dirty="0">
                <a:solidFill>
                  <a:srgbClr val="000000"/>
                </a:solidFill>
                <a:latin typeface="Calibri" panose="020F0502020204030204" pitchFamily="34" charset="0"/>
                <a:cs typeface="Calibri" panose="020F0502020204030204" pitchFamily="34" charset="0"/>
                <a:sym typeface="Arial"/>
                <a:hlinkClick r:id="rId4"/>
              </a:rPr>
              <a:t>https://nospensees.fr/la-valeur-de-la-reconnaissance/</a:t>
            </a:r>
            <a:r>
              <a:rPr lang="fr-FR" sz="1000" b="0" i="0" u="none" strike="noStrike" cap="none" dirty="0">
                <a:solidFill>
                  <a:srgbClr val="000000"/>
                </a:solidFill>
                <a:latin typeface="Calibri" panose="020F0502020204030204" pitchFamily="34" charset="0"/>
                <a:cs typeface="Calibri" panose="020F0502020204030204" pitchFamily="34" charset="0"/>
                <a:sym typeface="Arial"/>
              </a:rPr>
              <a:t>  </a:t>
            </a:r>
          </a:p>
          <a:p>
            <a:pPr marL="0" indent="0">
              <a:buNone/>
              <a:defRPr/>
            </a:pPr>
            <a:r>
              <a:rPr lang="fr-FR" sz="1000" dirty="0">
                <a:latin typeface="Calibri" panose="020F0502020204030204" pitchFamily="34" charset="0"/>
                <a:cs typeface="Calibri" panose="020F0502020204030204" pitchFamily="34" charset="0"/>
              </a:rPr>
              <a:t>La reconnaissance des scientifiques pour l’ouverture de leurs données est nécessaire : </a:t>
            </a:r>
            <a:r>
              <a:rPr lang="fr-FR" sz="1000" dirty="0">
                <a:latin typeface="Calibri" panose="020F0502020204030204" pitchFamily="34" charset="0"/>
                <a:cs typeface="Calibri" panose="020F0502020204030204" pitchFamily="34" charset="0"/>
                <a:hlinkClick r:id="rId5"/>
              </a:rPr>
              <a:t>https://www.redactionmedicale.fr/2022/04/il-est-temps-de-reconnaitre-la-paternite-des-donnees-ouvertes-concept-de-data-authors</a:t>
            </a:r>
            <a:r>
              <a:rPr lang="fr-FR" sz="1000" dirty="0">
                <a:latin typeface="Calibri" panose="020F0502020204030204" pitchFamily="34" charset="0"/>
                <a:cs typeface="Calibri" panose="020F0502020204030204" pitchFamily="34" charset="0"/>
              </a:rPr>
              <a:t> ;  </a:t>
            </a:r>
            <a:r>
              <a:rPr lang="fr-FR" sz="1000" dirty="0">
                <a:latin typeface="Calibri" panose="020F0502020204030204" pitchFamily="34" charset="0"/>
                <a:cs typeface="Calibri" panose="020F0502020204030204" pitchFamily="34" charset="0"/>
                <a:hlinkClick r:id="rId6"/>
              </a:rPr>
              <a:t>https://www.nature.com/articles/d41586-022-00921-x</a:t>
            </a:r>
            <a:r>
              <a:rPr lang="fr-FR" sz="1000" dirty="0">
                <a:latin typeface="Calibri" panose="020F0502020204030204" pitchFamily="34" charset="0"/>
                <a:cs typeface="Calibri" panose="020F0502020204030204" pitchFamily="34" charset="0"/>
              </a:rPr>
              <a:t>   </a:t>
            </a:r>
          </a:p>
          <a:p>
            <a:pPr marL="0" indent="0">
              <a:spcBef>
                <a:spcPts val="600"/>
              </a:spcBef>
              <a:buFont typeface="Wingdings" panose="05000000000000000000" pitchFamily="2" charset="2"/>
              <a:buNone/>
            </a:pPr>
            <a:r>
              <a:rPr lang="fr-FR" sz="1000" dirty="0">
                <a:latin typeface="Calibri" panose="020F0502020204030204" pitchFamily="34" charset="0"/>
                <a:cs typeface="Calibri" panose="020F0502020204030204" pitchFamily="34" charset="0"/>
              </a:rPr>
              <a:t>Nathalie </a:t>
            </a:r>
            <a:r>
              <a:rPr lang="fr-FR" sz="1000" dirty="0" err="1">
                <a:latin typeface="Calibri" panose="020F0502020204030204" pitchFamily="34" charset="0"/>
                <a:cs typeface="Calibri" panose="020F0502020204030204" pitchFamily="34" charset="0"/>
              </a:rPr>
              <a:t>Reymonet</a:t>
            </a:r>
            <a:r>
              <a:rPr lang="fr-FR" sz="1000" dirty="0">
                <a:latin typeface="Calibri" panose="020F0502020204030204" pitchFamily="34" charset="0"/>
                <a:cs typeface="Calibri" panose="020F0502020204030204" pitchFamily="34" charset="0"/>
              </a:rPr>
              <a:t>. Améliorer l’exposition des données de la recherche : la publication de data papers. 2017. </a:t>
            </a:r>
            <a:r>
              <a:rPr lang="fr-FR" sz="1000" dirty="0">
                <a:latin typeface="Calibri" panose="020F0502020204030204" pitchFamily="34" charset="0"/>
                <a:cs typeface="Calibri" panose="020F0502020204030204" pitchFamily="34" charset="0"/>
                <a:hlinkClick r:id="rId7"/>
              </a:rPr>
              <a:t>https://archivesic.ccsd.cnrs.fr/sic_01427978/document</a:t>
            </a:r>
            <a:r>
              <a:rPr lang="fr-FR" sz="1000" dirty="0">
                <a:latin typeface="Calibri" panose="020F0502020204030204" pitchFamily="34" charset="0"/>
                <a:cs typeface="Calibri" panose="020F0502020204030204" pitchFamily="34" charset="0"/>
              </a:rPr>
              <a:t> </a:t>
            </a:r>
          </a:p>
          <a:p>
            <a:pPr marL="0" lvl="0" indent="0">
              <a:buNone/>
            </a:pPr>
            <a:endParaRPr lang="fr-FR" dirty="0"/>
          </a:p>
          <a:p>
            <a:pPr marL="0" lvl="0" indent="0" algn="l" rtl="0">
              <a:spcBef>
                <a:spcPts val="0"/>
              </a:spcBef>
              <a:spcAft>
                <a:spcPts val="0"/>
              </a:spcAft>
              <a:buNone/>
            </a:pPr>
            <a:endParaRPr lang="fr-FR" sz="1100" dirty="0">
              <a:latin typeface="Calibri" panose="020F0502020204030204" pitchFamily="34" charset="0"/>
              <a:cs typeface="Calibri" panose="020F0502020204030204" pitchFamily="34" charset="0"/>
            </a:endParaRPr>
          </a:p>
          <a:p>
            <a:pPr marL="158750" indent="0">
              <a:buNone/>
            </a:pPr>
            <a:endParaRPr lang="fr-FR" dirty="0"/>
          </a:p>
        </p:txBody>
      </p:sp>
    </p:spTree>
    <p:extLst>
      <p:ext uri="{BB962C8B-B14F-4D97-AF65-F5344CB8AC3E}">
        <p14:creationId xmlns:p14="http://schemas.microsoft.com/office/powerpoint/2010/main" val="176377767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pPr marL="158750" indent="0">
              <a:buNone/>
            </a:pPr>
            <a:endParaRPr lang="fr-FR" sz="110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fr-FR"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55783497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pPr marL="0" lvl="0" indent="0" algn="l" rtl="0">
              <a:spcBef>
                <a:spcPts val="0"/>
              </a:spcBef>
              <a:spcAft>
                <a:spcPts val="0"/>
              </a:spcAft>
              <a:buNone/>
            </a:pPr>
            <a:r>
              <a:rPr lang="fr-FR" sz="1000" dirty="0">
                <a:latin typeface="Calibri" panose="020F0502020204030204" pitchFamily="34" charset="0"/>
                <a:cs typeface="Calibri" panose="020F0502020204030204" pitchFamily="34" charset="0"/>
              </a:rPr>
              <a:t>CNRS Données de la Recherche : Catalogue des entrepôts et des services : </a:t>
            </a:r>
            <a:r>
              <a:rPr lang="fr-FR" sz="1000" dirty="0">
                <a:latin typeface="Calibri" panose="020F0502020204030204" pitchFamily="34" charset="0"/>
                <a:cs typeface="Calibri" panose="020F0502020204030204" pitchFamily="34" charset="0"/>
                <a:hlinkClick r:id="rId3"/>
              </a:rPr>
              <a:t>https://cat.opidor.fr/index.php/CNRS_Donn%C3%A9es_de_la_Recherche_:_Catalogue_des_entrep%C3%B4ts_et_des_services</a:t>
            </a:r>
            <a:r>
              <a:rPr lang="fr-FR" sz="1000" dirty="0">
                <a:latin typeface="Calibri" panose="020F0502020204030204" pitchFamily="34" charset="0"/>
                <a:cs typeface="Calibri" panose="020F0502020204030204" pitchFamily="34" charset="0"/>
              </a:rPr>
              <a:t> </a:t>
            </a:r>
          </a:p>
          <a:p>
            <a:pPr marL="0" lvl="0" indent="0" algn="l" rtl="0">
              <a:spcBef>
                <a:spcPts val="0"/>
              </a:spcBef>
              <a:spcAft>
                <a:spcPts val="0"/>
              </a:spcAft>
              <a:buNone/>
            </a:pPr>
            <a:endParaRPr lang="fr-FR" sz="1000"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000" dirty="0">
                <a:latin typeface="Calibri" panose="020F0502020204030204" pitchFamily="34" charset="0"/>
                <a:cs typeface="Calibri" panose="020F0502020204030204" pitchFamily="34" charset="0"/>
              </a:rPr>
              <a:t>Exemple de source de données :</a:t>
            </a:r>
          </a:p>
          <a:p>
            <a:pPr marL="0" lvl="0" indent="0" algn="l" rtl="0">
              <a:spcBef>
                <a:spcPts val="0"/>
              </a:spcBef>
              <a:spcAft>
                <a:spcPts val="0"/>
              </a:spcAft>
              <a:buNone/>
            </a:pPr>
            <a:r>
              <a:rPr lang="fr-FR" sz="1000" dirty="0" err="1">
                <a:latin typeface="Calibri" panose="020F0502020204030204" pitchFamily="34" charset="0"/>
                <a:cs typeface="Calibri" panose="020F0502020204030204" pitchFamily="34" charset="0"/>
              </a:rPr>
              <a:t>Multiscale</a:t>
            </a:r>
            <a:r>
              <a:rPr lang="fr-FR" sz="1000" dirty="0">
                <a:latin typeface="Calibri" panose="020F0502020204030204" pitchFamily="34" charset="0"/>
                <a:cs typeface="Calibri" panose="020F0502020204030204" pitchFamily="34" charset="0"/>
              </a:rPr>
              <a:t> </a:t>
            </a:r>
            <a:r>
              <a:rPr lang="fr-FR" sz="1000" dirty="0" err="1">
                <a:latin typeface="Calibri" panose="020F0502020204030204" pitchFamily="34" charset="0"/>
                <a:cs typeface="Calibri" panose="020F0502020204030204" pitchFamily="34" charset="0"/>
              </a:rPr>
              <a:t>TROPical</a:t>
            </a:r>
            <a:r>
              <a:rPr lang="fr-FR" sz="1000" dirty="0">
                <a:latin typeface="Calibri" panose="020F0502020204030204" pitchFamily="34" charset="0"/>
                <a:cs typeface="Calibri" panose="020F0502020204030204" pitchFamily="34" charset="0"/>
              </a:rPr>
              <a:t> </a:t>
            </a:r>
            <a:r>
              <a:rPr lang="fr-FR" sz="1000" dirty="0" err="1">
                <a:latin typeface="Calibri" panose="020F0502020204030204" pitchFamily="34" charset="0"/>
                <a:cs typeface="Calibri" panose="020F0502020204030204" pitchFamily="34" charset="0"/>
              </a:rPr>
              <a:t>CatchmentS</a:t>
            </a:r>
            <a:r>
              <a:rPr lang="fr-FR" sz="1000" dirty="0">
                <a:latin typeface="Calibri" panose="020F0502020204030204" pitchFamily="34" charset="0"/>
                <a:cs typeface="Calibri" panose="020F0502020204030204" pitchFamily="34" charset="0"/>
              </a:rPr>
              <a:t> (M-TROPICS) : </a:t>
            </a:r>
            <a:r>
              <a:rPr lang="fr-FR" sz="1000" dirty="0">
                <a:latin typeface="Calibri" panose="020F0502020204030204" pitchFamily="34" charset="0"/>
                <a:cs typeface="Calibri" panose="020F0502020204030204" pitchFamily="34" charset="0"/>
                <a:hlinkClick r:id="rId4"/>
              </a:rPr>
              <a:t>https://mtropics.obs-mip.fr/</a:t>
            </a:r>
            <a:r>
              <a:rPr lang="fr-FR" sz="1000" dirty="0">
                <a:latin typeface="Calibri" panose="020F0502020204030204" pitchFamily="34" charset="0"/>
                <a:cs typeface="Calibri" panose="020F0502020204030204" pitchFamily="34" charset="0"/>
              </a:rPr>
              <a:t> </a:t>
            </a:r>
          </a:p>
          <a:p>
            <a:pPr marL="0" lvl="0" indent="0" algn="l" rtl="0">
              <a:spcBef>
                <a:spcPts val="0"/>
              </a:spcBef>
              <a:spcAft>
                <a:spcPts val="0"/>
              </a:spcAft>
              <a:buNone/>
            </a:pPr>
            <a:r>
              <a:rPr lang="fr-FR" sz="1000" dirty="0">
                <a:latin typeface="Calibri" panose="020F0502020204030204" pitchFamily="34" charset="0"/>
                <a:cs typeface="Calibri" panose="020F0502020204030204" pitchFamily="34" charset="0"/>
              </a:rPr>
              <a:t>Cameroun: </a:t>
            </a:r>
            <a:r>
              <a:rPr lang="fr-FR" sz="1000" dirty="0">
                <a:latin typeface="Calibri" panose="020F0502020204030204" pitchFamily="34" charset="0"/>
                <a:cs typeface="Calibri" panose="020F0502020204030204" pitchFamily="34" charset="0"/>
                <a:hlinkClick r:id="rId5"/>
              </a:rPr>
              <a:t>https://mtropics.obs-mip.fr/fr/natural-environment-fr/site-cameroun-fr/</a:t>
            </a:r>
            <a:r>
              <a:rPr lang="fr-FR" sz="1000" dirty="0">
                <a:latin typeface="Calibri" panose="020F0502020204030204" pitchFamily="34" charset="0"/>
                <a:cs typeface="Calibri" panose="020F0502020204030204" pitchFamily="34" charset="0"/>
              </a:rPr>
              <a:t> </a:t>
            </a:r>
          </a:p>
          <a:p>
            <a:pPr marL="0" lvl="0" indent="0" algn="l" rtl="0">
              <a:spcBef>
                <a:spcPts val="0"/>
              </a:spcBef>
              <a:spcAft>
                <a:spcPts val="0"/>
              </a:spcAft>
              <a:buNone/>
            </a:pPr>
            <a:r>
              <a:rPr lang="fr-FR" sz="1000" dirty="0" err="1">
                <a:latin typeface="Calibri" panose="020F0502020204030204" pitchFamily="34" charset="0"/>
                <a:cs typeface="Calibri" panose="020F0502020204030204" pitchFamily="34" charset="0"/>
              </a:rPr>
              <a:t>Hydrochemical</a:t>
            </a:r>
            <a:r>
              <a:rPr lang="fr-FR" sz="1000" dirty="0">
                <a:latin typeface="Calibri" panose="020F0502020204030204" pitchFamily="34" charset="0"/>
                <a:cs typeface="Calibri" panose="020F0502020204030204" pitchFamily="34" charset="0"/>
              </a:rPr>
              <a:t> data, Nyong, </a:t>
            </a:r>
            <a:r>
              <a:rPr lang="fr-FR" sz="1000" dirty="0" err="1">
                <a:latin typeface="Calibri" panose="020F0502020204030204" pitchFamily="34" charset="0"/>
                <a:cs typeface="Calibri" panose="020F0502020204030204" pitchFamily="34" charset="0"/>
              </a:rPr>
              <a:t>Cameroon</a:t>
            </a:r>
            <a:r>
              <a:rPr lang="fr-FR" sz="1000" dirty="0">
                <a:latin typeface="Calibri" panose="020F0502020204030204" pitchFamily="34" charset="0"/>
                <a:cs typeface="Calibri" panose="020F0502020204030204" pitchFamily="34" charset="0"/>
              </a:rPr>
              <a:t> : </a:t>
            </a:r>
            <a:r>
              <a:rPr lang="fr-FR" sz="1000" dirty="0">
                <a:latin typeface="Calibri" panose="020F0502020204030204" pitchFamily="34" charset="0"/>
                <a:cs typeface="Calibri" panose="020F0502020204030204" pitchFamily="34" charset="0"/>
                <a:hlinkClick r:id="rId6"/>
              </a:rPr>
              <a:t>https://mtropics.obs-mip.fr/catalogue-m-tropics/</a:t>
            </a:r>
            <a:r>
              <a:rPr lang="fr-FR" sz="1000" dirty="0">
                <a:latin typeface="Calibri" panose="020F0502020204030204" pitchFamily="34" charset="0"/>
                <a:cs typeface="Calibri" panose="020F0502020204030204" pitchFamily="34" charset="0"/>
              </a:rPr>
              <a:t> </a:t>
            </a:r>
          </a:p>
          <a:p>
            <a:pPr marL="158750" indent="0">
              <a:buNone/>
            </a:pP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fr-FR"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72013801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pPr marL="158750" indent="0">
              <a:buNone/>
            </a:pP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fr-FR"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82441896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pPr marL="158750" indent="0">
              <a:buNone/>
            </a:pP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fr-FR"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68378809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pPr marL="158750" indent="0">
              <a:buNone/>
            </a:pP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fr-FR"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00240174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fr-FR"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39329303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Partie carrée, James Tissot (1836-1902) </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110979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pPr marL="158750" indent="0">
              <a:buNone/>
            </a:pPr>
            <a:endParaRPr lang="fr-FR" sz="110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fr-FR"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93904419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pPr marL="158750" indent="0">
              <a:buNone/>
            </a:pPr>
            <a:endParaRPr lang="fr-FR" dirty="0"/>
          </a:p>
        </p:txBody>
      </p:sp>
      <p:sp>
        <p:nvSpPr>
          <p:cNvPr id="4" name="Espace réservé du numéro de diapositive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64EAA0A-B561-40A3-8D75-3AA42611BB63}" type="slidenum">
              <a:rPr kumimoji="0" lang="fr-FR"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88</a:t>
            </a:fld>
            <a:endParaRPr kumimoji="0" lang="fr-FR"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8467702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400"/>
            <a:ext cx="5486400" cy="4584700"/>
          </a:xfrm>
          <a:prstGeom prst="rect">
            <a:avLst/>
          </a:prstGeom>
        </p:spPr>
        <p:txBody>
          <a:bodyPr spcFirstLastPara="1" wrap="square" lIns="91425" tIns="91425" rIns="91425" bIns="91425" anchor="t" anchorCtr="0">
            <a:noAutofit/>
          </a:bodyPr>
          <a:lstStyle/>
          <a:p>
            <a:pPr marL="0" lvl="1" indent="0" defTabSz="457200">
              <a:spcBef>
                <a:spcPts val="400"/>
              </a:spcBef>
              <a:buClr>
                <a:srgbClr val="E2007A"/>
              </a:buClr>
              <a:buFont typeface="Wingdings" panose="05000000000000000000" pitchFamily="2" charset="2"/>
              <a:buNone/>
              <a:tabLst>
                <a:tab pos="1076325" algn="l"/>
              </a:tabLst>
              <a:defRPr/>
            </a:pPr>
            <a:r>
              <a:rPr lang="fr-FR" sz="1000" dirty="0">
                <a:latin typeface="Calibri" panose="020F0502020204030204" pitchFamily="34" charset="0"/>
                <a:cs typeface="Calibri" panose="020F0502020204030204" pitchFamily="34" charset="0"/>
              </a:rPr>
              <a:t>Autres revues :</a:t>
            </a:r>
          </a:p>
          <a:p>
            <a:pPr marL="0" lvl="1" indent="0" defTabSz="457200">
              <a:spcBef>
                <a:spcPts val="400"/>
              </a:spcBef>
              <a:buClr>
                <a:srgbClr val="E2007A"/>
              </a:buClr>
              <a:buFont typeface="Wingdings" panose="05000000000000000000" pitchFamily="2" charset="2"/>
              <a:buNone/>
              <a:tabLst>
                <a:tab pos="1076325" algn="l"/>
              </a:tabLst>
              <a:defRPr/>
            </a:pPr>
            <a:r>
              <a:rPr lang="en-US" sz="1000" b="1" dirty="0" err="1">
                <a:latin typeface="Calibri" panose="020F0502020204030204" pitchFamily="34" charset="0"/>
                <a:cs typeface="Calibri" panose="020F0502020204030204" pitchFamily="34" charset="0"/>
              </a:rPr>
              <a:t>MorphoMuseuM</a:t>
            </a:r>
            <a:r>
              <a:rPr lang="en-US" sz="1000" dirty="0">
                <a:latin typeface="Calibri" panose="020F0502020204030204" pitchFamily="34" charset="0"/>
                <a:cs typeface="Calibri" panose="020F0502020204030204" pitchFamily="34" charset="0"/>
              </a:rPr>
              <a:t>, </a:t>
            </a:r>
            <a:r>
              <a:rPr lang="en-US" sz="1000" dirty="0">
                <a:latin typeface="Calibri" panose="020F0502020204030204" pitchFamily="34" charset="0"/>
                <a:cs typeface="Calibri" panose="020F0502020204030204" pitchFamily="34" charset="0"/>
                <a:hlinkClick r:id="rId3"/>
              </a:rPr>
              <a:t>https://morphomuseum.com/</a:t>
            </a:r>
            <a:r>
              <a:rPr lang="en-US" sz="1000" dirty="0">
                <a:latin typeface="Calibri" panose="020F0502020204030204" pitchFamily="34" charset="0"/>
                <a:cs typeface="Calibri" panose="020F0502020204030204" pitchFamily="34" charset="0"/>
              </a:rPr>
              <a:t> (Univ Montpellier-ISEM)</a:t>
            </a:r>
          </a:p>
          <a:p>
            <a:pPr marL="0" lvl="1" indent="0" defTabSz="457200">
              <a:spcBef>
                <a:spcPts val="400"/>
              </a:spcBef>
              <a:buClr>
                <a:srgbClr val="E2007A"/>
              </a:buClr>
              <a:buFont typeface="Wingdings" panose="05000000000000000000" pitchFamily="2" charset="2"/>
              <a:buNone/>
              <a:tabLst>
                <a:tab pos="1076325" algn="l"/>
              </a:tabLst>
              <a:defRPr/>
            </a:pPr>
            <a:r>
              <a:rPr lang="en-US" sz="1000" dirty="0">
                <a:latin typeface="Calibri" panose="020F0502020204030204" pitchFamily="34" charset="0"/>
                <a:cs typeface="Calibri" panose="020F0502020204030204" pitchFamily="34" charset="0"/>
              </a:rPr>
              <a:t>also referred to as </a:t>
            </a:r>
            <a:r>
              <a:rPr lang="en-US" sz="1000" b="1" dirty="0">
                <a:latin typeface="Calibri" panose="020F0502020204030204" pitchFamily="34" charset="0"/>
                <a:cs typeface="Calibri" panose="020F0502020204030204" pitchFamily="34" charset="0"/>
              </a:rPr>
              <a:t>M3. </a:t>
            </a:r>
            <a:r>
              <a:rPr lang="en-US" sz="1000" dirty="0">
                <a:latin typeface="Calibri" panose="020F0502020204030204" pitchFamily="34" charset="0"/>
                <a:cs typeface="Calibri" panose="020F0502020204030204" pitchFamily="34" charset="0"/>
              </a:rPr>
              <a:t>peer reviewed online journal that publishes 3D models of vertebrates, including models of type specimens, anatomy atlases, reconstruction of deformed or damaged specimens, and 3D datasets (see</a:t>
            </a:r>
            <a:r>
              <a:rPr lang="en-US" sz="1000" dirty="0">
                <a:latin typeface="Calibri" panose="020F0502020204030204" pitchFamily="34" charset="0"/>
                <a:cs typeface="Calibri" panose="020F0502020204030204" pitchFamily="34" charset="0"/>
                <a:hlinkClick r:id="rId4"/>
              </a:rPr>
              <a:t> https://doi.org/10.1017/scs.2017.14</a:t>
            </a:r>
            <a:r>
              <a:rPr lang="en-US" sz="1000" dirty="0">
                <a:latin typeface="Calibri" panose="020F0502020204030204" pitchFamily="34" charset="0"/>
                <a:cs typeface="Calibri" panose="020F0502020204030204" pitchFamily="34" charset="0"/>
              </a:rPr>
              <a:t> for details).</a:t>
            </a:r>
            <a:br>
              <a:rPr lang="en-US" sz="1000" dirty="0">
                <a:latin typeface="Calibri" panose="020F0502020204030204" pitchFamily="34" charset="0"/>
                <a:cs typeface="Calibri" panose="020F0502020204030204" pitchFamily="34" charset="0"/>
              </a:rPr>
            </a:br>
            <a:r>
              <a:rPr lang="en-US" sz="1000" b="1" dirty="0">
                <a:latin typeface="Calibri" panose="020F0502020204030204" pitchFamily="34" charset="0"/>
                <a:cs typeface="Calibri" panose="020F0502020204030204" pitchFamily="34" charset="0"/>
              </a:rPr>
              <a:t>M3 </a:t>
            </a:r>
            <a:r>
              <a:rPr lang="en-US" sz="1000" dirty="0">
                <a:latin typeface="Calibri" panose="020F0502020204030204" pitchFamily="34" charset="0"/>
                <a:cs typeface="Calibri" panose="020F0502020204030204" pitchFamily="34" charset="0"/>
              </a:rPr>
              <a:t>comes along with a free software, </a:t>
            </a:r>
            <a:r>
              <a:rPr lang="en-US" sz="1000" dirty="0" err="1">
                <a:latin typeface="Calibri" panose="020F0502020204030204" pitchFamily="34" charset="0"/>
                <a:cs typeface="Calibri" panose="020F0502020204030204" pitchFamily="34" charset="0"/>
                <a:hlinkClick r:id="rId5"/>
              </a:rPr>
              <a:t>MorphoDig</a:t>
            </a:r>
            <a:r>
              <a:rPr lang="en-US" sz="1000" dirty="0">
                <a:latin typeface="Calibri" panose="020F0502020204030204" pitchFamily="34" charset="0"/>
                <a:cs typeface="Calibri" panose="020F0502020204030204" pitchFamily="34" charset="0"/>
              </a:rPr>
              <a:t>, which contains a set of tools for editing, positioning, deforming, labelling, measuring and rendering sets of 3D </a:t>
            </a:r>
            <a:r>
              <a:rPr lang="en-US" sz="1000" b="1" dirty="0">
                <a:latin typeface="Calibri" panose="020F0502020204030204" pitchFamily="34" charset="0"/>
                <a:cs typeface="Calibri" panose="020F0502020204030204" pitchFamily="34" charset="0"/>
              </a:rPr>
              <a:t>surfaces</a:t>
            </a:r>
            <a:r>
              <a:rPr lang="en-US" sz="1000" dirty="0">
                <a:latin typeface="Calibri" panose="020F0502020204030204" pitchFamily="34" charset="0"/>
                <a:cs typeface="Calibri" panose="020F0502020204030204" pitchFamily="34" charset="0"/>
              </a:rPr>
              <a:t>. </a:t>
            </a:r>
          </a:p>
          <a:p>
            <a:pPr marL="0" lvl="1" indent="0" defTabSz="457200">
              <a:spcBef>
                <a:spcPts val="400"/>
              </a:spcBef>
              <a:buClr>
                <a:srgbClr val="E2007A"/>
              </a:buClr>
              <a:buFont typeface="Wingdings" panose="05000000000000000000" pitchFamily="2" charset="2"/>
              <a:buNone/>
              <a:tabLst>
                <a:tab pos="1076325" algn="l"/>
              </a:tabLst>
              <a:defRPr/>
            </a:pPr>
            <a:endParaRPr lang="en-US" sz="1000" dirty="0">
              <a:latin typeface="Calibri" panose="020F0502020204030204" pitchFamily="34" charset="0"/>
              <a:cs typeface="Calibri" panose="020F0502020204030204" pitchFamily="34" charset="0"/>
            </a:endParaRPr>
          </a:p>
          <a:p>
            <a:pPr marL="0" lvl="1" indent="0" defTabSz="457200">
              <a:spcBef>
                <a:spcPts val="400"/>
              </a:spcBef>
              <a:buClr>
                <a:srgbClr val="E2007A"/>
              </a:buClr>
              <a:buFont typeface="Wingdings" panose="05000000000000000000" pitchFamily="2" charset="2"/>
              <a:buNone/>
              <a:tabLst>
                <a:tab pos="1076325" algn="l"/>
              </a:tabLst>
              <a:defRPr/>
            </a:pPr>
            <a:r>
              <a:rPr lang="en-US" sz="1000" i="1" dirty="0">
                <a:latin typeface="Calibri" panose="020F0502020204030204" pitchFamily="34" charset="0"/>
                <a:cs typeface="Calibri" panose="020F0502020204030204" pitchFamily="34" charset="0"/>
              </a:rPr>
              <a:t>International Journal of Robotics Research</a:t>
            </a:r>
            <a:r>
              <a:rPr lang="en-US" sz="1000" dirty="0">
                <a:latin typeface="Calibri" panose="020F0502020204030204" pitchFamily="34" charset="0"/>
                <a:cs typeface="Calibri" panose="020F0502020204030204" pitchFamily="34" charset="0"/>
              </a:rPr>
              <a:t> (IJRR) </a:t>
            </a:r>
            <a:r>
              <a:rPr lang="en-US" sz="1000" dirty="0">
                <a:latin typeface="Calibri" panose="020F0502020204030204" pitchFamily="34" charset="0"/>
                <a:cs typeface="Calibri" panose="020F0502020204030204" pitchFamily="34" charset="0"/>
                <a:hlinkClick r:id="rId6"/>
              </a:rPr>
              <a:t>https://journals.sagepub.com/description/IJR</a:t>
            </a:r>
            <a:endParaRPr lang="en-US" sz="1000" dirty="0">
              <a:latin typeface="Calibri" panose="020F0502020204030204" pitchFamily="34" charset="0"/>
              <a:cs typeface="Calibri" panose="020F0502020204030204" pitchFamily="34" charset="0"/>
            </a:endParaRPr>
          </a:p>
          <a:p>
            <a:pPr marL="0" lvl="1" indent="0" defTabSz="457200">
              <a:spcBef>
                <a:spcPts val="400"/>
              </a:spcBef>
              <a:buClr>
                <a:srgbClr val="E2007A"/>
              </a:buClr>
              <a:buFont typeface="Wingdings" panose="05000000000000000000" pitchFamily="2" charset="2"/>
              <a:buNone/>
              <a:tabLst>
                <a:tab pos="1076325" algn="l"/>
              </a:tabLst>
              <a:defRPr/>
            </a:pPr>
            <a:endParaRPr lang="en-US" sz="1000" dirty="0">
              <a:latin typeface="Calibri" panose="020F0502020204030204" pitchFamily="34" charset="0"/>
              <a:cs typeface="Calibri" panose="020F0502020204030204" pitchFamily="34" charset="0"/>
            </a:endParaRPr>
          </a:p>
          <a:p>
            <a:pPr marL="0" lvl="1" indent="0" defTabSz="457200">
              <a:spcBef>
                <a:spcPts val="400"/>
              </a:spcBef>
              <a:buClr>
                <a:srgbClr val="E2007A"/>
              </a:buClr>
              <a:buFont typeface="Wingdings" panose="05000000000000000000" pitchFamily="2" charset="2"/>
              <a:buNone/>
              <a:tabLst>
                <a:tab pos="1076325" algn="l"/>
              </a:tabLst>
              <a:defRPr/>
            </a:pPr>
            <a:r>
              <a:rPr lang="en-US" sz="1000" dirty="0" err="1">
                <a:latin typeface="Calibri" panose="020F0502020204030204" pitchFamily="34" charset="0"/>
                <a:cs typeface="Calibri" panose="020F0502020204030204" pitchFamily="34" charset="0"/>
              </a:rPr>
              <a:t>Autres</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listes</a:t>
            </a:r>
            <a:r>
              <a:rPr lang="en-US" sz="1000" dirty="0">
                <a:latin typeface="Calibri" panose="020F0502020204030204" pitchFamily="34" charset="0"/>
                <a:cs typeface="Calibri" panose="020F0502020204030204" pitchFamily="34" charset="0"/>
              </a:rPr>
              <a:t> de revues:</a:t>
            </a:r>
          </a:p>
          <a:p>
            <a:pPr marL="0" lvl="1" indent="0" defTabSz="457200">
              <a:spcBef>
                <a:spcPts val="400"/>
              </a:spcBef>
              <a:buClr>
                <a:srgbClr val="E2007A"/>
              </a:buClr>
              <a:buFont typeface="Wingdings" panose="05000000000000000000" pitchFamily="2" charset="2"/>
              <a:buNone/>
              <a:tabLst>
                <a:tab pos="1076325" algn="l"/>
              </a:tabLst>
              <a:defRPr/>
            </a:pPr>
            <a:r>
              <a:rPr lang="en-US" sz="1000" dirty="0">
                <a:latin typeface="Calibri" panose="020F0502020204030204" pitchFamily="34" charset="0"/>
                <a:cs typeface="Calibri" panose="020F0502020204030204" pitchFamily="34" charset="0"/>
                <a:hlinkClick r:id="rId7"/>
              </a:rPr>
              <a:t>https://www.wiki.ed.ac.uk/display/datashare/Sources+of+dataset+peer+review</a:t>
            </a:r>
            <a:endParaRPr lang="en-US" sz="1000" dirty="0">
              <a:latin typeface="Calibri" panose="020F0502020204030204" pitchFamily="34" charset="0"/>
              <a:cs typeface="Calibri" panose="020F0502020204030204" pitchFamily="34" charset="0"/>
            </a:endParaRPr>
          </a:p>
          <a:p>
            <a:pPr marL="0" lvl="1" indent="0" defTabSz="457200">
              <a:spcBef>
                <a:spcPts val="400"/>
              </a:spcBef>
              <a:buClr>
                <a:srgbClr val="E2007A"/>
              </a:buClr>
              <a:buFont typeface="Wingdings" panose="05000000000000000000" pitchFamily="2" charset="2"/>
              <a:buNone/>
              <a:tabLst>
                <a:tab pos="1076325" algn="l"/>
              </a:tabLst>
              <a:defRPr/>
            </a:pPr>
            <a:endParaRPr lang="en-US" sz="1000" dirty="0">
              <a:latin typeface="+mn-lt"/>
            </a:endParaRPr>
          </a:p>
        </p:txBody>
      </p:sp>
    </p:spTree>
    <p:extLst>
      <p:ext uri="{BB962C8B-B14F-4D97-AF65-F5344CB8AC3E}">
        <p14:creationId xmlns:p14="http://schemas.microsoft.com/office/powerpoint/2010/main" val="1391491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pPr marL="158750" indent="0">
              <a:buNone/>
            </a:pPr>
            <a:endParaRPr lang="fr-FR" dirty="0"/>
          </a:p>
        </p:txBody>
      </p:sp>
      <p:sp>
        <p:nvSpPr>
          <p:cNvPr id="4" name="Espace réservé du numéro de diapositive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64EAA0A-B561-40A3-8D75-3AA42611BB63}" type="slidenum">
              <a:rPr kumimoji="0" lang="fr-FR"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fr-FR"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961061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400"/>
            <a:ext cx="5486400" cy="288036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000" dirty="0">
                <a:latin typeface="Calibri" panose="020F0502020204030204" pitchFamily="34" charset="0"/>
                <a:cs typeface="Calibri" panose="020F0502020204030204" pitchFamily="34" charset="0"/>
              </a:rPr>
              <a:t>Plus </a:t>
            </a:r>
            <a:r>
              <a:rPr lang="en-US" sz="1000" dirty="0" err="1">
                <a:latin typeface="Calibri" panose="020F0502020204030204" pitchFamily="34" charset="0"/>
                <a:cs typeface="Calibri" panose="020F0502020204030204" pitchFamily="34" charset="0"/>
              </a:rPr>
              <a:t>d’infos</a:t>
            </a:r>
            <a:r>
              <a:rPr lang="en-US" sz="1000" dirty="0">
                <a:latin typeface="Calibri" panose="020F0502020204030204" pitchFamily="34" charset="0"/>
                <a:cs typeface="Calibri" panose="020F0502020204030204" pitchFamily="34" charset="0"/>
              </a:rPr>
              <a:t> dans la </a:t>
            </a:r>
            <a:r>
              <a:rPr lang="fr-FR" sz="1000" b="1" dirty="0">
                <a:solidFill>
                  <a:prstClr val="black"/>
                </a:solidFill>
                <a:latin typeface="Calibri" panose="020F0502020204030204" pitchFamily="34" charset="0"/>
                <a:cs typeface="Calibri" panose="020F0502020204030204" pitchFamily="34" charset="0"/>
              </a:rPr>
              <a:t>liste des revues publiant des Data papers </a:t>
            </a:r>
            <a:r>
              <a:rPr lang="fr-FR" sz="1000" b="0" dirty="0">
                <a:solidFill>
                  <a:prstClr val="black"/>
                </a:solidFill>
                <a:latin typeface="Calibri" panose="020F0502020204030204" pitchFamily="34" charset="0"/>
                <a:cs typeface="Calibri" panose="020F0502020204030204" pitchFamily="34" charset="0"/>
              </a:rPr>
              <a:t>(actualisée en novembre 2022) </a:t>
            </a:r>
            <a:r>
              <a:rPr lang="fr-FR" sz="1000" dirty="0">
                <a:solidFill>
                  <a:prstClr val="black"/>
                </a:solidFill>
                <a:latin typeface="Calibri" panose="020F0502020204030204" pitchFamily="34" charset="0"/>
                <a:cs typeface="Calibri" panose="020F0502020204030204" pitchFamily="34" charset="0"/>
              </a:rPr>
              <a:t>disponible sur la page (colonne de droite dans « Voir aussi ») : </a:t>
            </a:r>
            <a:r>
              <a:rPr lang="fr-FR" sz="1000" dirty="0">
                <a:latin typeface="Calibri" panose="020F0502020204030204" pitchFamily="34" charset="0"/>
                <a:cs typeface="Calibri" panose="020F0502020204030204" pitchFamily="34" charset="0"/>
                <a:hlinkClick r:id="rId3"/>
              </a:rPr>
              <a:t>https://coop-ist.cirad.fr/gerer-des-donnees/rediger-un-data-paper/1-qu-est-ce-qu-un-data-paper</a:t>
            </a:r>
            <a:r>
              <a:rPr lang="fr-FR" sz="1000" dirty="0">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Calibri" panose="020F0502020204030204" pitchFamily="34" charset="0"/>
              <a:cs typeface="Calibri" panose="020F0502020204030204" pitchFamily="34" charset="0"/>
            </a:endParaRPr>
          </a:p>
          <a:p>
            <a:pPr marL="298450">
              <a:buNone/>
            </a:pPr>
            <a:r>
              <a:rPr lang="en-GB" sz="1000" i="0" baseline="0" dirty="0" err="1">
                <a:latin typeface="Calibri" panose="020F0502020204030204" pitchFamily="34" charset="0"/>
                <a:cs typeface="Calibri" panose="020F0502020204030204" pitchFamily="34" charset="0"/>
              </a:rPr>
              <a:t>Différents</a:t>
            </a:r>
            <a:r>
              <a:rPr lang="en-GB" sz="1000" i="0" baseline="0" dirty="0">
                <a:latin typeface="Calibri" panose="020F0502020204030204" pitchFamily="34" charset="0"/>
                <a:cs typeface="Calibri" panose="020F0502020204030204" pitchFamily="34" charset="0"/>
              </a:rPr>
              <a:t> </a:t>
            </a:r>
            <a:r>
              <a:rPr lang="en-GB" sz="1000" i="0" baseline="0" dirty="0" err="1">
                <a:latin typeface="Calibri" panose="020F0502020204030204" pitchFamily="34" charset="0"/>
                <a:cs typeface="Calibri" panose="020F0502020204030204" pitchFamily="34" charset="0"/>
              </a:rPr>
              <a:t>noms</a:t>
            </a:r>
            <a:r>
              <a:rPr lang="en-GB" sz="1000" i="0" baseline="0" dirty="0">
                <a:latin typeface="Calibri" panose="020F0502020204030204" pitchFamily="34" charset="0"/>
                <a:cs typeface="Calibri" panose="020F0502020204030204" pitchFamily="34" charset="0"/>
              </a:rPr>
              <a:t> des </a:t>
            </a:r>
            <a:r>
              <a:rPr lang="en-GB" sz="1000" i="1" baseline="0" dirty="0">
                <a:latin typeface="Calibri" panose="020F0502020204030204" pitchFamily="34" charset="0"/>
                <a:cs typeface="Calibri" panose="020F0502020204030204" pitchFamily="34" charset="0"/>
              </a:rPr>
              <a:t>Data papers </a:t>
            </a:r>
            <a:r>
              <a:rPr lang="en-GB" sz="1000" i="0" baseline="0" dirty="0" err="1">
                <a:latin typeface="Calibri" panose="020F0502020204030204" pitchFamily="34" charset="0"/>
                <a:cs typeface="Calibri" panose="020F0502020204030204" pitchFamily="34" charset="0"/>
              </a:rPr>
              <a:t>selon</a:t>
            </a:r>
            <a:r>
              <a:rPr lang="en-GB" sz="1000" i="0" baseline="0" dirty="0">
                <a:latin typeface="Calibri" panose="020F0502020204030204" pitchFamily="34" charset="0"/>
                <a:cs typeface="Calibri" panose="020F0502020204030204" pitchFamily="34" charset="0"/>
              </a:rPr>
              <a:t> revues : </a:t>
            </a:r>
            <a:r>
              <a:rPr lang="en-GB" sz="1000" i="0" baseline="0" dirty="0">
                <a:latin typeface="Calibri" panose="020F0502020204030204" pitchFamily="34" charset="0"/>
                <a:cs typeface="Calibri" panose="020F0502020204030204" pitchFamily="34" charset="0"/>
                <a:hlinkClick r:id="rId4"/>
              </a:rPr>
              <a:t>https://insights.uksg.org/articles/10.1629/uksg.510/</a:t>
            </a:r>
            <a:endParaRPr lang="en-GB" sz="1000" i="0" baseline="0" dirty="0">
              <a:latin typeface="Calibri" panose="020F0502020204030204" pitchFamily="34" charset="0"/>
              <a:cs typeface="Calibri" panose="020F0502020204030204" pitchFamily="34" charset="0"/>
            </a:endParaRPr>
          </a:p>
          <a:p>
            <a:endParaRPr lang="fr-FR" sz="1200" i="0" baseline="0" dirty="0"/>
          </a:p>
        </p:txBody>
      </p:sp>
    </p:spTree>
    <p:extLst>
      <p:ext uri="{BB962C8B-B14F-4D97-AF65-F5344CB8AC3E}">
        <p14:creationId xmlns:p14="http://schemas.microsoft.com/office/powerpoint/2010/main" val="185618705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79767" y="4715154"/>
            <a:ext cx="5654358" cy="5777586"/>
          </a:xfrm>
          <a:prstGeom prst="rect">
            <a:avLst/>
          </a:prstGeom>
        </p:spPr>
        <p:txBody>
          <a:bodyPr spcFirstLastPara="1" wrap="square" lIns="91425" tIns="91425" rIns="91425" bIns="91425" anchor="t" anchorCtr="0">
            <a:noAutofit/>
          </a:bodyPr>
          <a:lstStyle/>
          <a:p>
            <a:pPr marL="0" indent="0" algn="just">
              <a:buNone/>
            </a:pPr>
            <a:r>
              <a:rPr lang="fr-FR" sz="1000" dirty="0">
                <a:latin typeface="Calibri" panose="020F0502020204030204" pitchFamily="34" charset="0"/>
                <a:cs typeface="Calibri" panose="020F0502020204030204" pitchFamily="34" charset="0"/>
              </a:rPr>
              <a:t>Certaines revues ne publient que des jeux de données à grande échelle (large échelle géographique, couvrant 1 espèce entière ou 1 génome complet, ayant un intérêt pour 1 large communauté ou ayant de nombreuses possibilités de réutilisation et d’application dans divers domaines de recherche (ex : </a:t>
            </a:r>
            <a:r>
              <a:rPr lang="fr-FR" sz="1000" i="1" dirty="0">
                <a:latin typeface="Calibri" panose="020F0502020204030204" pitchFamily="34" charset="0"/>
                <a:cs typeface="Calibri" panose="020F0502020204030204" pitchFamily="34" charset="0"/>
                <a:hlinkClick r:id="rId3" tooltip="Lien vers https://onlinelibrary.wiley.com/journal/14668238"/>
              </a:rPr>
              <a:t>Global Ecology &amp; Biogeography</a:t>
            </a:r>
            <a:r>
              <a:rPr lang="fr-FR" sz="1000" dirty="0">
                <a:latin typeface="Calibri" panose="020F0502020204030204" pitchFamily="34" charset="0"/>
                <a:cs typeface="Calibri" panose="020F0502020204030204" pitchFamily="34" charset="0"/>
              </a:rPr>
              <a:t>, </a:t>
            </a:r>
            <a:r>
              <a:rPr lang="fr-FR" sz="1000" i="1" dirty="0" err="1">
                <a:latin typeface="Calibri" panose="020F0502020204030204" pitchFamily="34" charset="0"/>
                <a:cs typeface="Calibri" panose="020F0502020204030204" pitchFamily="34" charset="0"/>
                <a:hlinkClick r:id="rId4" tooltip="Lien vers https://academic.oup.com/gigascience/pages/data_note"/>
              </a:rPr>
              <a:t>GigaScience</a:t>
            </a:r>
            <a:r>
              <a:rPr lang="fr-FR" sz="1000" i="1" dirty="0">
                <a:latin typeface="Calibri" panose="020F0502020204030204" pitchFamily="34" charset="0"/>
                <a:cs typeface="Calibri" panose="020F0502020204030204" pitchFamily="34" charset="0"/>
              </a:rPr>
              <a:t>, </a:t>
            </a:r>
            <a:r>
              <a:rPr lang="fr-FR" sz="1000" i="1" dirty="0">
                <a:latin typeface="Calibri" panose="020F0502020204030204" pitchFamily="34" charset="0"/>
                <a:cs typeface="Calibri" panose="020F0502020204030204" pitchFamily="34" charset="0"/>
                <a:hlinkClick r:id="rId5" tooltip="Lien vers https://www.nature.com/nbt/"/>
              </a:rPr>
              <a:t>Nature Biotech</a:t>
            </a:r>
            <a:r>
              <a:rPr lang="fr-FR" sz="1000" dirty="0">
                <a:latin typeface="Calibri" panose="020F0502020204030204" pitchFamily="34" charset="0"/>
                <a:cs typeface="Calibri" panose="020F0502020204030204" pitchFamily="34" charset="0"/>
              </a:rPr>
              <a:t>).</a:t>
            </a:r>
          </a:p>
          <a:p>
            <a:pPr>
              <a:buNone/>
            </a:pPr>
            <a:r>
              <a:rPr lang="fr-FR" sz="1100" dirty="0">
                <a:solidFill>
                  <a:prstClr val="black"/>
                </a:solidFill>
              </a:rPr>
              <a:t>	</a:t>
            </a:r>
            <a:r>
              <a:rPr lang="fr-FR" sz="1000" dirty="0">
                <a:solidFill>
                  <a:prstClr val="black"/>
                </a:solidFill>
                <a:latin typeface="Calibri" panose="020F0502020204030204" pitchFamily="34" charset="0"/>
                <a:cs typeface="Calibri" panose="020F0502020204030204" pitchFamily="34" charset="0"/>
              </a:rPr>
              <a:t>échelle globale / locale</a:t>
            </a:r>
          </a:p>
          <a:p>
            <a:pPr>
              <a:buNone/>
            </a:pPr>
            <a:r>
              <a:rPr lang="fr-FR" sz="1000" dirty="0">
                <a:solidFill>
                  <a:prstClr val="black"/>
                </a:solidFill>
                <a:latin typeface="Calibri" panose="020F0502020204030204" pitchFamily="34" charset="0"/>
                <a:cs typeface="Calibri" panose="020F0502020204030204" pitchFamily="34" charset="0"/>
              </a:rPr>
              <a:t>	intérêt pour 1 large communauté / spécifique de « niche »</a:t>
            </a:r>
          </a:p>
          <a:p>
            <a:pPr>
              <a:buNone/>
            </a:pPr>
            <a:r>
              <a:rPr lang="fr-FR" sz="1000" dirty="0">
                <a:solidFill>
                  <a:prstClr val="black"/>
                </a:solidFill>
                <a:latin typeface="Calibri" panose="020F0502020204030204" pitchFamily="34" charset="0"/>
                <a:cs typeface="Calibri" panose="020F0502020204030204" pitchFamily="34" charset="0"/>
              </a:rPr>
              <a:t>	fort potentiel de réutilisation / limité à 1 espèce ou 1 traitement</a:t>
            </a:r>
          </a:p>
          <a:p>
            <a:pPr marL="242888" lvl="1" indent="0">
              <a:buClr>
                <a:srgbClr val="E2007A"/>
              </a:buClr>
              <a:buNone/>
              <a:defRPr/>
            </a:pPr>
            <a:r>
              <a:rPr lang="fr-FR" sz="900" i="1" dirty="0">
                <a:latin typeface="Calibri" panose="020F0502020204030204" pitchFamily="34" charset="0"/>
                <a:cs typeface="Calibri" panose="020F0502020204030204" pitchFamily="34" charset="0"/>
              </a:rPr>
              <a:t>Global Ecology and Biogeography : </a:t>
            </a:r>
            <a:r>
              <a:rPr lang="en-US" sz="900" i="1" dirty="0">
                <a:latin typeface="Calibri" panose="020F0502020204030204" pitchFamily="34" charset="0"/>
                <a:cs typeface="Calibri" panose="020F0502020204030204" pitchFamily="34" charset="0"/>
              </a:rPr>
              <a:t>datasets of </a:t>
            </a:r>
            <a:r>
              <a:rPr lang="en-US" sz="900" b="1" i="1" dirty="0">
                <a:latin typeface="Calibri" panose="020F0502020204030204" pitchFamily="34" charset="0"/>
                <a:cs typeface="Calibri" panose="020F0502020204030204" pitchFamily="34" charset="0"/>
              </a:rPr>
              <a:t>broad</a:t>
            </a:r>
            <a:r>
              <a:rPr lang="en-US" sz="900" i="1" dirty="0">
                <a:latin typeface="Calibri" panose="020F0502020204030204" pitchFamily="34" charset="0"/>
                <a:cs typeface="Calibri" panose="020F0502020204030204" pitchFamily="34" charset="0"/>
              </a:rPr>
              <a:t> macro-ecological interest. </a:t>
            </a:r>
            <a:endParaRPr lang="fr-FR" sz="900" i="1" dirty="0">
              <a:latin typeface="Calibri" panose="020F0502020204030204" pitchFamily="34" charset="0"/>
              <a:cs typeface="Calibri" panose="020F0502020204030204" pitchFamily="34" charset="0"/>
            </a:endParaRPr>
          </a:p>
          <a:p>
            <a:pPr marL="242888" lvl="1" indent="0">
              <a:buClr>
                <a:srgbClr val="E2007A"/>
              </a:buClr>
              <a:buNone/>
              <a:defRPr/>
            </a:pPr>
            <a:r>
              <a:rPr lang="fr-FR" sz="900" i="1" dirty="0">
                <a:latin typeface="Calibri" panose="020F0502020204030204" pitchFamily="34" charset="0"/>
                <a:cs typeface="Calibri" panose="020F0502020204030204" pitchFamily="34" charset="0"/>
              </a:rPr>
              <a:t>Int. J. of </a:t>
            </a:r>
            <a:r>
              <a:rPr lang="fr-FR" sz="900" i="1" dirty="0" err="1">
                <a:latin typeface="Calibri" panose="020F0502020204030204" pitchFamily="34" charset="0"/>
                <a:cs typeface="Calibri" panose="020F0502020204030204" pitchFamily="34" charset="0"/>
              </a:rPr>
              <a:t>Epidemiology</a:t>
            </a:r>
            <a:r>
              <a:rPr lang="fr-FR" sz="900" i="1" dirty="0">
                <a:latin typeface="Calibri" panose="020F0502020204030204" pitchFamily="34" charset="0"/>
                <a:cs typeface="Calibri" panose="020F0502020204030204" pitchFamily="34" charset="0"/>
              </a:rPr>
              <a:t> : </a:t>
            </a:r>
            <a:r>
              <a:rPr lang="en-US" sz="900" i="1" dirty="0">
                <a:latin typeface="Calibri" panose="020F0502020204030204" pitchFamily="34" charset="0"/>
                <a:cs typeface="Calibri" panose="020F0502020204030204" pitchFamily="34" charset="0"/>
              </a:rPr>
              <a:t>prefer data resources that will be followed up for at least 10 years.</a:t>
            </a:r>
            <a:endParaRPr lang="fr-FR" sz="900" i="1" dirty="0">
              <a:latin typeface="Calibri" panose="020F0502020204030204" pitchFamily="34" charset="0"/>
              <a:cs typeface="Calibri" panose="020F0502020204030204" pitchFamily="34" charset="0"/>
            </a:endParaRPr>
          </a:p>
          <a:p>
            <a:pPr marL="242888" lvl="1" indent="0">
              <a:buClr>
                <a:srgbClr val="E2007A"/>
              </a:buClr>
              <a:buNone/>
              <a:defRPr/>
            </a:pPr>
            <a:r>
              <a:rPr lang="fr-FR" sz="900" i="1" dirty="0">
                <a:latin typeface="Calibri" panose="020F0502020204030204" pitchFamily="34" charset="0"/>
                <a:cs typeface="Calibri" panose="020F0502020204030204" pitchFamily="34" charset="0"/>
              </a:rPr>
              <a:t>The Plant Journal ;  The Plant </a:t>
            </a:r>
            <a:r>
              <a:rPr lang="fr-FR" sz="900" i="1" dirty="0" err="1">
                <a:latin typeface="Calibri" panose="020F0502020204030204" pitchFamily="34" charset="0"/>
                <a:cs typeface="Calibri" panose="020F0502020204030204" pitchFamily="34" charset="0"/>
              </a:rPr>
              <a:t>Phenome</a:t>
            </a:r>
            <a:r>
              <a:rPr lang="fr-FR" sz="900" i="1" dirty="0">
                <a:latin typeface="Calibri" panose="020F0502020204030204" pitchFamily="34" charset="0"/>
                <a:cs typeface="Calibri" panose="020F0502020204030204" pitchFamily="34" charset="0"/>
              </a:rPr>
              <a:t> Journal, </a:t>
            </a:r>
          </a:p>
          <a:p>
            <a:pPr marL="242888" lvl="1" indent="0">
              <a:buClr>
                <a:srgbClr val="E2007A"/>
              </a:buClr>
              <a:buNone/>
              <a:defRPr/>
            </a:pPr>
            <a:r>
              <a:rPr lang="fr-FR" sz="900" i="1" dirty="0">
                <a:latin typeface="Calibri" panose="020F0502020204030204" pitchFamily="34" charset="0"/>
                <a:cs typeface="Calibri" panose="020F0502020204030204" pitchFamily="34" charset="0"/>
              </a:rPr>
              <a:t>Nature </a:t>
            </a:r>
            <a:r>
              <a:rPr lang="fr-FR" sz="900" i="1" dirty="0" err="1">
                <a:latin typeface="Calibri" panose="020F0502020204030204" pitchFamily="34" charset="0"/>
                <a:cs typeface="Calibri" panose="020F0502020204030204" pitchFamily="34" charset="0"/>
              </a:rPr>
              <a:t>Biotechnology</a:t>
            </a:r>
            <a:endParaRPr lang="fr-FR" sz="900" i="1" dirty="0">
              <a:latin typeface="Calibri" panose="020F0502020204030204" pitchFamily="34" charset="0"/>
              <a:cs typeface="Calibri" panose="020F0502020204030204" pitchFamily="34" charset="0"/>
            </a:endParaRPr>
          </a:p>
          <a:p>
            <a:pPr marL="242888" lvl="1" indent="0">
              <a:buClr>
                <a:srgbClr val="E2007A"/>
              </a:buClr>
              <a:buNone/>
              <a:defRPr/>
            </a:pPr>
            <a:r>
              <a:rPr lang="fr-FR" sz="900" i="1" dirty="0">
                <a:latin typeface="Calibri" panose="020F0502020204030204" pitchFamily="34" charset="0"/>
                <a:cs typeface="Calibri" panose="020F0502020204030204" pitchFamily="34" charset="0"/>
              </a:rPr>
              <a:t>J Plant Ecology: </a:t>
            </a:r>
            <a:r>
              <a:rPr lang="en-US" sz="900" i="1" dirty="0">
                <a:latin typeface="Calibri" panose="020F0502020204030204" pitchFamily="34" charset="0"/>
                <a:cs typeface="Calibri" panose="020F0502020204030204" pitchFamily="34" charset="0"/>
              </a:rPr>
              <a:t>present large or expansive data sets</a:t>
            </a:r>
            <a:endParaRPr lang="fr-FR" sz="900" i="1" dirty="0">
              <a:latin typeface="Calibri" panose="020F0502020204030204" pitchFamily="34" charset="0"/>
              <a:cs typeface="Calibri" panose="020F0502020204030204" pitchFamily="34" charset="0"/>
            </a:endParaRPr>
          </a:p>
          <a:p>
            <a:pPr marL="0" marR="0" lvl="1" indent="0" algn="l" defTabSz="914400" rtl="0" eaLnBrk="1" fontAlgn="auto" latinLnBrk="0" hangingPunct="1">
              <a:buClr>
                <a:srgbClr val="E2007A"/>
              </a:buClr>
              <a:buSzPts val="1100"/>
              <a:buNone/>
              <a:tabLst/>
              <a:defRPr/>
            </a:pPr>
            <a:r>
              <a:rPr lang="fr-FR" sz="900" i="1" dirty="0">
                <a:latin typeface="Calibri" panose="020F0502020204030204" pitchFamily="34" charset="0"/>
                <a:cs typeface="Calibri" panose="020F0502020204030204" pitchFamily="34" charset="0"/>
              </a:rPr>
              <a:t>       Giga Science : </a:t>
            </a:r>
            <a:r>
              <a:rPr lang="en-GB" sz="900" b="1" i="1" dirty="0">
                <a:latin typeface="Calibri" panose="020F0502020204030204" pitchFamily="34" charset="0"/>
                <a:cs typeface="Calibri" panose="020F0502020204030204" pitchFamily="34" charset="0"/>
              </a:rPr>
              <a:t>big-data</a:t>
            </a:r>
            <a:r>
              <a:rPr lang="en-GB" sz="900" i="1" dirty="0">
                <a:latin typeface="Calibri" panose="020F0502020204030204" pitchFamily="34" charset="0"/>
                <a:cs typeface="Calibri" panose="020F0502020204030204" pitchFamily="34" charset="0"/>
              </a:rPr>
              <a:t>” studies from entire spectrum of life and biomedical sciences.</a:t>
            </a:r>
            <a:endParaRPr lang="fr-FR" sz="900" i="0" baseline="0" dirty="0">
              <a:latin typeface="Calibri" panose="020F0502020204030204" pitchFamily="34" charset="0"/>
              <a:cs typeface="Calibri" panose="020F0502020204030204" pitchFamily="34" charset="0"/>
            </a:endParaRPr>
          </a:p>
          <a:p>
            <a:pPr marL="0" lvl="0" indent="0">
              <a:spcBef>
                <a:spcPts val="600"/>
              </a:spcBef>
              <a:buClr>
                <a:srgbClr val="E2007A"/>
              </a:buClr>
              <a:buFont typeface="Arial" panose="020B0604020202020204" pitchFamily="34" charset="0"/>
              <a:buNone/>
              <a:defRPr/>
            </a:pPr>
            <a:r>
              <a:rPr lang="fr-FR" sz="1000" dirty="0">
                <a:solidFill>
                  <a:prstClr val="black"/>
                </a:solidFill>
                <a:latin typeface="Calibri" panose="020F0502020204030204" pitchFamily="34" charset="0"/>
                <a:cs typeface="Calibri" panose="020F0502020204030204" pitchFamily="34" charset="0"/>
              </a:rPr>
              <a:t>Certaines recommandent une longueur limite</a:t>
            </a:r>
          </a:p>
          <a:p>
            <a:pPr marL="0" lvl="1" indent="263525">
              <a:buClr>
                <a:srgbClr val="E2007A"/>
              </a:buClr>
              <a:buNone/>
              <a:defRPr/>
            </a:pPr>
            <a:r>
              <a:rPr lang="fr-FR" sz="900" i="1" dirty="0" err="1">
                <a:latin typeface="Calibri" panose="020F0502020204030204" pitchFamily="34" charset="0"/>
                <a:cs typeface="Calibri" panose="020F0502020204030204" pitchFamily="34" charset="0"/>
              </a:rPr>
              <a:t>Molecular</a:t>
            </a:r>
            <a:r>
              <a:rPr lang="fr-FR" sz="900" i="1" dirty="0">
                <a:latin typeface="Calibri" panose="020F0502020204030204" pitchFamily="34" charset="0"/>
                <a:cs typeface="Calibri" panose="020F0502020204030204" pitchFamily="34" charset="0"/>
              </a:rPr>
              <a:t> Plant-Microbe Interactions : 2 à 3 pages	</a:t>
            </a:r>
          </a:p>
          <a:p>
            <a:pPr marL="0" lvl="1" indent="263525">
              <a:buClr>
                <a:srgbClr val="E2007A"/>
              </a:buClr>
              <a:buNone/>
              <a:defRPr/>
            </a:pPr>
            <a:r>
              <a:rPr lang="fr-FR" sz="900" i="1" dirty="0">
                <a:latin typeface="Calibri" panose="020F0502020204030204" pitchFamily="34" charset="0"/>
                <a:cs typeface="Calibri" panose="020F0502020204030204" pitchFamily="34" charset="0"/>
              </a:rPr>
              <a:t>Plant </a:t>
            </a:r>
            <a:r>
              <a:rPr lang="fr-FR" sz="900" i="1" dirty="0" err="1">
                <a:latin typeface="Calibri" panose="020F0502020204030204" pitchFamily="34" charset="0"/>
                <a:cs typeface="Calibri" panose="020F0502020204030204" pitchFamily="34" charset="0"/>
              </a:rPr>
              <a:t>Phenome</a:t>
            </a:r>
            <a:r>
              <a:rPr lang="fr-FR" sz="900" i="1" dirty="0">
                <a:latin typeface="Calibri" panose="020F0502020204030204" pitchFamily="34" charset="0"/>
                <a:cs typeface="Calibri" panose="020F0502020204030204" pitchFamily="34" charset="0"/>
              </a:rPr>
              <a:t> Journal: 2 pages</a:t>
            </a:r>
          </a:p>
          <a:p>
            <a:pPr marL="0" lvl="1" indent="263525">
              <a:buClr>
                <a:srgbClr val="E2007A"/>
              </a:buClr>
              <a:buNone/>
              <a:defRPr/>
            </a:pPr>
            <a:r>
              <a:rPr lang="fr-FR" sz="900" i="1" dirty="0">
                <a:latin typeface="Calibri" panose="020F0502020204030204" pitchFamily="34" charset="0"/>
                <a:cs typeface="Calibri" panose="020F0502020204030204" pitchFamily="34" charset="0"/>
              </a:rPr>
              <a:t>Global Ecology and Biogeography: 2000 mots</a:t>
            </a:r>
          </a:p>
          <a:p>
            <a:pPr marL="0" lvl="1" indent="263525">
              <a:buClr>
                <a:srgbClr val="E2007A"/>
              </a:buClr>
              <a:buNone/>
              <a:defRPr/>
            </a:pPr>
            <a:r>
              <a:rPr lang="en-US" sz="900" i="1" dirty="0">
                <a:latin typeface="Calibri" panose="020F0502020204030204" pitchFamily="34" charset="0"/>
                <a:cs typeface="Calibri" panose="020F0502020204030204" pitchFamily="34" charset="0"/>
              </a:rPr>
              <a:t>BMC Research Notes</a:t>
            </a:r>
            <a:r>
              <a:rPr lang="fr-FR" sz="900" i="1" dirty="0">
                <a:latin typeface="Calibri" panose="020F0502020204030204" pitchFamily="34" charset="0"/>
                <a:cs typeface="Calibri" panose="020F0502020204030204" pitchFamily="34" charset="0"/>
              </a:rPr>
              <a:t> </a:t>
            </a:r>
            <a:r>
              <a:rPr lang="en-US" sz="900" i="1" dirty="0">
                <a:latin typeface="Calibri" panose="020F0502020204030204" pitchFamily="34" charset="0"/>
                <a:cs typeface="Calibri" panose="020F0502020204030204" pitchFamily="34" charset="0"/>
              </a:rPr>
              <a:t>: 1000 mots</a:t>
            </a:r>
          </a:p>
          <a:p>
            <a:pPr marL="0" lvl="1" indent="263525">
              <a:buClr>
                <a:srgbClr val="E2007A"/>
              </a:buClr>
              <a:buNone/>
              <a:defRPr/>
            </a:pPr>
            <a:r>
              <a:rPr lang="en-US" sz="900" b="0" i="0" u="none" strike="noStrike" cap="none" dirty="0">
                <a:effectLst/>
                <a:latin typeface="Calibri" panose="020F0502020204030204" pitchFamily="34" charset="0"/>
                <a:cs typeface="Calibri" panose="020F0502020204030204" pitchFamily="34" charset="0"/>
                <a:sym typeface="Arial"/>
              </a:rPr>
              <a:t>Hydrological Processes: </a:t>
            </a:r>
            <a:r>
              <a:rPr lang="en-US" sz="900" b="0" i="0" u="none" strike="noStrike" cap="none" dirty="0" err="1">
                <a:effectLst/>
                <a:latin typeface="Calibri" panose="020F0502020204030204" pitchFamily="34" charset="0"/>
                <a:cs typeface="Calibri" panose="020F0502020204030204" pitchFamily="34" charset="0"/>
                <a:sym typeface="Arial"/>
              </a:rPr>
              <a:t>Publie</a:t>
            </a:r>
            <a:r>
              <a:rPr lang="en-US" sz="900" b="0" i="0" u="none" strike="noStrike" cap="none" dirty="0">
                <a:effectLst/>
                <a:latin typeface="Calibri" panose="020F0502020204030204" pitchFamily="34" charset="0"/>
                <a:cs typeface="Calibri" panose="020F0502020204030204" pitchFamily="34" charset="0"/>
                <a:sym typeface="Arial"/>
              </a:rPr>
              <a:t> des </a:t>
            </a:r>
            <a:r>
              <a:rPr lang="en-US" sz="900" b="0" i="1" u="none" strike="noStrike" cap="none" dirty="0" err="1">
                <a:effectLst/>
                <a:latin typeface="Calibri" panose="020F0502020204030204" pitchFamily="34" charset="0"/>
                <a:cs typeface="Calibri" panose="020F0502020204030204" pitchFamily="34" charset="0"/>
                <a:sym typeface="Arial"/>
              </a:rPr>
              <a:t>HPToday</a:t>
            </a:r>
            <a:r>
              <a:rPr lang="en-US" sz="900" b="0" i="1" u="none" strike="noStrike" cap="none" dirty="0">
                <a:effectLst/>
                <a:latin typeface="Calibri" panose="020F0502020204030204" pitchFamily="34" charset="0"/>
                <a:cs typeface="Calibri" panose="020F0502020204030204" pitchFamily="34" charset="0"/>
                <a:sym typeface="Arial"/>
              </a:rPr>
              <a:t> Data Notes</a:t>
            </a:r>
            <a:r>
              <a:rPr lang="en-US" sz="900" b="0" i="0" u="none" strike="noStrike" cap="none" dirty="0">
                <a:effectLst/>
                <a:latin typeface="Calibri" panose="020F0502020204030204" pitchFamily="34" charset="0"/>
                <a:cs typeface="Calibri" panose="020F0502020204030204" pitchFamily="34" charset="0"/>
                <a:sym typeface="Arial"/>
              </a:rPr>
              <a:t> : </a:t>
            </a:r>
            <a:r>
              <a:rPr lang="fr-FR" sz="900" b="0" i="1" u="none" strike="noStrike" cap="none" dirty="0">
                <a:effectLst/>
                <a:latin typeface="Calibri" panose="020F0502020204030204" pitchFamily="34" charset="0"/>
                <a:cs typeface="Calibri" panose="020F0502020204030204" pitchFamily="34" charset="0"/>
                <a:sym typeface="Arial"/>
              </a:rPr>
              <a:t>maximum 2 pages</a:t>
            </a:r>
            <a:endParaRPr lang="en-US" sz="900" i="1" dirty="0">
              <a:latin typeface="Calibri" panose="020F0502020204030204" pitchFamily="34" charset="0"/>
              <a:cs typeface="Calibri" panose="020F0502020204030204" pitchFamily="34" charset="0"/>
            </a:endParaRPr>
          </a:p>
          <a:p>
            <a:pPr marL="0" lvl="1" indent="263525">
              <a:buClr>
                <a:srgbClr val="E2007A"/>
              </a:buClr>
              <a:buNone/>
              <a:defRPr/>
            </a:pPr>
            <a:r>
              <a:rPr lang="fr-FR" sz="900" i="1" dirty="0">
                <a:latin typeface="Calibri" panose="020F0502020204030204" pitchFamily="34" charset="0"/>
                <a:cs typeface="Calibri" panose="020F0502020204030204" pitchFamily="34" charset="0"/>
              </a:rPr>
              <a:t>International Journal of </a:t>
            </a:r>
            <a:r>
              <a:rPr lang="fr-FR" sz="900" i="1" dirty="0" err="1">
                <a:latin typeface="Calibri" panose="020F0502020204030204" pitchFamily="34" charset="0"/>
                <a:cs typeface="Calibri" panose="020F0502020204030204" pitchFamily="34" charset="0"/>
              </a:rPr>
              <a:t>Epidemiology</a:t>
            </a:r>
            <a:r>
              <a:rPr lang="fr-FR" sz="900" i="1" dirty="0">
                <a:latin typeface="Calibri" panose="020F0502020204030204" pitchFamily="34" charset="0"/>
                <a:cs typeface="Calibri" panose="020F0502020204030204" pitchFamily="34" charset="0"/>
              </a:rPr>
              <a:t> : 2500 à 3000 mots</a:t>
            </a:r>
          </a:p>
          <a:p>
            <a:pPr marL="0" lvl="1" indent="0">
              <a:spcBef>
                <a:spcPts val="600"/>
              </a:spcBef>
              <a:buClr>
                <a:srgbClr val="E2007A"/>
              </a:buClr>
              <a:buNone/>
              <a:defRPr/>
            </a:pPr>
            <a:r>
              <a:rPr lang="fr-FR" sz="1000" b="1" dirty="0">
                <a:latin typeface="Calibri" panose="020F0502020204030204" pitchFamily="34" charset="0"/>
                <a:cs typeface="Calibri" panose="020F0502020204030204" pitchFamily="34" charset="0"/>
              </a:rPr>
              <a:t>Cout de publication pour les </a:t>
            </a:r>
            <a:r>
              <a:rPr lang="fr-FR" sz="1000" b="1" i="1" dirty="0">
                <a:latin typeface="Calibri" panose="020F0502020204030204" pitchFamily="34" charset="0"/>
                <a:cs typeface="Calibri" panose="020F0502020204030204" pitchFamily="34" charset="0"/>
              </a:rPr>
              <a:t>Data </a:t>
            </a:r>
            <a:r>
              <a:rPr lang="fr-FR" sz="1000" b="1" i="1" dirty="0" err="1">
                <a:latin typeface="Calibri" panose="020F0502020204030204" pitchFamily="34" charset="0"/>
                <a:cs typeface="Calibri" panose="020F0502020204030204" pitchFamily="34" charset="0"/>
              </a:rPr>
              <a:t>Journals</a:t>
            </a:r>
            <a:r>
              <a:rPr lang="fr-FR" sz="1000" dirty="0">
                <a:latin typeface="Calibri" panose="020F0502020204030204" pitchFamily="34" charset="0"/>
                <a:cs typeface="Calibri" panose="020F0502020204030204" pitchFamily="34" charset="0"/>
              </a:rPr>
              <a:t>: </a:t>
            </a:r>
          </a:p>
          <a:p>
            <a:pPr marL="158750" lvl="0" indent="0">
              <a:buClr>
                <a:srgbClr val="000000"/>
              </a:buClr>
              <a:buSzPts val="1100"/>
              <a:buNone/>
              <a:defRPr/>
            </a:pPr>
            <a:r>
              <a:rPr lang="en-US" sz="900" b="1" dirty="0" err="1">
                <a:latin typeface="Calibri" panose="020F0502020204030204" pitchFamily="34" charset="0"/>
                <a:cs typeface="Calibri" panose="020F0502020204030204" pitchFamily="34" charset="0"/>
                <a:sym typeface="Arial"/>
              </a:rPr>
              <a:t>Gratuit</a:t>
            </a:r>
            <a:r>
              <a:rPr lang="en-US" sz="900" b="1" dirty="0">
                <a:latin typeface="Calibri" panose="020F0502020204030204" pitchFamily="34" charset="0"/>
                <a:cs typeface="Calibri" panose="020F0502020204030204" pitchFamily="34" charset="0"/>
                <a:sym typeface="Arial"/>
              </a:rPr>
              <a:t> </a:t>
            </a:r>
            <a:r>
              <a:rPr lang="en-US" sz="900" dirty="0">
                <a:latin typeface="Calibri" panose="020F0502020204030204" pitchFamily="34" charset="0"/>
                <a:cs typeface="Calibri" panose="020F0502020204030204" pitchFamily="34" charset="0"/>
                <a:sym typeface="Arial"/>
              </a:rPr>
              <a:t>pour : </a:t>
            </a:r>
            <a:r>
              <a:rPr lang="en-US" sz="900" dirty="0">
                <a:solidFill>
                  <a:srgbClr val="000000"/>
                </a:solidFill>
                <a:latin typeface="Calibri" panose="020F0502020204030204" pitchFamily="34" charset="0"/>
                <a:cs typeface="Calibri" panose="020F0502020204030204" pitchFamily="34" charset="0"/>
                <a:sym typeface="Arial"/>
              </a:rPr>
              <a:t>Earth System Science Data: </a:t>
            </a:r>
            <a:r>
              <a:rPr lang="en-US" sz="900" dirty="0">
                <a:solidFill>
                  <a:srgbClr val="000000"/>
                </a:solidFill>
                <a:latin typeface="Calibri" panose="020F0502020204030204" pitchFamily="34" charset="0"/>
                <a:cs typeface="Calibri" panose="020F0502020204030204" pitchFamily="34" charset="0"/>
                <a:sym typeface="Arial"/>
                <a:hlinkClick r:id="rId6"/>
              </a:rPr>
              <a:t>http://earth-system-science-data.net/</a:t>
            </a:r>
            <a:endParaRPr lang="fr-FR" sz="900" dirty="0">
              <a:solidFill>
                <a:srgbClr val="000000"/>
              </a:solidFill>
              <a:latin typeface="Calibri" panose="020F0502020204030204" pitchFamily="34" charset="0"/>
              <a:cs typeface="Calibri" panose="020F0502020204030204" pitchFamily="34" charset="0"/>
              <a:sym typeface="Arial"/>
            </a:endParaRPr>
          </a:p>
          <a:p>
            <a:pPr defTabSz="266700">
              <a:buNone/>
            </a:pPr>
            <a:r>
              <a:rPr lang="en-US" sz="900" dirty="0">
                <a:latin typeface="Calibri" panose="020F0502020204030204" pitchFamily="34" charset="0"/>
                <a:cs typeface="Calibri" panose="020F0502020204030204" pitchFamily="34" charset="0"/>
                <a:sym typeface="Arial"/>
              </a:rPr>
              <a:t>	</a:t>
            </a:r>
            <a:r>
              <a:rPr lang="en-US" sz="900" dirty="0">
                <a:solidFill>
                  <a:srgbClr val="000000"/>
                </a:solidFill>
                <a:latin typeface="Calibri" panose="020F0502020204030204" pitchFamily="34" charset="0"/>
                <a:cs typeface="Calibri" panose="020F0502020204030204" pitchFamily="34" charset="0"/>
                <a:sym typeface="Arial"/>
              </a:rPr>
              <a:t>Freshwater Metadata Journal: </a:t>
            </a:r>
            <a:r>
              <a:rPr lang="en-US" sz="900" dirty="0">
                <a:solidFill>
                  <a:srgbClr val="000000"/>
                </a:solidFill>
                <a:latin typeface="Calibri" panose="020F0502020204030204" pitchFamily="34" charset="0"/>
                <a:cs typeface="Calibri" panose="020F0502020204030204" pitchFamily="34" charset="0"/>
                <a:sym typeface="Arial"/>
                <a:hlinkClick r:id="rId7"/>
              </a:rPr>
              <a:t>http://www.freshwaterjournal.eu/</a:t>
            </a:r>
            <a:endParaRPr lang="en-US" sz="900" dirty="0">
              <a:solidFill>
                <a:srgbClr val="000000"/>
              </a:solidFill>
              <a:latin typeface="Calibri" panose="020F0502020204030204" pitchFamily="34" charset="0"/>
              <a:cs typeface="Calibri" panose="020F0502020204030204" pitchFamily="34" charset="0"/>
              <a:sym typeface="Arial"/>
            </a:endParaRPr>
          </a:p>
          <a:p>
            <a:pPr marL="158750" lvl="0" indent="0" defTabSz="266700">
              <a:buClr>
                <a:srgbClr val="000000"/>
              </a:buClr>
              <a:buSzPts val="1100"/>
              <a:buNone/>
              <a:defRPr/>
            </a:pPr>
            <a:r>
              <a:rPr lang="en-US" sz="900" dirty="0">
                <a:solidFill>
                  <a:srgbClr val="000000"/>
                </a:solidFill>
                <a:latin typeface="Calibri" panose="020F0502020204030204" pitchFamily="34" charset="0"/>
                <a:cs typeface="Calibri" panose="020F0502020204030204" pitchFamily="34" charset="0"/>
                <a:sym typeface="Arial"/>
              </a:rPr>
              <a:t>          Open Data Journal for Agricultural Research: </a:t>
            </a:r>
            <a:r>
              <a:rPr lang="en-US" sz="900" dirty="0">
                <a:solidFill>
                  <a:srgbClr val="000000"/>
                </a:solidFill>
                <a:latin typeface="Calibri" panose="020F0502020204030204" pitchFamily="34" charset="0"/>
                <a:cs typeface="Calibri" panose="020F0502020204030204" pitchFamily="34" charset="0"/>
                <a:sym typeface="Arial"/>
                <a:hlinkClick r:id="rId8"/>
              </a:rPr>
              <a:t>http://library.wur.nl/ojs/index.php/ODJAR/index</a:t>
            </a:r>
            <a:endParaRPr lang="en-US" sz="900" dirty="0">
              <a:solidFill>
                <a:srgbClr val="000000"/>
              </a:solidFill>
              <a:latin typeface="Calibri" panose="020F0502020204030204" pitchFamily="34" charset="0"/>
              <a:cs typeface="Calibri" panose="020F0502020204030204" pitchFamily="34" charset="0"/>
              <a:sym typeface="Arial"/>
            </a:endParaRPr>
          </a:p>
          <a:p>
            <a:pPr lvl="0" defTabSz="179388">
              <a:buNone/>
            </a:pPr>
            <a:r>
              <a:rPr lang="en-US" sz="900" dirty="0">
                <a:latin typeface="Calibri" panose="020F0502020204030204" pitchFamily="34" charset="0"/>
                <a:cs typeface="Calibri" panose="020F0502020204030204" pitchFamily="34" charset="0"/>
              </a:rPr>
              <a:t>	Research Data J. for Humanities &amp; Social Sciences:   </a:t>
            </a:r>
            <a:r>
              <a:rPr lang="en-US" sz="900" dirty="0">
                <a:latin typeface="Calibri" panose="020F0502020204030204" pitchFamily="34" charset="0"/>
                <a:cs typeface="Calibri" panose="020F0502020204030204" pitchFamily="34" charset="0"/>
                <a:hlinkClick r:id="rId9"/>
              </a:rPr>
              <a:t>https://brill.com/view/journals/rdj/rdj-overview.xml</a:t>
            </a:r>
            <a:r>
              <a:rPr lang="en-US" sz="900" dirty="0">
                <a:latin typeface="Calibri" panose="020F0502020204030204" pitchFamily="34" charset="0"/>
                <a:cs typeface="Calibri" panose="020F0502020204030204" pitchFamily="34" charset="0"/>
              </a:rPr>
              <a:t> </a:t>
            </a:r>
            <a:endParaRPr lang="fr-FR" sz="900" dirty="0">
              <a:solidFill>
                <a:srgbClr val="000000"/>
              </a:solidFill>
              <a:latin typeface="Calibri" panose="020F0502020204030204" pitchFamily="34" charset="0"/>
              <a:cs typeface="Calibri" panose="020F0502020204030204" pitchFamily="34" charset="0"/>
              <a:sym typeface="Arial"/>
            </a:endParaRPr>
          </a:p>
          <a:p>
            <a:pPr>
              <a:buNone/>
            </a:pPr>
            <a:r>
              <a:rPr lang="en-US" sz="900" b="1" dirty="0" err="1">
                <a:latin typeface="Calibri" panose="020F0502020204030204" pitchFamily="34" charset="0"/>
                <a:cs typeface="Calibri" panose="020F0502020204030204" pitchFamily="34" charset="0"/>
                <a:sym typeface="Arial"/>
              </a:rPr>
              <a:t>Payant</a:t>
            </a:r>
            <a:r>
              <a:rPr lang="en-US" sz="900" dirty="0">
                <a:latin typeface="Calibri" panose="020F0502020204030204" pitchFamily="34" charset="0"/>
                <a:cs typeface="Calibri" panose="020F0502020204030204" pitchFamily="34" charset="0"/>
                <a:sym typeface="Arial"/>
              </a:rPr>
              <a:t> pour:  Data in Brief:  500 $</a:t>
            </a:r>
          </a:p>
          <a:p>
            <a:pPr defTabSz="266700">
              <a:buNone/>
            </a:pPr>
            <a:r>
              <a:rPr lang="en-US" sz="900" dirty="0">
                <a:latin typeface="Calibri" panose="020F0502020204030204" pitchFamily="34" charset="0"/>
                <a:cs typeface="Calibri" panose="020F0502020204030204" pitchFamily="34" charset="0"/>
              </a:rPr>
              <a:t>	Journal of Open Health Data : 100 Livres</a:t>
            </a:r>
            <a:endParaRPr lang="fr-FR" sz="900" dirty="0">
              <a:latin typeface="Calibri" panose="020F0502020204030204" pitchFamily="34" charset="0"/>
              <a:cs typeface="Calibri" panose="020F0502020204030204" pitchFamily="34" charset="0"/>
            </a:endParaRPr>
          </a:p>
          <a:p>
            <a:pPr defTabSz="266700">
              <a:buNone/>
            </a:pPr>
            <a:r>
              <a:rPr lang="en-US" sz="900" dirty="0">
                <a:latin typeface="Calibri" panose="020F0502020204030204" pitchFamily="34" charset="0"/>
                <a:cs typeface="Calibri" panose="020F0502020204030204" pitchFamily="34" charset="0"/>
                <a:sym typeface="Arial"/>
              </a:rPr>
              <a:t>	Scientific Data : 1690 €</a:t>
            </a:r>
          </a:p>
          <a:p>
            <a:pPr defTabSz="266700">
              <a:buNone/>
            </a:pPr>
            <a:r>
              <a:rPr lang="en-US" sz="900" dirty="0">
                <a:latin typeface="Calibri" panose="020F0502020204030204" pitchFamily="34" charset="0"/>
                <a:cs typeface="Calibri" panose="020F0502020204030204" pitchFamily="34" charset="0"/>
                <a:sym typeface="Arial"/>
              </a:rPr>
              <a:t>	Molecular Plant-Microbe Interactions : 900$</a:t>
            </a:r>
            <a:endParaRPr lang="fr-FR" sz="900" dirty="0">
              <a:latin typeface="Calibri" panose="020F0502020204030204" pitchFamily="34" charset="0"/>
              <a:cs typeface="Calibri" panose="020F0502020204030204" pitchFamily="34" charset="0"/>
            </a:endParaRPr>
          </a:p>
          <a:p>
            <a:pPr marL="23813" indent="-23813">
              <a:spcBef>
                <a:spcPts val="600"/>
              </a:spcBef>
              <a:buNone/>
            </a:pPr>
            <a:r>
              <a:rPr lang="fr-FR" sz="1000" b="1" dirty="0">
                <a:latin typeface="Calibri" panose="020F0502020204030204" pitchFamily="34" charset="0"/>
                <a:cs typeface="Calibri" panose="020F0502020204030204" pitchFamily="34" charset="0"/>
              </a:rPr>
              <a:t>Cout pour les </a:t>
            </a:r>
            <a:r>
              <a:rPr lang="fr-FR" sz="1000" b="1" i="1" dirty="0">
                <a:latin typeface="Calibri" panose="020F0502020204030204" pitchFamily="34" charset="0"/>
                <a:cs typeface="Calibri" panose="020F0502020204030204" pitchFamily="34" charset="0"/>
              </a:rPr>
              <a:t>Data papers </a:t>
            </a:r>
            <a:r>
              <a:rPr lang="fr-FR" sz="1000" b="1" dirty="0">
                <a:latin typeface="Calibri" panose="020F0502020204030204" pitchFamily="34" charset="0"/>
                <a:cs typeface="Calibri" panose="020F0502020204030204" pitchFamily="34" charset="0"/>
              </a:rPr>
              <a:t>dans les revues classiques </a:t>
            </a:r>
          </a:p>
          <a:p>
            <a:pPr>
              <a:buNone/>
            </a:pPr>
            <a:r>
              <a:rPr lang="fr-FR" sz="900" b="1" dirty="0">
                <a:latin typeface="Calibri" panose="020F0502020204030204" pitchFamily="34" charset="0"/>
                <a:cs typeface="Calibri" panose="020F0502020204030204" pitchFamily="34" charset="0"/>
              </a:rPr>
              <a:t>Gratuit </a:t>
            </a:r>
            <a:r>
              <a:rPr lang="fr-FR" sz="900" dirty="0">
                <a:latin typeface="Calibri" panose="020F0502020204030204" pitchFamily="34" charset="0"/>
                <a:cs typeface="Calibri" panose="020F0502020204030204" pitchFamily="34" charset="0"/>
              </a:rPr>
              <a:t>pour :  </a:t>
            </a:r>
            <a:r>
              <a:rPr lang="fr-FR" sz="900" dirty="0" err="1">
                <a:latin typeface="Calibri" panose="020F0502020204030204" pitchFamily="34" charset="0"/>
                <a:cs typeface="Calibri" panose="020F0502020204030204" pitchFamily="34" charset="0"/>
              </a:rPr>
              <a:t>Annals</a:t>
            </a:r>
            <a:r>
              <a:rPr lang="fr-FR" sz="900" dirty="0">
                <a:latin typeface="Calibri" panose="020F0502020204030204" pitchFamily="34" charset="0"/>
                <a:cs typeface="Calibri" panose="020F0502020204030204" pitchFamily="34" charset="0"/>
              </a:rPr>
              <a:t> of Forest Science, </a:t>
            </a:r>
            <a:r>
              <a:rPr lang="fr-FR" sz="900" dirty="0" err="1">
                <a:latin typeface="Calibri" panose="020F0502020204030204" pitchFamily="34" charset="0"/>
                <a:cs typeface="Calibri" panose="020F0502020204030204" pitchFamily="34" charset="0"/>
              </a:rPr>
              <a:t>Cybergeo</a:t>
            </a:r>
            <a:r>
              <a:rPr lang="fr-FR" sz="900" dirty="0">
                <a:latin typeface="Calibri" panose="020F0502020204030204" pitchFamily="34" charset="0"/>
                <a:cs typeface="Calibri" panose="020F0502020204030204" pitchFamily="34" charset="0"/>
              </a:rPr>
              <a:t>, Cahiers Agricultures, </a:t>
            </a:r>
            <a:r>
              <a:rPr lang="fr-FR" sz="900" dirty="0" err="1">
                <a:latin typeface="Calibri" panose="020F0502020204030204" pitchFamily="34" charset="0"/>
                <a:cs typeface="Calibri" panose="020F0502020204030204" pitchFamily="34" charset="0"/>
              </a:rPr>
              <a:t>Ethnobiology</a:t>
            </a:r>
            <a:r>
              <a:rPr lang="fr-FR" sz="900" dirty="0">
                <a:latin typeface="Calibri" panose="020F0502020204030204" pitchFamily="34" charset="0"/>
                <a:cs typeface="Calibri" panose="020F0502020204030204" pitchFamily="34" charset="0"/>
              </a:rPr>
              <a:t> </a:t>
            </a:r>
            <a:r>
              <a:rPr lang="fr-FR" sz="900" dirty="0" err="1">
                <a:latin typeface="Calibri" panose="020F0502020204030204" pitchFamily="34" charset="0"/>
                <a:cs typeface="Calibri" panose="020F0502020204030204" pitchFamily="34" charset="0"/>
              </a:rPr>
              <a:t>Letters</a:t>
            </a:r>
            <a:r>
              <a:rPr lang="fr-FR" sz="900" dirty="0">
                <a:latin typeface="Calibri" panose="020F0502020204030204" pitchFamily="34" charset="0"/>
                <a:cs typeface="Calibri" panose="020F0502020204030204" pitchFamily="34" charset="0"/>
              </a:rPr>
              <a:t>, Food </a:t>
            </a:r>
            <a:r>
              <a:rPr lang="fr-FR" sz="900" dirty="0" err="1">
                <a:latin typeface="Calibri" panose="020F0502020204030204" pitchFamily="34" charset="0"/>
                <a:cs typeface="Calibri" panose="020F0502020204030204" pitchFamily="34" charset="0"/>
              </a:rPr>
              <a:t>Modelling</a:t>
            </a:r>
            <a:r>
              <a:rPr lang="fr-FR" sz="900" dirty="0">
                <a:latin typeface="Calibri" panose="020F0502020204030204" pitchFamily="34" charset="0"/>
                <a:cs typeface="Calibri" panose="020F0502020204030204" pitchFamily="34" charset="0"/>
              </a:rPr>
              <a:t> Journal, Humanités Numériques, </a:t>
            </a:r>
            <a:r>
              <a:rPr lang="en-US" sz="900" dirty="0">
                <a:latin typeface="Calibri" panose="020F0502020204030204" pitchFamily="34" charset="0"/>
                <a:cs typeface="Calibri" panose="020F0502020204030204" pitchFamily="34" charset="0"/>
              </a:rPr>
              <a:t>Metabarcoding and Metagenomics </a:t>
            </a:r>
          </a:p>
          <a:p>
            <a:pPr>
              <a:spcBef>
                <a:spcPts val="600"/>
              </a:spcBef>
              <a:buNone/>
            </a:pPr>
            <a:r>
              <a:rPr lang="en-US" sz="900" b="1" dirty="0" err="1">
                <a:latin typeface="Calibri" panose="020F0502020204030204" pitchFamily="34" charset="0"/>
                <a:cs typeface="Calibri" panose="020F0502020204030204" pitchFamily="34" charset="0"/>
              </a:rPr>
              <a:t>Payant</a:t>
            </a:r>
            <a:r>
              <a:rPr lang="en-US" sz="900" dirty="0">
                <a:latin typeface="Calibri" panose="020F0502020204030204" pitchFamily="34" charset="0"/>
                <a:cs typeface="Calibri" panose="020F0502020204030204" pitchFamily="34" charset="0"/>
              </a:rPr>
              <a:t> pour:  </a:t>
            </a:r>
            <a:r>
              <a:rPr lang="en-US" sz="900" dirty="0" err="1">
                <a:latin typeface="Calibri" panose="020F0502020204030204" pitchFamily="34" charset="0"/>
                <a:cs typeface="Calibri" panose="020F0502020204030204" pitchFamily="34" charset="0"/>
              </a:rPr>
              <a:t>AoB</a:t>
            </a:r>
            <a:r>
              <a:rPr lang="en-US" sz="900" dirty="0">
                <a:latin typeface="Calibri" panose="020F0502020204030204" pitchFamily="34" charset="0"/>
                <a:cs typeface="Calibri" panose="020F0502020204030204" pitchFamily="34" charset="0"/>
              </a:rPr>
              <a:t> Plant : 1107 € ; </a:t>
            </a:r>
            <a:r>
              <a:rPr lang="en-US" sz="900" dirty="0">
                <a:latin typeface="Calibri" panose="020F0502020204030204" pitchFamily="34" charset="0"/>
                <a:cs typeface="Calibri" panose="020F0502020204030204" pitchFamily="34" charset="0"/>
                <a:sym typeface="Arial"/>
              </a:rPr>
              <a:t>Ecology: 250 $  ; </a:t>
            </a:r>
            <a:r>
              <a:rPr lang="fr-FR" sz="900" dirty="0" err="1">
                <a:latin typeface="Calibri" panose="020F0502020204030204" pitchFamily="34" charset="0"/>
                <a:cs typeface="Calibri" panose="020F0502020204030204" pitchFamily="34" charset="0"/>
                <a:sym typeface="Arial"/>
              </a:rPr>
              <a:t>GigaScience</a:t>
            </a:r>
            <a:r>
              <a:rPr lang="fr-FR" sz="900" dirty="0">
                <a:latin typeface="Calibri" panose="020F0502020204030204" pitchFamily="34" charset="0"/>
                <a:cs typeface="Calibri" panose="020F0502020204030204" pitchFamily="34" charset="0"/>
                <a:sym typeface="Arial"/>
              </a:rPr>
              <a:t>: 1089 € </a:t>
            </a:r>
          </a:p>
          <a:p>
            <a:pPr defTabSz="266700">
              <a:buNone/>
            </a:pPr>
            <a:r>
              <a:rPr lang="fr-FR" sz="900" dirty="0">
                <a:latin typeface="Calibri" panose="020F0502020204030204" pitchFamily="34" charset="0"/>
                <a:cs typeface="Calibri" panose="020F0502020204030204" pitchFamily="34" charset="0"/>
              </a:rPr>
              <a:t>R</a:t>
            </a:r>
            <a:r>
              <a:rPr lang="en-US" sz="900" dirty="0" err="1">
                <a:latin typeface="Calibri" panose="020F0502020204030204" pitchFamily="34" charset="0"/>
                <a:cs typeface="Calibri" panose="020F0502020204030204" pitchFamily="34" charset="0"/>
              </a:rPr>
              <a:t>evue</a:t>
            </a:r>
            <a:r>
              <a:rPr lang="en-US" sz="900" dirty="0">
                <a:latin typeface="Calibri" panose="020F0502020204030204" pitchFamily="34" charset="0"/>
                <a:cs typeface="Calibri" panose="020F0502020204030204" pitchFamily="34" charset="0"/>
              </a:rPr>
              <a:t> </a:t>
            </a:r>
            <a:r>
              <a:rPr lang="en-US" sz="900" dirty="0" err="1">
                <a:latin typeface="Calibri" panose="020F0502020204030204" pitchFamily="34" charset="0"/>
                <a:cs typeface="Calibri" panose="020F0502020204030204" pitchFamily="34" charset="0"/>
              </a:rPr>
              <a:t>gratuite</a:t>
            </a:r>
            <a:r>
              <a:rPr lang="en-US" sz="900" dirty="0">
                <a:latin typeface="Calibri" panose="020F0502020204030204" pitchFamily="34" charset="0"/>
                <a:cs typeface="Calibri" panose="020F0502020204030204" pitchFamily="34" charset="0"/>
              </a:rPr>
              <a:t> </a:t>
            </a:r>
            <a:r>
              <a:rPr lang="en-US" sz="900" dirty="0" err="1">
                <a:latin typeface="Calibri" panose="020F0502020204030204" pitchFamily="34" charset="0"/>
                <a:cs typeface="Calibri" panose="020F0502020204030204" pitchFamily="34" charset="0"/>
              </a:rPr>
              <a:t>mais</a:t>
            </a:r>
            <a:r>
              <a:rPr lang="en-US" sz="900" dirty="0">
                <a:latin typeface="Calibri" panose="020F0502020204030204" pitchFamily="34" charset="0"/>
                <a:cs typeface="Calibri" panose="020F0502020204030204" pitchFamily="34" charset="0"/>
              </a:rPr>
              <a:t> avec libre </a:t>
            </a:r>
            <a:r>
              <a:rPr lang="en-US" sz="900" dirty="0" err="1">
                <a:latin typeface="Calibri" panose="020F0502020204030204" pitchFamily="34" charset="0"/>
                <a:cs typeface="Calibri" panose="020F0502020204030204" pitchFamily="34" charset="0"/>
              </a:rPr>
              <a:t>accès</a:t>
            </a:r>
            <a:r>
              <a:rPr lang="en-US" sz="900" dirty="0">
                <a:latin typeface="Calibri" panose="020F0502020204030204" pitchFamily="34" charset="0"/>
                <a:cs typeface="Calibri" panose="020F0502020204030204" pitchFamily="34" charset="0"/>
              </a:rPr>
              <a:t> </a:t>
            </a:r>
            <a:r>
              <a:rPr lang="en-US" sz="900" dirty="0" err="1">
                <a:latin typeface="Calibri" panose="020F0502020204030204" pitchFamily="34" charset="0"/>
                <a:cs typeface="Calibri" panose="020F0502020204030204" pitchFamily="34" charset="0"/>
              </a:rPr>
              <a:t>en</a:t>
            </a:r>
            <a:r>
              <a:rPr lang="en-US" sz="900" dirty="0">
                <a:latin typeface="Calibri" panose="020F0502020204030204" pitchFamily="34" charset="0"/>
                <a:cs typeface="Calibri" panose="020F0502020204030204" pitchFamily="34" charset="0"/>
              </a:rPr>
              <a:t> option </a:t>
            </a:r>
            <a:r>
              <a:rPr lang="en-US" sz="900" dirty="0" err="1">
                <a:latin typeface="Calibri" panose="020F0502020204030204" pitchFamily="34" charset="0"/>
                <a:cs typeface="Calibri" panose="020F0502020204030204" pitchFamily="34" charset="0"/>
              </a:rPr>
              <a:t>payante</a:t>
            </a:r>
            <a:r>
              <a:rPr lang="en-US" sz="900" dirty="0">
                <a:latin typeface="Calibri" panose="020F0502020204030204" pitchFamily="34" charset="0"/>
                <a:cs typeface="Calibri" panose="020F0502020204030204" pitchFamily="34" charset="0"/>
              </a:rPr>
              <a:t>: </a:t>
            </a:r>
          </a:p>
          <a:p>
            <a:pPr defTabSz="266700">
              <a:buNone/>
            </a:pPr>
            <a:r>
              <a:rPr lang="en-US" sz="900" dirty="0">
                <a:latin typeface="Calibri" panose="020F0502020204030204" pitchFamily="34" charset="0"/>
                <a:cs typeface="Calibri" panose="020F0502020204030204" pitchFamily="34" charset="0"/>
              </a:rPr>
              <a:t>         Global Ecology and Biogeography : 3050 €</a:t>
            </a:r>
          </a:p>
          <a:p>
            <a:pPr marL="158750" lvl="0" indent="0">
              <a:buNone/>
              <a:defRPr/>
            </a:pPr>
            <a:r>
              <a:rPr lang="en-US" sz="900" dirty="0">
                <a:latin typeface="Calibri" panose="020F0502020204030204" pitchFamily="34" charset="0"/>
                <a:cs typeface="Calibri" panose="020F0502020204030204" pitchFamily="34" charset="0"/>
              </a:rPr>
              <a:t>         International Journal of Epidemiology : 3743 €</a:t>
            </a:r>
          </a:p>
          <a:p>
            <a:pPr marL="158750" lvl="0" indent="0">
              <a:buNone/>
              <a:defRPr/>
            </a:pPr>
            <a:r>
              <a:rPr lang="en-US" sz="900" dirty="0">
                <a:latin typeface="Calibri" panose="020F0502020204030204" pitchFamily="34" charset="0"/>
                <a:cs typeface="Calibri" panose="020F0502020204030204" pitchFamily="34" charset="0"/>
              </a:rPr>
              <a:t>         The plant journal : 4100€</a:t>
            </a:r>
          </a:p>
          <a:p>
            <a:pPr marL="955675" lvl="1" indent="0">
              <a:spcBef>
                <a:spcPts val="300"/>
              </a:spcBef>
              <a:buClr>
                <a:srgbClr val="E2007A"/>
              </a:buClr>
              <a:buNone/>
              <a:defRPr/>
            </a:pPr>
            <a:endParaRPr lang="fr-FR" sz="1400" i="1" dirty="0">
              <a:solidFill>
                <a:schemeClr val="accent5">
                  <a:lumMod val="60000"/>
                  <a:lumOff val="40000"/>
                </a:schemeClr>
              </a:solidFill>
            </a:endParaRPr>
          </a:p>
        </p:txBody>
      </p:sp>
    </p:spTree>
    <p:extLst>
      <p:ext uri="{BB962C8B-B14F-4D97-AF65-F5344CB8AC3E}">
        <p14:creationId xmlns:p14="http://schemas.microsoft.com/office/powerpoint/2010/main" val="266171422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399"/>
            <a:ext cx="5486400" cy="3749041"/>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28443381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400"/>
            <a:ext cx="5486400" cy="4584700"/>
          </a:xfrm>
          <a:prstGeom prst="rect">
            <a:avLst/>
          </a:prstGeom>
        </p:spPr>
        <p:txBody>
          <a:bodyPr spcFirstLastPara="1" wrap="square" lIns="91425" tIns="91425" rIns="91425" bIns="91425" anchor="t" anchorCtr="0">
            <a:noAutofit/>
          </a:bodyPr>
          <a:lstStyle/>
          <a:p>
            <a:pPr marL="0" indent="0">
              <a:buNone/>
            </a:pPr>
            <a:r>
              <a:rPr lang="en-US" sz="1000" b="1" i="0" u="none" strike="noStrike" kern="1200" cap="none" dirty="0">
                <a:solidFill>
                  <a:schemeClr val="tx1"/>
                </a:solidFill>
                <a:effectLst/>
                <a:latin typeface="Calibri" panose="020F0502020204030204" pitchFamily="34" charset="0"/>
                <a:cs typeface="Calibri" panose="020F0502020204030204" pitchFamily="34" charset="0"/>
                <a:sym typeface="Arial"/>
              </a:rPr>
              <a:t>Data in Brief </a:t>
            </a:r>
            <a:r>
              <a:rPr lang="en-US" sz="1000" b="0" i="0" u="none" strike="noStrike" kern="1200" cap="none" dirty="0">
                <a:solidFill>
                  <a:schemeClr val="tx1"/>
                </a:solidFill>
                <a:effectLst/>
                <a:latin typeface="Calibri" panose="020F0502020204030204" pitchFamily="34" charset="0"/>
                <a:cs typeface="Calibri" panose="020F0502020204030204" pitchFamily="34" charset="0"/>
                <a:sym typeface="Arial"/>
              </a:rPr>
              <a:t>(Elsevier): </a:t>
            </a:r>
            <a:r>
              <a:rPr lang="en-US" sz="1000" b="0" i="0" u="none" strike="noStrike" kern="1200" cap="none" dirty="0">
                <a:solidFill>
                  <a:schemeClr val="tx1"/>
                </a:solidFill>
                <a:effectLst/>
                <a:latin typeface="Calibri" panose="020F0502020204030204" pitchFamily="34" charset="0"/>
                <a:cs typeface="Calibri" panose="020F0502020204030204" pitchFamily="34" charset="0"/>
                <a:sym typeface="Arial"/>
                <a:hlinkClick r:id="rId3"/>
              </a:rPr>
              <a:t>http://www.journals.elsevier.com/data-in-brief/</a:t>
            </a:r>
            <a:endParaRPr lang="fr-FR" sz="1000" b="0" i="0" u="none" strike="noStrike" kern="1200" cap="none" dirty="0">
              <a:solidFill>
                <a:schemeClr val="tx1"/>
              </a:solidFill>
              <a:effectLst/>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u="none" strike="noStrike" kern="1200" cap="none" dirty="0">
                <a:solidFill>
                  <a:schemeClr val="tx1"/>
                </a:solidFill>
                <a:effectLst/>
                <a:latin typeface="Calibri" panose="020F0502020204030204" pitchFamily="34" charset="0"/>
                <a:cs typeface="Calibri" panose="020F0502020204030204" pitchFamily="34" charset="0"/>
                <a:sym typeface="Arial"/>
              </a:rPr>
              <a:t>coût de publication (2023): 800 $</a:t>
            </a:r>
          </a:p>
          <a:p>
            <a:r>
              <a:rPr lang="fr-FR" sz="1000" dirty="0">
                <a:latin typeface="Calibri" panose="020F0502020204030204" pitchFamily="34" charset="0"/>
                <a:cs typeface="Calibri" panose="020F0502020204030204" pitchFamily="34" charset="0"/>
              </a:rPr>
              <a:t>Potentiel de réutilisation : sous forme de puces</a:t>
            </a:r>
          </a:p>
          <a:p>
            <a:r>
              <a:rPr lang="en-US" sz="1000" dirty="0">
                <a:latin typeface="Calibri" panose="020F0502020204030204" pitchFamily="34" charset="0"/>
                <a:cs typeface="Calibri" panose="020F0502020204030204" pitchFamily="34" charset="0"/>
              </a:rPr>
              <a:t>“Because you never know what data will be useful to someone else, Data in Brief welcomes submissions that describe data from all research areas”. </a:t>
            </a:r>
            <a:r>
              <a:rPr lang="en-US" sz="1000" dirty="0">
                <a:latin typeface="Calibri" panose="020F0502020204030204" pitchFamily="34" charset="0"/>
                <a:cs typeface="Calibri" panose="020F0502020204030204" pitchFamily="34" charset="0"/>
                <a:hlinkClick r:id="rId4"/>
              </a:rPr>
              <a:t>https://www.journals.elsevier.com/data-in-brief</a:t>
            </a:r>
            <a:r>
              <a:rPr lang="en-US" sz="1000" dirty="0">
                <a:latin typeface="Calibri" panose="020F0502020204030204" pitchFamily="34" charset="0"/>
                <a:cs typeface="Calibri" panose="020F0502020204030204" pitchFamily="34" charset="0"/>
              </a:rPr>
              <a:t>  </a:t>
            </a:r>
          </a:p>
          <a:p>
            <a:r>
              <a:rPr lang="en-US" sz="1000" dirty="0">
                <a:latin typeface="Calibri" panose="020F0502020204030204" pitchFamily="34" charset="0"/>
                <a:cs typeface="Calibri" panose="020F0502020204030204" pitchFamily="34" charset="0"/>
              </a:rPr>
              <a:t>Vidéo explicative : </a:t>
            </a:r>
            <a:r>
              <a:rPr lang="en-US" sz="1000" dirty="0">
                <a:latin typeface="Calibri" panose="020F0502020204030204" pitchFamily="34" charset="0"/>
                <a:cs typeface="Calibri" panose="020F0502020204030204" pitchFamily="34" charset="0"/>
                <a:hlinkClick r:id="rId5"/>
              </a:rPr>
              <a:t>https://www.journals.elsevier.com/data-in-brief/about-data-in-brief/video-how-to-submit-your-research-data-article-to-data-in-brief</a:t>
            </a:r>
            <a:r>
              <a:rPr lang="en-US" sz="1000" dirty="0">
                <a:latin typeface="Calibri" panose="020F0502020204030204" pitchFamily="34" charset="0"/>
                <a:cs typeface="Calibri" panose="020F0502020204030204" pitchFamily="34" charset="0"/>
              </a:rPr>
              <a:t> </a:t>
            </a:r>
            <a:endParaRPr lang="en-US" sz="1000" b="0" i="0" u="none" strike="noStrike" cap="none" dirty="0">
              <a:solidFill>
                <a:srgbClr val="000000"/>
              </a:solidFill>
              <a:effectLst/>
              <a:latin typeface="Calibri" panose="020F0502020204030204" pitchFamily="34" charset="0"/>
              <a:cs typeface="Calibri" panose="020F0502020204030204" pitchFamily="34" charset="0"/>
              <a:sym typeface="Arial"/>
            </a:endParaRPr>
          </a:p>
          <a:p>
            <a:r>
              <a:rPr lang="fr-FR" sz="1000" b="0" i="0" u="none" strike="noStrike" cap="none" dirty="0">
                <a:solidFill>
                  <a:srgbClr val="000000"/>
                </a:solidFill>
                <a:effectLst/>
                <a:latin typeface="Calibri" panose="020F0502020204030204" pitchFamily="34" charset="0"/>
                <a:cs typeface="Calibri" panose="020F0502020204030204" pitchFamily="34" charset="0"/>
                <a:sym typeface="Arial"/>
              </a:rPr>
              <a:t>If a </a:t>
            </a:r>
            <a:r>
              <a:rPr lang="fr-FR" sz="1000" b="0" i="0" u="none" strike="noStrike" cap="none" dirty="0" err="1">
                <a:solidFill>
                  <a:srgbClr val="000000"/>
                </a:solidFill>
                <a:effectLst/>
                <a:latin typeface="Calibri" panose="020F0502020204030204" pitchFamily="34" charset="0"/>
                <a:cs typeface="Calibri" panose="020F0502020204030204" pitchFamily="34" charset="0"/>
                <a:sym typeface="Arial"/>
              </a:rPr>
              <a:t>dataset</a:t>
            </a:r>
            <a:r>
              <a:rPr lang="fr-FR" sz="1000" b="0" i="0" u="none" strike="noStrike" cap="none" dirty="0">
                <a:solidFill>
                  <a:srgbClr val="000000"/>
                </a:solidFill>
                <a:effectLst/>
                <a:latin typeface="Calibri" panose="020F0502020204030204" pitchFamily="34" charset="0"/>
                <a:cs typeface="Calibri" panose="020F0502020204030204" pitchFamily="34" charset="0"/>
                <a:sym typeface="Arial"/>
              </a:rPr>
              <a:t> </a:t>
            </a:r>
            <a:r>
              <a:rPr lang="fr-FR" sz="1000" b="0" i="0" u="none" strike="noStrike" cap="none" dirty="0" err="1">
                <a:solidFill>
                  <a:srgbClr val="000000"/>
                </a:solidFill>
                <a:effectLst/>
                <a:latin typeface="Calibri" panose="020F0502020204030204" pitchFamily="34" charset="0"/>
                <a:cs typeface="Calibri" panose="020F0502020204030204" pitchFamily="34" charset="0"/>
                <a:sym typeface="Arial"/>
              </a:rPr>
              <a:t>previously</a:t>
            </a:r>
            <a:r>
              <a:rPr lang="fr-FR" sz="1000" b="0" i="0" u="none" strike="noStrike" cap="none" dirty="0">
                <a:solidFill>
                  <a:srgbClr val="000000"/>
                </a:solidFill>
                <a:effectLst/>
                <a:latin typeface="Calibri" panose="020F0502020204030204" pitchFamily="34" charset="0"/>
                <a:cs typeface="Calibri" panose="020F0502020204030204" pitchFamily="34" charset="0"/>
                <a:sym typeface="Arial"/>
              </a:rPr>
              <a:t> </a:t>
            </a:r>
            <a:r>
              <a:rPr lang="fr-FR" sz="1000" b="0" i="0" u="none" strike="noStrike" cap="none" dirty="0" err="1">
                <a:solidFill>
                  <a:srgbClr val="000000"/>
                </a:solidFill>
                <a:effectLst/>
                <a:latin typeface="Calibri" panose="020F0502020204030204" pitchFamily="34" charset="0"/>
                <a:cs typeface="Calibri" panose="020F0502020204030204" pitchFamily="34" charset="0"/>
                <a:sym typeface="Arial"/>
              </a:rPr>
              <a:t>described</a:t>
            </a:r>
            <a:r>
              <a:rPr lang="fr-FR" sz="1000" b="0" i="0" u="none" strike="noStrike" cap="none" dirty="0">
                <a:solidFill>
                  <a:srgbClr val="000000"/>
                </a:solidFill>
                <a:effectLst/>
                <a:latin typeface="Calibri" panose="020F0502020204030204" pitchFamily="34" charset="0"/>
                <a:cs typeface="Calibri" panose="020F0502020204030204" pitchFamily="34" charset="0"/>
                <a:sym typeface="Arial"/>
              </a:rPr>
              <a:t> in a </a:t>
            </a:r>
            <a:r>
              <a:rPr lang="fr-FR" sz="1000" b="0" i="1" u="none" strike="noStrike" cap="none" dirty="0">
                <a:solidFill>
                  <a:srgbClr val="000000"/>
                </a:solidFill>
                <a:effectLst/>
                <a:latin typeface="Calibri" panose="020F0502020204030204" pitchFamily="34" charset="0"/>
                <a:cs typeface="Calibri" panose="020F0502020204030204" pitchFamily="34" charset="0"/>
                <a:sym typeface="Arial"/>
              </a:rPr>
              <a:t>Data in Brief</a:t>
            </a:r>
            <a:r>
              <a:rPr lang="fr-FR" sz="1000" b="0" i="0" u="none" strike="noStrike" cap="none" dirty="0">
                <a:solidFill>
                  <a:srgbClr val="000000"/>
                </a:solidFill>
                <a:effectLst/>
                <a:latin typeface="Calibri" panose="020F0502020204030204" pitchFamily="34" charset="0"/>
                <a:cs typeface="Calibri" panose="020F0502020204030204" pitchFamily="34" charset="0"/>
                <a:sym typeface="Arial"/>
              </a:rPr>
              <a:t> article has been </a:t>
            </a:r>
            <a:r>
              <a:rPr lang="fr-FR" sz="1000" b="0" i="0" u="none" strike="noStrike" cap="none" dirty="0" err="1">
                <a:solidFill>
                  <a:srgbClr val="000000"/>
                </a:solidFill>
                <a:effectLst/>
                <a:latin typeface="Calibri" panose="020F0502020204030204" pitchFamily="34" charset="0"/>
                <a:cs typeface="Calibri" panose="020F0502020204030204" pitchFamily="34" charset="0"/>
                <a:sym typeface="Arial"/>
              </a:rPr>
              <a:t>substantially</a:t>
            </a:r>
            <a:r>
              <a:rPr lang="fr-FR" sz="1000" b="0" i="0" u="none" strike="noStrike" cap="none" dirty="0">
                <a:solidFill>
                  <a:srgbClr val="000000"/>
                </a:solidFill>
                <a:effectLst/>
                <a:latin typeface="Calibri" panose="020F0502020204030204" pitchFamily="34" charset="0"/>
                <a:cs typeface="Calibri" panose="020F0502020204030204" pitchFamily="34" charset="0"/>
                <a:sym typeface="Arial"/>
              </a:rPr>
              <a:t> </a:t>
            </a:r>
            <a:r>
              <a:rPr lang="fr-FR" sz="1000" b="0" i="0" u="none" strike="noStrike" cap="none" dirty="0" err="1">
                <a:solidFill>
                  <a:srgbClr val="000000"/>
                </a:solidFill>
                <a:effectLst/>
                <a:latin typeface="Calibri" panose="020F0502020204030204" pitchFamily="34" charset="0"/>
                <a:cs typeface="Calibri" panose="020F0502020204030204" pitchFamily="34" charset="0"/>
                <a:sym typeface="Arial"/>
              </a:rPr>
              <a:t>expanded</a:t>
            </a:r>
            <a:r>
              <a:rPr lang="fr-FR" sz="1000" b="0" i="0" u="none" strike="noStrike" cap="none" dirty="0">
                <a:solidFill>
                  <a:srgbClr val="000000"/>
                </a:solidFill>
                <a:effectLst/>
                <a:latin typeface="Calibri" panose="020F0502020204030204" pitchFamily="34" charset="0"/>
                <a:cs typeface="Calibri" panose="020F0502020204030204" pitchFamily="34" charset="0"/>
                <a:sym typeface="Arial"/>
              </a:rPr>
              <a:t>, </a:t>
            </a:r>
            <a:r>
              <a:rPr lang="fr-FR" sz="1000" b="0" i="0" u="none" strike="noStrike" cap="none" dirty="0" err="1">
                <a:solidFill>
                  <a:srgbClr val="000000"/>
                </a:solidFill>
                <a:effectLst/>
                <a:latin typeface="Calibri" panose="020F0502020204030204" pitchFamily="34" charset="0"/>
                <a:cs typeface="Calibri" panose="020F0502020204030204" pitchFamily="34" charset="0"/>
                <a:sym typeface="Arial"/>
              </a:rPr>
              <a:t>you</a:t>
            </a:r>
            <a:r>
              <a:rPr lang="fr-FR" sz="1000" b="0" i="0" u="none" strike="noStrike" cap="none" dirty="0">
                <a:solidFill>
                  <a:srgbClr val="000000"/>
                </a:solidFill>
                <a:effectLst/>
                <a:latin typeface="Calibri" panose="020F0502020204030204" pitchFamily="34" charset="0"/>
                <a:cs typeface="Calibri" panose="020F0502020204030204" pitchFamily="34" charset="0"/>
                <a:sym typeface="Arial"/>
              </a:rPr>
              <a:t> </a:t>
            </a:r>
            <a:r>
              <a:rPr lang="fr-FR" sz="1000" b="0" i="0" u="none" strike="noStrike" cap="none" dirty="0" err="1">
                <a:solidFill>
                  <a:srgbClr val="000000"/>
                </a:solidFill>
                <a:effectLst/>
                <a:latin typeface="Calibri" panose="020F0502020204030204" pitchFamily="34" charset="0"/>
                <a:cs typeface="Calibri" panose="020F0502020204030204" pitchFamily="34" charset="0"/>
                <a:sym typeface="Arial"/>
              </a:rPr>
              <a:t>may</a:t>
            </a:r>
            <a:r>
              <a:rPr lang="fr-FR" sz="1000" b="0" i="0" u="none" strike="noStrike" cap="none" dirty="0">
                <a:solidFill>
                  <a:srgbClr val="000000"/>
                </a:solidFill>
                <a:effectLst/>
                <a:latin typeface="Calibri" panose="020F0502020204030204" pitchFamily="34" charset="0"/>
                <a:cs typeface="Calibri" panose="020F0502020204030204" pitchFamily="34" charset="0"/>
                <a:sym typeface="Arial"/>
              </a:rPr>
              <a:t> </a:t>
            </a:r>
            <a:r>
              <a:rPr lang="fr-FR" sz="1000" b="0" i="0" u="none" strike="noStrike" cap="none" dirty="0" err="1">
                <a:solidFill>
                  <a:srgbClr val="000000"/>
                </a:solidFill>
                <a:effectLst/>
                <a:latin typeface="Calibri" panose="020F0502020204030204" pitchFamily="34" charset="0"/>
                <a:cs typeface="Calibri" panose="020F0502020204030204" pitchFamily="34" charset="0"/>
                <a:sym typeface="Arial"/>
              </a:rPr>
              <a:t>choose</a:t>
            </a:r>
            <a:r>
              <a:rPr lang="fr-FR" sz="1000" b="0" i="0" u="none" strike="noStrike" cap="none" dirty="0">
                <a:solidFill>
                  <a:srgbClr val="000000"/>
                </a:solidFill>
                <a:effectLst/>
                <a:latin typeface="Calibri" panose="020F0502020204030204" pitchFamily="34" charset="0"/>
                <a:cs typeface="Calibri" panose="020F0502020204030204" pitchFamily="34" charset="0"/>
                <a:sym typeface="Arial"/>
              </a:rPr>
              <a:t> to </a:t>
            </a:r>
            <a:r>
              <a:rPr lang="fr-FR" sz="1000" b="0" i="0" u="none" strike="noStrike" cap="none" dirty="0" err="1">
                <a:solidFill>
                  <a:srgbClr val="000000"/>
                </a:solidFill>
                <a:effectLst/>
                <a:latin typeface="Calibri" panose="020F0502020204030204" pitchFamily="34" charset="0"/>
                <a:cs typeface="Calibri" panose="020F0502020204030204" pitchFamily="34" charset="0"/>
                <a:sym typeface="Arial"/>
              </a:rPr>
              <a:t>publish</a:t>
            </a:r>
            <a:r>
              <a:rPr lang="fr-FR" sz="1000" b="0" i="0" u="none" strike="noStrike" cap="none" dirty="0">
                <a:solidFill>
                  <a:srgbClr val="000000"/>
                </a:solidFill>
                <a:effectLst/>
                <a:latin typeface="Calibri" panose="020F0502020204030204" pitchFamily="34" charset="0"/>
                <a:cs typeface="Calibri" panose="020F0502020204030204" pitchFamily="34" charset="0"/>
                <a:sym typeface="Arial"/>
              </a:rPr>
              <a:t> an “update” article. </a:t>
            </a:r>
            <a:r>
              <a:rPr lang="fr-FR" sz="1000" b="0" i="0" u="none" strike="noStrike" cap="none" dirty="0" err="1">
                <a:solidFill>
                  <a:srgbClr val="000000"/>
                </a:solidFill>
                <a:effectLst/>
                <a:latin typeface="Calibri" panose="020F0502020204030204" pitchFamily="34" charset="0"/>
                <a:cs typeface="Calibri" panose="020F0502020204030204" pitchFamily="34" charset="0"/>
                <a:sym typeface="Arial"/>
              </a:rPr>
              <a:t>Please</a:t>
            </a:r>
            <a:r>
              <a:rPr lang="fr-FR" sz="1000" b="0" i="0" u="none" strike="noStrike" cap="none" dirty="0">
                <a:solidFill>
                  <a:srgbClr val="000000"/>
                </a:solidFill>
                <a:effectLst/>
                <a:latin typeface="Calibri" panose="020F0502020204030204" pitchFamily="34" charset="0"/>
                <a:cs typeface="Calibri" panose="020F0502020204030204" pitchFamily="34" charset="0"/>
                <a:sym typeface="Arial"/>
              </a:rPr>
              <a:t> </a:t>
            </a:r>
            <a:r>
              <a:rPr lang="fr-FR" sz="1000" b="0" i="0" u="none" strike="noStrike" cap="none" dirty="0" err="1">
                <a:solidFill>
                  <a:srgbClr val="000000"/>
                </a:solidFill>
                <a:effectLst/>
                <a:latin typeface="Calibri" panose="020F0502020204030204" pitchFamily="34" charset="0"/>
                <a:cs typeface="Calibri" panose="020F0502020204030204" pitchFamily="34" charset="0"/>
                <a:sym typeface="Arial"/>
              </a:rPr>
              <a:t>write</a:t>
            </a:r>
            <a:r>
              <a:rPr lang="fr-FR" sz="1000" b="0" i="0" u="none" strike="noStrike" cap="none" dirty="0">
                <a:solidFill>
                  <a:srgbClr val="000000"/>
                </a:solidFill>
                <a:effectLst/>
                <a:latin typeface="Calibri" panose="020F0502020204030204" pitchFamily="34" charset="0"/>
                <a:cs typeface="Calibri" panose="020F0502020204030204" pitchFamily="34" charset="0"/>
                <a:sym typeface="Arial"/>
              </a:rPr>
              <a:t> to </a:t>
            </a:r>
            <a:r>
              <a:rPr lang="fr-FR" sz="1000" b="0" i="0" u="sng" strike="noStrike" cap="none" dirty="0">
                <a:solidFill>
                  <a:srgbClr val="000000"/>
                </a:solidFill>
                <a:effectLst/>
                <a:latin typeface="Calibri" panose="020F0502020204030204" pitchFamily="34" charset="0"/>
                <a:cs typeface="Calibri" panose="020F0502020204030204" pitchFamily="34" charset="0"/>
                <a:sym typeface="Arial"/>
                <a:hlinkClick r:id="rId6"/>
              </a:rPr>
              <a:t>dib-me@elsevier.com</a:t>
            </a:r>
            <a:r>
              <a:rPr lang="fr-FR" sz="1000" b="0" i="0" u="none" strike="noStrike" cap="none" dirty="0">
                <a:solidFill>
                  <a:srgbClr val="000000"/>
                </a:solidFill>
                <a:effectLst/>
                <a:latin typeface="Calibri" panose="020F0502020204030204" pitchFamily="34" charset="0"/>
                <a:cs typeface="Calibri" panose="020F0502020204030204" pitchFamily="34" charset="0"/>
                <a:sym typeface="Arial"/>
              </a:rPr>
              <a:t> to </a:t>
            </a:r>
            <a:r>
              <a:rPr lang="fr-FR" sz="1000" b="0" i="0" u="none" strike="noStrike" cap="none" dirty="0" err="1">
                <a:solidFill>
                  <a:srgbClr val="000000"/>
                </a:solidFill>
                <a:effectLst/>
                <a:latin typeface="Calibri" panose="020F0502020204030204" pitchFamily="34" charset="0"/>
                <a:cs typeface="Calibri" panose="020F0502020204030204" pitchFamily="34" charset="0"/>
                <a:sym typeface="Arial"/>
              </a:rPr>
              <a:t>request</a:t>
            </a:r>
            <a:r>
              <a:rPr lang="fr-FR" sz="1000" b="0" i="0" u="none" strike="noStrike" cap="none" dirty="0">
                <a:solidFill>
                  <a:srgbClr val="000000"/>
                </a:solidFill>
                <a:effectLst/>
                <a:latin typeface="Calibri" panose="020F0502020204030204" pitchFamily="34" charset="0"/>
                <a:cs typeface="Calibri" panose="020F0502020204030204" pitchFamily="34" charset="0"/>
                <a:sym typeface="Arial"/>
              </a:rPr>
              <a:t> a </a:t>
            </a:r>
            <a:r>
              <a:rPr lang="fr-FR" sz="1000" b="0" i="0" u="none" strike="noStrike" cap="none" dirty="0" err="1">
                <a:solidFill>
                  <a:srgbClr val="000000"/>
                </a:solidFill>
                <a:effectLst/>
                <a:latin typeface="Calibri" panose="020F0502020204030204" pitchFamily="34" charset="0"/>
                <a:cs typeface="Calibri" panose="020F0502020204030204" pitchFamily="34" charset="0"/>
                <a:sym typeface="Arial"/>
              </a:rPr>
              <a:t>template</a:t>
            </a:r>
            <a:r>
              <a:rPr lang="fr-FR" sz="1000" b="0" i="0" u="none" strike="noStrike" cap="none" dirty="0">
                <a:solidFill>
                  <a:srgbClr val="000000"/>
                </a:solidFill>
                <a:effectLst/>
                <a:latin typeface="Calibri" panose="020F0502020204030204" pitchFamily="34" charset="0"/>
                <a:cs typeface="Calibri" panose="020F0502020204030204" pitchFamily="34" charset="0"/>
                <a:sym typeface="Arial"/>
              </a:rPr>
              <a:t>.</a:t>
            </a:r>
          </a:p>
          <a:p>
            <a:endParaRPr lang="en-US" sz="10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latin typeface="Calibri" panose="020F0502020204030204" pitchFamily="34" charset="0"/>
                <a:cs typeface="Calibri" panose="020F0502020204030204" pitchFamily="34" charset="0"/>
              </a:rPr>
              <a:t>What data are suitable to publish in </a:t>
            </a:r>
            <a:r>
              <a:rPr lang="en-US" sz="1000" b="1" dirty="0" err="1">
                <a:latin typeface="Calibri" panose="020F0502020204030204" pitchFamily="34" charset="0"/>
                <a:cs typeface="Calibri" panose="020F0502020204030204" pitchFamily="34" charset="0"/>
              </a:rPr>
              <a:t>DiB</a:t>
            </a:r>
            <a:r>
              <a:rPr lang="en-US" sz="1000" dirty="0">
                <a:latin typeface="Calibri" panose="020F0502020204030204" pitchFamily="34" charset="0"/>
                <a:cs typeface="Calibri" panose="020F0502020204030204" pitchFamily="34" charset="0"/>
              </a:rPr>
              <a:t> ? </a:t>
            </a:r>
            <a:r>
              <a:rPr lang="en-US" sz="1000" dirty="0">
                <a:latin typeface="Calibri" panose="020F0502020204030204" pitchFamily="34" charset="0"/>
                <a:cs typeface="Calibri" panose="020F0502020204030204" pitchFamily="34" charset="0"/>
                <a:hlinkClick r:id="rId7"/>
              </a:rPr>
              <a:t>https://www.journals.elsevier.com/data-in-brief/policies-and-guidelines/what-data-are-suitable-for-data-in-brief</a:t>
            </a:r>
            <a:r>
              <a:rPr lang="en-US" sz="1000" dirty="0">
                <a:latin typeface="Calibri" panose="020F0502020204030204" pitchFamily="34" charset="0"/>
                <a:cs typeface="Calibri" panose="020F0502020204030204" pitchFamily="34" charset="0"/>
              </a:rPr>
              <a:t> </a:t>
            </a:r>
          </a:p>
          <a:p>
            <a:r>
              <a:rPr lang="en-US" sz="1000" dirty="0">
                <a:latin typeface="Calibri" panose="020F0502020204030204" pitchFamily="34" charset="0"/>
                <a:cs typeface="Calibri" panose="020F0502020204030204" pitchFamily="34" charset="0"/>
              </a:rPr>
              <a:t>To merit publication in </a:t>
            </a:r>
            <a:r>
              <a:rPr lang="en-US" sz="1000" i="1" dirty="0">
                <a:latin typeface="Calibri" panose="020F0502020204030204" pitchFamily="34" charset="0"/>
                <a:cs typeface="Calibri" panose="020F0502020204030204" pitchFamily="34" charset="0"/>
              </a:rPr>
              <a:t>Data in Brief </a:t>
            </a:r>
            <a:r>
              <a:rPr lang="en-US" sz="1000" dirty="0">
                <a:latin typeface="Calibri" panose="020F0502020204030204" pitchFamily="34" charset="0"/>
                <a:cs typeface="Calibri" panose="020F0502020204030204" pitchFamily="34" charset="0"/>
              </a:rPr>
              <a:t>(</a:t>
            </a:r>
            <a:r>
              <a:rPr lang="en-US" sz="1000" i="1" dirty="0">
                <a:latin typeface="Calibri" panose="020F0502020204030204" pitchFamily="34" charset="0"/>
                <a:cs typeface="Calibri" panose="020F0502020204030204" pitchFamily="34" charset="0"/>
              </a:rPr>
              <a:t>DIB</a:t>
            </a:r>
            <a:r>
              <a:rPr lang="en-US" sz="1000" dirty="0">
                <a:latin typeface="Calibri" panose="020F0502020204030204" pitchFamily="34" charset="0"/>
                <a:cs typeface="Calibri" panose="020F0502020204030204" pitchFamily="34" charset="0"/>
              </a:rPr>
              <a:t>), data should be a set of information that is acquired/collected with a scientific method. Your data must also be accurate, reusable, reproducible, replicable, and of value to the research community. </a:t>
            </a:r>
          </a:p>
          <a:p>
            <a:r>
              <a:rPr lang="en-US" sz="1000" dirty="0">
                <a:latin typeface="Calibri" panose="020F0502020204030204" pitchFamily="34" charset="0"/>
                <a:cs typeface="Calibri" panose="020F0502020204030204" pitchFamily="34" charset="0"/>
              </a:rPr>
              <a:t>Publishing raw data relating to any charts, graphs, or figures in the manuscript is mandatory. They must be made freely available (i.e., accessible without any control mechanism) hosted in a data repository.</a:t>
            </a:r>
          </a:p>
          <a:p>
            <a:pPr marL="158750" indent="0">
              <a:buNone/>
            </a:pPr>
            <a:endParaRPr lang="en-US" sz="1000" dirty="0">
              <a:latin typeface="Calibri" panose="020F0502020204030204" pitchFamily="34" charset="0"/>
              <a:cs typeface="Calibri" panose="020F0502020204030204" pitchFamily="34" charset="0"/>
            </a:endParaRPr>
          </a:p>
          <a:p>
            <a:pPr marL="0" indent="0">
              <a:buNone/>
            </a:pPr>
            <a:r>
              <a:rPr lang="en-US" sz="1000" dirty="0" err="1">
                <a:latin typeface="Calibri" panose="020F0502020204030204" pitchFamily="34" charset="0"/>
                <a:cs typeface="Calibri" panose="020F0502020204030204" pitchFamily="34" charset="0"/>
              </a:rPr>
              <a:t>DiB</a:t>
            </a:r>
            <a:r>
              <a:rPr lang="en-US" sz="1000" dirty="0">
                <a:latin typeface="Calibri" panose="020F0502020204030204" pitchFamily="34" charset="0"/>
                <a:cs typeface="Calibri" panose="020F0502020204030204" pitchFamily="34" charset="0"/>
              </a:rPr>
              <a:t> à </a:t>
            </a:r>
            <a:r>
              <a:rPr lang="en-US" sz="1000" dirty="0" err="1">
                <a:latin typeface="Calibri" panose="020F0502020204030204" pitchFamily="34" charset="0"/>
                <a:cs typeface="Calibri" panose="020F0502020204030204" pitchFamily="34" charset="0"/>
              </a:rPr>
              <a:t>ajouté</a:t>
            </a:r>
            <a:r>
              <a:rPr lang="en-US" sz="1000" dirty="0">
                <a:latin typeface="Calibri" panose="020F0502020204030204" pitchFamily="34" charset="0"/>
                <a:cs typeface="Calibri" panose="020F0502020204030204" pitchFamily="34" charset="0"/>
              </a:rPr>
              <a:t> un nouveau </a:t>
            </a:r>
            <a:r>
              <a:rPr lang="en-US" sz="1000" dirty="0" err="1">
                <a:latin typeface="Calibri" panose="020F0502020204030204" pitchFamily="34" charset="0"/>
                <a:cs typeface="Calibri" panose="020F0502020204030204" pitchFamily="34" charset="0"/>
              </a:rPr>
              <a:t>paragraphe</a:t>
            </a:r>
            <a:r>
              <a:rPr lang="en-US" sz="1000" dirty="0">
                <a:latin typeface="Calibri" panose="020F0502020204030204" pitchFamily="34" charset="0"/>
                <a:cs typeface="Calibri" panose="020F0502020204030204" pitchFamily="34" charset="0"/>
              </a:rPr>
              <a:t> : </a:t>
            </a:r>
            <a:r>
              <a:rPr lang="en-US" sz="1000" b="1" dirty="0">
                <a:latin typeface="Calibri" panose="020F0502020204030204" pitchFamily="34" charset="0"/>
                <a:cs typeface="Calibri" panose="020F0502020204030204" pitchFamily="34" charset="0"/>
              </a:rPr>
              <a:t>Ethics statements</a:t>
            </a:r>
            <a:r>
              <a:rPr lang="en-US" sz="1000" dirty="0">
                <a:latin typeface="Calibri" panose="020F0502020204030204" pitchFamily="34" charset="0"/>
                <a:cs typeface="Calibri" panose="020F0502020204030204" pitchFamily="34" charset="0"/>
              </a:rPr>
              <a:t>:</a:t>
            </a:r>
          </a:p>
          <a:p>
            <a:pPr fontAlgn="base"/>
            <a:r>
              <a:rPr lang="en-GB" sz="1000" b="0" i="1" u="none" strike="noStrike" kern="1200" cap="none" dirty="0">
                <a:solidFill>
                  <a:schemeClr val="tx1"/>
                </a:solidFill>
                <a:effectLst/>
                <a:latin typeface="Calibri" panose="020F0502020204030204" pitchFamily="34" charset="0"/>
                <a:cs typeface="Calibri" panose="020F0502020204030204" pitchFamily="34" charset="0"/>
                <a:sym typeface="Arial"/>
              </a:rPr>
              <a:t>  If your work involved human subjects, </a:t>
            </a:r>
          </a:p>
          <a:p>
            <a:pPr fontAlgn="base"/>
            <a:r>
              <a:rPr lang="en-GB" sz="1000" b="0" i="1" u="none" strike="noStrike" kern="1200" cap="none" dirty="0">
                <a:solidFill>
                  <a:schemeClr val="tx1"/>
                </a:solidFill>
                <a:effectLst/>
                <a:latin typeface="Calibri" panose="020F0502020204030204" pitchFamily="34" charset="0"/>
                <a:cs typeface="Calibri" panose="020F0502020204030204" pitchFamily="34" charset="0"/>
                <a:sym typeface="Arial"/>
              </a:rPr>
              <a:t>  If your work involved animal experiments</a:t>
            </a:r>
          </a:p>
          <a:p>
            <a:pPr fontAlgn="base"/>
            <a:r>
              <a:rPr lang="en-US" sz="1000" b="0" i="1" u="none" strike="noStrike" kern="1200" cap="none" dirty="0">
                <a:solidFill>
                  <a:schemeClr val="tx1"/>
                </a:solidFill>
                <a:effectLst/>
                <a:latin typeface="Calibri" panose="020F0502020204030204" pitchFamily="34" charset="0"/>
                <a:cs typeface="Calibri" panose="020F0502020204030204" pitchFamily="34" charset="0"/>
                <a:sym typeface="Arial"/>
              </a:rPr>
              <a:t>  If your work involved data collected from social media platforms,</a:t>
            </a:r>
            <a:endParaRPr lang="fr-FR" sz="1000" b="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48614397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399"/>
            <a:ext cx="5486400" cy="3223261"/>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7273726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400"/>
            <a:ext cx="5486400" cy="4584700"/>
          </a:xfrm>
          <a:prstGeom prst="rect">
            <a:avLst/>
          </a:prstGeom>
        </p:spPr>
        <p:txBody>
          <a:bodyPr spcFirstLastPara="1" wrap="square" lIns="91425" tIns="91425" rIns="91425" bIns="91425" anchor="t" anchorCtr="0">
            <a:noAutofit/>
          </a:bodyPr>
          <a:lstStyle/>
          <a:p>
            <a:pPr marL="0" indent="0">
              <a:buNone/>
            </a:pPr>
            <a:r>
              <a:rPr lang="fr-FR" sz="1000" dirty="0">
                <a:latin typeface="Calibri" panose="020F0502020204030204" pitchFamily="34" charset="0"/>
                <a:cs typeface="Calibri" panose="020F0502020204030204" pitchFamily="34" charset="0"/>
              </a:rPr>
              <a:t>Revue en libre accès total : cout de publication (2022): 1690 €.</a:t>
            </a:r>
          </a:p>
          <a:p>
            <a:pPr marL="0" indent="0">
              <a:buNone/>
            </a:pPr>
            <a:endParaRPr lang="fr-FR" sz="1000" dirty="0">
              <a:latin typeface="Calibri" panose="020F0502020204030204" pitchFamily="34" charset="0"/>
              <a:cs typeface="Calibri" panose="020F0502020204030204" pitchFamily="34" charset="0"/>
            </a:endParaRPr>
          </a:p>
          <a:p>
            <a:pPr marL="0" indent="0">
              <a:buNone/>
            </a:pPr>
            <a:r>
              <a:rPr lang="fr-FR" sz="1000" dirty="0">
                <a:latin typeface="Calibri" panose="020F0502020204030204" pitchFamily="34" charset="0"/>
                <a:cs typeface="Calibri" panose="020F0502020204030204" pitchFamily="34" charset="0"/>
              </a:rPr>
              <a:t>Exemples d’articles et de fichiers de métadonnées</a:t>
            </a:r>
          </a:p>
          <a:p>
            <a:pPr marL="0" indent="0">
              <a:buNone/>
            </a:pPr>
            <a:r>
              <a:rPr lang="en-US" sz="1000" dirty="0">
                <a:latin typeface="Calibri" panose="020F0502020204030204" pitchFamily="34" charset="0"/>
                <a:cs typeface="Calibri" panose="020F0502020204030204" pitchFamily="34" charset="0"/>
              </a:rPr>
              <a:t>- A detailed time series of hourly circumference variations in Pinus </a:t>
            </a:r>
            <a:r>
              <a:rPr lang="en-US" sz="1000" dirty="0" err="1">
                <a:latin typeface="Calibri" panose="020F0502020204030204" pitchFamily="34" charset="0"/>
                <a:cs typeface="Calibri" panose="020F0502020204030204" pitchFamily="34" charset="0"/>
              </a:rPr>
              <a:t>pinea</a:t>
            </a:r>
            <a:r>
              <a:rPr lang="en-US" sz="1000" dirty="0">
                <a:latin typeface="Calibri" panose="020F0502020204030204" pitchFamily="34" charset="0"/>
                <a:cs typeface="Calibri" panose="020F0502020204030204" pitchFamily="34" charset="0"/>
              </a:rPr>
              <a:t> L. in Chile : </a:t>
            </a:r>
            <a:r>
              <a:rPr lang="en-US" sz="1000" dirty="0">
                <a:latin typeface="Calibri" panose="020F0502020204030204" pitchFamily="34" charset="0"/>
                <a:cs typeface="Calibri" panose="020F0502020204030204" pitchFamily="34" charset="0"/>
                <a:hlinkClick r:id="rId3"/>
              </a:rPr>
              <a:t>https://annforsci.biomedcentral.com/articles/10.1186/s13595-022-01132-0</a:t>
            </a:r>
            <a:r>
              <a:rPr lang="en-US" sz="1000" dirty="0">
                <a:latin typeface="Calibri" panose="020F0502020204030204" pitchFamily="34" charset="0"/>
                <a:cs typeface="Calibri" panose="020F0502020204030204" pitchFamily="34" charset="0"/>
              </a:rPr>
              <a:t> </a:t>
            </a:r>
          </a:p>
          <a:p>
            <a:pPr marL="0" indent="0">
              <a:buNone/>
            </a:pPr>
            <a:r>
              <a:rPr lang="fr-FR" sz="1000" dirty="0">
                <a:latin typeface="Calibri" panose="020F0502020204030204" pitchFamily="34" charset="0"/>
                <a:cs typeface="Calibri" panose="020F0502020204030204" pitchFamily="34" charset="0"/>
              </a:rPr>
              <a:t>AFS </a:t>
            </a:r>
            <a:r>
              <a:rPr lang="fr-FR" sz="1000" dirty="0" err="1">
                <a:latin typeface="Calibri" panose="020F0502020204030204" pitchFamily="34" charset="0"/>
                <a:cs typeface="Calibri" panose="020F0502020204030204" pitchFamily="34" charset="0"/>
              </a:rPr>
              <a:t>Metadata</a:t>
            </a:r>
            <a:r>
              <a:rPr lang="fr-FR" sz="1000" dirty="0">
                <a:latin typeface="Calibri" panose="020F0502020204030204" pitchFamily="34" charset="0"/>
                <a:cs typeface="Calibri" panose="020F0502020204030204" pitchFamily="34" charset="0"/>
              </a:rPr>
              <a:t> :</a:t>
            </a:r>
            <a:r>
              <a:rPr lang="fr-FR" sz="900" dirty="0">
                <a:latin typeface="Calibri" panose="020F0502020204030204" pitchFamily="34" charset="0"/>
                <a:cs typeface="Calibri" panose="020F0502020204030204" pitchFamily="34" charset="0"/>
              </a:rPr>
              <a:t> </a:t>
            </a:r>
            <a:r>
              <a:rPr lang="fr-FR" sz="900" dirty="0">
                <a:latin typeface="Calibri" panose="020F0502020204030204" pitchFamily="34" charset="0"/>
                <a:cs typeface="Calibri" panose="020F0502020204030204" pitchFamily="34" charset="0"/>
                <a:hlinkClick r:id="rId4"/>
              </a:rPr>
              <a:t>https://metadata-afs.nancy.inra.fr/geonetwork/srv/fre/catalog.search#/metadata/bcea7f69-2cf1-444b-8e5b-e9feb23683db</a:t>
            </a:r>
            <a:r>
              <a:rPr lang="fr-FR" sz="900" dirty="0">
                <a:latin typeface="Calibri" panose="020F0502020204030204" pitchFamily="34" charset="0"/>
                <a:cs typeface="Calibri" panose="020F0502020204030204" pitchFamily="34" charset="0"/>
              </a:rPr>
              <a:t> </a:t>
            </a:r>
          </a:p>
          <a:p>
            <a:pPr marL="0" indent="0">
              <a:buNone/>
            </a:pPr>
            <a:endParaRPr lang="fr-FR" sz="1000" dirty="0">
              <a:latin typeface="Calibri" panose="020F0502020204030204" pitchFamily="34" charset="0"/>
              <a:cs typeface="Calibri" panose="020F0502020204030204" pitchFamily="34" charset="0"/>
            </a:endParaRPr>
          </a:p>
          <a:p>
            <a:pPr marL="0" indent="0">
              <a:buNone/>
            </a:pPr>
            <a:r>
              <a:rPr lang="en-US" sz="1000" dirty="0">
                <a:latin typeface="Calibri" panose="020F0502020204030204" pitchFamily="34" charset="0"/>
                <a:cs typeface="Calibri" panose="020F0502020204030204" pitchFamily="34" charset="0"/>
              </a:rPr>
              <a:t>- An intensive study plot to investigate chestnut tree reproduction : </a:t>
            </a:r>
            <a:r>
              <a:rPr lang="en-US" sz="1000" dirty="0">
                <a:latin typeface="Calibri" panose="020F0502020204030204" pitchFamily="34" charset="0"/>
                <a:cs typeface="Calibri" panose="020F0502020204030204" pitchFamily="34" charset="0"/>
                <a:hlinkClick r:id="rId5"/>
              </a:rPr>
              <a:t>https://annforsci.biomedcentral.com/articles/10.1007/s13595-021-01104-w</a:t>
            </a:r>
            <a:r>
              <a:rPr lang="en-US" sz="1000" dirty="0">
                <a:latin typeface="Calibri" panose="020F0502020204030204" pitchFamily="34" charset="0"/>
                <a:cs typeface="Calibri" panose="020F0502020204030204" pitchFamily="34" charset="0"/>
              </a:rPr>
              <a:t> </a:t>
            </a:r>
          </a:p>
          <a:p>
            <a:pPr marL="0" indent="0">
              <a:buNone/>
            </a:pPr>
            <a:r>
              <a:rPr lang="fr-FR" sz="1000" dirty="0">
                <a:latin typeface="Calibri" panose="020F0502020204030204" pitchFamily="34" charset="0"/>
                <a:cs typeface="Calibri" panose="020F0502020204030204" pitchFamily="34" charset="0"/>
              </a:rPr>
              <a:t>AFS </a:t>
            </a:r>
            <a:r>
              <a:rPr lang="fr-FR" sz="1000" dirty="0" err="1">
                <a:latin typeface="Calibri" panose="020F0502020204030204" pitchFamily="34" charset="0"/>
                <a:cs typeface="Calibri" panose="020F0502020204030204" pitchFamily="34" charset="0"/>
              </a:rPr>
              <a:t>Metadata</a:t>
            </a:r>
            <a:r>
              <a:rPr lang="fr-FR" sz="1000" dirty="0">
                <a:latin typeface="Calibri" panose="020F0502020204030204" pitchFamily="34" charset="0"/>
                <a:cs typeface="Calibri" panose="020F0502020204030204" pitchFamily="34" charset="0"/>
              </a:rPr>
              <a:t> : </a:t>
            </a:r>
            <a:r>
              <a:rPr lang="fr-FR" sz="900" dirty="0">
                <a:latin typeface="Calibri" panose="020F0502020204030204" pitchFamily="34" charset="0"/>
                <a:cs typeface="Calibri" panose="020F0502020204030204" pitchFamily="34" charset="0"/>
                <a:hlinkClick r:id="rId6"/>
              </a:rPr>
              <a:t>https://metadata-afs.nancy.inra.fr/geonetwork/srv/fre/catalog.search#/metadata/02c5ca07-1536-4f89-9a0c-9e8d44a91287</a:t>
            </a:r>
            <a:r>
              <a:rPr lang="fr-FR" sz="900" dirty="0">
                <a:latin typeface="Calibri" panose="020F0502020204030204" pitchFamily="34" charset="0"/>
                <a:cs typeface="Calibri" panose="020F0502020204030204" pitchFamily="34" charset="0"/>
              </a:rPr>
              <a:t> </a:t>
            </a:r>
          </a:p>
          <a:p>
            <a:pPr marL="0" lvl="0" indent="0" algn="l" rtl="0">
              <a:spcBef>
                <a:spcPts val="0"/>
              </a:spcBef>
              <a:spcAft>
                <a:spcPts val="0"/>
              </a:spcAft>
              <a:buNone/>
            </a:pPr>
            <a:endParaRPr lang="fr-F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80865286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399"/>
            <a:ext cx="5486400" cy="3120391"/>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136843391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400"/>
            <a:ext cx="5486400" cy="8239125"/>
          </a:xfrm>
          <a:prstGeom prst="rect">
            <a:avLst/>
          </a:prstGeom>
        </p:spPr>
        <p:txBody>
          <a:bodyPr spcFirstLastPara="1" wrap="square" lIns="91425" tIns="91425" rIns="91425" bIns="91425" anchor="t" anchorCtr="0">
            <a:noAutofit/>
          </a:bodyPr>
          <a:lstStyle/>
          <a:p>
            <a:pPr marL="0" lvl="0" indent="0">
              <a:buNone/>
            </a:pPr>
            <a:r>
              <a:rPr lang="fr-FR" sz="1000" dirty="0" err="1">
                <a:latin typeface="Calibri" panose="020F0502020204030204" pitchFamily="34" charset="0"/>
                <a:cs typeface="Calibri" panose="020F0502020204030204" pitchFamily="34" charset="0"/>
              </a:rPr>
              <a:t>Ecology</a:t>
            </a:r>
            <a:r>
              <a:rPr lang="en-US" sz="1000" dirty="0">
                <a:latin typeface="Calibri" panose="020F0502020204030204" pitchFamily="34" charset="0"/>
                <a:cs typeface="Calibri" panose="020F0502020204030204" pitchFamily="34" charset="0"/>
              </a:rPr>
              <a:t>: </a:t>
            </a:r>
            <a:r>
              <a:rPr lang="en-US" sz="1000" dirty="0">
                <a:latin typeface="Calibri" panose="020F0502020204030204" pitchFamily="34" charset="0"/>
                <a:cs typeface="Calibri" panose="020F0502020204030204" pitchFamily="34" charset="0"/>
                <a:hlinkClick r:id="rId3"/>
              </a:rPr>
              <a:t>https://esajournals.onlinelibrary.wiley.com/journal/19399170</a:t>
            </a:r>
            <a:r>
              <a:rPr lang="en-US" sz="1000" dirty="0">
                <a:latin typeface="Calibri" panose="020F0502020204030204" pitchFamily="34" charset="0"/>
                <a:cs typeface="Calibri" panose="020F0502020204030204" pitchFamily="34" charset="0"/>
              </a:rPr>
              <a:t>  </a:t>
            </a:r>
            <a:r>
              <a:rPr lang="fr-FR" sz="1000" dirty="0">
                <a:latin typeface="Calibri" panose="020F0502020204030204" pitchFamily="34" charset="0"/>
                <a:cs typeface="Calibri" panose="020F0502020204030204" pitchFamily="34" charset="0"/>
              </a:rPr>
              <a:t>Publie des </a:t>
            </a:r>
            <a:r>
              <a:rPr lang="fr-FR" sz="1000" i="1" dirty="0">
                <a:latin typeface="Calibri" panose="020F0502020204030204" pitchFamily="34" charset="0"/>
                <a:cs typeface="Calibri" panose="020F0502020204030204" pitchFamily="34" charset="0"/>
              </a:rPr>
              <a:t>Data papers</a:t>
            </a:r>
            <a:r>
              <a:rPr lang="fr-FR" sz="1000" dirty="0">
                <a:latin typeface="Calibri" panose="020F0502020204030204" pitchFamily="34" charset="0"/>
                <a:cs typeface="Calibri" panose="020F0502020204030204" pitchFamily="34" charset="0"/>
              </a:rPr>
              <a:t> depuis 2000. </a:t>
            </a:r>
            <a:r>
              <a:rPr lang="fr-FR" sz="1000" dirty="0">
                <a:latin typeface="Calibri" panose="020F0502020204030204" pitchFamily="34" charset="0"/>
                <a:cs typeface="Calibri" panose="020F0502020204030204" pitchFamily="34" charset="0"/>
                <a:hlinkClick r:id="rId4"/>
              </a:rPr>
              <a:t>https://www.esa.org/wp-content/uploads/2022/05/ESA-Data-Paper-Guidelines.pdf</a:t>
            </a:r>
            <a:r>
              <a:rPr lang="fr-FR" sz="1000" dirty="0">
                <a:latin typeface="Calibri" panose="020F0502020204030204" pitchFamily="34" charset="0"/>
                <a:cs typeface="Calibri" panose="020F0502020204030204" pitchFamily="34" charset="0"/>
              </a:rPr>
              <a:t> </a:t>
            </a:r>
          </a:p>
          <a:p>
            <a:pPr marL="0" lvl="0" indent="0">
              <a:buNone/>
            </a:pPr>
            <a:r>
              <a:rPr lang="en-US" sz="1000" i="1" dirty="0">
                <a:latin typeface="Calibri" panose="020F0502020204030204" pitchFamily="34" charset="0"/>
                <a:cs typeface="Calibri" panose="020F0502020204030204" pitchFamily="34" charset="0"/>
              </a:rPr>
              <a:t>Data Papers</a:t>
            </a:r>
            <a:r>
              <a:rPr lang="en-US" sz="1000" dirty="0">
                <a:latin typeface="Calibri" panose="020F0502020204030204" pitchFamily="34" charset="0"/>
                <a:cs typeface="Calibri" panose="020F0502020204030204" pitchFamily="34" charset="0"/>
              </a:rPr>
              <a:t> present large or expansive data sets, accompanied by metadata which describes the content, context, quality, and structure of the data. They should emphasize the collection, organization, synthesis, and thorough documentation of datasets of ecological value.</a:t>
            </a:r>
            <a:endParaRPr lang="fr-FR" sz="1000" dirty="0">
              <a:latin typeface="Calibri" panose="020F0502020204030204" pitchFamily="34" charset="0"/>
              <a:cs typeface="Calibri" panose="020F0502020204030204" pitchFamily="34" charset="0"/>
            </a:endParaRPr>
          </a:p>
          <a:p>
            <a:pPr marL="0" lvl="0" indent="0">
              <a:buNone/>
            </a:pPr>
            <a:r>
              <a:rPr lang="fr-FR" sz="1000" i="1" dirty="0" err="1">
                <a:latin typeface="Calibri" panose="020F0502020204030204" pitchFamily="34" charset="0"/>
                <a:cs typeface="Calibri" panose="020F0502020204030204" pitchFamily="34" charset="0"/>
              </a:rPr>
              <a:t>Ecology</a:t>
            </a:r>
            <a:r>
              <a:rPr lang="fr-FR" sz="1000" i="1" dirty="0">
                <a:latin typeface="Calibri" panose="020F0502020204030204" pitchFamily="34" charset="0"/>
                <a:cs typeface="Calibri" panose="020F0502020204030204" pitchFamily="34" charset="0"/>
              </a:rPr>
              <a:t> </a:t>
            </a:r>
            <a:r>
              <a:rPr lang="fr-FR" sz="1000" dirty="0">
                <a:latin typeface="Calibri" panose="020F0502020204030204" pitchFamily="34" charset="0"/>
                <a:cs typeface="Calibri" panose="020F0502020204030204" pitchFamily="34" charset="0"/>
              </a:rPr>
              <a:t>publie uniquement le résumé et les mots-clés du </a:t>
            </a:r>
            <a:r>
              <a:rPr lang="fr-FR" sz="1000" i="1" dirty="0">
                <a:latin typeface="Calibri" panose="020F0502020204030204" pitchFamily="34" charset="0"/>
                <a:cs typeface="Calibri" panose="020F0502020204030204" pitchFamily="34" charset="0"/>
              </a:rPr>
              <a:t>Data paper</a:t>
            </a:r>
            <a:r>
              <a:rPr lang="fr-FR" sz="1000" dirty="0">
                <a:latin typeface="Calibri" panose="020F0502020204030204" pitchFamily="34" charset="0"/>
                <a:cs typeface="Calibri" panose="020F0502020204030204" pitchFamily="34" charset="0"/>
              </a:rPr>
              <a:t> et donne le lien vers : </a:t>
            </a:r>
          </a:p>
          <a:p>
            <a:pPr marL="0" lvl="1" indent="0"/>
            <a:r>
              <a:rPr lang="fr-FR" sz="1000" dirty="0">
                <a:latin typeface="Calibri" panose="020F0502020204030204" pitchFamily="34" charset="0"/>
                <a:cs typeface="Calibri" panose="020F0502020204030204" pitchFamily="34" charset="0"/>
              </a:rPr>
              <a:t>le document décrivant les métadonnées complètes, accessible sur le site </a:t>
            </a:r>
            <a:r>
              <a:rPr lang="fr-FR" sz="1000" dirty="0" err="1">
                <a:latin typeface="Calibri" panose="020F0502020204030204" pitchFamily="34" charset="0"/>
                <a:cs typeface="Calibri" panose="020F0502020204030204" pitchFamily="34" charset="0"/>
              </a:rPr>
              <a:t>Ecological</a:t>
            </a:r>
            <a:r>
              <a:rPr lang="fr-FR" sz="1000" dirty="0">
                <a:latin typeface="Calibri" panose="020F0502020204030204" pitchFamily="34" charset="0"/>
                <a:cs typeface="Calibri" panose="020F0502020204030204" pitchFamily="34" charset="0"/>
              </a:rPr>
              <a:t> Archives maintenu par </a:t>
            </a:r>
            <a:r>
              <a:rPr lang="fr-FR" sz="1000" dirty="0" err="1">
                <a:latin typeface="Calibri" panose="020F0502020204030204" pitchFamily="34" charset="0"/>
                <a:cs typeface="Calibri" panose="020F0502020204030204" pitchFamily="34" charset="0"/>
              </a:rPr>
              <a:t>Wiley</a:t>
            </a:r>
            <a:r>
              <a:rPr lang="fr-FR" sz="1000" dirty="0">
                <a:latin typeface="Calibri" panose="020F0502020204030204" pitchFamily="34" charset="0"/>
                <a:cs typeface="Calibri" panose="020F0502020204030204" pitchFamily="34" charset="0"/>
              </a:rPr>
              <a:t> </a:t>
            </a:r>
          </a:p>
          <a:p>
            <a:pPr marL="0" lvl="1" indent="0"/>
            <a:r>
              <a:rPr lang="fr-FR" sz="1000" dirty="0">
                <a:latin typeface="Calibri" panose="020F0502020204030204" pitchFamily="34" charset="0"/>
                <a:cs typeface="Calibri" panose="020F0502020204030204" pitchFamily="34" charset="0"/>
              </a:rPr>
              <a:t>les données déposées dans un entrepôt de données tel que DRYAD, </a:t>
            </a:r>
            <a:r>
              <a:rPr lang="fr-FR" sz="1000" dirty="0" err="1">
                <a:latin typeface="Calibri" panose="020F0502020204030204" pitchFamily="34" charset="0"/>
                <a:cs typeface="Calibri" panose="020F0502020204030204" pitchFamily="34" charset="0"/>
              </a:rPr>
              <a:t>Figshare</a:t>
            </a:r>
            <a:r>
              <a:rPr lang="fr-FR" sz="1000" dirty="0">
                <a:latin typeface="Calibri" panose="020F0502020204030204" pitchFamily="34" charset="0"/>
                <a:cs typeface="Calibri" panose="020F0502020204030204" pitchFamily="34" charset="0"/>
              </a:rPr>
              <a:t> ou autres entrepôts thématiques ou institutionnels.</a:t>
            </a:r>
          </a:p>
          <a:p>
            <a:pPr marL="0" lvl="1" indent="0"/>
            <a:r>
              <a:rPr lang="en-GB" sz="1000" dirty="0" err="1">
                <a:latin typeface="Calibri" panose="020F0502020204030204" pitchFamily="34" charset="0"/>
                <a:cs typeface="Calibri" panose="020F0502020204030204" pitchFamily="34" charset="0"/>
              </a:rPr>
              <a:t>en</a:t>
            </a:r>
            <a:r>
              <a:rPr lang="en-GB" sz="1000" dirty="0">
                <a:latin typeface="Calibri" panose="020F0502020204030204" pitchFamily="34" charset="0"/>
                <a:cs typeface="Calibri" panose="020F0502020204030204" pitchFamily="34" charset="0"/>
              </a:rPr>
              <a:t> +, </a:t>
            </a:r>
            <a:r>
              <a:rPr lang="en-GB" sz="1000" dirty="0" err="1">
                <a:latin typeface="Calibri" panose="020F0502020204030204" pitchFamily="34" charset="0"/>
                <a:cs typeface="Calibri" panose="020F0502020204030204" pitchFamily="34" charset="0"/>
              </a:rPr>
              <a:t>depuis</a:t>
            </a:r>
            <a:r>
              <a:rPr lang="en-GB" sz="1000" dirty="0">
                <a:latin typeface="Calibri" panose="020F0502020204030204" pitchFamily="34" charset="0"/>
                <a:cs typeface="Calibri" panose="020F0502020204030204" pitchFamily="34" charset="0"/>
              </a:rPr>
              <a:t> 2021 : data must both be provided as Supporting Information to the paper on the journal’s online platform and be made available on a public repository.</a:t>
            </a:r>
          </a:p>
          <a:p>
            <a:pPr marL="0" lvl="1" indent="0"/>
            <a:r>
              <a:rPr lang="en-US" sz="1000" dirty="0">
                <a:latin typeface="Calibri" panose="020F0502020204030204" pitchFamily="34" charset="0"/>
                <a:cs typeface="Calibri" panose="020F0502020204030204" pitchFamily="34" charset="0"/>
              </a:rPr>
              <a:t>Metadata fully describe the content, context, quality, and structure of the data. The</a:t>
            </a:r>
            <a:br>
              <a:rPr lang="en-US" sz="1000" dirty="0">
                <a:latin typeface="Calibri" panose="020F0502020204030204" pitchFamily="34" charset="0"/>
                <a:cs typeface="Calibri" panose="020F0502020204030204" pitchFamily="34" charset="0"/>
              </a:rPr>
            </a:br>
            <a:r>
              <a:rPr lang="en-US" sz="1000" dirty="0">
                <a:latin typeface="Calibri" panose="020F0502020204030204" pitchFamily="34" charset="0"/>
                <a:cs typeface="Calibri" panose="020F0502020204030204" pitchFamily="34" charset="0"/>
              </a:rPr>
              <a:t>Metadata document should be put together using our template document (.docx)). All Classes (Class I-Class V) and appropriate fields must be completed. </a:t>
            </a:r>
          </a:p>
          <a:p>
            <a:pPr marL="0" lvl="1" indent="0">
              <a:buNone/>
            </a:pPr>
            <a:endParaRPr lang="fr-FR" sz="1000" dirty="0">
              <a:latin typeface="Calibri" panose="020F0502020204030204" pitchFamily="34" charset="0"/>
              <a:cs typeface="Calibri" panose="020F0502020204030204" pitchFamily="34" charset="0"/>
            </a:endParaRPr>
          </a:p>
          <a:p>
            <a:pPr marL="0" lvl="0" indent="0">
              <a:buNone/>
            </a:pPr>
            <a:r>
              <a:rPr lang="fr-FR" sz="1000" dirty="0">
                <a:latin typeface="Calibri" panose="020F0502020204030204" pitchFamily="34" charset="0"/>
                <a:cs typeface="Calibri" panose="020F0502020204030204" pitchFamily="34" charset="0"/>
              </a:rPr>
              <a:t>Coût de publication (2022): 250 $. Les data papers sont en accès libre.</a:t>
            </a:r>
          </a:p>
          <a:p>
            <a:pPr marL="0" lvl="0" indent="0">
              <a:buNone/>
            </a:pPr>
            <a:r>
              <a:rPr lang="fr-FR" sz="1000" dirty="0">
                <a:latin typeface="Calibri" panose="020F0502020204030204" pitchFamily="34" charset="0"/>
                <a:cs typeface="Calibri" panose="020F0502020204030204" pitchFamily="34" charset="0"/>
              </a:rPr>
              <a:t>Exemples : </a:t>
            </a:r>
          </a:p>
          <a:p>
            <a:pPr marL="158750" lvl="0" indent="0">
              <a:buNone/>
            </a:pPr>
            <a:r>
              <a:rPr lang="en-GB" sz="900" dirty="0">
                <a:latin typeface="Calibri" panose="020F0502020204030204" pitchFamily="34" charset="0"/>
                <a:cs typeface="Calibri" panose="020F0502020204030204" pitchFamily="34" charset="0"/>
              </a:rPr>
              <a:t>Forage database: A compilation of functional responses for consumers and </a:t>
            </a:r>
            <a:r>
              <a:rPr lang="en-GB" sz="900" dirty="0" err="1">
                <a:latin typeface="Calibri" panose="020F0502020204030204" pitchFamily="34" charset="0"/>
                <a:cs typeface="Calibri" panose="020F0502020204030204" pitchFamily="34" charset="0"/>
              </a:rPr>
              <a:t>parasitoids</a:t>
            </a:r>
            <a:r>
              <a:rPr lang="en-GB" sz="900" dirty="0">
                <a:latin typeface="Calibri" panose="020F0502020204030204" pitchFamily="34" charset="0"/>
                <a:cs typeface="Calibri" panose="020F0502020204030204" pitchFamily="34" charset="0"/>
              </a:rPr>
              <a:t>. 2022. </a:t>
            </a:r>
            <a:r>
              <a:rPr lang="fr-FR" sz="900" u="sng" dirty="0">
                <a:latin typeface="Calibri" panose="020F0502020204030204" pitchFamily="34" charset="0"/>
                <a:cs typeface="Calibri" panose="020F0502020204030204" pitchFamily="34" charset="0"/>
                <a:hlinkClick r:id="rId5"/>
              </a:rPr>
              <a:t>https://doi.org/10.1002/ecy.3706</a:t>
            </a:r>
            <a:r>
              <a:rPr lang="fr-FR" sz="900" dirty="0">
                <a:latin typeface="Calibri" panose="020F0502020204030204" pitchFamily="34" charset="0"/>
                <a:cs typeface="Calibri" panose="020F0502020204030204" pitchFamily="34" charset="0"/>
              </a:rPr>
              <a:t> </a:t>
            </a:r>
          </a:p>
          <a:p>
            <a:pPr marL="158750" lvl="0" indent="0">
              <a:buNone/>
            </a:pPr>
            <a:r>
              <a:rPr lang="en-GB" sz="900" dirty="0">
                <a:latin typeface="Calibri" panose="020F0502020204030204" pitchFamily="34" charset="0"/>
                <a:cs typeface="Calibri" panose="020F0502020204030204" pitchFamily="34" charset="0"/>
              </a:rPr>
              <a:t>Madagascar Terrestrial Camera Survey Database 2021: A collation of protected forest camera surveys from 2007–2021. 2022. </a:t>
            </a:r>
            <a:r>
              <a:rPr lang="fr-FR" sz="900" dirty="0">
                <a:latin typeface="Calibri" panose="020F0502020204030204" pitchFamily="34" charset="0"/>
                <a:cs typeface="Calibri" panose="020F0502020204030204" pitchFamily="34" charset="0"/>
                <a:hlinkClick r:id="rId6"/>
              </a:rPr>
              <a:t>https://doi.org/10.1002/ecy.3687</a:t>
            </a:r>
            <a:endParaRPr lang="fr-FR" sz="900" i="1" dirty="0">
              <a:latin typeface="Calibri" panose="020F0502020204030204" pitchFamily="34" charset="0"/>
              <a:cs typeface="Calibri" panose="020F0502020204030204" pitchFamily="34" charset="0"/>
            </a:endParaRPr>
          </a:p>
          <a:p>
            <a:pPr marL="158750" lvl="0" indent="0">
              <a:buNone/>
            </a:pPr>
            <a:r>
              <a:rPr lang="en-GB" sz="900" dirty="0">
                <a:latin typeface="Calibri" panose="020F0502020204030204" pitchFamily="34" charset="0"/>
                <a:cs typeface="Calibri" panose="020F0502020204030204" pitchFamily="34" charset="0"/>
              </a:rPr>
              <a:t>DAMA: the global Distribution of Alien Mammals database. 2021. </a:t>
            </a:r>
            <a:r>
              <a:rPr lang="en-GB" sz="900" dirty="0">
                <a:latin typeface="Calibri" panose="020F0502020204030204" pitchFamily="34" charset="0"/>
                <a:cs typeface="Calibri" panose="020F0502020204030204" pitchFamily="34" charset="0"/>
                <a:hlinkClick r:id="rId7"/>
              </a:rPr>
              <a:t>https://doi.org/10.1002/ecy.3474</a:t>
            </a:r>
            <a:r>
              <a:rPr lang="en-GB" sz="900" dirty="0">
                <a:latin typeface="Calibri" panose="020F0502020204030204" pitchFamily="34" charset="0"/>
                <a:cs typeface="Calibri" panose="020F0502020204030204" pitchFamily="34" charset="0"/>
              </a:rPr>
              <a:t> </a:t>
            </a:r>
            <a:endParaRPr lang="fr-FR" sz="900" dirty="0">
              <a:latin typeface="Calibri" panose="020F0502020204030204" pitchFamily="34" charset="0"/>
              <a:cs typeface="Calibri" panose="020F0502020204030204" pitchFamily="34" charset="0"/>
            </a:endParaRPr>
          </a:p>
          <a:p>
            <a:pPr marL="158750" lvl="0" indent="0">
              <a:buNone/>
            </a:pPr>
            <a:r>
              <a:rPr lang="en-GB" sz="900" dirty="0">
                <a:latin typeface="Calibri" panose="020F0502020204030204" pitchFamily="34" charset="0"/>
                <a:cs typeface="Calibri" panose="020F0502020204030204" pitchFamily="34" charset="0"/>
              </a:rPr>
              <a:t>Wild bees of Chile: a database on taxonomy, sociality, and ecology. 2021. </a:t>
            </a:r>
            <a:r>
              <a:rPr lang="en-GB" sz="900" dirty="0">
                <a:latin typeface="Calibri" panose="020F0502020204030204" pitchFamily="34" charset="0"/>
                <a:cs typeface="Calibri" panose="020F0502020204030204" pitchFamily="34" charset="0"/>
                <a:hlinkClick r:id="rId8"/>
              </a:rPr>
              <a:t>https://doi.org/10.1002/ecy.3377</a:t>
            </a:r>
            <a:r>
              <a:rPr lang="en-GB" sz="900" dirty="0">
                <a:latin typeface="Calibri" panose="020F0502020204030204" pitchFamily="34" charset="0"/>
                <a:cs typeface="Calibri" panose="020F0502020204030204" pitchFamily="34" charset="0"/>
              </a:rPr>
              <a:t> </a:t>
            </a:r>
            <a:endParaRPr lang="fr-FR" sz="900" dirty="0">
              <a:latin typeface="Calibri" panose="020F0502020204030204" pitchFamily="34" charset="0"/>
              <a:cs typeface="Calibri" panose="020F0502020204030204" pitchFamily="34" charset="0"/>
            </a:endParaRPr>
          </a:p>
          <a:p>
            <a:pPr marL="158750" lvl="0" indent="0">
              <a:buNone/>
            </a:pPr>
            <a:r>
              <a:rPr lang="en-GB" sz="900" dirty="0">
                <a:latin typeface="Calibri" panose="020F0502020204030204" pitchFamily="34" charset="0"/>
                <a:cs typeface="Calibri" panose="020F0502020204030204" pitchFamily="34" charset="0"/>
              </a:rPr>
              <a:t>Commensal small mammal trapping data in Southern Senegal, 2012–2015: where invasive species meet native ones. 2021. </a:t>
            </a:r>
            <a:r>
              <a:rPr lang="en-GB" sz="900" dirty="0">
                <a:latin typeface="Calibri" panose="020F0502020204030204" pitchFamily="34" charset="0"/>
                <a:cs typeface="Calibri" panose="020F0502020204030204" pitchFamily="34" charset="0"/>
                <a:hlinkClick r:id="rId9"/>
              </a:rPr>
              <a:t>https://doi.org/10.1002/ecy.3470</a:t>
            </a:r>
            <a:r>
              <a:rPr lang="en-GB" sz="900" dirty="0">
                <a:latin typeface="Calibri" panose="020F0502020204030204" pitchFamily="34" charset="0"/>
                <a:cs typeface="Calibri" panose="020F0502020204030204" pitchFamily="34" charset="0"/>
              </a:rPr>
              <a:t> </a:t>
            </a:r>
            <a:endParaRPr lang="fr-FR" sz="90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fr-FR" sz="800" dirty="0">
              <a:latin typeface="Calibri" panose="020F0502020204030204" pitchFamily="34" charset="0"/>
              <a:cs typeface="Calibri" panose="020F0502020204030204" pitchFamily="34" charset="0"/>
            </a:endParaRPr>
          </a:p>
          <a:p>
            <a:pPr marL="0" indent="0">
              <a:buNone/>
            </a:pPr>
            <a:r>
              <a:rPr lang="en-US" sz="1000" b="1" i="1" dirty="0">
                <a:effectLst/>
                <a:latin typeface="Calibri" panose="020F0502020204030204" pitchFamily="34" charset="0"/>
                <a:cs typeface="Calibri" panose="020F0502020204030204" pitchFamily="34" charset="0"/>
              </a:rPr>
              <a:t>Metadata</a:t>
            </a:r>
            <a:r>
              <a:rPr lang="en-US" sz="1000" dirty="0">
                <a:latin typeface="Calibri" panose="020F0502020204030204" pitchFamily="34" charset="0"/>
                <a:cs typeface="Calibri" panose="020F0502020204030204" pitchFamily="34" charset="0"/>
              </a:rPr>
              <a:t> fully describe the content, context, quality, and structure of the data. The metadata should be submitted in a single .DOC, or .DOCX file. </a:t>
            </a:r>
          </a:p>
          <a:p>
            <a:pPr marL="0" indent="0">
              <a:buNone/>
            </a:pPr>
            <a:r>
              <a:rPr lang="fr-FR" sz="1000" dirty="0">
                <a:latin typeface="Calibri" panose="020F0502020204030204" pitchFamily="34" charset="0"/>
                <a:cs typeface="Calibri" panose="020F0502020204030204" pitchFamily="34" charset="0"/>
              </a:rPr>
              <a:t>Le texte du </a:t>
            </a:r>
            <a:r>
              <a:rPr lang="fr-FR" sz="1000" i="1" dirty="0">
                <a:latin typeface="Calibri" panose="020F0502020204030204" pitchFamily="34" charset="0"/>
                <a:cs typeface="Calibri" panose="020F0502020204030204" pitchFamily="34" charset="0"/>
              </a:rPr>
              <a:t>Data paper </a:t>
            </a:r>
            <a:r>
              <a:rPr lang="fr-FR" sz="1000" dirty="0">
                <a:latin typeface="Calibri" panose="020F0502020204030204" pitchFamily="34" charset="0"/>
                <a:cs typeface="Calibri" panose="020F0502020204030204" pitchFamily="34" charset="0"/>
              </a:rPr>
              <a:t>suit l’organisation du standard de métadonnées en </a:t>
            </a:r>
            <a:r>
              <a:rPr lang="fr-FR" sz="1000" dirty="0" err="1">
                <a:latin typeface="Calibri" panose="020F0502020204030204" pitchFamily="34" charset="0"/>
                <a:cs typeface="Calibri" panose="020F0502020204030204" pitchFamily="34" charset="0"/>
              </a:rPr>
              <a:t>Ecology</a:t>
            </a:r>
            <a:r>
              <a:rPr lang="fr-FR" sz="1000" dirty="0">
                <a:latin typeface="Calibri" panose="020F0502020204030204" pitchFamily="34" charset="0"/>
                <a:cs typeface="Calibri" panose="020F0502020204030204" pitchFamily="34" charset="0"/>
              </a:rPr>
              <a:t> : </a:t>
            </a:r>
            <a:r>
              <a:rPr lang="fr-FR" sz="1000" dirty="0">
                <a:latin typeface="Calibri" panose="020F0502020204030204" pitchFamily="34" charset="0"/>
                <a:cs typeface="Calibri" panose="020F0502020204030204" pitchFamily="34" charset="0"/>
                <a:sym typeface="Wingdings" panose="05000000000000000000" pitchFamily="2" charset="2"/>
              </a:rPr>
              <a:t>ainsi tous les jeux de données sont interopérables entre eux puisque tous décrits de la même façon. (</a:t>
            </a:r>
            <a:r>
              <a:rPr lang="en-US" sz="1000" i="1" dirty="0">
                <a:latin typeface="Calibri" panose="020F0502020204030204" pitchFamily="34" charset="0"/>
                <a:cs typeface="Calibri" panose="020F0502020204030204" pitchFamily="34" charset="0"/>
                <a:sym typeface="Wingdings" panose="05000000000000000000" pitchFamily="2" charset="2"/>
              </a:rPr>
              <a:t>Metadata content must adhere strictly to the metadata content standards derived from Michener et al.1997; Ecological Applications 7:330–342). </a:t>
            </a:r>
            <a:endParaRPr lang="fr-FR" sz="1000" i="1" dirty="0">
              <a:latin typeface="Calibri" panose="020F0502020204030204" pitchFamily="34" charset="0"/>
              <a:cs typeface="Calibri" panose="020F0502020204030204" pitchFamily="34" charset="0"/>
            </a:endParaRPr>
          </a:p>
          <a:p>
            <a:pPr marL="0" indent="0">
              <a:buNone/>
            </a:pPr>
            <a:r>
              <a:rPr lang="fr-FR" sz="1000" dirty="0">
                <a:latin typeface="Calibri" panose="020F0502020204030204" pitchFamily="34" charset="0"/>
                <a:cs typeface="Calibri" panose="020F0502020204030204" pitchFamily="34" charset="0"/>
              </a:rPr>
              <a:t>Exemples de métadonnées : Description du projet, du site, des méthodes, des variables….des formats, des données, personnes responsables, modalités d’accès aux données. </a:t>
            </a:r>
            <a:r>
              <a:rPr lang="en-US" sz="1000" dirty="0">
                <a:latin typeface="Calibri" panose="020F0502020204030204" pitchFamily="34" charset="0"/>
                <a:cs typeface="Calibri" panose="020F0502020204030204" pitchFamily="34" charset="0"/>
              </a:rPr>
              <a:t>A template for the metadata document can be found </a:t>
            </a:r>
            <a:r>
              <a:rPr lang="en-US" sz="1000" dirty="0">
                <a:latin typeface="Calibri" panose="020F0502020204030204" pitchFamily="34" charset="0"/>
                <a:cs typeface="Calibri" panose="020F0502020204030204" pitchFamily="34" charset="0"/>
                <a:hlinkClick r:id="rId10"/>
              </a:rPr>
              <a:t>here</a:t>
            </a:r>
            <a:r>
              <a:rPr lang="en-US" sz="1000" dirty="0">
                <a:latin typeface="Calibri" panose="020F0502020204030204" pitchFamily="34" charset="0"/>
                <a:cs typeface="Calibri" panose="020F0502020204030204" pitchFamily="34" charset="0"/>
              </a:rPr>
              <a:t>. </a:t>
            </a:r>
          </a:p>
          <a:p>
            <a:pPr marL="0" indent="0">
              <a:buNone/>
            </a:pPr>
            <a:r>
              <a:rPr lang="en-US" sz="1000" dirty="0">
                <a:latin typeface="Calibri" panose="020F0502020204030204" pitchFamily="34" charset="0"/>
                <a:cs typeface="Calibri" panose="020F0502020204030204" pitchFamily="34" charset="0"/>
              </a:rPr>
              <a:t>Authors must adhere to the ESA open research policy, which outlines that data associated with Data Papers must both be provided as Supporting Information to the paper on the journal’s online platform and be made available on a public repository. </a:t>
            </a:r>
            <a:r>
              <a:rPr lang="en-US" sz="1000" dirty="0">
                <a:latin typeface="Calibri" panose="020F0502020204030204" pitchFamily="34" charset="0"/>
                <a:cs typeface="Calibri" panose="020F0502020204030204" pitchFamily="34" charset="0"/>
                <a:hlinkClick r:id="rId11"/>
              </a:rPr>
              <a:t>https://esajournals.onlinelibrary.wiley.com/hub/journal/19399170/resources/data_paper_inst_ecy</a:t>
            </a:r>
            <a:r>
              <a:rPr lang="en-US" sz="1000" dirty="0">
                <a:latin typeface="Calibri" panose="020F0502020204030204" pitchFamily="34" charset="0"/>
                <a:cs typeface="Calibri" panose="020F0502020204030204" pitchFamily="34" charset="0"/>
              </a:rPr>
              <a:t>  </a:t>
            </a:r>
          </a:p>
          <a:p>
            <a:pPr marL="158750" indent="0">
              <a:buNone/>
            </a:pPr>
            <a:r>
              <a:rPr lang="en-US" sz="1000" dirty="0">
                <a:latin typeface="Calibri" panose="020F0502020204030204" pitchFamily="34" charset="0"/>
                <a:cs typeface="Calibri" panose="020F0502020204030204" pitchFamily="34" charset="0"/>
              </a:rPr>
              <a:t>Fifty years of continuous precipitation and stream chemistry data from the Hubbard Brook ecosystem study (1963–2013). Gene E. Likens. </a:t>
            </a:r>
            <a:r>
              <a:rPr lang="fr-FR" sz="1000" dirty="0">
                <a:latin typeface="Calibri" panose="020F0502020204030204" pitchFamily="34" charset="0"/>
                <a:cs typeface="Calibri" panose="020F0502020204030204" pitchFamily="34" charset="0"/>
                <a:hlinkClick r:id="rId12"/>
              </a:rPr>
              <a:t>https://esajournals.onlinelibrary.wiley.com/doi/full/10.1002/ecy.1894</a:t>
            </a:r>
            <a:r>
              <a:rPr lang="fr-FR" sz="1000" dirty="0">
                <a:latin typeface="Calibri" panose="020F0502020204030204" pitchFamily="34" charset="0"/>
                <a:cs typeface="Calibri" panose="020F0502020204030204" pitchFamily="34" charset="0"/>
              </a:rPr>
              <a:t>  </a:t>
            </a:r>
          </a:p>
          <a:p>
            <a:pPr marL="158750" indent="0">
              <a:buNone/>
            </a:pPr>
            <a:r>
              <a:rPr lang="fr-FR" sz="1000" dirty="0" err="1">
                <a:latin typeface="Calibri" panose="020F0502020204030204" pitchFamily="34" charset="0"/>
                <a:cs typeface="Calibri" panose="020F0502020204030204" pitchFamily="34" charset="0"/>
              </a:rPr>
              <a:t>Datapaper</a:t>
            </a:r>
            <a:r>
              <a:rPr lang="fr-FR" sz="1000" dirty="0">
                <a:latin typeface="Calibri" panose="020F0502020204030204" pitchFamily="34" charset="0"/>
                <a:cs typeface="Calibri" panose="020F0502020204030204" pitchFamily="34" charset="0"/>
              </a:rPr>
              <a:t> + structuré, + formalisé selon les Instructions aux auteurs avec lien vers le fichier </a:t>
            </a:r>
            <a:r>
              <a:rPr lang="fr-FR" sz="1000" dirty="0" err="1">
                <a:latin typeface="Calibri" panose="020F0502020204030204" pitchFamily="34" charset="0"/>
                <a:cs typeface="Calibri" panose="020F0502020204030204" pitchFamily="34" charset="0"/>
              </a:rPr>
              <a:t>word</a:t>
            </a:r>
            <a:r>
              <a:rPr lang="fr-FR" sz="1000" dirty="0">
                <a:latin typeface="Calibri" panose="020F0502020204030204" pitchFamily="34" charset="0"/>
                <a:cs typeface="Calibri" panose="020F0502020204030204" pitchFamily="34" charset="0"/>
              </a:rPr>
              <a:t> des métadonnées EML: </a:t>
            </a:r>
            <a:r>
              <a:rPr lang="fr-FR" sz="1000" dirty="0">
                <a:latin typeface="Calibri" panose="020F0502020204030204" pitchFamily="34" charset="0"/>
                <a:cs typeface="Calibri" panose="020F0502020204030204" pitchFamily="34" charset="0"/>
                <a:hlinkClick r:id="rId11"/>
              </a:rPr>
              <a:t>https://esajournals.onlinelibrary.wiley.com/hub/journal/19399170/resources/data_paper_inst_ecy</a:t>
            </a:r>
            <a:r>
              <a:rPr lang="fr-FR" sz="1000" dirty="0">
                <a:latin typeface="Calibri" panose="020F0502020204030204" pitchFamily="34" charset="0"/>
                <a:cs typeface="Calibri" panose="020F0502020204030204" pitchFamily="34" charset="0"/>
              </a:rPr>
              <a:t>  </a:t>
            </a:r>
          </a:p>
          <a:p>
            <a:pPr marL="0" indent="0">
              <a:buNone/>
            </a:pPr>
            <a:r>
              <a:rPr lang="en-US" sz="1000" dirty="0" err="1">
                <a:latin typeface="Calibri" panose="020F0502020204030204" pitchFamily="34" charset="0"/>
                <a:cs typeface="Calibri" panose="020F0502020204030204" pitchFamily="34" charset="0"/>
              </a:rPr>
              <a:t>Autre</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exemple</a:t>
            </a:r>
            <a:r>
              <a:rPr lang="en-US" sz="1000" dirty="0">
                <a:latin typeface="Calibri" panose="020F0502020204030204" pitchFamily="34" charset="0"/>
                <a:cs typeface="Calibri" panose="020F0502020204030204" pitchFamily="34" charset="0"/>
              </a:rPr>
              <a:t> de </a:t>
            </a:r>
            <a:r>
              <a:rPr lang="en-US" sz="1000" i="1" dirty="0">
                <a:latin typeface="Calibri" panose="020F0502020204030204" pitchFamily="34" charset="0"/>
                <a:cs typeface="Calibri" panose="020F0502020204030204" pitchFamily="34" charset="0"/>
              </a:rPr>
              <a:t>Data paper</a:t>
            </a:r>
            <a:r>
              <a:rPr lang="en-US" sz="1000" dirty="0">
                <a:latin typeface="Calibri" panose="020F0502020204030204" pitchFamily="34" charset="0"/>
                <a:cs typeface="Calibri" panose="020F0502020204030204" pitchFamily="34" charset="0"/>
              </a:rPr>
              <a:t>: SNAPSHOT USA 2019: a coordinated national camera trap survey of the United States. 2021: </a:t>
            </a:r>
            <a:r>
              <a:rPr lang="fr-FR" sz="1000" dirty="0">
                <a:latin typeface="Calibri" panose="020F0502020204030204" pitchFamily="34" charset="0"/>
                <a:cs typeface="Calibri" panose="020F0502020204030204" pitchFamily="34" charset="0"/>
                <a:hlinkClick r:id="rId13"/>
              </a:rPr>
              <a:t>https://esajournals.onlinelibrary.wiley.com/doi/full/10.1002/ecy.3353#support-information-section</a:t>
            </a:r>
            <a:r>
              <a:rPr lang="fr-FR" sz="1000" dirty="0">
                <a:latin typeface="Calibri" panose="020F0502020204030204" pitchFamily="34" charset="0"/>
                <a:cs typeface="Calibri" panose="020F0502020204030204" pitchFamily="34" charset="0"/>
              </a:rPr>
              <a:t>  </a:t>
            </a:r>
          </a:p>
          <a:p>
            <a:pPr marL="0" indent="0">
              <a:buNone/>
            </a:pPr>
            <a:r>
              <a:rPr lang="fr-FR" sz="1000" dirty="0">
                <a:latin typeface="Calibri" panose="020F0502020204030204" pitchFamily="34" charset="0"/>
                <a:cs typeface="Calibri" panose="020F0502020204030204" pitchFamily="34" charset="0"/>
              </a:rPr>
              <a:t>Accès aux données dans l’entrepôt </a:t>
            </a:r>
            <a:r>
              <a:rPr lang="fr-FR" sz="1000" dirty="0" err="1">
                <a:latin typeface="Calibri" panose="020F0502020204030204" pitchFamily="34" charset="0"/>
                <a:cs typeface="Calibri" panose="020F0502020204030204" pitchFamily="34" charset="0"/>
              </a:rPr>
              <a:t>eMammal</a:t>
            </a:r>
            <a:r>
              <a:rPr lang="fr-FR" sz="1000" dirty="0">
                <a:latin typeface="Calibri" panose="020F0502020204030204" pitchFamily="34" charset="0"/>
                <a:cs typeface="Calibri" panose="020F0502020204030204" pitchFamily="34" charset="0"/>
              </a:rPr>
              <a:t> : </a:t>
            </a:r>
            <a:r>
              <a:rPr lang="fr-FR" sz="1000" dirty="0">
                <a:latin typeface="Calibri" panose="020F0502020204030204" pitchFamily="34" charset="0"/>
                <a:cs typeface="Calibri" panose="020F0502020204030204" pitchFamily="34" charset="0"/>
                <a:hlinkClick r:id="rId14"/>
              </a:rPr>
              <a:t>https://emammal.si.edu/search/node/SNAPSHOT%20USA</a:t>
            </a:r>
            <a:r>
              <a:rPr lang="fr-FR" sz="1000" dirty="0">
                <a:latin typeface="Calibri" panose="020F0502020204030204" pitchFamily="34" charset="0"/>
                <a:cs typeface="Calibri" panose="020F0502020204030204" pitchFamily="34" charset="0"/>
              </a:rPr>
              <a:t>  </a:t>
            </a:r>
          </a:p>
          <a:p>
            <a:pPr marL="0" indent="0">
              <a:buNone/>
            </a:pPr>
            <a:endParaRPr lang="fr-FR" sz="1000" dirty="0">
              <a:latin typeface="Calibri" panose="020F0502020204030204" pitchFamily="34" charset="0"/>
              <a:cs typeface="Calibri" panose="020F0502020204030204" pitchFamily="34" charset="0"/>
            </a:endParaRPr>
          </a:p>
          <a:p>
            <a:pPr marL="0" indent="0">
              <a:buNone/>
            </a:pPr>
            <a:r>
              <a:rPr lang="en-US" sz="1000" dirty="0" err="1">
                <a:latin typeface="Calibri" panose="020F0502020204030204" pitchFamily="34" charset="0"/>
                <a:cs typeface="Calibri" panose="020F0502020204030204" pitchFamily="34" charset="0"/>
              </a:rPr>
              <a:t>Même</a:t>
            </a:r>
            <a:r>
              <a:rPr lang="en-US" sz="1000" dirty="0">
                <a:latin typeface="Calibri" panose="020F0502020204030204" pitchFamily="34" charset="0"/>
                <a:cs typeface="Calibri" panose="020F0502020204030204" pitchFamily="34" charset="0"/>
              </a:rPr>
              <a:t> type de </a:t>
            </a:r>
            <a:r>
              <a:rPr lang="en-US" sz="1000" dirty="0" err="1">
                <a:latin typeface="Calibri" panose="020F0502020204030204" pitchFamily="34" charset="0"/>
                <a:cs typeface="Calibri" panose="020F0502020204030204" pitchFamily="34" charset="0"/>
              </a:rPr>
              <a:t>modèle</a:t>
            </a:r>
            <a:r>
              <a:rPr lang="en-US" sz="1000" dirty="0">
                <a:latin typeface="Calibri" panose="020F0502020204030204" pitchFamily="34" charset="0"/>
                <a:cs typeface="Calibri" panose="020F0502020204030204" pitchFamily="34" charset="0"/>
              </a:rPr>
              <a:t> avec </a:t>
            </a:r>
            <a:r>
              <a:rPr lang="en-US" sz="1000" dirty="0" err="1">
                <a:latin typeface="Calibri" panose="020F0502020204030204" pitchFamily="34" charset="0"/>
                <a:cs typeface="Calibri" panose="020F0502020204030204" pitchFamily="34" charset="0"/>
              </a:rPr>
              <a:t>métadonnées</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structurées</a:t>
            </a:r>
            <a:r>
              <a:rPr lang="en-US" sz="1000" dirty="0">
                <a:latin typeface="Calibri" panose="020F0502020204030204" pitchFamily="34" charset="0"/>
                <a:cs typeface="Calibri" panose="020F0502020204030204" pitchFamily="34" charset="0"/>
              </a:rPr>
              <a:t> pour Open Health Data : </a:t>
            </a:r>
            <a:r>
              <a:rPr lang="fr-FR" sz="1000" dirty="0">
                <a:latin typeface="Calibri" panose="020F0502020204030204" pitchFamily="34" charset="0"/>
                <a:cs typeface="Calibri" panose="020F0502020204030204" pitchFamily="34" charset="0"/>
                <a:hlinkClick r:id="rId15"/>
              </a:rPr>
              <a:t>https://openhealthdata.metajnl.com/about/submissions/</a:t>
            </a:r>
            <a:endParaRPr lang="fr-FR" sz="100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50001021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400"/>
            <a:ext cx="5486400" cy="4926330"/>
          </a:xfrm>
          <a:prstGeom prst="rect">
            <a:avLst/>
          </a:prstGeom>
        </p:spPr>
        <p:txBody>
          <a:bodyPr spcFirstLastPara="1" wrap="square" lIns="91425" tIns="91425" rIns="91425" bIns="91425" anchor="t" anchorCtr="0">
            <a:noAutofit/>
          </a:bodyPr>
          <a:lstStyle/>
          <a:p>
            <a:pPr marL="158750" indent="0">
              <a:buNone/>
            </a:pPr>
            <a:r>
              <a:rPr lang="en-US" sz="1000" b="1" i="0" u="none" strike="noStrike" kern="1200" cap="none" dirty="0">
                <a:solidFill>
                  <a:schemeClr val="tx1"/>
                </a:solidFill>
                <a:effectLst/>
                <a:latin typeface="Calibri" panose="020F0502020204030204" pitchFamily="34" charset="0"/>
                <a:cs typeface="Calibri" panose="020F0502020204030204" pitchFamily="34" charset="0"/>
                <a:sym typeface="Arial"/>
              </a:rPr>
              <a:t>Class I. Data set descriptors</a:t>
            </a:r>
            <a:endParaRPr lang="fr-FR" sz="1000" b="1" i="0" u="none" strike="noStrike" kern="1200" cap="none" dirty="0">
              <a:solidFill>
                <a:schemeClr val="tx1"/>
              </a:solidFill>
              <a:effectLst/>
              <a:latin typeface="Calibri" panose="020F0502020204030204" pitchFamily="34" charset="0"/>
              <a:cs typeface="Calibri" panose="020F0502020204030204" pitchFamily="34" charset="0"/>
              <a:sym typeface="Arial"/>
            </a:endParaRPr>
          </a:p>
          <a:p>
            <a:pPr lvl="0"/>
            <a:r>
              <a:rPr lang="en-US" sz="1000" b="0" i="0" u="none" strike="noStrike" kern="1200" cap="none" dirty="0">
                <a:solidFill>
                  <a:schemeClr val="tx1"/>
                </a:solidFill>
                <a:effectLst/>
                <a:latin typeface="Calibri" panose="020F0502020204030204" pitchFamily="34" charset="0"/>
                <a:cs typeface="Calibri" panose="020F0502020204030204" pitchFamily="34" charset="0"/>
                <a:sym typeface="Arial"/>
              </a:rPr>
              <a:t>Data set identity: Title or theme of data set</a:t>
            </a:r>
            <a:endParaRPr lang="fr-FR" sz="1000" b="0" i="0" u="none" strike="noStrike" kern="1200" cap="none" dirty="0">
              <a:solidFill>
                <a:schemeClr val="tx1"/>
              </a:solidFill>
              <a:effectLst/>
              <a:latin typeface="Calibri" panose="020F0502020204030204" pitchFamily="34" charset="0"/>
              <a:cs typeface="Calibri" panose="020F0502020204030204" pitchFamily="34" charset="0"/>
              <a:sym typeface="Arial"/>
            </a:endParaRPr>
          </a:p>
          <a:p>
            <a:pPr lvl="0"/>
            <a:r>
              <a:rPr lang="en-US" sz="1000" b="0" i="0" u="none" strike="noStrike" kern="1200" cap="none" dirty="0">
                <a:solidFill>
                  <a:schemeClr val="tx1"/>
                </a:solidFill>
                <a:effectLst/>
                <a:latin typeface="Calibri" panose="020F0502020204030204" pitchFamily="34" charset="0"/>
                <a:cs typeface="Calibri" panose="020F0502020204030204" pitchFamily="34" charset="0"/>
                <a:sym typeface="Arial"/>
              </a:rPr>
              <a:t>Data set identification code: Database accession numbers or site-specific codes used to uniquely identify data set</a:t>
            </a:r>
            <a:endParaRPr lang="fr-FR" sz="1000" b="0" i="0" u="none" strike="noStrike" kern="1200" cap="none" dirty="0">
              <a:solidFill>
                <a:schemeClr val="tx1"/>
              </a:solidFill>
              <a:effectLst/>
              <a:latin typeface="Calibri" panose="020F0502020204030204" pitchFamily="34" charset="0"/>
              <a:cs typeface="Calibri" panose="020F0502020204030204" pitchFamily="34" charset="0"/>
              <a:sym typeface="Arial"/>
            </a:endParaRPr>
          </a:p>
          <a:p>
            <a:pPr lvl="0"/>
            <a:r>
              <a:rPr lang="en-US" sz="1000" b="0" i="0" u="none" strike="noStrike" kern="1200" cap="none" dirty="0">
                <a:solidFill>
                  <a:schemeClr val="tx1"/>
                </a:solidFill>
                <a:effectLst/>
                <a:latin typeface="Calibri" panose="020F0502020204030204" pitchFamily="34" charset="0"/>
                <a:cs typeface="Calibri" panose="020F0502020204030204" pitchFamily="34" charset="0"/>
                <a:sym typeface="Arial"/>
              </a:rPr>
              <a:t>Data set description</a:t>
            </a:r>
            <a:endParaRPr lang="fr-FR" sz="1000" b="0" i="0" u="none" strike="noStrike" kern="1200" cap="none" dirty="0">
              <a:solidFill>
                <a:schemeClr val="tx1"/>
              </a:solidFill>
              <a:effectLst/>
              <a:latin typeface="Calibri" panose="020F0502020204030204" pitchFamily="34" charset="0"/>
              <a:cs typeface="Calibri" panose="020F0502020204030204" pitchFamily="34" charset="0"/>
              <a:sym typeface="Arial"/>
            </a:endParaRPr>
          </a:p>
          <a:p>
            <a:pPr lvl="1"/>
            <a:r>
              <a:rPr lang="en-US" sz="900" b="0" i="0" u="none" strike="noStrike" kern="1200" cap="none" dirty="0">
                <a:solidFill>
                  <a:schemeClr val="tx1"/>
                </a:solidFill>
                <a:effectLst/>
                <a:latin typeface="Calibri" panose="020F0502020204030204" pitchFamily="34" charset="0"/>
                <a:cs typeface="Calibri" panose="020F0502020204030204" pitchFamily="34" charset="0"/>
                <a:sym typeface="Arial"/>
              </a:rPr>
              <a:t>Originators: Names and addresses of principal investigators associated with data set</a:t>
            </a:r>
            <a:endParaRPr lang="fr-FR" sz="900" b="0" i="0" u="none" strike="noStrike" kern="1200" cap="none" dirty="0">
              <a:solidFill>
                <a:schemeClr val="tx1"/>
              </a:solidFill>
              <a:effectLst/>
              <a:latin typeface="Calibri" panose="020F0502020204030204" pitchFamily="34" charset="0"/>
              <a:cs typeface="Calibri" panose="020F0502020204030204" pitchFamily="34" charset="0"/>
              <a:sym typeface="Arial"/>
            </a:endParaRPr>
          </a:p>
          <a:p>
            <a:pPr lvl="1"/>
            <a:r>
              <a:rPr lang="en-US" sz="900" b="0" i="0" u="none" strike="noStrike" kern="1200" cap="none" dirty="0">
                <a:solidFill>
                  <a:schemeClr val="tx1"/>
                </a:solidFill>
                <a:effectLst/>
                <a:latin typeface="Calibri" panose="020F0502020204030204" pitchFamily="34" charset="0"/>
                <a:cs typeface="Calibri" panose="020F0502020204030204" pitchFamily="34" charset="0"/>
                <a:sym typeface="Arial"/>
              </a:rPr>
              <a:t>Abstract: maximum of 350 words.</a:t>
            </a:r>
            <a:endParaRPr lang="fr-FR" sz="900" b="0" i="0" u="none" strike="noStrike" kern="1200" cap="none" dirty="0">
              <a:solidFill>
                <a:schemeClr val="tx1"/>
              </a:solidFill>
              <a:effectLst/>
              <a:latin typeface="Calibri" panose="020F0502020204030204" pitchFamily="34" charset="0"/>
              <a:cs typeface="Calibri" panose="020F0502020204030204" pitchFamily="34" charset="0"/>
              <a:sym typeface="Arial"/>
            </a:endParaRPr>
          </a:p>
          <a:p>
            <a:pPr lvl="0"/>
            <a:r>
              <a:rPr lang="en-US" sz="1000" b="0" i="0" u="none" strike="noStrike" kern="1200" cap="none" dirty="0">
                <a:solidFill>
                  <a:schemeClr val="tx1"/>
                </a:solidFill>
                <a:effectLst/>
                <a:latin typeface="Calibri" panose="020F0502020204030204" pitchFamily="34" charset="0"/>
                <a:cs typeface="Calibri" panose="020F0502020204030204" pitchFamily="34" charset="0"/>
                <a:sym typeface="Arial"/>
              </a:rPr>
              <a:t>Key words/phrases: Location (spatial scale), time period and sampling frequency (temporal scale), theme or contents (thematic scale)</a:t>
            </a:r>
            <a:endParaRPr lang="fr-FR" sz="1000" b="0" i="0" u="none" strike="noStrike" kern="1200" cap="none" dirty="0">
              <a:solidFill>
                <a:schemeClr val="tx1"/>
              </a:solidFill>
              <a:effectLst/>
              <a:latin typeface="Calibri" panose="020F0502020204030204" pitchFamily="34" charset="0"/>
              <a:cs typeface="Calibri" panose="020F0502020204030204" pitchFamily="34" charset="0"/>
              <a:sym typeface="Arial"/>
            </a:endParaRPr>
          </a:p>
          <a:p>
            <a:pPr marL="158750" indent="0">
              <a:buNone/>
            </a:pPr>
            <a:r>
              <a:rPr lang="en-US" sz="1000" b="1" kern="1200" dirty="0">
                <a:solidFill>
                  <a:schemeClr val="tx1"/>
                </a:solidFill>
                <a:latin typeface="Calibri" panose="020F0502020204030204" pitchFamily="34" charset="0"/>
                <a:cs typeface="Calibri" panose="020F0502020204030204" pitchFamily="34" charset="0"/>
              </a:rPr>
              <a:t>Class II. Research origin descriptors</a:t>
            </a:r>
          </a:p>
          <a:p>
            <a:pPr marL="158750" indent="0">
              <a:buNone/>
            </a:pPr>
            <a:r>
              <a:rPr lang="en-US" sz="1000" kern="1200" dirty="0">
                <a:solidFill>
                  <a:schemeClr val="tx1"/>
                </a:solidFill>
                <a:latin typeface="Calibri" panose="020F0502020204030204" pitchFamily="34" charset="0"/>
                <a:cs typeface="Calibri" panose="020F0502020204030204" pitchFamily="34" charset="0"/>
              </a:rPr>
              <a:t>       A. Overall project description</a:t>
            </a:r>
          </a:p>
          <a:p>
            <a:pPr marL="158750" indent="0">
              <a:buNone/>
            </a:pPr>
            <a:r>
              <a:rPr lang="en-US" sz="1000" kern="1200" dirty="0">
                <a:solidFill>
                  <a:schemeClr val="tx1"/>
                </a:solidFill>
                <a:latin typeface="Calibri" panose="020F0502020204030204" pitchFamily="34" charset="0"/>
                <a:cs typeface="Calibri" panose="020F0502020204030204" pitchFamily="34" charset="0"/>
              </a:rPr>
              <a:t>       B. Research Origin Description</a:t>
            </a:r>
          </a:p>
          <a:p>
            <a:pPr marL="158750" indent="0">
              <a:buNone/>
            </a:pPr>
            <a:r>
              <a:rPr lang="en-US" sz="1000" kern="1200" dirty="0">
                <a:solidFill>
                  <a:schemeClr val="tx1"/>
                </a:solidFill>
                <a:latin typeface="Calibri" panose="020F0502020204030204" pitchFamily="34" charset="0"/>
                <a:cs typeface="Calibri" panose="020F0502020204030204" pitchFamily="34" charset="0"/>
              </a:rPr>
              <a:t>	Site description</a:t>
            </a:r>
          </a:p>
          <a:p>
            <a:pPr marL="158750" indent="0">
              <a:buNone/>
            </a:pPr>
            <a:r>
              <a:rPr lang="en-US" sz="1000" kern="1200" dirty="0">
                <a:solidFill>
                  <a:schemeClr val="tx1"/>
                </a:solidFill>
                <a:latin typeface="Calibri" panose="020F0502020204030204" pitchFamily="34" charset="0"/>
                <a:cs typeface="Calibri" panose="020F0502020204030204" pitchFamily="34" charset="0"/>
              </a:rPr>
              <a:t>	Research Methods</a:t>
            </a:r>
          </a:p>
          <a:p>
            <a:pPr marL="158750" indent="0">
              <a:buNone/>
            </a:pPr>
            <a:r>
              <a:rPr lang="en-US" sz="1000" kern="1200" dirty="0">
                <a:solidFill>
                  <a:schemeClr val="tx1"/>
                </a:solidFill>
                <a:latin typeface="Calibri" panose="020F0502020204030204" pitchFamily="34" charset="0"/>
                <a:cs typeface="Calibri" panose="020F0502020204030204" pitchFamily="34" charset="0"/>
              </a:rPr>
              <a:t>	Taxonomic data		</a:t>
            </a:r>
          </a:p>
          <a:p>
            <a:pPr marL="158750" indent="0">
              <a:buNone/>
            </a:pPr>
            <a:r>
              <a:rPr lang="en-US" sz="1000" kern="1200" dirty="0">
                <a:solidFill>
                  <a:schemeClr val="tx1"/>
                </a:solidFill>
                <a:latin typeface="Calibri" panose="020F0502020204030204" pitchFamily="34" charset="0"/>
                <a:cs typeface="Calibri" panose="020F0502020204030204" pitchFamily="34" charset="0"/>
              </a:rPr>
              <a:t>       C. Data limitations and potential enhancements</a:t>
            </a:r>
          </a:p>
          <a:p>
            <a:pPr marL="158750" indent="0">
              <a:buNone/>
            </a:pPr>
            <a:r>
              <a:rPr lang="en-US" sz="1000" b="1" kern="1200" dirty="0">
                <a:solidFill>
                  <a:schemeClr val="tx1"/>
                </a:solidFill>
                <a:latin typeface="Calibri" panose="020F0502020204030204" pitchFamily="34" charset="0"/>
                <a:cs typeface="Calibri" panose="020F0502020204030204" pitchFamily="34" charset="0"/>
              </a:rPr>
              <a:t>Class III. DATA SET STATUS AND ACCESSIBILITY</a:t>
            </a:r>
          </a:p>
          <a:p>
            <a:pPr marL="158750" indent="0">
              <a:buNone/>
            </a:pPr>
            <a:r>
              <a:rPr lang="en-US" sz="1000" b="1" i="0" u="none" strike="noStrike" kern="1200" cap="none" dirty="0">
                <a:solidFill>
                  <a:schemeClr val="tx1"/>
                </a:solidFill>
                <a:effectLst/>
                <a:latin typeface="Calibri" panose="020F0502020204030204" pitchFamily="34" charset="0"/>
                <a:cs typeface="Calibri" panose="020F0502020204030204" pitchFamily="34" charset="0"/>
                <a:sym typeface="Arial"/>
              </a:rPr>
              <a:t>Class IV. Data structural descriptors</a:t>
            </a:r>
            <a:endParaRPr lang="fr-FR" sz="1000" b="1" i="0" u="none" strike="noStrike" kern="1200" cap="none" dirty="0">
              <a:solidFill>
                <a:schemeClr val="tx1"/>
              </a:solidFill>
              <a:effectLst/>
              <a:latin typeface="Calibri" panose="020F0502020204030204" pitchFamily="34" charset="0"/>
              <a:cs typeface="Calibri" panose="020F0502020204030204" pitchFamily="34" charset="0"/>
              <a:sym typeface="Arial"/>
            </a:endParaRPr>
          </a:p>
          <a:p>
            <a:pPr marL="158750" lvl="0" indent="0">
              <a:buNone/>
            </a:pPr>
            <a:r>
              <a:rPr lang="en-US" sz="1000" b="0" i="0" u="none" strike="noStrike" kern="1200" cap="none" dirty="0">
                <a:solidFill>
                  <a:schemeClr val="tx1"/>
                </a:solidFill>
                <a:effectLst/>
                <a:latin typeface="Calibri" panose="020F0502020204030204" pitchFamily="34" charset="0"/>
                <a:cs typeface="Calibri" panose="020F0502020204030204" pitchFamily="34" charset="0"/>
                <a:sym typeface="Arial"/>
              </a:rPr>
              <a:t>        A. Data set file</a:t>
            </a:r>
            <a:endParaRPr lang="fr-FR" sz="1000" b="0" i="0" u="none" strike="noStrike" kern="1200" cap="none" dirty="0">
              <a:solidFill>
                <a:schemeClr val="tx1"/>
              </a:solidFill>
              <a:effectLst/>
              <a:latin typeface="Calibri" panose="020F0502020204030204" pitchFamily="34" charset="0"/>
              <a:cs typeface="Calibri" panose="020F0502020204030204" pitchFamily="34" charset="0"/>
              <a:sym typeface="Arial"/>
            </a:endParaRPr>
          </a:p>
          <a:p>
            <a:pPr marL="158750" lvl="0" indent="0">
              <a:buNone/>
            </a:pPr>
            <a:r>
              <a:rPr lang="en-US" sz="1000" b="0" i="0" u="none" strike="noStrike" kern="1200" cap="none" dirty="0">
                <a:solidFill>
                  <a:schemeClr val="tx1"/>
                </a:solidFill>
                <a:effectLst/>
                <a:latin typeface="Calibri" panose="020F0502020204030204" pitchFamily="34" charset="0"/>
                <a:cs typeface="Calibri" panose="020F0502020204030204" pitchFamily="34" charset="0"/>
                <a:sym typeface="Arial"/>
              </a:rPr>
              <a:t>        B. Variable information</a:t>
            </a:r>
            <a:endParaRPr lang="fr-FR" sz="1000" b="0" i="0" u="none" strike="noStrike" kern="1200" cap="none" dirty="0">
              <a:solidFill>
                <a:schemeClr val="tx1"/>
              </a:solidFill>
              <a:effectLst/>
              <a:latin typeface="Calibri" panose="020F0502020204030204" pitchFamily="34" charset="0"/>
              <a:cs typeface="Calibri" panose="020F0502020204030204" pitchFamily="34" charset="0"/>
              <a:sym typeface="Arial"/>
            </a:endParaRPr>
          </a:p>
          <a:p>
            <a:pPr marL="625475" lvl="1" indent="-84138"/>
            <a:r>
              <a:rPr lang="en-US" sz="900" b="0" i="0" u="none" strike="noStrike" kern="1200" cap="none" dirty="0">
                <a:solidFill>
                  <a:schemeClr val="tx1"/>
                </a:solidFill>
                <a:effectLst/>
                <a:latin typeface="Calibri" panose="020F0502020204030204" pitchFamily="34" charset="0"/>
                <a:cs typeface="Calibri" panose="020F0502020204030204" pitchFamily="34" charset="0"/>
                <a:sym typeface="Arial"/>
              </a:rPr>
              <a:t>Variable identity: Unique variable name or code</a:t>
            </a:r>
            <a:endParaRPr lang="fr-FR" sz="900" b="0" i="0" u="none" strike="noStrike" kern="1200" cap="none" dirty="0">
              <a:solidFill>
                <a:schemeClr val="tx1"/>
              </a:solidFill>
              <a:effectLst/>
              <a:latin typeface="Calibri" panose="020F0502020204030204" pitchFamily="34" charset="0"/>
              <a:cs typeface="Calibri" panose="020F0502020204030204" pitchFamily="34" charset="0"/>
              <a:sym typeface="Arial"/>
            </a:endParaRPr>
          </a:p>
          <a:p>
            <a:pPr marL="625475" lvl="1" indent="-84138"/>
            <a:r>
              <a:rPr lang="en-US" sz="900" b="0" i="0" u="none" strike="noStrike" kern="1200" cap="none" dirty="0">
                <a:solidFill>
                  <a:schemeClr val="tx1"/>
                </a:solidFill>
                <a:effectLst/>
                <a:latin typeface="Calibri" panose="020F0502020204030204" pitchFamily="34" charset="0"/>
                <a:cs typeface="Calibri" panose="020F0502020204030204" pitchFamily="34" charset="0"/>
                <a:sym typeface="Arial"/>
              </a:rPr>
              <a:t>Variable definition</a:t>
            </a:r>
            <a:endParaRPr lang="fr-FR" sz="900" b="0" i="0" u="none" strike="noStrike" kern="1200" cap="none" dirty="0">
              <a:solidFill>
                <a:schemeClr val="tx1"/>
              </a:solidFill>
              <a:effectLst/>
              <a:latin typeface="Calibri" panose="020F0502020204030204" pitchFamily="34" charset="0"/>
              <a:cs typeface="Calibri" panose="020F0502020204030204" pitchFamily="34" charset="0"/>
              <a:sym typeface="Arial"/>
            </a:endParaRPr>
          </a:p>
          <a:p>
            <a:pPr marL="625475" lvl="1" indent="-84138"/>
            <a:r>
              <a:rPr lang="en-US" sz="900" b="0" i="0" u="none" strike="noStrike" kern="1200" cap="none" dirty="0">
                <a:solidFill>
                  <a:schemeClr val="tx1"/>
                </a:solidFill>
                <a:effectLst/>
                <a:latin typeface="Calibri" panose="020F0502020204030204" pitchFamily="34" charset="0"/>
                <a:cs typeface="Calibri" panose="020F0502020204030204" pitchFamily="34" charset="0"/>
                <a:sym typeface="Arial"/>
              </a:rPr>
              <a:t>Units of measurement</a:t>
            </a:r>
            <a:r>
              <a:rPr lang="en-US" sz="900" kern="1200" dirty="0">
                <a:solidFill>
                  <a:schemeClr val="tx1"/>
                </a:solidFill>
                <a:latin typeface="Calibri" panose="020F0502020204030204" pitchFamily="34" charset="0"/>
                <a:cs typeface="Calibri" panose="020F0502020204030204" pitchFamily="34" charset="0"/>
              </a:rPr>
              <a:t> </a:t>
            </a:r>
            <a:r>
              <a:rPr lang="en-US" sz="900" b="0" i="0" u="none" strike="noStrike" kern="1200" cap="none" dirty="0">
                <a:solidFill>
                  <a:schemeClr val="tx1"/>
                </a:solidFill>
                <a:effectLst/>
                <a:latin typeface="Calibri" panose="020F0502020204030204" pitchFamily="34" charset="0"/>
                <a:cs typeface="Calibri" panose="020F0502020204030204" pitchFamily="34" charset="0"/>
                <a:sym typeface="Arial"/>
              </a:rPr>
              <a:t>associated with each variable</a:t>
            </a:r>
            <a:endParaRPr lang="fr-FR" sz="900" b="0" i="0" u="none" strike="noStrike" kern="1200" cap="none" dirty="0">
              <a:solidFill>
                <a:schemeClr val="tx1"/>
              </a:solidFill>
              <a:effectLst/>
              <a:latin typeface="Calibri" panose="020F0502020204030204" pitchFamily="34" charset="0"/>
              <a:cs typeface="Calibri" panose="020F0502020204030204" pitchFamily="34" charset="0"/>
              <a:sym typeface="Arial"/>
            </a:endParaRPr>
          </a:p>
          <a:p>
            <a:pPr marL="625475" lvl="1" indent="-84138"/>
            <a:r>
              <a:rPr lang="en-US" sz="900" b="0" i="0" u="none" strike="noStrike" kern="1200" cap="none" dirty="0">
                <a:solidFill>
                  <a:schemeClr val="tx1"/>
                </a:solidFill>
                <a:effectLst/>
                <a:latin typeface="Calibri" panose="020F0502020204030204" pitchFamily="34" charset="0"/>
                <a:cs typeface="Calibri" panose="020F0502020204030204" pitchFamily="34" charset="0"/>
                <a:sym typeface="Arial"/>
              </a:rPr>
              <a:t>Data type</a:t>
            </a:r>
            <a:endParaRPr lang="fr-FR" sz="900" b="0" i="0" u="none" strike="noStrike" kern="1200" cap="none" dirty="0">
              <a:solidFill>
                <a:schemeClr val="tx1"/>
              </a:solidFill>
              <a:effectLst/>
              <a:latin typeface="Calibri" panose="020F0502020204030204" pitchFamily="34" charset="0"/>
              <a:cs typeface="Calibri" panose="020F0502020204030204" pitchFamily="34" charset="0"/>
              <a:sym typeface="Arial"/>
            </a:endParaRPr>
          </a:p>
          <a:p>
            <a:pPr marL="898525" lvl="2"/>
            <a:r>
              <a:rPr lang="en-US" sz="900" b="0" i="0" u="none" strike="noStrike" kern="1200" cap="none" dirty="0">
                <a:solidFill>
                  <a:schemeClr val="tx1"/>
                </a:solidFill>
                <a:effectLst/>
                <a:latin typeface="Calibri" panose="020F0502020204030204" pitchFamily="34" charset="0"/>
                <a:cs typeface="Calibri" panose="020F0502020204030204" pitchFamily="34" charset="0"/>
                <a:sym typeface="Arial"/>
              </a:rPr>
              <a:t>Storage type: Integer, floating point, character, string, etc.</a:t>
            </a:r>
            <a:endParaRPr lang="fr-FR" sz="900" b="0" i="0" u="none" strike="noStrike" kern="1200" cap="none" dirty="0">
              <a:solidFill>
                <a:schemeClr val="tx1"/>
              </a:solidFill>
              <a:effectLst/>
              <a:latin typeface="Calibri" panose="020F0502020204030204" pitchFamily="34" charset="0"/>
              <a:cs typeface="Calibri" panose="020F0502020204030204" pitchFamily="34" charset="0"/>
              <a:sym typeface="Arial"/>
            </a:endParaRPr>
          </a:p>
          <a:p>
            <a:pPr marL="898525" lvl="2"/>
            <a:r>
              <a:rPr lang="en-US" sz="900" b="0" i="0" u="none" strike="noStrike" kern="1200" cap="none" dirty="0">
                <a:solidFill>
                  <a:schemeClr val="tx1"/>
                </a:solidFill>
                <a:effectLst/>
                <a:latin typeface="Calibri" panose="020F0502020204030204" pitchFamily="34" charset="0"/>
                <a:cs typeface="Calibri" panose="020F0502020204030204" pitchFamily="34" charset="0"/>
                <a:sym typeface="Arial"/>
              </a:rPr>
              <a:t>List and definition of variable codes: Description of any codes associated with variables</a:t>
            </a:r>
            <a:endParaRPr lang="fr-FR" sz="900" b="0" i="0" u="none" strike="noStrike" kern="1200" cap="none" dirty="0">
              <a:solidFill>
                <a:schemeClr val="tx1"/>
              </a:solidFill>
              <a:effectLst/>
              <a:latin typeface="Calibri" panose="020F0502020204030204" pitchFamily="34" charset="0"/>
              <a:cs typeface="Calibri" panose="020F0502020204030204" pitchFamily="34" charset="0"/>
              <a:sym typeface="Arial"/>
            </a:endParaRPr>
          </a:p>
          <a:p>
            <a:pPr marL="898525" lvl="2"/>
            <a:r>
              <a:rPr lang="en-US" sz="900" b="0" i="0" u="none" strike="noStrike" kern="1200" cap="none" dirty="0">
                <a:solidFill>
                  <a:schemeClr val="tx1"/>
                </a:solidFill>
                <a:effectLst/>
                <a:latin typeface="Calibri" panose="020F0502020204030204" pitchFamily="34" charset="0"/>
                <a:cs typeface="Calibri" panose="020F0502020204030204" pitchFamily="34" charset="0"/>
                <a:sym typeface="Arial"/>
              </a:rPr>
              <a:t>Range for numeric values: Minimum, maximum</a:t>
            </a:r>
            <a:endParaRPr lang="fr-FR" sz="900" b="0" i="0" u="none" strike="noStrike" kern="1200" cap="none" dirty="0">
              <a:solidFill>
                <a:schemeClr val="tx1"/>
              </a:solidFill>
              <a:effectLst/>
              <a:latin typeface="Calibri" panose="020F0502020204030204" pitchFamily="34" charset="0"/>
              <a:cs typeface="Calibri" panose="020F0502020204030204" pitchFamily="34" charset="0"/>
              <a:sym typeface="Arial"/>
            </a:endParaRPr>
          </a:p>
          <a:p>
            <a:pPr marL="898525" lvl="2"/>
            <a:r>
              <a:rPr lang="en-US" sz="900" b="0" i="0" u="none" strike="noStrike" kern="1200" cap="none" dirty="0">
                <a:solidFill>
                  <a:schemeClr val="tx1"/>
                </a:solidFill>
                <a:effectLst/>
                <a:latin typeface="Calibri" panose="020F0502020204030204" pitchFamily="34" charset="0"/>
                <a:cs typeface="Calibri" panose="020F0502020204030204" pitchFamily="34" charset="0"/>
                <a:sym typeface="Arial"/>
              </a:rPr>
              <a:t>Missing value codes</a:t>
            </a:r>
            <a:endParaRPr lang="fr-FR" sz="900" b="0" i="0" u="none" strike="noStrike" kern="1200" cap="none" dirty="0">
              <a:solidFill>
                <a:schemeClr val="tx1"/>
              </a:solidFill>
              <a:effectLst/>
              <a:latin typeface="Calibri" panose="020F0502020204030204" pitchFamily="34" charset="0"/>
              <a:cs typeface="Calibri" panose="020F0502020204030204" pitchFamily="34" charset="0"/>
              <a:sym typeface="Arial"/>
            </a:endParaRPr>
          </a:p>
          <a:p>
            <a:pPr marL="898525" lvl="2"/>
            <a:r>
              <a:rPr lang="en-US" sz="900" b="0" i="0" u="none" strike="noStrike" kern="1200" cap="none" dirty="0">
                <a:solidFill>
                  <a:schemeClr val="tx1"/>
                </a:solidFill>
                <a:effectLst/>
                <a:latin typeface="Calibri" panose="020F0502020204030204" pitchFamily="34" charset="0"/>
                <a:cs typeface="Calibri" panose="020F0502020204030204" pitchFamily="34" charset="0"/>
                <a:sym typeface="Arial"/>
              </a:rPr>
              <a:t>Precision: Number of significant digits</a:t>
            </a:r>
            <a:endParaRPr lang="fr-FR" sz="900" b="0" i="0" u="none" strike="noStrike" kern="1200" cap="none" dirty="0">
              <a:solidFill>
                <a:schemeClr val="tx1"/>
              </a:solidFill>
              <a:effectLst/>
              <a:latin typeface="Calibri" panose="020F0502020204030204" pitchFamily="34" charset="0"/>
              <a:cs typeface="Calibri" panose="020F0502020204030204" pitchFamily="34" charset="0"/>
              <a:sym typeface="Arial"/>
            </a:endParaRPr>
          </a:p>
          <a:p>
            <a:pPr marL="625475" lvl="1" indent="-84138"/>
            <a:r>
              <a:rPr lang="en-US" sz="900" kern="1200" dirty="0">
                <a:solidFill>
                  <a:schemeClr val="tx1"/>
                </a:solidFill>
                <a:latin typeface="Calibri" panose="020F0502020204030204" pitchFamily="34" charset="0"/>
                <a:cs typeface="Calibri" panose="020F0502020204030204" pitchFamily="34" charset="0"/>
              </a:rPr>
              <a:t>Data format</a:t>
            </a:r>
            <a:endParaRPr lang="fr-FR" sz="900" b="0" i="0" u="none" strike="noStrike" kern="1200" cap="none" dirty="0">
              <a:solidFill>
                <a:schemeClr val="tx1"/>
              </a:solidFill>
              <a:effectLst/>
              <a:latin typeface="Calibri" panose="020F0502020204030204" pitchFamily="34" charset="0"/>
              <a:cs typeface="Calibri" panose="020F0502020204030204" pitchFamily="34" charset="0"/>
              <a:sym typeface="Arial"/>
            </a:endParaRPr>
          </a:p>
          <a:p>
            <a:pPr marL="158750" indent="0">
              <a:buNone/>
            </a:pPr>
            <a:r>
              <a:rPr lang="en-US" sz="1000" kern="1200" dirty="0">
                <a:solidFill>
                  <a:schemeClr val="tx1"/>
                </a:solidFill>
                <a:latin typeface="Calibri" panose="020F0502020204030204" pitchFamily="34" charset="0"/>
                <a:cs typeface="Calibri" panose="020F0502020204030204" pitchFamily="34" charset="0"/>
              </a:rPr>
              <a:t>      C. Data anomalies: Description of missing data, anomalous data, calibration errors, etc.</a:t>
            </a:r>
            <a:endParaRPr lang="fr-FR" sz="1000" kern="1200" dirty="0">
              <a:solidFill>
                <a:schemeClr val="tx1"/>
              </a:solidFill>
              <a:latin typeface="Calibri" panose="020F0502020204030204" pitchFamily="34" charset="0"/>
              <a:cs typeface="Calibri" panose="020F0502020204030204" pitchFamily="34" charset="0"/>
            </a:endParaRPr>
          </a:p>
          <a:p>
            <a:pPr marL="158750" lvl="0" indent="0">
              <a:buNone/>
            </a:pPr>
            <a:r>
              <a:rPr lang="fr-FR" sz="1000" b="1" dirty="0">
                <a:latin typeface="Calibri" panose="020F0502020204030204" pitchFamily="34" charset="0"/>
                <a:cs typeface="Calibri" panose="020F0502020204030204" pitchFamily="34" charset="0"/>
              </a:rPr>
              <a:t>Class V. </a:t>
            </a:r>
            <a:r>
              <a:rPr lang="fr-FR" sz="1000" b="1" dirty="0" err="1">
                <a:latin typeface="Calibri" panose="020F0502020204030204" pitchFamily="34" charset="0"/>
                <a:cs typeface="Calibri" panose="020F0502020204030204" pitchFamily="34" charset="0"/>
              </a:rPr>
              <a:t>Supplemental</a:t>
            </a:r>
            <a:r>
              <a:rPr lang="fr-FR" sz="1000" b="1" dirty="0">
                <a:latin typeface="Calibri" panose="020F0502020204030204" pitchFamily="34" charset="0"/>
                <a:cs typeface="Calibri" panose="020F0502020204030204" pitchFamily="34" charset="0"/>
              </a:rPr>
              <a:t> </a:t>
            </a:r>
            <a:r>
              <a:rPr lang="fr-FR" sz="1000" b="1" dirty="0" err="1">
                <a:latin typeface="Calibri" panose="020F0502020204030204" pitchFamily="34" charset="0"/>
                <a:cs typeface="Calibri" panose="020F0502020204030204" pitchFamily="34" charset="0"/>
              </a:rPr>
              <a:t>descriptors</a:t>
            </a:r>
            <a:endParaRPr lang="fr-FR" sz="1000"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38637751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399"/>
            <a:ext cx="5486400" cy="4274821"/>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151271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42903" y="204787"/>
            <a:ext cx="2256235" cy="871538"/>
          </a:xfrm>
        </p:spPr>
        <p:txBody>
          <a:bodyPr anchor="b"/>
          <a:lstStyle>
            <a:lvl1pPr algn="l">
              <a:defRPr sz="1125" b="1"/>
            </a:lvl1pPr>
          </a:lstStyle>
          <a:p>
            <a:r>
              <a:rPr lang="fr-FR"/>
              <a:t>Cliquez et modifiez le titre</a:t>
            </a:r>
          </a:p>
        </p:txBody>
      </p:sp>
      <p:sp>
        <p:nvSpPr>
          <p:cNvPr id="3" name="Espace réservé du contenu 2"/>
          <p:cNvSpPr>
            <a:spLocks noGrp="1"/>
          </p:cNvSpPr>
          <p:nvPr>
            <p:ph idx="1"/>
          </p:nvPr>
        </p:nvSpPr>
        <p:spPr>
          <a:xfrm>
            <a:off x="2681289" y="204793"/>
            <a:ext cx="3833813" cy="4389835"/>
          </a:xfrm>
          <a:prstGeom prst="rect">
            <a:avLst/>
          </a:prstGeo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342903" y="1076328"/>
            <a:ext cx="2256235" cy="3518297"/>
          </a:xfrm>
          <a:prstGeom prst="rect">
            <a:avLst/>
          </a:prstGeom>
        </p:spPr>
        <p:txBody>
          <a:bodyPr/>
          <a:lstStyle>
            <a:lvl1pPr marL="0" indent="0">
              <a:buNone/>
              <a:defRPr sz="788"/>
            </a:lvl1pPr>
            <a:lvl2pPr marL="257168" indent="0">
              <a:buNone/>
              <a:defRPr sz="675"/>
            </a:lvl2pPr>
            <a:lvl3pPr marL="514337" indent="0">
              <a:buNone/>
              <a:defRPr sz="563"/>
            </a:lvl3pPr>
            <a:lvl4pPr marL="771506" indent="0">
              <a:buNone/>
              <a:defRPr sz="506"/>
            </a:lvl4pPr>
            <a:lvl5pPr marL="1028675" indent="0">
              <a:buNone/>
              <a:defRPr sz="506"/>
            </a:lvl5pPr>
            <a:lvl6pPr marL="1285843" indent="0">
              <a:buNone/>
              <a:defRPr sz="506"/>
            </a:lvl6pPr>
            <a:lvl7pPr marL="1543012" indent="0">
              <a:buNone/>
              <a:defRPr sz="506"/>
            </a:lvl7pPr>
            <a:lvl8pPr marL="1800180" indent="0">
              <a:buNone/>
              <a:defRPr sz="506"/>
            </a:lvl8pPr>
            <a:lvl9pPr marL="2057348" indent="0">
              <a:buNone/>
              <a:defRPr sz="506"/>
            </a:lvl9pPr>
          </a:lstStyle>
          <a:p>
            <a:pPr lvl="0"/>
            <a:r>
              <a:rPr lang="fr-FR"/>
              <a:t>Cliquez pour modifier les styles du texte du masque</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61DBD5-FC76-3842-B5FF-1B83B7554A96}" type="slidenum">
              <a:rPr lang="fr-FR" smtClean="0"/>
              <a:t>‹N°›</a:t>
            </a:fld>
            <a:endParaRPr lang="fr-FR"/>
          </a:p>
        </p:txBody>
      </p:sp>
    </p:spTree>
    <p:extLst>
      <p:ext uri="{BB962C8B-B14F-4D97-AF65-F5344CB8AC3E}">
        <p14:creationId xmlns:p14="http://schemas.microsoft.com/office/powerpoint/2010/main" val="2707427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344216" y="3600450"/>
            <a:ext cx="4114800" cy="425054"/>
          </a:xfrm>
        </p:spPr>
        <p:txBody>
          <a:bodyPr anchor="b"/>
          <a:lstStyle>
            <a:lvl1pPr algn="l">
              <a:defRPr sz="1125" b="1"/>
            </a:lvl1pPr>
          </a:lstStyle>
          <a:p>
            <a:r>
              <a:rPr lang="fr-FR"/>
              <a:t>Cliquez et modifiez le titre</a:t>
            </a:r>
          </a:p>
        </p:txBody>
      </p:sp>
      <p:sp>
        <p:nvSpPr>
          <p:cNvPr id="3" name="Espace réservé pour une image  2"/>
          <p:cNvSpPr>
            <a:spLocks noGrp="1"/>
          </p:cNvSpPr>
          <p:nvPr>
            <p:ph type="pic" idx="1"/>
          </p:nvPr>
        </p:nvSpPr>
        <p:spPr>
          <a:xfrm>
            <a:off x="1344216" y="459581"/>
            <a:ext cx="4114800" cy="3086100"/>
          </a:xfrm>
          <a:prstGeom prst="rect">
            <a:avLst/>
          </a:prstGeom>
        </p:spPr>
        <p:txBody>
          <a:bodyPr/>
          <a:lstStyle>
            <a:lvl1pPr marL="0" indent="0">
              <a:buNone/>
              <a:defRPr sz="1800"/>
            </a:lvl1pPr>
            <a:lvl2pPr marL="257168" indent="0">
              <a:buNone/>
              <a:defRPr sz="1575"/>
            </a:lvl2pPr>
            <a:lvl3pPr marL="514337" indent="0">
              <a:buNone/>
              <a:defRPr sz="1350"/>
            </a:lvl3pPr>
            <a:lvl4pPr marL="771506" indent="0">
              <a:buNone/>
              <a:defRPr sz="1125"/>
            </a:lvl4pPr>
            <a:lvl5pPr marL="1028675" indent="0">
              <a:buNone/>
              <a:defRPr sz="1125"/>
            </a:lvl5pPr>
            <a:lvl6pPr marL="1285843" indent="0">
              <a:buNone/>
              <a:defRPr sz="1125"/>
            </a:lvl6pPr>
            <a:lvl7pPr marL="1543012" indent="0">
              <a:buNone/>
              <a:defRPr sz="1125"/>
            </a:lvl7pPr>
            <a:lvl8pPr marL="1800180" indent="0">
              <a:buNone/>
              <a:defRPr sz="1125"/>
            </a:lvl8pPr>
            <a:lvl9pPr marL="2057348" indent="0">
              <a:buNone/>
              <a:defRPr sz="1125"/>
            </a:lvl9pPr>
          </a:lstStyle>
          <a:p>
            <a:endParaRPr lang="fr-FR"/>
          </a:p>
        </p:txBody>
      </p:sp>
      <p:sp>
        <p:nvSpPr>
          <p:cNvPr id="4" name="Espace réservé du texte 3"/>
          <p:cNvSpPr>
            <a:spLocks noGrp="1"/>
          </p:cNvSpPr>
          <p:nvPr>
            <p:ph type="body" sz="half" idx="2"/>
          </p:nvPr>
        </p:nvSpPr>
        <p:spPr>
          <a:xfrm>
            <a:off x="1344216" y="4025508"/>
            <a:ext cx="4114800" cy="603647"/>
          </a:xfrm>
          <a:prstGeom prst="rect">
            <a:avLst/>
          </a:prstGeom>
        </p:spPr>
        <p:txBody>
          <a:bodyPr/>
          <a:lstStyle>
            <a:lvl1pPr marL="0" indent="0">
              <a:buNone/>
              <a:defRPr sz="788"/>
            </a:lvl1pPr>
            <a:lvl2pPr marL="257168" indent="0">
              <a:buNone/>
              <a:defRPr sz="675"/>
            </a:lvl2pPr>
            <a:lvl3pPr marL="514337" indent="0">
              <a:buNone/>
              <a:defRPr sz="563"/>
            </a:lvl3pPr>
            <a:lvl4pPr marL="771506" indent="0">
              <a:buNone/>
              <a:defRPr sz="506"/>
            </a:lvl4pPr>
            <a:lvl5pPr marL="1028675" indent="0">
              <a:buNone/>
              <a:defRPr sz="506"/>
            </a:lvl5pPr>
            <a:lvl6pPr marL="1285843" indent="0">
              <a:buNone/>
              <a:defRPr sz="506"/>
            </a:lvl6pPr>
            <a:lvl7pPr marL="1543012" indent="0">
              <a:buNone/>
              <a:defRPr sz="506"/>
            </a:lvl7pPr>
            <a:lvl8pPr marL="1800180" indent="0">
              <a:buNone/>
              <a:defRPr sz="506"/>
            </a:lvl8pPr>
            <a:lvl9pPr marL="2057348" indent="0">
              <a:buNone/>
              <a:defRPr sz="506"/>
            </a:lvl9pPr>
          </a:lstStyle>
          <a:p>
            <a:pPr lvl="0"/>
            <a:r>
              <a:rPr lang="fr-FR"/>
              <a:t>Cliquez pour modifier les styles du texte du masque</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61DBD5-FC76-3842-B5FF-1B83B7554A96}" type="slidenum">
              <a:rPr lang="fr-FR" smtClean="0"/>
              <a:t>‹N°›</a:t>
            </a:fld>
            <a:endParaRPr lang="fr-FR"/>
          </a:p>
        </p:txBody>
      </p:sp>
    </p:spTree>
    <p:extLst>
      <p:ext uri="{BB962C8B-B14F-4D97-AF65-F5344CB8AC3E}">
        <p14:creationId xmlns:p14="http://schemas.microsoft.com/office/powerpoint/2010/main" val="3811052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0661461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514350" y="1597820"/>
            <a:ext cx="5829300" cy="1102519"/>
          </a:xfrm>
        </p:spPr>
        <p:txBody>
          <a:bodyPr/>
          <a:lstStyle>
            <a:lvl1pPr>
              <a:defRPr/>
            </a:lvl1pPr>
          </a:lstStyle>
          <a:p>
            <a:r>
              <a:rPr lang="fr-FR" dirty="0"/>
              <a:t>Titre principal</a:t>
            </a:r>
          </a:p>
        </p:txBody>
      </p:sp>
      <p:sp>
        <p:nvSpPr>
          <p:cNvPr id="3" name="Sous-titre 2"/>
          <p:cNvSpPr>
            <a:spLocks noGrp="1"/>
          </p:cNvSpPr>
          <p:nvPr>
            <p:ph type="subTitle" idx="1" hasCustomPrompt="1"/>
          </p:nvPr>
        </p:nvSpPr>
        <p:spPr>
          <a:xfrm>
            <a:off x="1028700" y="2914650"/>
            <a:ext cx="4800600" cy="1314450"/>
          </a:xfrm>
          <a:prstGeom prst="rect">
            <a:avLst/>
          </a:prstGeo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fr-FR" dirty="0"/>
              <a:t>sous-titre</a:t>
            </a:r>
          </a:p>
        </p:txBody>
      </p:sp>
      <p:pic>
        <p:nvPicPr>
          <p:cNvPr id="7" name="Image 6" descr="ppt-Degrade.jpg"/>
          <p:cNvPicPr>
            <a:picLocks noChangeAspect="1"/>
          </p:cNvPicPr>
          <p:nvPr userDrawn="1"/>
        </p:nvPicPr>
        <p:blipFill>
          <a:blip r:embed="rId2"/>
          <a:stretch>
            <a:fillRect/>
          </a:stretch>
        </p:blipFill>
        <p:spPr>
          <a:xfrm>
            <a:off x="1" y="0"/>
            <a:ext cx="167327" cy="5143500"/>
          </a:xfrm>
          <a:prstGeom prst="rect">
            <a:avLst/>
          </a:prstGeom>
        </p:spPr>
      </p:pic>
    </p:spTree>
    <p:extLst>
      <p:ext uri="{BB962C8B-B14F-4D97-AF65-F5344CB8AC3E}">
        <p14:creationId xmlns:p14="http://schemas.microsoft.com/office/powerpoint/2010/main" val="1303683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2"/>
          <a:stretch>
            <a:fillRect/>
          </a:stretch>
        </p:blipFill>
        <p:spPr>
          <a:xfrm>
            <a:off x="1" y="0"/>
            <a:ext cx="167327" cy="5143500"/>
          </a:xfrm>
          <a:prstGeom prst="rect">
            <a:avLst/>
          </a:prstGeom>
        </p:spPr>
      </p:pic>
    </p:spTree>
    <p:extLst>
      <p:ext uri="{BB962C8B-B14F-4D97-AF65-F5344CB8AC3E}">
        <p14:creationId xmlns:p14="http://schemas.microsoft.com/office/powerpoint/2010/main" val="1185744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541735" y="3305176"/>
            <a:ext cx="5829300" cy="1021556"/>
          </a:xfrm>
        </p:spPr>
        <p:txBody>
          <a:bodyPr anchor="t"/>
          <a:lstStyle>
            <a:lvl1pPr algn="l">
              <a:defRPr sz="2250" b="1" cap="all"/>
            </a:lvl1pPr>
          </a:lstStyle>
          <a:p>
            <a:r>
              <a:rPr lang="fr-FR"/>
              <a:t>Cliquez et modifiez le titre</a:t>
            </a:r>
          </a:p>
        </p:txBody>
      </p:sp>
      <p:sp>
        <p:nvSpPr>
          <p:cNvPr id="3" name="Espace réservé du texte 2"/>
          <p:cNvSpPr>
            <a:spLocks noGrp="1"/>
          </p:cNvSpPr>
          <p:nvPr>
            <p:ph type="body" idx="1"/>
          </p:nvPr>
        </p:nvSpPr>
        <p:spPr>
          <a:xfrm>
            <a:off x="541735" y="2180035"/>
            <a:ext cx="5829300" cy="1125140"/>
          </a:xfrm>
          <a:prstGeom prst="rect">
            <a:avLst/>
          </a:prstGeo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a:xfrm>
            <a:off x="342900" y="4767263"/>
            <a:ext cx="1600200" cy="273844"/>
          </a:xfrm>
          <a:prstGeom prst="rect">
            <a:avLst/>
          </a:prstGeom>
        </p:spPr>
        <p:txBody>
          <a:bodyPr/>
          <a:lstStyle/>
          <a:p>
            <a:fld id="{141AC103-C553-3C40-80D1-8D13FB31BDBA}" type="datetimeFigureOut">
              <a:rPr lang="fr-FR" smtClean="0"/>
              <a:t>03/01/2024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2"/>
          <a:stretch>
            <a:fillRect/>
          </a:stretch>
        </p:blipFill>
        <p:spPr>
          <a:xfrm>
            <a:off x="1" y="0"/>
            <a:ext cx="167327" cy="5143500"/>
          </a:xfrm>
          <a:prstGeom prst="rect">
            <a:avLst/>
          </a:prstGeom>
        </p:spPr>
      </p:pic>
      <p:pic>
        <p:nvPicPr>
          <p:cNvPr id="8" name="Image 7" descr="Cirad_4cTPR.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3210" y="4780421"/>
            <a:ext cx="858390" cy="239855"/>
          </a:xfrm>
          <a:prstGeom prst="rect">
            <a:avLst/>
          </a:prstGeom>
        </p:spPr>
      </p:pic>
    </p:spTree>
    <p:extLst>
      <p:ext uri="{BB962C8B-B14F-4D97-AF65-F5344CB8AC3E}">
        <p14:creationId xmlns:p14="http://schemas.microsoft.com/office/powerpoint/2010/main" val="1079430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342900" y="1200151"/>
            <a:ext cx="3028950" cy="3394472"/>
          </a:xfrm>
          <a:prstGeom prst="rect">
            <a:avLst/>
          </a:prstGeo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3486150" y="1200151"/>
            <a:ext cx="3028950" cy="3394472"/>
          </a:xfrm>
          <a:prstGeom prst="rect">
            <a:avLst/>
          </a:prstGeo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61DBD5-FC76-3842-B5FF-1B83B7554A96}" type="slidenum">
              <a:rPr lang="fr-FR" smtClean="0"/>
              <a:t>‹N°›</a:t>
            </a:fld>
            <a:endParaRPr lang="fr-FR"/>
          </a:p>
        </p:txBody>
      </p:sp>
      <p:pic>
        <p:nvPicPr>
          <p:cNvPr id="8" name="Image 7" descr="ppt-Degrade.jpg"/>
          <p:cNvPicPr>
            <a:picLocks noChangeAspect="1"/>
          </p:cNvPicPr>
          <p:nvPr userDrawn="1"/>
        </p:nvPicPr>
        <p:blipFill>
          <a:blip r:embed="rId2"/>
          <a:stretch>
            <a:fillRect/>
          </a:stretch>
        </p:blipFill>
        <p:spPr>
          <a:xfrm>
            <a:off x="1" y="0"/>
            <a:ext cx="167327" cy="5143500"/>
          </a:xfrm>
          <a:prstGeom prst="rect">
            <a:avLst/>
          </a:prstGeom>
        </p:spPr>
      </p:pic>
    </p:spTree>
    <p:extLst>
      <p:ext uri="{BB962C8B-B14F-4D97-AF65-F5344CB8AC3E}">
        <p14:creationId xmlns:p14="http://schemas.microsoft.com/office/powerpoint/2010/main" val="14840232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342900" y="1151335"/>
            <a:ext cx="3030141" cy="479822"/>
          </a:xfrm>
          <a:prstGeom prst="rect">
            <a:avLst/>
          </a:prstGeo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fr-FR"/>
              <a:t>Cliquez pour modifier les styles du texte du masque</a:t>
            </a:r>
          </a:p>
        </p:txBody>
      </p:sp>
      <p:sp>
        <p:nvSpPr>
          <p:cNvPr id="4" name="Espace réservé du contenu 3"/>
          <p:cNvSpPr>
            <a:spLocks noGrp="1"/>
          </p:cNvSpPr>
          <p:nvPr>
            <p:ph sz="half" idx="2"/>
          </p:nvPr>
        </p:nvSpPr>
        <p:spPr>
          <a:xfrm>
            <a:off x="342900" y="1631156"/>
            <a:ext cx="3030141" cy="2963466"/>
          </a:xfrm>
          <a:prstGeom prst="rect">
            <a:avLst/>
          </a:prstGeo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3483770" y="1151335"/>
            <a:ext cx="3031331" cy="479822"/>
          </a:xfrm>
          <a:prstGeom prst="rect">
            <a:avLst/>
          </a:prstGeo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fr-FR"/>
              <a:t>Cliquez pour modifier les styles du texte du masque</a:t>
            </a:r>
          </a:p>
        </p:txBody>
      </p:sp>
      <p:sp>
        <p:nvSpPr>
          <p:cNvPr id="6" name="Espace réservé du contenu 5"/>
          <p:cNvSpPr>
            <a:spLocks noGrp="1"/>
          </p:cNvSpPr>
          <p:nvPr>
            <p:ph sz="quarter" idx="4"/>
          </p:nvPr>
        </p:nvSpPr>
        <p:spPr>
          <a:xfrm>
            <a:off x="3483770" y="1631156"/>
            <a:ext cx="3031331" cy="2963466"/>
          </a:xfrm>
          <a:prstGeom prst="rect">
            <a:avLst/>
          </a:prstGeo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161DBD5-FC76-3842-B5FF-1B83B7554A96}" type="slidenum">
              <a:rPr lang="fr-FR" smtClean="0"/>
              <a:t>‹N°›</a:t>
            </a:fld>
            <a:endParaRPr lang="fr-FR"/>
          </a:p>
        </p:txBody>
      </p:sp>
      <p:pic>
        <p:nvPicPr>
          <p:cNvPr id="10" name="Image 9" descr="ppt-Degrade.jpg"/>
          <p:cNvPicPr>
            <a:picLocks noChangeAspect="1"/>
          </p:cNvPicPr>
          <p:nvPr userDrawn="1"/>
        </p:nvPicPr>
        <p:blipFill>
          <a:blip r:embed="rId2"/>
          <a:stretch>
            <a:fillRect/>
          </a:stretch>
        </p:blipFill>
        <p:spPr>
          <a:xfrm>
            <a:off x="1" y="0"/>
            <a:ext cx="167327" cy="5143500"/>
          </a:xfrm>
          <a:prstGeom prst="rect">
            <a:avLst/>
          </a:prstGeom>
        </p:spPr>
      </p:pic>
    </p:spTree>
    <p:extLst>
      <p:ext uri="{BB962C8B-B14F-4D97-AF65-F5344CB8AC3E}">
        <p14:creationId xmlns:p14="http://schemas.microsoft.com/office/powerpoint/2010/main" val="21877277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161DBD5-FC76-3842-B5FF-1B83B7554A96}" type="slidenum">
              <a:rPr lang="fr-FR" smtClean="0"/>
              <a:t>‹N°›</a:t>
            </a:fld>
            <a:endParaRPr lang="fr-FR"/>
          </a:p>
        </p:txBody>
      </p:sp>
      <p:pic>
        <p:nvPicPr>
          <p:cNvPr id="6" name="Image 5" descr="ppt-Degrade.jpg"/>
          <p:cNvPicPr>
            <a:picLocks noChangeAspect="1"/>
          </p:cNvPicPr>
          <p:nvPr userDrawn="1"/>
        </p:nvPicPr>
        <p:blipFill>
          <a:blip r:embed="rId2"/>
          <a:stretch>
            <a:fillRect/>
          </a:stretch>
        </p:blipFill>
        <p:spPr>
          <a:xfrm>
            <a:off x="1" y="0"/>
            <a:ext cx="167327" cy="5143500"/>
          </a:xfrm>
          <a:prstGeom prst="rect">
            <a:avLst/>
          </a:prstGeom>
        </p:spPr>
      </p:pic>
    </p:spTree>
    <p:extLst>
      <p:ext uri="{BB962C8B-B14F-4D97-AF65-F5344CB8AC3E}">
        <p14:creationId xmlns:p14="http://schemas.microsoft.com/office/powerpoint/2010/main" val="26876041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161DBD5-FC76-3842-B5FF-1B83B7554A96}" type="slidenum">
              <a:rPr lang="fr-FR" smtClean="0"/>
              <a:t>‹N°›</a:t>
            </a:fld>
            <a:endParaRPr lang="fr-FR"/>
          </a:p>
        </p:txBody>
      </p:sp>
    </p:spTree>
    <p:extLst>
      <p:ext uri="{BB962C8B-B14F-4D97-AF65-F5344CB8AC3E}">
        <p14:creationId xmlns:p14="http://schemas.microsoft.com/office/powerpoint/2010/main" val="1615071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5" name="Espace réservé du pied de page 4"/>
          <p:cNvSpPr>
            <a:spLocks noGrp="1"/>
          </p:cNvSpPr>
          <p:nvPr>
            <p:ph type="ftr" sz="quarter" idx="11"/>
          </p:nvPr>
        </p:nvSpPr>
        <p:spPr/>
        <p:txBody>
          <a:bodyPr/>
          <a:lstStyle/>
          <a:p>
            <a:r>
              <a:rPr lang="fr-FR"/>
              <a:t>ISDM - Rédiger un Data paper -  8 juin 2021</a:t>
            </a:r>
          </a:p>
        </p:txBody>
      </p:sp>
      <p:sp>
        <p:nvSpPr>
          <p:cNvPr id="6" name="Espace réservé du numéro de diapositive 5"/>
          <p:cNvSpPr>
            <a:spLocks noGrp="1"/>
          </p:cNvSpPr>
          <p:nvPr>
            <p:ph type="sldNum" sz="quarter" idx="12"/>
          </p:nvPr>
        </p:nvSpPr>
        <p:spPr/>
        <p:txBody>
          <a:body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2"/>
          <a:stretch>
            <a:fillRect/>
          </a:stretch>
        </p:blipFill>
        <p:spPr>
          <a:xfrm>
            <a:off x="3" y="0"/>
            <a:ext cx="167327" cy="5143500"/>
          </a:xfrm>
          <a:prstGeom prst="rect">
            <a:avLst/>
          </a:prstGeom>
        </p:spPr>
      </p:pic>
    </p:spTree>
    <p:extLst>
      <p:ext uri="{BB962C8B-B14F-4D97-AF65-F5344CB8AC3E}">
        <p14:creationId xmlns:p14="http://schemas.microsoft.com/office/powerpoint/2010/main" val="17118891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42901" y="204787"/>
            <a:ext cx="2256235" cy="871538"/>
          </a:xfrm>
        </p:spPr>
        <p:txBody>
          <a:bodyPr anchor="b"/>
          <a:lstStyle>
            <a:lvl1pPr algn="l">
              <a:defRPr sz="1125" b="1"/>
            </a:lvl1pPr>
          </a:lstStyle>
          <a:p>
            <a:r>
              <a:rPr lang="fr-FR"/>
              <a:t>Cliquez et modifiez le titre</a:t>
            </a:r>
          </a:p>
        </p:txBody>
      </p:sp>
      <p:sp>
        <p:nvSpPr>
          <p:cNvPr id="3" name="Espace réservé du contenu 2"/>
          <p:cNvSpPr>
            <a:spLocks noGrp="1"/>
          </p:cNvSpPr>
          <p:nvPr>
            <p:ph idx="1"/>
          </p:nvPr>
        </p:nvSpPr>
        <p:spPr>
          <a:xfrm>
            <a:off x="2681287" y="204789"/>
            <a:ext cx="3833813" cy="4389835"/>
          </a:xfrm>
          <a:prstGeom prst="rect">
            <a:avLst/>
          </a:prstGeo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342901" y="1076327"/>
            <a:ext cx="2256235" cy="3518297"/>
          </a:xfrm>
          <a:prstGeom prst="rect">
            <a:avLst/>
          </a:prstGeo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fr-FR"/>
              <a:t>Cliquez pour modifier les styles du texte du masque</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61DBD5-FC76-3842-B5FF-1B83B7554A96}" type="slidenum">
              <a:rPr lang="fr-FR" smtClean="0"/>
              <a:t>‹N°›</a:t>
            </a:fld>
            <a:endParaRPr lang="fr-FR"/>
          </a:p>
        </p:txBody>
      </p:sp>
    </p:spTree>
    <p:extLst>
      <p:ext uri="{BB962C8B-B14F-4D97-AF65-F5344CB8AC3E}">
        <p14:creationId xmlns:p14="http://schemas.microsoft.com/office/powerpoint/2010/main" val="25621977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344216" y="3600450"/>
            <a:ext cx="4114800" cy="425054"/>
          </a:xfrm>
        </p:spPr>
        <p:txBody>
          <a:bodyPr anchor="b"/>
          <a:lstStyle>
            <a:lvl1pPr algn="l">
              <a:defRPr sz="1125" b="1"/>
            </a:lvl1pPr>
          </a:lstStyle>
          <a:p>
            <a:r>
              <a:rPr lang="fr-FR"/>
              <a:t>Cliquez et modifiez le titre</a:t>
            </a:r>
          </a:p>
        </p:txBody>
      </p:sp>
      <p:sp>
        <p:nvSpPr>
          <p:cNvPr id="3" name="Espace réservé pour une image  2"/>
          <p:cNvSpPr>
            <a:spLocks noGrp="1"/>
          </p:cNvSpPr>
          <p:nvPr>
            <p:ph type="pic" idx="1"/>
          </p:nvPr>
        </p:nvSpPr>
        <p:spPr>
          <a:xfrm>
            <a:off x="1344216" y="459581"/>
            <a:ext cx="4114800" cy="3086100"/>
          </a:xfrm>
          <a:prstGeom prst="rect">
            <a:avLst/>
          </a:prstGeo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fr-FR"/>
          </a:p>
        </p:txBody>
      </p:sp>
      <p:sp>
        <p:nvSpPr>
          <p:cNvPr id="4" name="Espace réservé du texte 3"/>
          <p:cNvSpPr>
            <a:spLocks noGrp="1"/>
          </p:cNvSpPr>
          <p:nvPr>
            <p:ph type="body" sz="half" idx="2"/>
          </p:nvPr>
        </p:nvSpPr>
        <p:spPr>
          <a:xfrm>
            <a:off x="1344216" y="4025504"/>
            <a:ext cx="4114800" cy="603647"/>
          </a:xfrm>
          <a:prstGeom prst="rect">
            <a:avLst/>
          </a:prstGeo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fr-FR"/>
              <a:t>Cliquez pour modifier les styles du texte du masque</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61DBD5-FC76-3842-B5FF-1B83B7554A96}" type="slidenum">
              <a:rPr lang="fr-FR" smtClean="0"/>
              <a:t>‹N°›</a:t>
            </a:fld>
            <a:endParaRPr lang="fr-FR"/>
          </a:p>
        </p:txBody>
      </p:sp>
    </p:spTree>
    <p:extLst>
      <p:ext uri="{BB962C8B-B14F-4D97-AF65-F5344CB8AC3E}">
        <p14:creationId xmlns:p14="http://schemas.microsoft.com/office/powerpoint/2010/main" val="1465857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7228258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514350" y="1597854"/>
            <a:ext cx="5829300" cy="1102519"/>
          </a:xfrm>
        </p:spPr>
        <p:txBody>
          <a:bodyPr/>
          <a:lstStyle/>
          <a:p>
            <a:r>
              <a:rPr lang="fr-FR"/>
              <a:t>Modifiez le style du titre</a:t>
            </a:r>
          </a:p>
        </p:txBody>
      </p:sp>
      <p:sp>
        <p:nvSpPr>
          <p:cNvPr id="3" name="Sous-titr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a:t>Modifiez le style des sous-titres du masque</a:t>
            </a:r>
          </a:p>
        </p:txBody>
      </p:sp>
    </p:spTree>
    <p:extLst>
      <p:ext uri="{BB962C8B-B14F-4D97-AF65-F5344CB8AC3E}">
        <p14:creationId xmlns:p14="http://schemas.microsoft.com/office/powerpoint/2010/main" val="34473835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6300188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541735" y="3305210"/>
            <a:ext cx="5829300" cy="1021556"/>
          </a:xfrm>
        </p:spPr>
        <p:txBody>
          <a:bodyPr anchor="t"/>
          <a:lstStyle>
            <a:lvl1pPr algn="l">
              <a:defRPr sz="3000" b="1" cap="all"/>
            </a:lvl1pPr>
          </a:lstStyle>
          <a:p>
            <a:r>
              <a:rPr lang="fr-FR"/>
              <a:t>Modifiez le style du titre</a:t>
            </a:r>
          </a:p>
        </p:txBody>
      </p:sp>
      <p:sp>
        <p:nvSpPr>
          <p:cNvPr id="3" name="Espace réservé du texte 2"/>
          <p:cNvSpPr>
            <a:spLocks noGrp="1"/>
          </p:cNvSpPr>
          <p:nvPr>
            <p:ph type="body" idx="1"/>
          </p:nvPr>
        </p:nvSpPr>
        <p:spPr>
          <a:xfrm>
            <a:off x="541735" y="2180035"/>
            <a:ext cx="58293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a:xfrm>
            <a:off x="342900" y="4767297"/>
            <a:ext cx="1600200" cy="273844"/>
          </a:xfrm>
          <a:prstGeom prst="rect">
            <a:avLst/>
          </a:prstGeom>
        </p:spPr>
        <p:txBody>
          <a:bodyPr/>
          <a:lstStyle/>
          <a:p>
            <a:fld id="{101E0F28-4B90-439B-BAA2-DCC14A7DBC2D}" type="datetime1">
              <a:rPr lang="fr-FR" smtClean="0"/>
              <a:t>03/01/2024</a:t>
            </a:fld>
            <a:endParaRPr lang="fr-FR"/>
          </a:p>
        </p:txBody>
      </p:sp>
      <p:sp>
        <p:nvSpPr>
          <p:cNvPr id="5" name="Espace réservé du pied de page 4"/>
          <p:cNvSpPr>
            <a:spLocks noGrp="1"/>
          </p:cNvSpPr>
          <p:nvPr>
            <p:ph type="ftr" sz="quarter" idx="11"/>
          </p:nvPr>
        </p:nvSpPr>
        <p:spPr>
          <a:xfrm>
            <a:off x="2343150" y="4767297"/>
            <a:ext cx="2171700" cy="273844"/>
          </a:xfrm>
          <a:prstGeom prst="rect">
            <a:avLst/>
          </a:prstGeom>
        </p:spPr>
        <p:txBody>
          <a:bodyPr/>
          <a:lstStyle/>
          <a:p>
            <a:r>
              <a:rPr lang="fr-FR"/>
              <a:t>Formation PGD Cirad</a:t>
            </a:r>
          </a:p>
        </p:txBody>
      </p:sp>
      <p:sp>
        <p:nvSpPr>
          <p:cNvPr id="6" name="Espace réservé du numéro de diapositive 5"/>
          <p:cNvSpPr>
            <a:spLocks noGrp="1"/>
          </p:cNvSpPr>
          <p:nvPr>
            <p:ph type="sldNum" sz="quarter" idx="12"/>
          </p:nvPr>
        </p:nvSpPr>
        <p:spPr>
          <a:xfrm>
            <a:off x="4914900" y="4767297"/>
            <a:ext cx="1600200" cy="273844"/>
          </a:xfrm>
          <a:prstGeom prst="rect">
            <a:avLst/>
          </a:prstGeom>
        </p:spPr>
        <p:txBody>
          <a:bodyPr/>
          <a:lstStyle/>
          <a:p>
            <a:fld id="{7DB1C6C4-BF3F-426B-AB82-3D7BFE436BE2}" type="slidenum">
              <a:rPr lang="fr-FR" smtClean="0"/>
              <a:pPr/>
              <a:t>‹N°›</a:t>
            </a:fld>
            <a:endParaRPr lang="fr-FR"/>
          </a:p>
        </p:txBody>
      </p:sp>
    </p:spTree>
    <p:extLst>
      <p:ext uri="{BB962C8B-B14F-4D97-AF65-F5344CB8AC3E}">
        <p14:creationId xmlns:p14="http://schemas.microsoft.com/office/powerpoint/2010/main" val="8439902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342900" y="1200155"/>
            <a:ext cx="30289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3486150" y="1200155"/>
            <a:ext cx="30289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342900" y="4767297"/>
            <a:ext cx="1600200" cy="273844"/>
          </a:xfrm>
          <a:prstGeom prst="rect">
            <a:avLst/>
          </a:prstGeom>
        </p:spPr>
        <p:txBody>
          <a:bodyPr/>
          <a:lstStyle/>
          <a:p>
            <a:fld id="{B50DF545-0530-4341-9676-C8F81DCEA167}" type="datetime1">
              <a:rPr lang="fr-FR" smtClean="0"/>
              <a:t>03/01/2024</a:t>
            </a:fld>
            <a:endParaRPr lang="fr-FR"/>
          </a:p>
        </p:txBody>
      </p:sp>
      <p:sp>
        <p:nvSpPr>
          <p:cNvPr id="6" name="Espace réservé du pied de page 5"/>
          <p:cNvSpPr>
            <a:spLocks noGrp="1"/>
          </p:cNvSpPr>
          <p:nvPr>
            <p:ph type="ftr" sz="quarter" idx="11"/>
          </p:nvPr>
        </p:nvSpPr>
        <p:spPr>
          <a:xfrm>
            <a:off x="2343150" y="4767297"/>
            <a:ext cx="2171700" cy="273844"/>
          </a:xfrm>
          <a:prstGeom prst="rect">
            <a:avLst/>
          </a:prstGeom>
        </p:spPr>
        <p:txBody>
          <a:bodyPr/>
          <a:lstStyle/>
          <a:p>
            <a:r>
              <a:rPr lang="fr-FR"/>
              <a:t>Formation PGD Cirad</a:t>
            </a:r>
          </a:p>
        </p:txBody>
      </p:sp>
      <p:sp>
        <p:nvSpPr>
          <p:cNvPr id="7" name="Espace réservé du numéro de diapositive 6"/>
          <p:cNvSpPr>
            <a:spLocks noGrp="1"/>
          </p:cNvSpPr>
          <p:nvPr>
            <p:ph type="sldNum" sz="quarter" idx="12"/>
          </p:nvPr>
        </p:nvSpPr>
        <p:spPr>
          <a:xfrm>
            <a:off x="4914900" y="4767297"/>
            <a:ext cx="1600200" cy="273844"/>
          </a:xfrm>
          <a:prstGeom prst="rect">
            <a:avLst/>
          </a:prstGeom>
        </p:spPr>
        <p:txBody>
          <a:bodyPr/>
          <a:lstStyle/>
          <a:p>
            <a:fld id="{7DB1C6C4-BF3F-426B-AB82-3D7BFE436BE2}" type="slidenum">
              <a:rPr lang="fr-FR" smtClean="0"/>
              <a:pPr/>
              <a:t>‹N°›</a:t>
            </a:fld>
            <a:endParaRPr lang="fr-FR"/>
          </a:p>
        </p:txBody>
      </p:sp>
    </p:spTree>
    <p:extLst>
      <p:ext uri="{BB962C8B-B14F-4D97-AF65-F5344CB8AC3E}">
        <p14:creationId xmlns:p14="http://schemas.microsoft.com/office/powerpoint/2010/main" val="2516254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342900" y="1151335"/>
            <a:ext cx="303014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Espace réservé du contenu 3"/>
          <p:cNvSpPr>
            <a:spLocks noGrp="1"/>
          </p:cNvSpPr>
          <p:nvPr>
            <p:ph sz="half" idx="2"/>
          </p:nvPr>
        </p:nvSpPr>
        <p:spPr>
          <a:xfrm>
            <a:off x="342900" y="1631156"/>
            <a:ext cx="303014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3483787" y="1151335"/>
            <a:ext cx="303133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Espace réservé du contenu 5"/>
          <p:cNvSpPr>
            <a:spLocks noGrp="1"/>
          </p:cNvSpPr>
          <p:nvPr>
            <p:ph sz="quarter" idx="4"/>
          </p:nvPr>
        </p:nvSpPr>
        <p:spPr>
          <a:xfrm>
            <a:off x="3483787" y="1631156"/>
            <a:ext cx="303133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a:xfrm>
            <a:off x="342900" y="4767297"/>
            <a:ext cx="1600200" cy="273844"/>
          </a:xfrm>
          <a:prstGeom prst="rect">
            <a:avLst/>
          </a:prstGeom>
        </p:spPr>
        <p:txBody>
          <a:bodyPr/>
          <a:lstStyle/>
          <a:p>
            <a:fld id="{98C0E71C-C81D-47C2-85BA-A2ECDEBB66B5}" type="datetime1">
              <a:rPr lang="fr-FR" smtClean="0"/>
              <a:t>03/01/2024</a:t>
            </a:fld>
            <a:endParaRPr lang="fr-FR"/>
          </a:p>
        </p:txBody>
      </p:sp>
      <p:sp>
        <p:nvSpPr>
          <p:cNvPr id="8" name="Espace réservé du pied de page 7"/>
          <p:cNvSpPr>
            <a:spLocks noGrp="1"/>
          </p:cNvSpPr>
          <p:nvPr>
            <p:ph type="ftr" sz="quarter" idx="11"/>
          </p:nvPr>
        </p:nvSpPr>
        <p:spPr>
          <a:xfrm>
            <a:off x="2343150" y="4767297"/>
            <a:ext cx="2171700" cy="273844"/>
          </a:xfrm>
          <a:prstGeom prst="rect">
            <a:avLst/>
          </a:prstGeom>
        </p:spPr>
        <p:txBody>
          <a:bodyPr/>
          <a:lstStyle/>
          <a:p>
            <a:r>
              <a:rPr lang="fr-FR"/>
              <a:t>Formation PGD Cirad</a:t>
            </a:r>
          </a:p>
        </p:txBody>
      </p:sp>
      <p:sp>
        <p:nvSpPr>
          <p:cNvPr id="9" name="Espace réservé du numéro de diapositive 8"/>
          <p:cNvSpPr>
            <a:spLocks noGrp="1"/>
          </p:cNvSpPr>
          <p:nvPr>
            <p:ph type="sldNum" sz="quarter" idx="12"/>
          </p:nvPr>
        </p:nvSpPr>
        <p:spPr>
          <a:xfrm>
            <a:off x="4914900" y="4767297"/>
            <a:ext cx="1600200" cy="273844"/>
          </a:xfrm>
          <a:prstGeom prst="rect">
            <a:avLst/>
          </a:prstGeom>
        </p:spPr>
        <p:txBody>
          <a:bodyPr/>
          <a:lstStyle/>
          <a:p>
            <a:fld id="{7DB1C6C4-BF3F-426B-AB82-3D7BFE436BE2}" type="slidenum">
              <a:rPr lang="fr-FR" smtClean="0"/>
              <a:pPr/>
              <a:t>‹N°›</a:t>
            </a:fld>
            <a:endParaRPr lang="fr-FR"/>
          </a:p>
        </p:txBody>
      </p:sp>
    </p:spTree>
    <p:extLst>
      <p:ext uri="{BB962C8B-B14F-4D97-AF65-F5344CB8AC3E}">
        <p14:creationId xmlns:p14="http://schemas.microsoft.com/office/powerpoint/2010/main" val="40331763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a:xfrm>
            <a:off x="342900" y="4767297"/>
            <a:ext cx="1600200" cy="273844"/>
          </a:xfrm>
          <a:prstGeom prst="rect">
            <a:avLst/>
          </a:prstGeom>
        </p:spPr>
        <p:txBody>
          <a:bodyPr/>
          <a:lstStyle/>
          <a:p>
            <a:fld id="{F3493064-8AE3-4A8C-B980-E4D8A420BDD4}" type="datetime1">
              <a:rPr lang="fr-FR" smtClean="0"/>
              <a:t>03/01/2024</a:t>
            </a:fld>
            <a:endParaRPr lang="fr-FR"/>
          </a:p>
        </p:txBody>
      </p:sp>
      <p:sp>
        <p:nvSpPr>
          <p:cNvPr id="4" name="Espace réservé du pied de page 3"/>
          <p:cNvSpPr>
            <a:spLocks noGrp="1"/>
          </p:cNvSpPr>
          <p:nvPr>
            <p:ph type="ftr" sz="quarter" idx="11"/>
          </p:nvPr>
        </p:nvSpPr>
        <p:spPr>
          <a:xfrm>
            <a:off x="2343150" y="4767297"/>
            <a:ext cx="2171700" cy="273844"/>
          </a:xfrm>
          <a:prstGeom prst="rect">
            <a:avLst/>
          </a:prstGeom>
        </p:spPr>
        <p:txBody>
          <a:bodyPr/>
          <a:lstStyle/>
          <a:p>
            <a:r>
              <a:rPr lang="fr-FR"/>
              <a:t>Formation PGD Cirad</a:t>
            </a:r>
          </a:p>
        </p:txBody>
      </p:sp>
      <p:sp>
        <p:nvSpPr>
          <p:cNvPr id="5" name="Espace réservé du numéro de diapositive 4"/>
          <p:cNvSpPr>
            <a:spLocks noGrp="1"/>
          </p:cNvSpPr>
          <p:nvPr>
            <p:ph type="sldNum" sz="quarter" idx="12"/>
          </p:nvPr>
        </p:nvSpPr>
        <p:spPr>
          <a:xfrm>
            <a:off x="4914900" y="4767297"/>
            <a:ext cx="1600200" cy="273844"/>
          </a:xfrm>
          <a:prstGeom prst="rect">
            <a:avLst/>
          </a:prstGeom>
        </p:spPr>
        <p:txBody>
          <a:bodyPr/>
          <a:lstStyle/>
          <a:p>
            <a:fld id="{7DB1C6C4-BF3F-426B-AB82-3D7BFE436BE2}" type="slidenum">
              <a:rPr lang="fr-FR" smtClean="0"/>
              <a:pPr/>
              <a:t>‹N°›</a:t>
            </a:fld>
            <a:endParaRPr lang="fr-FR"/>
          </a:p>
        </p:txBody>
      </p:sp>
    </p:spTree>
    <p:extLst>
      <p:ext uri="{BB962C8B-B14F-4D97-AF65-F5344CB8AC3E}">
        <p14:creationId xmlns:p14="http://schemas.microsoft.com/office/powerpoint/2010/main" val="7028468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342900" y="4767297"/>
            <a:ext cx="1600200" cy="273844"/>
          </a:xfrm>
          <a:prstGeom prst="rect">
            <a:avLst/>
          </a:prstGeom>
        </p:spPr>
        <p:txBody>
          <a:bodyPr/>
          <a:lstStyle/>
          <a:p>
            <a:fld id="{565A485B-45BE-4AD9-BA97-261AD4C8104F}" type="datetime1">
              <a:rPr lang="fr-FR" smtClean="0"/>
              <a:t>03/01/2024</a:t>
            </a:fld>
            <a:endParaRPr lang="fr-FR"/>
          </a:p>
        </p:txBody>
      </p:sp>
      <p:sp>
        <p:nvSpPr>
          <p:cNvPr id="3" name="Espace réservé du pied de page 2"/>
          <p:cNvSpPr>
            <a:spLocks noGrp="1"/>
          </p:cNvSpPr>
          <p:nvPr>
            <p:ph type="ftr" sz="quarter" idx="11"/>
          </p:nvPr>
        </p:nvSpPr>
        <p:spPr>
          <a:xfrm>
            <a:off x="2343150" y="4767297"/>
            <a:ext cx="2171700" cy="273844"/>
          </a:xfrm>
          <a:prstGeom prst="rect">
            <a:avLst/>
          </a:prstGeom>
        </p:spPr>
        <p:txBody>
          <a:bodyPr/>
          <a:lstStyle/>
          <a:p>
            <a:r>
              <a:rPr lang="fr-FR"/>
              <a:t>Formation PGD Cirad</a:t>
            </a:r>
          </a:p>
        </p:txBody>
      </p:sp>
      <p:sp>
        <p:nvSpPr>
          <p:cNvPr id="4" name="Espace réservé du numéro de diapositive 3"/>
          <p:cNvSpPr>
            <a:spLocks noGrp="1"/>
          </p:cNvSpPr>
          <p:nvPr>
            <p:ph type="sldNum" sz="quarter" idx="12"/>
          </p:nvPr>
        </p:nvSpPr>
        <p:spPr>
          <a:xfrm>
            <a:off x="4914900" y="4767297"/>
            <a:ext cx="1600200" cy="273844"/>
          </a:xfrm>
          <a:prstGeom prst="rect">
            <a:avLst/>
          </a:prstGeom>
        </p:spPr>
        <p:txBody>
          <a:bodyPr/>
          <a:lstStyle/>
          <a:p>
            <a:fld id="{7DB1C6C4-BF3F-426B-AB82-3D7BFE436BE2}" type="slidenum">
              <a:rPr lang="fr-FR" smtClean="0"/>
              <a:pPr/>
              <a:t>‹N°›</a:t>
            </a:fld>
            <a:endParaRPr lang="fr-FR"/>
          </a:p>
        </p:txBody>
      </p:sp>
    </p:spTree>
    <p:extLst>
      <p:ext uri="{BB962C8B-B14F-4D97-AF65-F5344CB8AC3E}">
        <p14:creationId xmlns:p14="http://schemas.microsoft.com/office/powerpoint/2010/main" val="42777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514350" y="1597824"/>
            <a:ext cx="5829300" cy="1102519"/>
          </a:xfrm>
        </p:spPr>
        <p:txBody>
          <a:bodyPr/>
          <a:lstStyle>
            <a:lvl1pPr>
              <a:defRPr/>
            </a:lvl1pPr>
          </a:lstStyle>
          <a:p>
            <a:r>
              <a:rPr lang="fr-FR" dirty="0"/>
              <a:t>Titre principal</a:t>
            </a:r>
          </a:p>
        </p:txBody>
      </p:sp>
      <p:sp>
        <p:nvSpPr>
          <p:cNvPr id="3" name="Sous-titre 2"/>
          <p:cNvSpPr>
            <a:spLocks noGrp="1"/>
          </p:cNvSpPr>
          <p:nvPr>
            <p:ph type="subTitle" idx="1" hasCustomPrompt="1"/>
          </p:nvPr>
        </p:nvSpPr>
        <p:spPr>
          <a:xfrm>
            <a:off x="1028700" y="2914650"/>
            <a:ext cx="4800600" cy="1314450"/>
          </a:xfrm>
          <a:prstGeom prst="rect">
            <a:avLst/>
          </a:prstGeom>
        </p:spPr>
        <p:txBody>
          <a:bodyPr/>
          <a:lstStyle>
            <a:lvl1pPr marL="0" indent="0" algn="ctr">
              <a:buNone/>
              <a:defRPr>
                <a:solidFill>
                  <a:schemeClr val="tx1">
                    <a:tint val="75000"/>
                  </a:schemeClr>
                </a:solidFill>
              </a:defRPr>
            </a:lvl1pPr>
            <a:lvl2pPr marL="257168" indent="0" algn="ctr">
              <a:buNone/>
              <a:defRPr>
                <a:solidFill>
                  <a:schemeClr val="tx1">
                    <a:tint val="75000"/>
                  </a:schemeClr>
                </a:solidFill>
              </a:defRPr>
            </a:lvl2pPr>
            <a:lvl3pPr marL="514337" indent="0" algn="ctr">
              <a:buNone/>
              <a:defRPr>
                <a:solidFill>
                  <a:schemeClr val="tx1">
                    <a:tint val="75000"/>
                  </a:schemeClr>
                </a:solidFill>
              </a:defRPr>
            </a:lvl3pPr>
            <a:lvl4pPr marL="771506" indent="0" algn="ctr">
              <a:buNone/>
              <a:defRPr>
                <a:solidFill>
                  <a:schemeClr val="tx1">
                    <a:tint val="75000"/>
                  </a:schemeClr>
                </a:solidFill>
              </a:defRPr>
            </a:lvl4pPr>
            <a:lvl5pPr marL="1028675" indent="0" algn="ctr">
              <a:buNone/>
              <a:defRPr>
                <a:solidFill>
                  <a:schemeClr val="tx1">
                    <a:tint val="75000"/>
                  </a:schemeClr>
                </a:solidFill>
              </a:defRPr>
            </a:lvl5pPr>
            <a:lvl6pPr marL="1285843" indent="0" algn="ctr">
              <a:buNone/>
              <a:defRPr>
                <a:solidFill>
                  <a:schemeClr val="tx1">
                    <a:tint val="75000"/>
                  </a:schemeClr>
                </a:solidFill>
              </a:defRPr>
            </a:lvl6pPr>
            <a:lvl7pPr marL="1543012" indent="0" algn="ctr">
              <a:buNone/>
              <a:defRPr>
                <a:solidFill>
                  <a:schemeClr val="tx1">
                    <a:tint val="75000"/>
                  </a:schemeClr>
                </a:solidFill>
              </a:defRPr>
            </a:lvl7pPr>
            <a:lvl8pPr marL="1800180" indent="0" algn="ctr">
              <a:buNone/>
              <a:defRPr>
                <a:solidFill>
                  <a:schemeClr val="tx1">
                    <a:tint val="75000"/>
                  </a:schemeClr>
                </a:solidFill>
              </a:defRPr>
            </a:lvl8pPr>
            <a:lvl9pPr marL="2057348" indent="0" algn="ctr">
              <a:buNone/>
              <a:defRPr>
                <a:solidFill>
                  <a:schemeClr val="tx1">
                    <a:tint val="75000"/>
                  </a:schemeClr>
                </a:solidFill>
              </a:defRPr>
            </a:lvl9pPr>
          </a:lstStyle>
          <a:p>
            <a:r>
              <a:rPr lang="fr-FR" dirty="0"/>
              <a:t>sous-titre</a:t>
            </a:r>
          </a:p>
        </p:txBody>
      </p:sp>
      <p:pic>
        <p:nvPicPr>
          <p:cNvPr id="7" name="Image 6" descr="ppt-Degrade.jpg"/>
          <p:cNvPicPr>
            <a:picLocks noChangeAspect="1"/>
          </p:cNvPicPr>
          <p:nvPr userDrawn="1"/>
        </p:nvPicPr>
        <p:blipFill>
          <a:blip r:embed="rId2"/>
          <a:stretch>
            <a:fillRect/>
          </a:stretch>
        </p:blipFill>
        <p:spPr>
          <a:xfrm>
            <a:off x="3" y="0"/>
            <a:ext cx="167327" cy="5143500"/>
          </a:xfrm>
          <a:prstGeom prst="rect">
            <a:avLst/>
          </a:prstGeom>
        </p:spPr>
      </p:pic>
    </p:spTree>
    <p:extLst>
      <p:ext uri="{BB962C8B-B14F-4D97-AF65-F5344CB8AC3E}">
        <p14:creationId xmlns:p14="http://schemas.microsoft.com/office/powerpoint/2010/main" val="15724656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42902" y="204787"/>
            <a:ext cx="2256235" cy="871538"/>
          </a:xfrm>
        </p:spPr>
        <p:txBody>
          <a:bodyPr anchor="b"/>
          <a:lstStyle>
            <a:lvl1pPr algn="l">
              <a:defRPr sz="1500" b="1"/>
            </a:lvl1pPr>
          </a:lstStyle>
          <a:p>
            <a:r>
              <a:rPr lang="fr-FR"/>
              <a:t>Modifiez le style du titre</a:t>
            </a:r>
          </a:p>
        </p:txBody>
      </p:sp>
      <p:sp>
        <p:nvSpPr>
          <p:cNvPr id="3" name="Espace réservé du contenu 2"/>
          <p:cNvSpPr>
            <a:spLocks noGrp="1"/>
          </p:cNvSpPr>
          <p:nvPr>
            <p:ph idx="1"/>
          </p:nvPr>
        </p:nvSpPr>
        <p:spPr>
          <a:xfrm>
            <a:off x="2681287" y="204822"/>
            <a:ext cx="383381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342902" y="1076328"/>
            <a:ext cx="2256235"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Modifiez les styles du texte du masque</a:t>
            </a:r>
          </a:p>
        </p:txBody>
      </p:sp>
      <p:sp>
        <p:nvSpPr>
          <p:cNvPr id="5" name="Espace réservé de la date 4"/>
          <p:cNvSpPr>
            <a:spLocks noGrp="1"/>
          </p:cNvSpPr>
          <p:nvPr>
            <p:ph type="dt" sz="half" idx="10"/>
          </p:nvPr>
        </p:nvSpPr>
        <p:spPr>
          <a:xfrm>
            <a:off x="342900" y="4767297"/>
            <a:ext cx="1600200" cy="273844"/>
          </a:xfrm>
          <a:prstGeom prst="rect">
            <a:avLst/>
          </a:prstGeom>
        </p:spPr>
        <p:txBody>
          <a:bodyPr/>
          <a:lstStyle/>
          <a:p>
            <a:fld id="{DCDF4438-3FBD-480C-9958-FEF8AEC0D1E7}" type="datetime1">
              <a:rPr lang="fr-FR" smtClean="0"/>
              <a:t>03/01/2024</a:t>
            </a:fld>
            <a:endParaRPr lang="fr-FR"/>
          </a:p>
        </p:txBody>
      </p:sp>
      <p:sp>
        <p:nvSpPr>
          <p:cNvPr id="6" name="Espace réservé du pied de page 5"/>
          <p:cNvSpPr>
            <a:spLocks noGrp="1"/>
          </p:cNvSpPr>
          <p:nvPr>
            <p:ph type="ftr" sz="quarter" idx="11"/>
          </p:nvPr>
        </p:nvSpPr>
        <p:spPr>
          <a:xfrm>
            <a:off x="2343150" y="4767297"/>
            <a:ext cx="2171700" cy="273844"/>
          </a:xfrm>
          <a:prstGeom prst="rect">
            <a:avLst/>
          </a:prstGeom>
        </p:spPr>
        <p:txBody>
          <a:bodyPr/>
          <a:lstStyle/>
          <a:p>
            <a:r>
              <a:rPr lang="fr-FR"/>
              <a:t>Formation PGD Cirad</a:t>
            </a:r>
          </a:p>
        </p:txBody>
      </p:sp>
      <p:sp>
        <p:nvSpPr>
          <p:cNvPr id="7" name="Espace réservé du numéro de diapositive 6"/>
          <p:cNvSpPr>
            <a:spLocks noGrp="1"/>
          </p:cNvSpPr>
          <p:nvPr>
            <p:ph type="sldNum" sz="quarter" idx="12"/>
          </p:nvPr>
        </p:nvSpPr>
        <p:spPr>
          <a:xfrm>
            <a:off x="4914900" y="4767297"/>
            <a:ext cx="1600200" cy="273844"/>
          </a:xfrm>
          <a:prstGeom prst="rect">
            <a:avLst/>
          </a:prstGeom>
        </p:spPr>
        <p:txBody>
          <a:bodyPr/>
          <a:lstStyle/>
          <a:p>
            <a:fld id="{7DB1C6C4-BF3F-426B-AB82-3D7BFE436BE2}" type="slidenum">
              <a:rPr lang="fr-FR" smtClean="0"/>
              <a:pPr/>
              <a:t>‹N°›</a:t>
            </a:fld>
            <a:endParaRPr lang="fr-FR"/>
          </a:p>
        </p:txBody>
      </p:sp>
    </p:spTree>
    <p:extLst>
      <p:ext uri="{BB962C8B-B14F-4D97-AF65-F5344CB8AC3E}">
        <p14:creationId xmlns:p14="http://schemas.microsoft.com/office/powerpoint/2010/main" val="42809089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344216" y="3600450"/>
            <a:ext cx="4114800" cy="425054"/>
          </a:xfrm>
        </p:spPr>
        <p:txBody>
          <a:bodyPr anchor="b"/>
          <a:lstStyle>
            <a:lvl1pPr algn="l">
              <a:defRPr sz="1500" b="1"/>
            </a:lvl1pPr>
          </a:lstStyle>
          <a:p>
            <a:r>
              <a:rPr lang="fr-FR"/>
              <a:t>Modifiez le style du titre</a:t>
            </a:r>
          </a:p>
        </p:txBody>
      </p:sp>
      <p:sp>
        <p:nvSpPr>
          <p:cNvPr id="3" name="Espace réservé pour une image  2"/>
          <p:cNvSpPr>
            <a:spLocks noGrp="1"/>
          </p:cNvSpPr>
          <p:nvPr>
            <p:ph type="pic" idx="1"/>
          </p:nvPr>
        </p:nvSpPr>
        <p:spPr>
          <a:xfrm>
            <a:off x="1344216" y="459581"/>
            <a:ext cx="41148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1344216" y="4025503"/>
            <a:ext cx="41148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Modifiez les styles du texte du masque</a:t>
            </a:r>
          </a:p>
        </p:txBody>
      </p:sp>
      <p:sp>
        <p:nvSpPr>
          <p:cNvPr id="5" name="Espace réservé de la date 4"/>
          <p:cNvSpPr>
            <a:spLocks noGrp="1"/>
          </p:cNvSpPr>
          <p:nvPr>
            <p:ph type="dt" sz="half" idx="10"/>
          </p:nvPr>
        </p:nvSpPr>
        <p:spPr>
          <a:xfrm>
            <a:off x="342900" y="4767297"/>
            <a:ext cx="1600200" cy="273844"/>
          </a:xfrm>
          <a:prstGeom prst="rect">
            <a:avLst/>
          </a:prstGeom>
        </p:spPr>
        <p:txBody>
          <a:bodyPr/>
          <a:lstStyle/>
          <a:p>
            <a:fld id="{DE13F418-C955-4CD5-BA16-FCC1628FCF8E}" type="datetime1">
              <a:rPr lang="fr-FR" smtClean="0"/>
              <a:t>03/01/2024</a:t>
            </a:fld>
            <a:endParaRPr lang="fr-FR"/>
          </a:p>
        </p:txBody>
      </p:sp>
      <p:sp>
        <p:nvSpPr>
          <p:cNvPr id="6" name="Espace réservé du pied de page 5"/>
          <p:cNvSpPr>
            <a:spLocks noGrp="1"/>
          </p:cNvSpPr>
          <p:nvPr>
            <p:ph type="ftr" sz="quarter" idx="11"/>
          </p:nvPr>
        </p:nvSpPr>
        <p:spPr>
          <a:xfrm>
            <a:off x="2343150" y="4767297"/>
            <a:ext cx="2171700" cy="273844"/>
          </a:xfrm>
          <a:prstGeom prst="rect">
            <a:avLst/>
          </a:prstGeom>
        </p:spPr>
        <p:txBody>
          <a:bodyPr/>
          <a:lstStyle/>
          <a:p>
            <a:r>
              <a:rPr lang="fr-FR"/>
              <a:t>Formation PGD Cirad</a:t>
            </a:r>
          </a:p>
        </p:txBody>
      </p:sp>
      <p:sp>
        <p:nvSpPr>
          <p:cNvPr id="7" name="Espace réservé du numéro de diapositive 6"/>
          <p:cNvSpPr>
            <a:spLocks noGrp="1"/>
          </p:cNvSpPr>
          <p:nvPr>
            <p:ph type="sldNum" sz="quarter" idx="12"/>
          </p:nvPr>
        </p:nvSpPr>
        <p:spPr>
          <a:xfrm>
            <a:off x="4914900" y="4767297"/>
            <a:ext cx="1600200" cy="273844"/>
          </a:xfrm>
          <a:prstGeom prst="rect">
            <a:avLst/>
          </a:prstGeom>
        </p:spPr>
        <p:txBody>
          <a:bodyPr/>
          <a:lstStyle/>
          <a:p>
            <a:fld id="{7DB1C6C4-BF3F-426B-AB82-3D7BFE436BE2}" type="slidenum">
              <a:rPr lang="fr-FR" smtClean="0"/>
              <a:pPr/>
              <a:t>‹N°›</a:t>
            </a:fld>
            <a:endParaRPr lang="fr-FR"/>
          </a:p>
        </p:txBody>
      </p:sp>
    </p:spTree>
    <p:extLst>
      <p:ext uri="{BB962C8B-B14F-4D97-AF65-F5344CB8AC3E}">
        <p14:creationId xmlns:p14="http://schemas.microsoft.com/office/powerpoint/2010/main" val="8313637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342900" y="4767297"/>
            <a:ext cx="1600200" cy="273844"/>
          </a:xfrm>
          <a:prstGeom prst="rect">
            <a:avLst/>
          </a:prstGeom>
        </p:spPr>
        <p:txBody>
          <a:bodyPr/>
          <a:lstStyle/>
          <a:p>
            <a:fld id="{65EDA9B5-907E-4CEB-B396-EB99C7849576}" type="datetime1">
              <a:rPr lang="fr-FR" smtClean="0"/>
              <a:t>03/01/2024</a:t>
            </a:fld>
            <a:endParaRPr lang="fr-FR"/>
          </a:p>
        </p:txBody>
      </p:sp>
      <p:sp>
        <p:nvSpPr>
          <p:cNvPr id="5" name="Espace réservé du pied de page 4"/>
          <p:cNvSpPr>
            <a:spLocks noGrp="1"/>
          </p:cNvSpPr>
          <p:nvPr>
            <p:ph type="ftr" sz="quarter" idx="11"/>
          </p:nvPr>
        </p:nvSpPr>
        <p:spPr>
          <a:xfrm>
            <a:off x="2343150" y="4767297"/>
            <a:ext cx="2171700" cy="273844"/>
          </a:xfrm>
          <a:prstGeom prst="rect">
            <a:avLst/>
          </a:prstGeom>
        </p:spPr>
        <p:txBody>
          <a:bodyPr/>
          <a:lstStyle/>
          <a:p>
            <a:r>
              <a:rPr lang="fr-FR"/>
              <a:t>Formation PGD Cirad</a:t>
            </a:r>
          </a:p>
        </p:txBody>
      </p:sp>
      <p:sp>
        <p:nvSpPr>
          <p:cNvPr id="6" name="Espace réservé du numéro de diapositive 5"/>
          <p:cNvSpPr>
            <a:spLocks noGrp="1"/>
          </p:cNvSpPr>
          <p:nvPr>
            <p:ph type="sldNum" sz="quarter" idx="12"/>
          </p:nvPr>
        </p:nvSpPr>
        <p:spPr>
          <a:xfrm>
            <a:off x="4914900" y="4767297"/>
            <a:ext cx="1600200" cy="273844"/>
          </a:xfrm>
          <a:prstGeom prst="rect">
            <a:avLst/>
          </a:prstGeom>
        </p:spPr>
        <p:txBody>
          <a:bodyPr/>
          <a:lstStyle/>
          <a:p>
            <a:fld id="{7DB1C6C4-BF3F-426B-AB82-3D7BFE436BE2}" type="slidenum">
              <a:rPr lang="fr-FR" smtClean="0"/>
              <a:pPr/>
              <a:t>‹N°›</a:t>
            </a:fld>
            <a:endParaRPr lang="fr-FR"/>
          </a:p>
        </p:txBody>
      </p:sp>
    </p:spTree>
    <p:extLst>
      <p:ext uri="{BB962C8B-B14F-4D97-AF65-F5344CB8AC3E}">
        <p14:creationId xmlns:p14="http://schemas.microsoft.com/office/powerpoint/2010/main" val="1592785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4972050" y="206013"/>
            <a:ext cx="1543050" cy="4388644"/>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342900" y="206013"/>
            <a:ext cx="4514850" cy="4388644"/>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342900" y="4767297"/>
            <a:ext cx="1600200" cy="273844"/>
          </a:xfrm>
          <a:prstGeom prst="rect">
            <a:avLst/>
          </a:prstGeom>
        </p:spPr>
        <p:txBody>
          <a:bodyPr/>
          <a:lstStyle/>
          <a:p>
            <a:fld id="{2B2A50C4-DB6A-4EEB-8F68-0B9203C472A3}" type="datetime1">
              <a:rPr lang="fr-FR" smtClean="0"/>
              <a:t>03/01/2024</a:t>
            </a:fld>
            <a:endParaRPr lang="fr-FR"/>
          </a:p>
        </p:txBody>
      </p:sp>
      <p:sp>
        <p:nvSpPr>
          <p:cNvPr id="5" name="Espace réservé du pied de page 4"/>
          <p:cNvSpPr>
            <a:spLocks noGrp="1"/>
          </p:cNvSpPr>
          <p:nvPr>
            <p:ph type="ftr" sz="quarter" idx="11"/>
          </p:nvPr>
        </p:nvSpPr>
        <p:spPr>
          <a:xfrm>
            <a:off x="2343150" y="4767297"/>
            <a:ext cx="2171700" cy="273844"/>
          </a:xfrm>
          <a:prstGeom prst="rect">
            <a:avLst/>
          </a:prstGeom>
        </p:spPr>
        <p:txBody>
          <a:bodyPr/>
          <a:lstStyle/>
          <a:p>
            <a:r>
              <a:rPr lang="fr-FR"/>
              <a:t>Formation PGD Cirad</a:t>
            </a:r>
          </a:p>
        </p:txBody>
      </p:sp>
      <p:sp>
        <p:nvSpPr>
          <p:cNvPr id="6" name="Espace réservé du numéro de diapositive 5"/>
          <p:cNvSpPr>
            <a:spLocks noGrp="1"/>
          </p:cNvSpPr>
          <p:nvPr>
            <p:ph type="sldNum" sz="quarter" idx="12"/>
          </p:nvPr>
        </p:nvSpPr>
        <p:spPr>
          <a:xfrm>
            <a:off x="4914900" y="4767297"/>
            <a:ext cx="1600200" cy="273844"/>
          </a:xfrm>
          <a:prstGeom prst="rect">
            <a:avLst/>
          </a:prstGeom>
        </p:spPr>
        <p:txBody>
          <a:bodyPr/>
          <a:lstStyle/>
          <a:p>
            <a:fld id="{7DB1C6C4-BF3F-426B-AB82-3D7BFE436BE2}" type="slidenum">
              <a:rPr lang="fr-FR" smtClean="0"/>
              <a:pPr/>
              <a:t>‹N°›</a:t>
            </a:fld>
            <a:endParaRPr lang="fr-FR"/>
          </a:p>
        </p:txBody>
      </p:sp>
    </p:spTree>
    <p:extLst>
      <p:ext uri="{BB962C8B-B14F-4D97-AF65-F5344CB8AC3E}">
        <p14:creationId xmlns:p14="http://schemas.microsoft.com/office/powerpoint/2010/main" val="17800808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2"/>
          <a:stretch>
            <a:fillRect/>
          </a:stretch>
        </p:blipFill>
        <p:spPr>
          <a:xfrm>
            <a:off x="1" y="0"/>
            <a:ext cx="167327" cy="5143500"/>
          </a:xfrm>
          <a:prstGeom prst="rect">
            <a:avLst/>
          </a:prstGeom>
        </p:spPr>
      </p:pic>
    </p:spTree>
    <p:extLst>
      <p:ext uri="{BB962C8B-B14F-4D97-AF65-F5344CB8AC3E}">
        <p14:creationId xmlns:p14="http://schemas.microsoft.com/office/powerpoint/2010/main" val="40859280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514350" y="1597819"/>
            <a:ext cx="5829300" cy="1102519"/>
          </a:xfrm>
        </p:spPr>
        <p:txBody>
          <a:bodyPr/>
          <a:lstStyle>
            <a:lvl1pPr>
              <a:defRPr/>
            </a:lvl1pPr>
          </a:lstStyle>
          <a:p>
            <a:r>
              <a:rPr lang="fr-FR" dirty="0"/>
              <a:t>Titre principal</a:t>
            </a:r>
          </a:p>
        </p:txBody>
      </p:sp>
      <p:sp>
        <p:nvSpPr>
          <p:cNvPr id="3" name="Sous-titre 2"/>
          <p:cNvSpPr>
            <a:spLocks noGrp="1"/>
          </p:cNvSpPr>
          <p:nvPr>
            <p:ph type="subTitle" idx="1" hasCustomPrompt="1"/>
          </p:nvPr>
        </p:nvSpPr>
        <p:spPr>
          <a:xfrm>
            <a:off x="1028700" y="2914650"/>
            <a:ext cx="4800600" cy="131445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dirty="0"/>
              <a:t>sous-titre</a:t>
            </a:r>
          </a:p>
        </p:txBody>
      </p:sp>
      <p:pic>
        <p:nvPicPr>
          <p:cNvPr id="7" name="Image 6" descr="ppt-Degrade.jpg"/>
          <p:cNvPicPr>
            <a:picLocks noChangeAspect="1"/>
          </p:cNvPicPr>
          <p:nvPr userDrawn="1"/>
        </p:nvPicPr>
        <p:blipFill>
          <a:blip r:embed="rId2"/>
          <a:stretch>
            <a:fillRect/>
          </a:stretch>
        </p:blipFill>
        <p:spPr>
          <a:xfrm>
            <a:off x="1" y="0"/>
            <a:ext cx="167327" cy="5143500"/>
          </a:xfrm>
          <a:prstGeom prst="rect">
            <a:avLst/>
          </a:prstGeom>
        </p:spPr>
      </p:pic>
    </p:spTree>
    <p:extLst>
      <p:ext uri="{BB962C8B-B14F-4D97-AF65-F5344CB8AC3E}">
        <p14:creationId xmlns:p14="http://schemas.microsoft.com/office/powerpoint/2010/main" val="33203528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2"/>
          <a:stretch>
            <a:fillRect/>
          </a:stretch>
        </p:blipFill>
        <p:spPr>
          <a:xfrm>
            <a:off x="1" y="0"/>
            <a:ext cx="167327" cy="5143500"/>
          </a:xfrm>
          <a:prstGeom prst="rect">
            <a:avLst/>
          </a:prstGeom>
        </p:spPr>
      </p:pic>
    </p:spTree>
    <p:extLst>
      <p:ext uri="{BB962C8B-B14F-4D97-AF65-F5344CB8AC3E}">
        <p14:creationId xmlns:p14="http://schemas.microsoft.com/office/powerpoint/2010/main" val="40141446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541735" y="3305176"/>
            <a:ext cx="5829300" cy="1021556"/>
          </a:xfrm>
        </p:spPr>
        <p:txBody>
          <a:bodyPr anchor="t"/>
          <a:lstStyle>
            <a:lvl1pPr algn="l">
              <a:defRPr sz="3000" b="1" cap="all"/>
            </a:lvl1pPr>
          </a:lstStyle>
          <a:p>
            <a:r>
              <a:rPr lang="fr-FR"/>
              <a:t>Cliquez et modifiez le titre</a:t>
            </a:r>
          </a:p>
        </p:txBody>
      </p:sp>
      <p:sp>
        <p:nvSpPr>
          <p:cNvPr id="3" name="Espace réservé du texte 2"/>
          <p:cNvSpPr>
            <a:spLocks noGrp="1"/>
          </p:cNvSpPr>
          <p:nvPr>
            <p:ph type="body" idx="1"/>
          </p:nvPr>
        </p:nvSpPr>
        <p:spPr>
          <a:xfrm>
            <a:off x="541735" y="2180035"/>
            <a:ext cx="5829300" cy="1125140"/>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a:xfrm>
            <a:off x="342900" y="4767263"/>
            <a:ext cx="1600200" cy="273844"/>
          </a:xfrm>
          <a:prstGeom prst="rect">
            <a:avLst/>
          </a:prstGeom>
        </p:spPr>
        <p:txBody>
          <a:bodyPr/>
          <a:lstStyle/>
          <a:p>
            <a:fld id="{141AC103-C553-3C40-80D1-8D13FB31BDBA}" type="datetimeFigureOut">
              <a:rPr lang="fr-FR" smtClean="0"/>
              <a:t>03/01/2024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2"/>
          <a:stretch>
            <a:fillRect/>
          </a:stretch>
        </p:blipFill>
        <p:spPr>
          <a:xfrm>
            <a:off x="1" y="0"/>
            <a:ext cx="167327" cy="5143500"/>
          </a:xfrm>
          <a:prstGeom prst="rect">
            <a:avLst/>
          </a:prstGeom>
        </p:spPr>
      </p:pic>
      <p:pic>
        <p:nvPicPr>
          <p:cNvPr id="8" name="Image 7" descr="Cirad_4cTPR.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3210" y="4780420"/>
            <a:ext cx="858390" cy="239855"/>
          </a:xfrm>
          <a:prstGeom prst="rect">
            <a:avLst/>
          </a:prstGeom>
        </p:spPr>
      </p:pic>
    </p:spTree>
    <p:extLst>
      <p:ext uri="{BB962C8B-B14F-4D97-AF65-F5344CB8AC3E}">
        <p14:creationId xmlns:p14="http://schemas.microsoft.com/office/powerpoint/2010/main" val="30719366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342900" y="1200151"/>
            <a:ext cx="3028950" cy="3394472"/>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3486150" y="1200151"/>
            <a:ext cx="3028950" cy="3394472"/>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61DBD5-FC76-3842-B5FF-1B83B7554A96}" type="slidenum">
              <a:rPr lang="fr-FR" smtClean="0"/>
              <a:t>‹N°›</a:t>
            </a:fld>
            <a:endParaRPr lang="fr-FR"/>
          </a:p>
        </p:txBody>
      </p:sp>
      <p:pic>
        <p:nvPicPr>
          <p:cNvPr id="8" name="Image 7" descr="ppt-Degrade.jpg"/>
          <p:cNvPicPr>
            <a:picLocks noChangeAspect="1"/>
          </p:cNvPicPr>
          <p:nvPr userDrawn="1"/>
        </p:nvPicPr>
        <p:blipFill>
          <a:blip r:embed="rId2"/>
          <a:stretch>
            <a:fillRect/>
          </a:stretch>
        </p:blipFill>
        <p:spPr>
          <a:xfrm>
            <a:off x="1" y="0"/>
            <a:ext cx="167327" cy="5143500"/>
          </a:xfrm>
          <a:prstGeom prst="rect">
            <a:avLst/>
          </a:prstGeom>
        </p:spPr>
      </p:pic>
    </p:spTree>
    <p:extLst>
      <p:ext uri="{BB962C8B-B14F-4D97-AF65-F5344CB8AC3E}">
        <p14:creationId xmlns:p14="http://schemas.microsoft.com/office/powerpoint/2010/main" val="19434723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342900" y="1151335"/>
            <a:ext cx="3030141" cy="47982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p:cNvSpPr>
            <a:spLocks noGrp="1"/>
          </p:cNvSpPr>
          <p:nvPr>
            <p:ph sz="half" idx="2"/>
          </p:nvPr>
        </p:nvSpPr>
        <p:spPr>
          <a:xfrm>
            <a:off x="342900" y="1631156"/>
            <a:ext cx="3030141" cy="2963466"/>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3483769" y="1151335"/>
            <a:ext cx="3031331" cy="47982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p:cNvSpPr>
            <a:spLocks noGrp="1"/>
          </p:cNvSpPr>
          <p:nvPr>
            <p:ph sz="quarter" idx="4"/>
          </p:nvPr>
        </p:nvSpPr>
        <p:spPr>
          <a:xfrm>
            <a:off x="3483769" y="1631156"/>
            <a:ext cx="3031331" cy="2963466"/>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161DBD5-FC76-3842-B5FF-1B83B7554A96}" type="slidenum">
              <a:rPr lang="fr-FR" smtClean="0"/>
              <a:t>‹N°›</a:t>
            </a:fld>
            <a:endParaRPr lang="fr-FR"/>
          </a:p>
        </p:txBody>
      </p:sp>
      <p:pic>
        <p:nvPicPr>
          <p:cNvPr id="10" name="Image 9" descr="ppt-Degrade.jpg"/>
          <p:cNvPicPr>
            <a:picLocks noChangeAspect="1"/>
          </p:cNvPicPr>
          <p:nvPr userDrawn="1"/>
        </p:nvPicPr>
        <p:blipFill>
          <a:blip r:embed="rId2"/>
          <a:stretch>
            <a:fillRect/>
          </a:stretch>
        </p:blipFill>
        <p:spPr>
          <a:xfrm>
            <a:off x="1" y="0"/>
            <a:ext cx="167327" cy="5143500"/>
          </a:xfrm>
          <a:prstGeom prst="rect">
            <a:avLst/>
          </a:prstGeom>
        </p:spPr>
      </p:pic>
    </p:spTree>
    <p:extLst>
      <p:ext uri="{BB962C8B-B14F-4D97-AF65-F5344CB8AC3E}">
        <p14:creationId xmlns:p14="http://schemas.microsoft.com/office/powerpoint/2010/main" val="4136607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2"/>
          <a:stretch>
            <a:fillRect/>
          </a:stretch>
        </p:blipFill>
        <p:spPr>
          <a:xfrm>
            <a:off x="3" y="0"/>
            <a:ext cx="167327" cy="5143500"/>
          </a:xfrm>
          <a:prstGeom prst="rect">
            <a:avLst/>
          </a:prstGeom>
        </p:spPr>
      </p:pic>
    </p:spTree>
    <p:extLst>
      <p:ext uri="{BB962C8B-B14F-4D97-AF65-F5344CB8AC3E}">
        <p14:creationId xmlns:p14="http://schemas.microsoft.com/office/powerpoint/2010/main" val="18193896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161DBD5-FC76-3842-B5FF-1B83B7554A96}" type="slidenum">
              <a:rPr lang="fr-FR" smtClean="0"/>
              <a:t>‹N°›</a:t>
            </a:fld>
            <a:endParaRPr lang="fr-FR"/>
          </a:p>
        </p:txBody>
      </p:sp>
      <p:pic>
        <p:nvPicPr>
          <p:cNvPr id="6" name="Image 5" descr="ppt-Degrade.jpg"/>
          <p:cNvPicPr>
            <a:picLocks noChangeAspect="1"/>
          </p:cNvPicPr>
          <p:nvPr userDrawn="1"/>
        </p:nvPicPr>
        <p:blipFill>
          <a:blip r:embed="rId2"/>
          <a:stretch>
            <a:fillRect/>
          </a:stretch>
        </p:blipFill>
        <p:spPr>
          <a:xfrm>
            <a:off x="1" y="0"/>
            <a:ext cx="167327" cy="5143500"/>
          </a:xfrm>
          <a:prstGeom prst="rect">
            <a:avLst/>
          </a:prstGeom>
        </p:spPr>
      </p:pic>
    </p:spTree>
    <p:extLst>
      <p:ext uri="{BB962C8B-B14F-4D97-AF65-F5344CB8AC3E}">
        <p14:creationId xmlns:p14="http://schemas.microsoft.com/office/powerpoint/2010/main" val="30823014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161DBD5-FC76-3842-B5FF-1B83B7554A96}" type="slidenum">
              <a:rPr lang="fr-FR" smtClean="0"/>
              <a:t>‹N°›</a:t>
            </a:fld>
            <a:endParaRPr lang="fr-FR"/>
          </a:p>
        </p:txBody>
      </p:sp>
    </p:spTree>
    <p:extLst>
      <p:ext uri="{BB962C8B-B14F-4D97-AF65-F5344CB8AC3E}">
        <p14:creationId xmlns:p14="http://schemas.microsoft.com/office/powerpoint/2010/main" val="31112429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42900" y="204787"/>
            <a:ext cx="2256235" cy="871538"/>
          </a:xfrm>
        </p:spPr>
        <p:txBody>
          <a:bodyPr anchor="b"/>
          <a:lstStyle>
            <a:lvl1pPr algn="l">
              <a:defRPr sz="1500" b="1"/>
            </a:lvl1pPr>
          </a:lstStyle>
          <a:p>
            <a:r>
              <a:rPr lang="fr-FR"/>
              <a:t>Cliquez et modifiez le titre</a:t>
            </a:r>
          </a:p>
        </p:txBody>
      </p:sp>
      <p:sp>
        <p:nvSpPr>
          <p:cNvPr id="3" name="Espace réservé du contenu 2"/>
          <p:cNvSpPr>
            <a:spLocks noGrp="1"/>
          </p:cNvSpPr>
          <p:nvPr>
            <p:ph idx="1"/>
          </p:nvPr>
        </p:nvSpPr>
        <p:spPr>
          <a:xfrm>
            <a:off x="2681287" y="204788"/>
            <a:ext cx="3833813" cy="438983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342900" y="1076326"/>
            <a:ext cx="2256235" cy="3518297"/>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61DBD5-FC76-3842-B5FF-1B83B7554A96}" type="slidenum">
              <a:rPr lang="fr-FR" smtClean="0"/>
              <a:t>‹N°›</a:t>
            </a:fld>
            <a:endParaRPr lang="fr-FR"/>
          </a:p>
        </p:txBody>
      </p:sp>
    </p:spTree>
    <p:extLst>
      <p:ext uri="{BB962C8B-B14F-4D97-AF65-F5344CB8AC3E}">
        <p14:creationId xmlns:p14="http://schemas.microsoft.com/office/powerpoint/2010/main" val="37606767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344216" y="3600450"/>
            <a:ext cx="4114800" cy="425054"/>
          </a:xfrm>
        </p:spPr>
        <p:txBody>
          <a:bodyPr anchor="b"/>
          <a:lstStyle>
            <a:lvl1pPr algn="l">
              <a:defRPr sz="1500" b="1"/>
            </a:lvl1pPr>
          </a:lstStyle>
          <a:p>
            <a:r>
              <a:rPr lang="fr-FR"/>
              <a:t>Cliquez et modifiez le titre</a:t>
            </a:r>
          </a:p>
        </p:txBody>
      </p:sp>
      <p:sp>
        <p:nvSpPr>
          <p:cNvPr id="3" name="Espace réservé pour une image  2"/>
          <p:cNvSpPr>
            <a:spLocks noGrp="1"/>
          </p:cNvSpPr>
          <p:nvPr>
            <p:ph type="pic" idx="1"/>
          </p:nvPr>
        </p:nvSpPr>
        <p:spPr>
          <a:xfrm>
            <a:off x="1344216" y="459581"/>
            <a:ext cx="4114800" cy="30861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1344216" y="4025503"/>
            <a:ext cx="4114800" cy="603647"/>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61DBD5-FC76-3842-B5FF-1B83B7554A96}" type="slidenum">
              <a:rPr lang="fr-FR" smtClean="0"/>
              <a:t>‹N°›</a:t>
            </a:fld>
            <a:endParaRPr lang="fr-FR"/>
          </a:p>
        </p:txBody>
      </p:sp>
    </p:spTree>
    <p:extLst>
      <p:ext uri="{BB962C8B-B14F-4D97-AF65-F5344CB8AC3E}">
        <p14:creationId xmlns:p14="http://schemas.microsoft.com/office/powerpoint/2010/main" val="9346401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514350" y="1597821"/>
            <a:ext cx="5829300" cy="1102519"/>
          </a:xfrm>
        </p:spPr>
        <p:txBody>
          <a:bodyPr/>
          <a:lstStyle>
            <a:lvl1pPr>
              <a:defRPr/>
            </a:lvl1pPr>
          </a:lstStyle>
          <a:p>
            <a:r>
              <a:rPr lang="fr-FR" dirty="0"/>
              <a:t>Titre principal</a:t>
            </a:r>
          </a:p>
        </p:txBody>
      </p:sp>
      <p:sp>
        <p:nvSpPr>
          <p:cNvPr id="3" name="Sous-titre 2"/>
          <p:cNvSpPr>
            <a:spLocks noGrp="1"/>
          </p:cNvSpPr>
          <p:nvPr>
            <p:ph type="subTitle" idx="1" hasCustomPrompt="1"/>
          </p:nvPr>
        </p:nvSpPr>
        <p:spPr>
          <a:xfrm>
            <a:off x="1028700" y="2914650"/>
            <a:ext cx="4800600" cy="131445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dirty="0"/>
              <a:t>sous-titre</a:t>
            </a:r>
          </a:p>
        </p:txBody>
      </p:sp>
      <p:pic>
        <p:nvPicPr>
          <p:cNvPr id="7" name="Image 6" descr="ppt-Degrade.jpg"/>
          <p:cNvPicPr>
            <a:picLocks noChangeAspect="1"/>
          </p:cNvPicPr>
          <p:nvPr userDrawn="1"/>
        </p:nvPicPr>
        <p:blipFill>
          <a:blip r:embed="rId2"/>
          <a:stretch>
            <a:fillRect/>
          </a:stretch>
        </p:blipFill>
        <p:spPr>
          <a:xfrm>
            <a:off x="1" y="0"/>
            <a:ext cx="167327" cy="5143500"/>
          </a:xfrm>
          <a:prstGeom prst="rect">
            <a:avLst/>
          </a:prstGeom>
        </p:spPr>
      </p:pic>
    </p:spTree>
    <p:extLst>
      <p:ext uri="{BB962C8B-B14F-4D97-AF65-F5344CB8AC3E}">
        <p14:creationId xmlns:p14="http://schemas.microsoft.com/office/powerpoint/2010/main" val="25681400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2"/>
          <a:stretch>
            <a:fillRect/>
          </a:stretch>
        </p:blipFill>
        <p:spPr>
          <a:xfrm>
            <a:off x="1" y="0"/>
            <a:ext cx="167327" cy="5143500"/>
          </a:xfrm>
          <a:prstGeom prst="rect">
            <a:avLst/>
          </a:prstGeom>
        </p:spPr>
      </p:pic>
    </p:spTree>
    <p:extLst>
      <p:ext uri="{BB962C8B-B14F-4D97-AF65-F5344CB8AC3E}">
        <p14:creationId xmlns:p14="http://schemas.microsoft.com/office/powerpoint/2010/main" val="24169703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541735" y="3305177"/>
            <a:ext cx="5829300" cy="1021556"/>
          </a:xfrm>
        </p:spPr>
        <p:txBody>
          <a:bodyPr anchor="t"/>
          <a:lstStyle>
            <a:lvl1pPr algn="l">
              <a:defRPr sz="3000" b="1" cap="all"/>
            </a:lvl1pPr>
          </a:lstStyle>
          <a:p>
            <a:r>
              <a:rPr lang="fr-FR"/>
              <a:t>Cliquez et modifiez le titre</a:t>
            </a:r>
          </a:p>
        </p:txBody>
      </p:sp>
      <p:sp>
        <p:nvSpPr>
          <p:cNvPr id="3" name="Espace réservé du texte 2"/>
          <p:cNvSpPr>
            <a:spLocks noGrp="1"/>
          </p:cNvSpPr>
          <p:nvPr>
            <p:ph type="body" idx="1"/>
          </p:nvPr>
        </p:nvSpPr>
        <p:spPr>
          <a:xfrm>
            <a:off x="541735" y="2180035"/>
            <a:ext cx="5829300" cy="1125140"/>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a:xfrm>
            <a:off x="342900" y="4767264"/>
            <a:ext cx="1600200" cy="273844"/>
          </a:xfrm>
          <a:prstGeom prst="rect">
            <a:avLst/>
          </a:prstGeom>
        </p:spPr>
        <p:txBody>
          <a:bodyPr/>
          <a:lstStyle/>
          <a:p>
            <a:fld id="{141AC103-C553-3C40-80D1-8D13FB31BDBA}" type="datetimeFigureOut">
              <a:rPr lang="fr-FR" smtClean="0"/>
              <a:t>03/01/2024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2"/>
          <a:stretch>
            <a:fillRect/>
          </a:stretch>
        </p:blipFill>
        <p:spPr>
          <a:xfrm>
            <a:off x="1" y="0"/>
            <a:ext cx="167327" cy="5143500"/>
          </a:xfrm>
          <a:prstGeom prst="rect">
            <a:avLst/>
          </a:prstGeom>
        </p:spPr>
      </p:pic>
      <p:pic>
        <p:nvPicPr>
          <p:cNvPr id="8" name="Image 7" descr="Cirad_4cTPR.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3210" y="4780420"/>
            <a:ext cx="858390" cy="239855"/>
          </a:xfrm>
          <a:prstGeom prst="rect">
            <a:avLst/>
          </a:prstGeom>
        </p:spPr>
      </p:pic>
    </p:spTree>
    <p:extLst>
      <p:ext uri="{BB962C8B-B14F-4D97-AF65-F5344CB8AC3E}">
        <p14:creationId xmlns:p14="http://schemas.microsoft.com/office/powerpoint/2010/main" val="41938399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342900" y="1200152"/>
            <a:ext cx="3028950" cy="3394472"/>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3486150" y="1200152"/>
            <a:ext cx="3028950" cy="3394472"/>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61DBD5-FC76-3842-B5FF-1B83B7554A96}" type="slidenum">
              <a:rPr lang="fr-FR" smtClean="0"/>
              <a:t>‹N°›</a:t>
            </a:fld>
            <a:endParaRPr lang="fr-FR"/>
          </a:p>
        </p:txBody>
      </p:sp>
      <p:pic>
        <p:nvPicPr>
          <p:cNvPr id="8" name="Image 7" descr="ppt-Degrade.jpg"/>
          <p:cNvPicPr>
            <a:picLocks noChangeAspect="1"/>
          </p:cNvPicPr>
          <p:nvPr userDrawn="1"/>
        </p:nvPicPr>
        <p:blipFill>
          <a:blip r:embed="rId2"/>
          <a:stretch>
            <a:fillRect/>
          </a:stretch>
        </p:blipFill>
        <p:spPr>
          <a:xfrm>
            <a:off x="1" y="0"/>
            <a:ext cx="167327" cy="5143500"/>
          </a:xfrm>
          <a:prstGeom prst="rect">
            <a:avLst/>
          </a:prstGeom>
        </p:spPr>
      </p:pic>
    </p:spTree>
    <p:extLst>
      <p:ext uri="{BB962C8B-B14F-4D97-AF65-F5344CB8AC3E}">
        <p14:creationId xmlns:p14="http://schemas.microsoft.com/office/powerpoint/2010/main" val="35233898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342900" y="1151335"/>
            <a:ext cx="3030141" cy="47982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p:cNvSpPr>
            <a:spLocks noGrp="1"/>
          </p:cNvSpPr>
          <p:nvPr>
            <p:ph sz="half" idx="2"/>
          </p:nvPr>
        </p:nvSpPr>
        <p:spPr>
          <a:xfrm>
            <a:off x="342900" y="1631156"/>
            <a:ext cx="3030141" cy="2963466"/>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3483770" y="1151335"/>
            <a:ext cx="3031331" cy="47982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p:cNvSpPr>
            <a:spLocks noGrp="1"/>
          </p:cNvSpPr>
          <p:nvPr>
            <p:ph sz="quarter" idx="4"/>
          </p:nvPr>
        </p:nvSpPr>
        <p:spPr>
          <a:xfrm>
            <a:off x="3483770" y="1631156"/>
            <a:ext cx="3031331" cy="2963466"/>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161DBD5-FC76-3842-B5FF-1B83B7554A96}" type="slidenum">
              <a:rPr lang="fr-FR" smtClean="0"/>
              <a:t>‹N°›</a:t>
            </a:fld>
            <a:endParaRPr lang="fr-FR"/>
          </a:p>
        </p:txBody>
      </p:sp>
      <p:pic>
        <p:nvPicPr>
          <p:cNvPr id="10" name="Image 9" descr="ppt-Degrade.jpg"/>
          <p:cNvPicPr>
            <a:picLocks noChangeAspect="1"/>
          </p:cNvPicPr>
          <p:nvPr userDrawn="1"/>
        </p:nvPicPr>
        <p:blipFill>
          <a:blip r:embed="rId2"/>
          <a:stretch>
            <a:fillRect/>
          </a:stretch>
        </p:blipFill>
        <p:spPr>
          <a:xfrm>
            <a:off x="1" y="0"/>
            <a:ext cx="167327" cy="5143500"/>
          </a:xfrm>
          <a:prstGeom prst="rect">
            <a:avLst/>
          </a:prstGeom>
        </p:spPr>
      </p:pic>
    </p:spTree>
    <p:extLst>
      <p:ext uri="{BB962C8B-B14F-4D97-AF65-F5344CB8AC3E}">
        <p14:creationId xmlns:p14="http://schemas.microsoft.com/office/powerpoint/2010/main" val="23731099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161DBD5-FC76-3842-B5FF-1B83B7554A96}" type="slidenum">
              <a:rPr lang="fr-FR" smtClean="0"/>
              <a:t>‹N°›</a:t>
            </a:fld>
            <a:endParaRPr lang="fr-FR"/>
          </a:p>
        </p:txBody>
      </p:sp>
      <p:pic>
        <p:nvPicPr>
          <p:cNvPr id="6" name="Image 5" descr="ppt-Degrade.jpg"/>
          <p:cNvPicPr>
            <a:picLocks noChangeAspect="1"/>
          </p:cNvPicPr>
          <p:nvPr userDrawn="1"/>
        </p:nvPicPr>
        <p:blipFill>
          <a:blip r:embed="rId2"/>
          <a:stretch>
            <a:fillRect/>
          </a:stretch>
        </p:blipFill>
        <p:spPr>
          <a:xfrm>
            <a:off x="1" y="0"/>
            <a:ext cx="167327" cy="5143500"/>
          </a:xfrm>
          <a:prstGeom prst="rect">
            <a:avLst/>
          </a:prstGeom>
        </p:spPr>
      </p:pic>
    </p:spTree>
    <p:extLst>
      <p:ext uri="{BB962C8B-B14F-4D97-AF65-F5344CB8AC3E}">
        <p14:creationId xmlns:p14="http://schemas.microsoft.com/office/powerpoint/2010/main" val="3182834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541735" y="3305176"/>
            <a:ext cx="5829300" cy="1021556"/>
          </a:xfrm>
        </p:spPr>
        <p:txBody>
          <a:bodyPr anchor="t"/>
          <a:lstStyle>
            <a:lvl1pPr algn="l">
              <a:defRPr sz="2250" b="1" cap="all"/>
            </a:lvl1pPr>
          </a:lstStyle>
          <a:p>
            <a:r>
              <a:rPr lang="fr-FR"/>
              <a:t>Cliquez et modifiez le titre</a:t>
            </a:r>
          </a:p>
        </p:txBody>
      </p:sp>
      <p:sp>
        <p:nvSpPr>
          <p:cNvPr id="3" name="Espace réservé du texte 2"/>
          <p:cNvSpPr>
            <a:spLocks noGrp="1"/>
          </p:cNvSpPr>
          <p:nvPr>
            <p:ph type="body" idx="1"/>
          </p:nvPr>
        </p:nvSpPr>
        <p:spPr>
          <a:xfrm>
            <a:off x="541735" y="2180035"/>
            <a:ext cx="5829300" cy="1125140"/>
          </a:xfrm>
          <a:prstGeom prst="rect">
            <a:avLst/>
          </a:prstGeom>
        </p:spPr>
        <p:txBody>
          <a:bodyPr anchor="b"/>
          <a:lstStyle>
            <a:lvl1pPr marL="0" indent="0">
              <a:buNone/>
              <a:defRPr sz="1125">
                <a:solidFill>
                  <a:schemeClr val="tx1">
                    <a:tint val="75000"/>
                  </a:schemeClr>
                </a:solidFill>
              </a:defRPr>
            </a:lvl1pPr>
            <a:lvl2pPr marL="257168" indent="0">
              <a:buNone/>
              <a:defRPr sz="1013">
                <a:solidFill>
                  <a:schemeClr val="tx1">
                    <a:tint val="75000"/>
                  </a:schemeClr>
                </a:solidFill>
              </a:defRPr>
            </a:lvl2pPr>
            <a:lvl3pPr marL="514337" indent="0">
              <a:buNone/>
              <a:defRPr sz="900">
                <a:solidFill>
                  <a:schemeClr val="tx1">
                    <a:tint val="75000"/>
                  </a:schemeClr>
                </a:solidFill>
              </a:defRPr>
            </a:lvl3pPr>
            <a:lvl4pPr marL="771506" indent="0">
              <a:buNone/>
              <a:defRPr sz="788">
                <a:solidFill>
                  <a:schemeClr val="tx1">
                    <a:tint val="75000"/>
                  </a:schemeClr>
                </a:solidFill>
              </a:defRPr>
            </a:lvl4pPr>
            <a:lvl5pPr marL="1028675" indent="0">
              <a:buNone/>
              <a:defRPr sz="788">
                <a:solidFill>
                  <a:schemeClr val="tx1">
                    <a:tint val="75000"/>
                  </a:schemeClr>
                </a:solidFill>
              </a:defRPr>
            </a:lvl5pPr>
            <a:lvl6pPr marL="1285843" indent="0">
              <a:buNone/>
              <a:defRPr sz="788">
                <a:solidFill>
                  <a:schemeClr val="tx1">
                    <a:tint val="75000"/>
                  </a:schemeClr>
                </a:solidFill>
              </a:defRPr>
            </a:lvl6pPr>
            <a:lvl7pPr marL="1543012" indent="0">
              <a:buNone/>
              <a:defRPr sz="788">
                <a:solidFill>
                  <a:schemeClr val="tx1">
                    <a:tint val="75000"/>
                  </a:schemeClr>
                </a:solidFill>
              </a:defRPr>
            </a:lvl7pPr>
            <a:lvl8pPr marL="1800180" indent="0">
              <a:buNone/>
              <a:defRPr sz="788">
                <a:solidFill>
                  <a:schemeClr val="tx1">
                    <a:tint val="75000"/>
                  </a:schemeClr>
                </a:solidFill>
              </a:defRPr>
            </a:lvl8pPr>
            <a:lvl9pPr marL="2057348" indent="0">
              <a:buNone/>
              <a:defRPr sz="788">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a:xfrm>
            <a:off x="342900" y="4767263"/>
            <a:ext cx="1600200" cy="273844"/>
          </a:xfrm>
          <a:prstGeom prst="rect">
            <a:avLst/>
          </a:prstGeom>
        </p:spPr>
        <p:txBody>
          <a:bodyPr/>
          <a:lstStyle/>
          <a:p>
            <a:fld id="{141AC103-C553-3C40-80D1-8D13FB31BDBA}" type="datetimeFigureOut">
              <a:rPr lang="fr-FR" smtClean="0"/>
              <a:t>03/01/2024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2"/>
          <a:stretch>
            <a:fillRect/>
          </a:stretch>
        </p:blipFill>
        <p:spPr>
          <a:xfrm>
            <a:off x="3" y="0"/>
            <a:ext cx="167327" cy="5143500"/>
          </a:xfrm>
          <a:prstGeom prst="rect">
            <a:avLst/>
          </a:prstGeom>
        </p:spPr>
      </p:pic>
      <p:pic>
        <p:nvPicPr>
          <p:cNvPr id="8" name="Image 7" descr="Cirad_4cTPR.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3210" y="4780425"/>
            <a:ext cx="858390" cy="239855"/>
          </a:xfrm>
          <a:prstGeom prst="rect">
            <a:avLst/>
          </a:prstGeom>
        </p:spPr>
      </p:pic>
    </p:spTree>
    <p:extLst>
      <p:ext uri="{BB962C8B-B14F-4D97-AF65-F5344CB8AC3E}">
        <p14:creationId xmlns:p14="http://schemas.microsoft.com/office/powerpoint/2010/main" val="36526103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161DBD5-FC76-3842-B5FF-1B83B7554A96}" type="slidenum">
              <a:rPr lang="fr-FR" smtClean="0"/>
              <a:t>‹N°›</a:t>
            </a:fld>
            <a:endParaRPr lang="fr-FR"/>
          </a:p>
        </p:txBody>
      </p:sp>
    </p:spTree>
    <p:extLst>
      <p:ext uri="{BB962C8B-B14F-4D97-AF65-F5344CB8AC3E}">
        <p14:creationId xmlns:p14="http://schemas.microsoft.com/office/powerpoint/2010/main" val="24454869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42901" y="204787"/>
            <a:ext cx="2256235" cy="871538"/>
          </a:xfrm>
        </p:spPr>
        <p:txBody>
          <a:bodyPr anchor="b"/>
          <a:lstStyle>
            <a:lvl1pPr algn="l">
              <a:defRPr sz="1500" b="1"/>
            </a:lvl1pPr>
          </a:lstStyle>
          <a:p>
            <a:r>
              <a:rPr lang="fr-FR"/>
              <a:t>Cliquez et modifiez le titre</a:t>
            </a:r>
          </a:p>
        </p:txBody>
      </p:sp>
      <p:sp>
        <p:nvSpPr>
          <p:cNvPr id="3" name="Espace réservé du contenu 2"/>
          <p:cNvSpPr>
            <a:spLocks noGrp="1"/>
          </p:cNvSpPr>
          <p:nvPr>
            <p:ph idx="1"/>
          </p:nvPr>
        </p:nvSpPr>
        <p:spPr>
          <a:xfrm>
            <a:off x="2681287" y="204789"/>
            <a:ext cx="3833813" cy="438983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342901" y="1076327"/>
            <a:ext cx="2256235" cy="3518297"/>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61DBD5-FC76-3842-B5FF-1B83B7554A96}" type="slidenum">
              <a:rPr lang="fr-FR" smtClean="0"/>
              <a:t>‹N°›</a:t>
            </a:fld>
            <a:endParaRPr lang="fr-FR"/>
          </a:p>
        </p:txBody>
      </p:sp>
    </p:spTree>
    <p:extLst>
      <p:ext uri="{BB962C8B-B14F-4D97-AF65-F5344CB8AC3E}">
        <p14:creationId xmlns:p14="http://schemas.microsoft.com/office/powerpoint/2010/main" val="699357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344216" y="3600450"/>
            <a:ext cx="4114800" cy="425054"/>
          </a:xfrm>
        </p:spPr>
        <p:txBody>
          <a:bodyPr anchor="b"/>
          <a:lstStyle>
            <a:lvl1pPr algn="l">
              <a:defRPr sz="1500" b="1"/>
            </a:lvl1pPr>
          </a:lstStyle>
          <a:p>
            <a:r>
              <a:rPr lang="fr-FR"/>
              <a:t>Cliquez et modifiez le titre</a:t>
            </a:r>
          </a:p>
        </p:txBody>
      </p:sp>
      <p:sp>
        <p:nvSpPr>
          <p:cNvPr id="3" name="Espace réservé pour une image  2"/>
          <p:cNvSpPr>
            <a:spLocks noGrp="1"/>
          </p:cNvSpPr>
          <p:nvPr>
            <p:ph type="pic" idx="1"/>
          </p:nvPr>
        </p:nvSpPr>
        <p:spPr>
          <a:xfrm>
            <a:off x="1344216" y="459581"/>
            <a:ext cx="4114800" cy="30861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1344216" y="4025503"/>
            <a:ext cx="4114800" cy="603647"/>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61DBD5-FC76-3842-B5FF-1B83B7554A96}" type="slidenum">
              <a:rPr lang="fr-FR" smtClean="0"/>
              <a:t>‹N°›</a:t>
            </a:fld>
            <a:endParaRPr lang="fr-FR"/>
          </a:p>
        </p:txBody>
      </p:sp>
    </p:spTree>
    <p:extLst>
      <p:ext uri="{BB962C8B-B14F-4D97-AF65-F5344CB8AC3E}">
        <p14:creationId xmlns:p14="http://schemas.microsoft.com/office/powerpoint/2010/main" val="37367649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481610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514350" y="1597819"/>
            <a:ext cx="5829300" cy="1102519"/>
          </a:xfrm>
        </p:spPr>
        <p:txBody>
          <a:bodyPr/>
          <a:lstStyle>
            <a:lvl1pPr>
              <a:defRPr/>
            </a:lvl1pPr>
          </a:lstStyle>
          <a:p>
            <a:r>
              <a:rPr lang="fr-FR" dirty="0"/>
              <a:t>Titre principal</a:t>
            </a:r>
          </a:p>
        </p:txBody>
      </p:sp>
      <p:sp>
        <p:nvSpPr>
          <p:cNvPr id="3" name="Sous-titre 2"/>
          <p:cNvSpPr>
            <a:spLocks noGrp="1"/>
          </p:cNvSpPr>
          <p:nvPr>
            <p:ph type="subTitle" idx="1" hasCustomPrompt="1"/>
          </p:nvPr>
        </p:nvSpPr>
        <p:spPr>
          <a:xfrm>
            <a:off x="1028700" y="2914650"/>
            <a:ext cx="4800600" cy="131445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dirty="0"/>
              <a:t>sous-titre</a:t>
            </a:r>
          </a:p>
        </p:txBody>
      </p:sp>
      <p:pic>
        <p:nvPicPr>
          <p:cNvPr id="7" name="Image 6" descr="ppt-Degrade.jpg"/>
          <p:cNvPicPr>
            <a:picLocks noChangeAspect="1"/>
          </p:cNvPicPr>
          <p:nvPr userDrawn="1"/>
        </p:nvPicPr>
        <p:blipFill>
          <a:blip r:embed="rId2"/>
          <a:stretch>
            <a:fillRect/>
          </a:stretch>
        </p:blipFill>
        <p:spPr>
          <a:xfrm>
            <a:off x="1" y="0"/>
            <a:ext cx="167327" cy="5143500"/>
          </a:xfrm>
          <a:prstGeom prst="rect">
            <a:avLst/>
          </a:prstGeom>
        </p:spPr>
      </p:pic>
    </p:spTree>
    <p:extLst>
      <p:ext uri="{BB962C8B-B14F-4D97-AF65-F5344CB8AC3E}">
        <p14:creationId xmlns:p14="http://schemas.microsoft.com/office/powerpoint/2010/main" val="6652251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2"/>
          <a:stretch>
            <a:fillRect/>
          </a:stretch>
        </p:blipFill>
        <p:spPr>
          <a:xfrm>
            <a:off x="1" y="0"/>
            <a:ext cx="167327" cy="5143500"/>
          </a:xfrm>
          <a:prstGeom prst="rect">
            <a:avLst/>
          </a:prstGeom>
        </p:spPr>
      </p:pic>
    </p:spTree>
    <p:extLst>
      <p:ext uri="{BB962C8B-B14F-4D97-AF65-F5344CB8AC3E}">
        <p14:creationId xmlns:p14="http://schemas.microsoft.com/office/powerpoint/2010/main" val="9968463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541735" y="3305176"/>
            <a:ext cx="5829300" cy="1021556"/>
          </a:xfrm>
        </p:spPr>
        <p:txBody>
          <a:bodyPr anchor="t"/>
          <a:lstStyle>
            <a:lvl1pPr algn="l">
              <a:defRPr sz="3000" b="1" cap="all"/>
            </a:lvl1pPr>
          </a:lstStyle>
          <a:p>
            <a:r>
              <a:rPr lang="fr-FR"/>
              <a:t>Cliquez et modifiez le titre</a:t>
            </a:r>
          </a:p>
        </p:txBody>
      </p:sp>
      <p:sp>
        <p:nvSpPr>
          <p:cNvPr id="3" name="Espace réservé du texte 2"/>
          <p:cNvSpPr>
            <a:spLocks noGrp="1"/>
          </p:cNvSpPr>
          <p:nvPr>
            <p:ph type="body" idx="1"/>
          </p:nvPr>
        </p:nvSpPr>
        <p:spPr>
          <a:xfrm>
            <a:off x="541735" y="2180035"/>
            <a:ext cx="5829300" cy="1125140"/>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a:xfrm>
            <a:off x="342900" y="4767263"/>
            <a:ext cx="1600200" cy="273844"/>
          </a:xfrm>
          <a:prstGeom prst="rect">
            <a:avLst/>
          </a:prstGeom>
        </p:spPr>
        <p:txBody>
          <a:bodyPr/>
          <a:lstStyle/>
          <a:p>
            <a:fld id="{141AC103-C553-3C40-80D1-8D13FB31BDBA}" type="datetimeFigureOut">
              <a:rPr lang="fr-FR" smtClean="0"/>
              <a:t>03/01/2024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2"/>
          <a:stretch>
            <a:fillRect/>
          </a:stretch>
        </p:blipFill>
        <p:spPr>
          <a:xfrm>
            <a:off x="1" y="0"/>
            <a:ext cx="167327" cy="5143500"/>
          </a:xfrm>
          <a:prstGeom prst="rect">
            <a:avLst/>
          </a:prstGeom>
        </p:spPr>
      </p:pic>
      <p:pic>
        <p:nvPicPr>
          <p:cNvPr id="8" name="Image 7" descr="Cirad_4cTPR.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3210" y="4780420"/>
            <a:ext cx="858390" cy="239855"/>
          </a:xfrm>
          <a:prstGeom prst="rect">
            <a:avLst/>
          </a:prstGeom>
        </p:spPr>
      </p:pic>
    </p:spTree>
    <p:extLst>
      <p:ext uri="{BB962C8B-B14F-4D97-AF65-F5344CB8AC3E}">
        <p14:creationId xmlns:p14="http://schemas.microsoft.com/office/powerpoint/2010/main" val="40686633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342900" y="1200151"/>
            <a:ext cx="3028950" cy="3394472"/>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3486150" y="1200151"/>
            <a:ext cx="3028950" cy="3394472"/>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61DBD5-FC76-3842-B5FF-1B83B7554A96}" type="slidenum">
              <a:rPr lang="fr-FR" smtClean="0"/>
              <a:t>‹N°›</a:t>
            </a:fld>
            <a:endParaRPr lang="fr-FR"/>
          </a:p>
        </p:txBody>
      </p:sp>
      <p:pic>
        <p:nvPicPr>
          <p:cNvPr id="8" name="Image 7" descr="ppt-Degrade.jpg"/>
          <p:cNvPicPr>
            <a:picLocks noChangeAspect="1"/>
          </p:cNvPicPr>
          <p:nvPr userDrawn="1"/>
        </p:nvPicPr>
        <p:blipFill>
          <a:blip r:embed="rId2"/>
          <a:stretch>
            <a:fillRect/>
          </a:stretch>
        </p:blipFill>
        <p:spPr>
          <a:xfrm>
            <a:off x="1" y="0"/>
            <a:ext cx="167327" cy="5143500"/>
          </a:xfrm>
          <a:prstGeom prst="rect">
            <a:avLst/>
          </a:prstGeom>
        </p:spPr>
      </p:pic>
    </p:spTree>
    <p:extLst>
      <p:ext uri="{BB962C8B-B14F-4D97-AF65-F5344CB8AC3E}">
        <p14:creationId xmlns:p14="http://schemas.microsoft.com/office/powerpoint/2010/main" val="7460196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342900" y="1151335"/>
            <a:ext cx="3030141" cy="47982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p:cNvSpPr>
            <a:spLocks noGrp="1"/>
          </p:cNvSpPr>
          <p:nvPr>
            <p:ph sz="half" idx="2"/>
          </p:nvPr>
        </p:nvSpPr>
        <p:spPr>
          <a:xfrm>
            <a:off x="342900" y="1631156"/>
            <a:ext cx="3030141" cy="2963466"/>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3483769" y="1151335"/>
            <a:ext cx="3031331" cy="47982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p:cNvSpPr>
            <a:spLocks noGrp="1"/>
          </p:cNvSpPr>
          <p:nvPr>
            <p:ph sz="quarter" idx="4"/>
          </p:nvPr>
        </p:nvSpPr>
        <p:spPr>
          <a:xfrm>
            <a:off x="3483769" y="1631156"/>
            <a:ext cx="3031331" cy="2963466"/>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161DBD5-FC76-3842-B5FF-1B83B7554A96}" type="slidenum">
              <a:rPr lang="fr-FR" smtClean="0"/>
              <a:t>‹N°›</a:t>
            </a:fld>
            <a:endParaRPr lang="fr-FR"/>
          </a:p>
        </p:txBody>
      </p:sp>
      <p:pic>
        <p:nvPicPr>
          <p:cNvPr id="10" name="Image 9" descr="ppt-Degrade.jpg"/>
          <p:cNvPicPr>
            <a:picLocks noChangeAspect="1"/>
          </p:cNvPicPr>
          <p:nvPr userDrawn="1"/>
        </p:nvPicPr>
        <p:blipFill>
          <a:blip r:embed="rId2"/>
          <a:stretch>
            <a:fillRect/>
          </a:stretch>
        </p:blipFill>
        <p:spPr>
          <a:xfrm>
            <a:off x="1" y="0"/>
            <a:ext cx="167327" cy="5143500"/>
          </a:xfrm>
          <a:prstGeom prst="rect">
            <a:avLst/>
          </a:prstGeom>
        </p:spPr>
      </p:pic>
    </p:spTree>
    <p:extLst>
      <p:ext uri="{BB962C8B-B14F-4D97-AF65-F5344CB8AC3E}">
        <p14:creationId xmlns:p14="http://schemas.microsoft.com/office/powerpoint/2010/main" val="22903474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161DBD5-FC76-3842-B5FF-1B83B7554A96}" type="slidenum">
              <a:rPr lang="fr-FR" smtClean="0"/>
              <a:t>‹N°›</a:t>
            </a:fld>
            <a:endParaRPr lang="fr-FR"/>
          </a:p>
        </p:txBody>
      </p:sp>
      <p:pic>
        <p:nvPicPr>
          <p:cNvPr id="6" name="Image 5" descr="ppt-Degrade.jpg"/>
          <p:cNvPicPr>
            <a:picLocks noChangeAspect="1"/>
          </p:cNvPicPr>
          <p:nvPr userDrawn="1"/>
        </p:nvPicPr>
        <p:blipFill>
          <a:blip r:embed="rId2"/>
          <a:stretch>
            <a:fillRect/>
          </a:stretch>
        </p:blipFill>
        <p:spPr>
          <a:xfrm>
            <a:off x="1" y="0"/>
            <a:ext cx="167327" cy="5143500"/>
          </a:xfrm>
          <a:prstGeom prst="rect">
            <a:avLst/>
          </a:prstGeom>
        </p:spPr>
      </p:pic>
    </p:spTree>
    <p:extLst>
      <p:ext uri="{BB962C8B-B14F-4D97-AF65-F5344CB8AC3E}">
        <p14:creationId xmlns:p14="http://schemas.microsoft.com/office/powerpoint/2010/main" val="3468566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342900" y="1200151"/>
            <a:ext cx="3028950" cy="3394472"/>
          </a:xfrm>
          <a:prstGeom prst="rect">
            <a:avLst/>
          </a:prstGeo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3486150" y="1200151"/>
            <a:ext cx="3028950" cy="3394472"/>
          </a:xfrm>
          <a:prstGeom prst="rect">
            <a:avLst/>
          </a:prstGeo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61DBD5-FC76-3842-B5FF-1B83B7554A96}" type="slidenum">
              <a:rPr lang="fr-FR" smtClean="0"/>
              <a:t>‹N°›</a:t>
            </a:fld>
            <a:endParaRPr lang="fr-FR"/>
          </a:p>
        </p:txBody>
      </p:sp>
      <p:pic>
        <p:nvPicPr>
          <p:cNvPr id="8" name="Image 7" descr="ppt-Degrade.jpg"/>
          <p:cNvPicPr>
            <a:picLocks noChangeAspect="1"/>
          </p:cNvPicPr>
          <p:nvPr userDrawn="1"/>
        </p:nvPicPr>
        <p:blipFill>
          <a:blip r:embed="rId2"/>
          <a:stretch>
            <a:fillRect/>
          </a:stretch>
        </p:blipFill>
        <p:spPr>
          <a:xfrm>
            <a:off x="3" y="0"/>
            <a:ext cx="167327" cy="5143500"/>
          </a:xfrm>
          <a:prstGeom prst="rect">
            <a:avLst/>
          </a:prstGeom>
        </p:spPr>
      </p:pic>
    </p:spTree>
    <p:extLst>
      <p:ext uri="{BB962C8B-B14F-4D97-AF65-F5344CB8AC3E}">
        <p14:creationId xmlns:p14="http://schemas.microsoft.com/office/powerpoint/2010/main" val="35696471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161DBD5-FC76-3842-B5FF-1B83B7554A96}" type="slidenum">
              <a:rPr lang="fr-FR" smtClean="0"/>
              <a:t>‹N°›</a:t>
            </a:fld>
            <a:endParaRPr lang="fr-FR"/>
          </a:p>
        </p:txBody>
      </p:sp>
    </p:spTree>
    <p:extLst>
      <p:ext uri="{BB962C8B-B14F-4D97-AF65-F5344CB8AC3E}">
        <p14:creationId xmlns:p14="http://schemas.microsoft.com/office/powerpoint/2010/main" val="35177912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42900" y="204787"/>
            <a:ext cx="2256235" cy="871538"/>
          </a:xfrm>
        </p:spPr>
        <p:txBody>
          <a:bodyPr anchor="b"/>
          <a:lstStyle>
            <a:lvl1pPr algn="l">
              <a:defRPr sz="1500" b="1"/>
            </a:lvl1pPr>
          </a:lstStyle>
          <a:p>
            <a:r>
              <a:rPr lang="fr-FR"/>
              <a:t>Cliquez et modifiez le titre</a:t>
            </a:r>
          </a:p>
        </p:txBody>
      </p:sp>
      <p:sp>
        <p:nvSpPr>
          <p:cNvPr id="3" name="Espace réservé du contenu 2"/>
          <p:cNvSpPr>
            <a:spLocks noGrp="1"/>
          </p:cNvSpPr>
          <p:nvPr>
            <p:ph idx="1"/>
          </p:nvPr>
        </p:nvSpPr>
        <p:spPr>
          <a:xfrm>
            <a:off x="2681287" y="204788"/>
            <a:ext cx="3833813" cy="438983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342900" y="1076326"/>
            <a:ext cx="2256235" cy="3518297"/>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61DBD5-FC76-3842-B5FF-1B83B7554A96}" type="slidenum">
              <a:rPr lang="fr-FR" smtClean="0"/>
              <a:t>‹N°›</a:t>
            </a:fld>
            <a:endParaRPr lang="fr-FR"/>
          </a:p>
        </p:txBody>
      </p:sp>
    </p:spTree>
    <p:extLst>
      <p:ext uri="{BB962C8B-B14F-4D97-AF65-F5344CB8AC3E}">
        <p14:creationId xmlns:p14="http://schemas.microsoft.com/office/powerpoint/2010/main" val="30375551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344216" y="3600450"/>
            <a:ext cx="4114800" cy="425054"/>
          </a:xfrm>
        </p:spPr>
        <p:txBody>
          <a:bodyPr anchor="b"/>
          <a:lstStyle>
            <a:lvl1pPr algn="l">
              <a:defRPr sz="1500" b="1"/>
            </a:lvl1pPr>
          </a:lstStyle>
          <a:p>
            <a:r>
              <a:rPr lang="fr-FR"/>
              <a:t>Cliquez et modifiez le titre</a:t>
            </a:r>
          </a:p>
        </p:txBody>
      </p:sp>
      <p:sp>
        <p:nvSpPr>
          <p:cNvPr id="3" name="Espace réservé pour une image  2"/>
          <p:cNvSpPr>
            <a:spLocks noGrp="1"/>
          </p:cNvSpPr>
          <p:nvPr>
            <p:ph type="pic" idx="1"/>
          </p:nvPr>
        </p:nvSpPr>
        <p:spPr>
          <a:xfrm>
            <a:off x="1344216" y="459581"/>
            <a:ext cx="4114800" cy="30861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1344216" y="4025503"/>
            <a:ext cx="4114800" cy="603647"/>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61DBD5-FC76-3842-B5FF-1B83B7554A96}" type="slidenum">
              <a:rPr lang="fr-FR" smtClean="0"/>
              <a:t>‹N°›</a:t>
            </a:fld>
            <a:endParaRPr lang="fr-FR"/>
          </a:p>
        </p:txBody>
      </p:sp>
    </p:spTree>
    <p:extLst>
      <p:ext uri="{BB962C8B-B14F-4D97-AF65-F5344CB8AC3E}">
        <p14:creationId xmlns:p14="http://schemas.microsoft.com/office/powerpoint/2010/main" val="38346045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534938" y="539500"/>
            <a:ext cx="5788125" cy="5727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3"/>
          <p:cNvSpPr/>
          <p:nvPr/>
        </p:nvSpPr>
        <p:spPr>
          <a:xfrm>
            <a:off x="-24" y="0"/>
            <a:ext cx="535050" cy="5143500"/>
          </a:xfrm>
          <a:prstGeom prst="rect">
            <a:avLst/>
          </a:prstGeom>
          <a:solidFill>
            <a:srgbClr val="C43F8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cxnSp>
        <p:nvCxnSpPr>
          <p:cNvPr id="30" name="Google Shape;30;p3"/>
          <p:cNvCxnSpPr/>
          <p:nvPr/>
        </p:nvCxnSpPr>
        <p:spPr>
          <a:xfrm>
            <a:off x="-94" y="1216917"/>
            <a:ext cx="402075" cy="0"/>
          </a:xfrm>
          <a:prstGeom prst="straightConnector1">
            <a:avLst/>
          </a:prstGeom>
          <a:noFill/>
          <a:ln w="38100" cap="flat" cmpd="sng">
            <a:solidFill>
              <a:schemeClr val="dk1"/>
            </a:solidFill>
            <a:prstDash val="solid"/>
            <a:round/>
            <a:headEnd type="none" w="med" len="med"/>
            <a:tailEnd type="none" w="med" len="med"/>
          </a:ln>
        </p:spPr>
      </p:cxnSp>
      <p:cxnSp>
        <p:nvCxnSpPr>
          <p:cNvPr id="31" name="Google Shape;31;p3"/>
          <p:cNvCxnSpPr/>
          <p:nvPr/>
        </p:nvCxnSpPr>
        <p:spPr>
          <a:xfrm>
            <a:off x="-94" y="539500"/>
            <a:ext cx="200025" cy="0"/>
          </a:xfrm>
          <a:prstGeom prst="straightConnector1">
            <a:avLst/>
          </a:prstGeom>
          <a:noFill/>
          <a:ln w="38100" cap="flat" cmpd="sng">
            <a:solidFill>
              <a:schemeClr val="dk1"/>
            </a:solidFill>
            <a:prstDash val="solid"/>
            <a:round/>
            <a:headEnd type="none" w="med" len="med"/>
            <a:tailEnd type="none" w="med" len="med"/>
          </a:ln>
        </p:spPr>
      </p:cxnSp>
      <p:cxnSp>
        <p:nvCxnSpPr>
          <p:cNvPr id="32" name="Google Shape;32;p3"/>
          <p:cNvCxnSpPr/>
          <p:nvPr/>
        </p:nvCxnSpPr>
        <p:spPr>
          <a:xfrm>
            <a:off x="-94" y="4604000"/>
            <a:ext cx="200025" cy="0"/>
          </a:xfrm>
          <a:prstGeom prst="straightConnector1">
            <a:avLst/>
          </a:prstGeom>
          <a:noFill/>
          <a:ln w="38100" cap="flat" cmpd="sng">
            <a:solidFill>
              <a:schemeClr val="dk1"/>
            </a:solidFill>
            <a:prstDash val="solid"/>
            <a:round/>
            <a:headEnd type="none" w="med" len="med"/>
            <a:tailEnd type="none" w="med" len="med"/>
          </a:ln>
        </p:spPr>
      </p:cxnSp>
      <p:cxnSp>
        <p:nvCxnSpPr>
          <p:cNvPr id="33" name="Google Shape;33;p3"/>
          <p:cNvCxnSpPr/>
          <p:nvPr/>
        </p:nvCxnSpPr>
        <p:spPr>
          <a:xfrm>
            <a:off x="-94" y="1894333"/>
            <a:ext cx="200025" cy="0"/>
          </a:xfrm>
          <a:prstGeom prst="straightConnector1">
            <a:avLst/>
          </a:prstGeom>
          <a:noFill/>
          <a:ln w="38100" cap="flat" cmpd="sng">
            <a:solidFill>
              <a:schemeClr val="dk1"/>
            </a:solidFill>
            <a:prstDash val="solid"/>
            <a:round/>
            <a:headEnd type="none" w="med" len="med"/>
            <a:tailEnd type="none" w="med" len="med"/>
          </a:ln>
        </p:spPr>
      </p:cxnSp>
      <p:cxnSp>
        <p:nvCxnSpPr>
          <p:cNvPr id="34" name="Google Shape;34;p3"/>
          <p:cNvCxnSpPr/>
          <p:nvPr/>
        </p:nvCxnSpPr>
        <p:spPr>
          <a:xfrm>
            <a:off x="-94" y="3249167"/>
            <a:ext cx="200025" cy="0"/>
          </a:xfrm>
          <a:prstGeom prst="straightConnector1">
            <a:avLst/>
          </a:prstGeom>
          <a:noFill/>
          <a:ln w="38100" cap="flat" cmpd="sng">
            <a:solidFill>
              <a:schemeClr val="dk1"/>
            </a:solidFill>
            <a:prstDash val="solid"/>
            <a:round/>
            <a:headEnd type="none" w="med" len="med"/>
            <a:tailEnd type="none" w="med" len="med"/>
          </a:ln>
        </p:spPr>
      </p:cxnSp>
      <p:cxnSp>
        <p:nvCxnSpPr>
          <p:cNvPr id="35" name="Google Shape;35;p3"/>
          <p:cNvCxnSpPr/>
          <p:nvPr/>
        </p:nvCxnSpPr>
        <p:spPr>
          <a:xfrm>
            <a:off x="-94" y="2571750"/>
            <a:ext cx="402075" cy="0"/>
          </a:xfrm>
          <a:prstGeom prst="straightConnector1">
            <a:avLst/>
          </a:prstGeom>
          <a:noFill/>
          <a:ln w="38100" cap="flat" cmpd="sng">
            <a:solidFill>
              <a:schemeClr val="dk1"/>
            </a:solidFill>
            <a:prstDash val="solid"/>
            <a:round/>
            <a:headEnd type="none" w="med" len="med"/>
            <a:tailEnd type="none" w="med" len="med"/>
          </a:ln>
        </p:spPr>
      </p:cxnSp>
      <p:cxnSp>
        <p:nvCxnSpPr>
          <p:cNvPr id="36" name="Google Shape;36;p3"/>
          <p:cNvCxnSpPr/>
          <p:nvPr/>
        </p:nvCxnSpPr>
        <p:spPr>
          <a:xfrm>
            <a:off x="-94" y="3926583"/>
            <a:ext cx="402075" cy="0"/>
          </a:xfrm>
          <a:prstGeom prst="straightConnector1">
            <a:avLst/>
          </a:prstGeom>
          <a:noFill/>
          <a:ln w="38100"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40661103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33271721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514350" y="1597819"/>
            <a:ext cx="5829300" cy="1102519"/>
          </a:xfrm>
        </p:spPr>
        <p:txBody>
          <a:bodyPr/>
          <a:lstStyle>
            <a:lvl1pPr>
              <a:defRPr/>
            </a:lvl1pPr>
          </a:lstStyle>
          <a:p>
            <a:r>
              <a:rPr lang="fr-FR" dirty="0"/>
              <a:t>Titre principal</a:t>
            </a:r>
          </a:p>
        </p:txBody>
      </p:sp>
      <p:sp>
        <p:nvSpPr>
          <p:cNvPr id="3" name="Sous-titre 2"/>
          <p:cNvSpPr>
            <a:spLocks noGrp="1"/>
          </p:cNvSpPr>
          <p:nvPr>
            <p:ph type="subTitle" idx="1" hasCustomPrompt="1"/>
          </p:nvPr>
        </p:nvSpPr>
        <p:spPr>
          <a:xfrm>
            <a:off x="1028700" y="2914650"/>
            <a:ext cx="4800600" cy="131445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dirty="0"/>
              <a:t>sous-titre</a:t>
            </a:r>
          </a:p>
        </p:txBody>
      </p:sp>
      <p:pic>
        <p:nvPicPr>
          <p:cNvPr id="7" name="Image 6" descr="ppt-Degrade.jpg"/>
          <p:cNvPicPr>
            <a:picLocks noChangeAspect="1"/>
          </p:cNvPicPr>
          <p:nvPr userDrawn="1"/>
        </p:nvPicPr>
        <p:blipFill>
          <a:blip r:embed="rId2"/>
          <a:stretch>
            <a:fillRect/>
          </a:stretch>
        </p:blipFill>
        <p:spPr>
          <a:xfrm>
            <a:off x="1" y="0"/>
            <a:ext cx="167327" cy="5143500"/>
          </a:xfrm>
          <a:prstGeom prst="rect">
            <a:avLst/>
          </a:prstGeom>
        </p:spPr>
      </p:pic>
    </p:spTree>
    <p:extLst>
      <p:ext uri="{BB962C8B-B14F-4D97-AF65-F5344CB8AC3E}">
        <p14:creationId xmlns:p14="http://schemas.microsoft.com/office/powerpoint/2010/main" val="32588294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2"/>
          <a:stretch>
            <a:fillRect/>
          </a:stretch>
        </p:blipFill>
        <p:spPr>
          <a:xfrm>
            <a:off x="1" y="0"/>
            <a:ext cx="167327" cy="5143500"/>
          </a:xfrm>
          <a:prstGeom prst="rect">
            <a:avLst/>
          </a:prstGeom>
        </p:spPr>
      </p:pic>
    </p:spTree>
    <p:extLst>
      <p:ext uri="{BB962C8B-B14F-4D97-AF65-F5344CB8AC3E}">
        <p14:creationId xmlns:p14="http://schemas.microsoft.com/office/powerpoint/2010/main" val="14690318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541735" y="3305176"/>
            <a:ext cx="5829300" cy="1021556"/>
          </a:xfrm>
        </p:spPr>
        <p:txBody>
          <a:bodyPr anchor="t"/>
          <a:lstStyle>
            <a:lvl1pPr algn="l">
              <a:defRPr sz="3000" b="1" cap="all"/>
            </a:lvl1pPr>
          </a:lstStyle>
          <a:p>
            <a:r>
              <a:rPr lang="fr-FR"/>
              <a:t>Cliquez et modifiez le titre</a:t>
            </a:r>
          </a:p>
        </p:txBody>
      </p:sp>
      <p:sp>
        <p:nvSpPr>
          <p:cNvPr id="3" name="Espace réservé du texte 2"/>
          <p:cNvSpPr>
            <a:spLocks noGrp="1"/>
          </p:cNvSpPr>
          <p:nvPr>
            <p:ph type="body" idx="1"/>
          </p:nvPr>
        </p:nvSpPr>
        <p:spPr>
          <a:xfrm>
            <a:off x="541735" y="2180035"/>
            <a:ext cx="5829300" cy="1125140"/>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a:xfrm>
            <a:off x="342900" y="4767263"/>
            <a:ext cx="1600200" cy="273844"/>
          </a:xfrm>
          <a:prstGeom prst="rect">
            <a:avLst/>
          </a:prstGeom>
        </p:spPr>
        <p:txBody>
          <a:bodyPr/>
          <a:lstStyle/>
          <a:p>
            <a:fld id="{141AC103-C553-3C40-80D1-8D13FB31BDBA}" type="datetimeFigureOut">
              <a:rPr lang="fr-FR" smtClean="0"/>
              <a:t>03/01/2024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2"/>
          <a:stretch>
            <a:fillRect/>
          </a:stretch>
        </p:blipFill>
        <p:spPr>
          <a:xfrm>
            <a:off x="1" y="0"/>
            <a:ext cx="167327" cy="5143500"/>
          </a:xfrm>
          <a:prstGeom prst="rect">
            <a:avLst/>
          </a:prstGeom>
        </p:spPr>
      </p:pic>
      <p:pic>
        <p:nvPicPr>
          <p:cNvPr id="8" name="Image 7" descr="Cirad_4cTPR.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3210" y="4780420"/>
            <a:ext cx="858390" cy="239855"/>
          </a:xfrm>
          <a:prstGeom prst="rect">
            <a:avLst/>
          </a:prstGeom>
        </p:spPr>
      </p:pic>
    </p:spTree>
    <p:extLst>
      <p:ext uri="{BB962C8B-B14F-4D97-AF65-F5344CB8AC3E}">
        <p14:creationId xmlns:p14="http://schemas.microsoft.com/office/powerpoint/2010/main" val="19314462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342900" y="1200151"/>
            <a:ext cx="3028950" cy="3394472"/>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3486150" y="1200151"/>
            <a:ext cx="3028950" cy="3394472"/>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61DBD5-FC76-3842-B5FF-1B83B7554A96}" type="slidenum">
              <a:rPr lang="fr-FR" smtClean="0"/>
              <a:t>‹N°›</a:t>
            </a:fld>
            <a:endParaRPr lang="fr-FR"/>
          </a:p>
        </p:txBody>
      </p:sp>
      <p:pic>
        <p:nvPicPr>
          <p:cNvPr id="8" name="Image 7" descr="ppt-Degrade.jpg"/>
          <p:cNvPicPr>
            <a:picLocks noChangeAspect="1"/>
          </p:cNvPicPr>
          <p:nvPr userDrawn="1"/>
        </p:nvPicPr>
        <p:blipFill>
          <a:blip r:embed="rId2"/>
          <a:stretch>
            <a:fillRect/>
          </a:stretch>
        </p:blipFill>
        <p:spPr>
          <a:xfrm>
            <a:off x="1" y="0"/>
            <a:ext cx="167327" cy="5143500"/>
          </a:xfrm>
          <a:prstGeom prst="rect">
            <a:avLst/>
          </a:prstGeom>
        </p:spPr>
      </p:pic>
    </p:spTree>
    <p:extLst>
      <p:ext uri="{BB962C8B-B14F-4D97-AF65-F5344CB8AC3E}">
        <p14:creationId xmlns:p14="http://schemas.microsoft.com/office/powerpoint/2010/main" val="7702013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342900" y="1151335"/>
            <a:ext cx="3030141" cy="47982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p:cNvSpPr>
            <a:spLocks noGrp="1"/>
          </p:cNvSpPr>
          <p:nvPr>
            <p:ph sz="half" idx="2"/>
          </p:nvPr>
        </p:nvSpPr>
        <p:spPr>
          <a:xfrm>
            <a:off x="342900" y="1631156"/>
            <a:ext cx="3030141" cy="2963466"/>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3483769" y="1151335"/>
            <a:ext cx="3031331" cy="47982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p:cNvSpPr>
            <a:spLocks noGrp="1"/>
          </p:cNvSpPr>
          <p:nvPr>
            <p:ph sz="quarter" idx="4"/>
          </p:nvPr>
        </p:nvSpPr>
        <p:spPr>
          <a:xfrm>
            <a:off x="3483769" y="1631156"/>
            <a:ext cx="3031331" cy="2963466"/>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161DBD5-FC76-3842-B5FF-1B83B7554A96}" type="slidenum">
              <a:rPr lang="fr-FR" smtClean="0"/>
              <a:t>‹N°›</a:t>
            </a:fld>
            <a:endParaRPr lang="fr-FR"/>
          </a:p>
        </p:txBody>
      </p:sp>
      <p:pic>
        <p:nvPicPr>
          <p:cNvPr id="10" name="Image 9" descr="ppt-Degrade.jpg"/>
          <p:cNvPicPr>
            <a:picLocks noChangeAspect="1"/>
          </p:cNvPicPr>
          <p:nvPr userDrawn="1"/>
        </p:nvPicPr>
        <p:blipFill>
          <a:blip r:embed="rId2"/>
          <a:stretch>
            <a:fillRect/>
          </a:stretch>
        </p:blipFill>
        <p:spPr>
          <a:xfrm>
            <a:off x="1" y="0"/>
            <a:ext cx="167327" cy="5143500"/>
          </a:xfrm>
          <a:prstGeom prst="rect">
            <a:avLst/>
          </a:prstGeom>
        </p:spPr>
      </p:pic>
    </p:spTree>
    <p:extLst>
      <p:ext uri="{BB962C8B-B14F-4D97-AF65-F5344CB8AC3E}">
        <p14:creationId xmlns:p14="http://schemas.microsoft.com/office/powerpoint/2010/main" val="3093358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342902" y="1151335"/>
            <a:ext cx="3030141" cy="479822"/>
          </a:xfrm>
          <a:prstGeom prst="rect">
            <a:avLst/>
          </a:prstGeom>
        </p:spPr>
        <p:txBody>
          <a:bodyPr anchor="b"/>
          <a:lstStyle>
            <a:lvl1pPr marL="0" indent="0">
              <a:buNone/>
              <a:defRPr sz="1350" b="1"/>
            </a:lvl1pPr>
            <a:lvl2pPr marL="257168"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2" indent="0">
              <a:buNone/>
              <a:defRPr sz="900" b="1"/>
            </a:lvl7pPr>
            <a:lvl8pPr marL="1800180" indent="0">
              <a:buNone/>
              <a:defRPr sz="900" b="1"/>
            </a:lvl8pPr>
            <a:lvl9pPr marL="2057348" indent="0">
              <a:buNone/>
              <a:defRPr sz="900" b="1"/>
            </a:lvl9pPr>
          </a:lstStyle>
          <a:p>
            <a:pPr lvl="0"/>
            <a:r>
              <a:rPr lang="fr-FR"/>
              <a:t>Cliquez pour modifier les styles du texte du masque</a:t>
            </a:r>
          </a:p>
        </p:txBody>
      </p:sp>
      <p:sp>
        <p:nvSpPr>
          <p:cNvPr id="4" name="Espace réservé du contenu 3"/>
          <p:cNvSpPr>
            <a:spLocks noGrp="1"/>
          </p:cNvSpPr>
          <p:nvPr>
            <p:ph sz="half" idx="2"/>
          </p:nvPr>
        </p:nvSpPr>
        <p:spPr>
          <a:xfrm>
            <a:off x="342902" y="1631156"/>
            <a:ext cx="3030141" cy="2963466"/>
          </a:xfrm>
          <a:prstGeom prst="rect">
            <a:avLst/>
          </a:prstGeo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3483772" y="1151335"/>
            <a:ext cx="3031331" cy="479822"/>
          </a:xfrm>
          <a:prstGeom prst="rect">
            <a:avLst/>
          </a:prstGeom>
        </p:spPr>
        <p:txBody>
          <a:bodyPr anchor="b"/>
          <a:lstStyle>
            <a:lvl1pPr marL="0" indent="0">
              <a:buNone/>
              <a:defRPr sz="1350" b="1"/>
            </a:lvl1pPr>
            <a:lvl2pPr marL="257168"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2" indent="0">
              <a:buNone/>
              <a:defRPr sz="900" b="1"/>
            </a:lvl7pPr>
            <a:lvl8pPr marL="1800180" indent="0">
              <a:buNone/>
              <a:defRPr sz="900" b="1"/>
            </a:lvl8pPr>
            <a:lvl9pPr marL="2057348" indent="0">
              <a:buNone/>
              <a:defRPr sz="900" b="1"/>
            </a:lvl9pPr>
          </a:lstStyle>
          <a:p>
            <a:pPr lvl="0"/>
            <a:r>
              <a:rPr lang="fr-FR"/>
              <a:t>Cliquez pour modifier les styles du texte du masque</a:t>
            </a:r>
          </a:p>
        </p:txBody>
      </p:sp>
      <p:sp>
        <p:nvSpPr>
          <p:cNvPr id="6" name="Espace réservé du contenu 5"/>
          <p:cNvSpPr>
            <a:spLocks noGrp="1"/>
          </p:cNvSpPr>
          <p:nvPr>
            <p:ph sz="quarter" idx="4"/>
          </p:nvPr>
        </p:nvSpPr>
        <p:spPr>
          <a:xfrm>
            <a:off x="3483772" y="1631156"/>
            <a:ext cx="3031331" cy="2963466"/>
          </a:xfrm>
          <a:prstGeom prst="rect">
            <a:avLst/>
          </a:prstGeo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161DBD5-FC76-3842-B5FF-1B83B7554A96}" type="slidenum">
              <a:rPr lang="fr-FR" smtClean="0"/>
              <a:t>‹N°›</a:t>
            </a:fld>
            <a:endParaRPr lang="fr-FR"/>
          </a:p>
        </p:txBody>
      </p:sp>
      <p:pic>
        <p:nvPicPr>
          <p:cNvPr id="10" name="Image 9" descr="ppt-Degrade.jpg"/>
          <p:cNvPicPr>
            <a:picLocks noChangeAspect="1"/>
          </p:cNvPicPr>
          <p:nvPr userDrawn="1"/>
        </p:nvPicPr>
        <p:blipFill>
          <a:blip r:embed="rId2"/>
          <a:stretch>
            <a:fillRect/>
          </a:stretch>
        </p:blipFill>
        <p:spPr>
          <a:xfrm>
            <a:off x="3" y="0"/>
            <a:ext cx="167327" cy="5143500"/>
          </a:xfrm>
          <a:prstGeom prst="rect">
            <a:avLst/>
          </a:prstGeom>
        </p:spPr>
      </p:pic>
    </p:spTree>
    <p:extLst>
      <p:ext uri="{BB962C8B-B14F-4D97-AF65-F5344CB8AC3E}">
        <p14:creationId xmlns:p14="http://schemas.microsoft.com/office/powerpoint/2010/main" val="4457309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161DBD5-FC76-3842-B5FF-1B83B7554A96}" type="slidenum">
              <a:rPr lang="fr-FR" smtClean="0"/>
              <a:t>‹N°›</a:t>
            </a:fld>
            <a:endParaRPr lang="fr-FR"/>
          </a:p>
        </p:txBody>
      </p:sp>
      <p:pic>
        <p:nvPicPr>
          <p:cNvPr id="6" name="Image 5" descr="ppt-Degrade.jpg"/>
          <p:cNvPicPr>
            <a:picLocks noChangeAspect="1"/>
          </p:cNvPicPr>
          <p:nvPr userDrawn="1"/>
        </p:nvPicPr>
        <p:blipFill>
          <a:blip r:embed="rId2"/>
          <a:stretch>
            <a:fillRect/>
          </a:stretch>
        </p:blipFill>
        <p:spPr>
          <a:xfrm>
            <a:off x="1" y="0"/>
            <a:ext cx="167327" cy="5143500"/>
          </a:xfrm>
          <a:prstGeom prst="rect">
            <a:avLst/>
          </a:prstGeom>
        </p:spPr>
      </p:pic>
    </p:spTree>
    <p:extLst>
      <p:ext uri="{BB962C8B-B14F-4D97-AF65-F5344CB8AC3E}">
        <p14:creationId xmlns:p14="http://schemas.microsoft.com/office/powerpoint/2010/main" val="10364265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161DBD5-FC76-3842-B5FF-1B83B7554A96}" type="slidenum">
              <a:rPr lang="fr-FR" smtClean="0"/>
              <a:t>‹N°›</a:t>
            </a:fld>
            <a:endParaRPr lang="fr-FR"/>
          </a:p>
        </p:txBody>
      </p:sp>
    </p:spTree>
    <p:extLst>
      <p:ext uri="{BB962C8B-B14F-4D97-AF65-F5344CB8AC3E}">
        <p14:creationId xmlns:p14="http://schemas.microsoft.com/office/powerpoint/2010/main" val="22693324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42900" y="204787"/>
            <a:ext cx="2256235" cy="871538"/>
          </a:xfrm>
        </p:spPr>
        <p:txBody>
          <a:bodyPr anchor="b"/>
          <a:lstStyle>
            <a:lvl1pPr algn="l">
              <a:defRPr sz="1500" b="1"/>
            </a:lvl1pPr>
          </a:lstStyle>
          <a:p>
            <a:r>
              <a:rPr lang="fr-FR"/>
              <a:t>Cliquez et modifiez le titre</a:t>
            </a:r>
          </a:p>
        </p:txBody>
      </p:sp>
      <p:sp>
        <p:nvSpPr>
          <p:cNvPr id="3" name="Espace réservé du contenu 2"/>
          <p:cNvSpPr>
            <a:spLocks noGrp="1"/>
          </p:cNvSpPr>
          <p:nvPr>
            <p:ph idx="1"/>
          </p:nvPr>
        </p:nvSpPr>
        <p:spPr>
          <a:xfrm>
            <a:off x="2681287" y="204788"/>
            <a:ext cx="3833813" cy="438983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342900" y="1076326"/>
            <a:ext cx="2256235" cy="3518297"/>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61DBD5-FC76-3842-B5FF-1B83B7554A96}" type="slidenum">
              <a:rPr lang="fr-FR" smtClean="0"/>
              <a:t>‹N°›</a:t>
            </a:fld>
            <a:endParaRPr lang="fr-FR"/>
          </a:p>
        </p:txBody>
      </p:sp>
    </p:spTree>
    <p:extLst>
      <p:ext uri="{BB962C8B-B14F-4D97-AF65-F5344CB8AC3E}">
        <p14:creationId xmlns:p14="http://schemas.microsoft.com/office/powerpoint/2010/main" val="9551205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344216" y="3600450"/>
            <a:ext cx="4114800" cy="425054"/>
          </a:xfrm>
        </p:spPr>
        <p:txBody>
          <a:bodyPr anchor="b"/>
          <a:lstStyle>
            <a:lvl1pPr algn="l">
              <a:defRPr sz="1500" b="1"/>
            </a:lvl1pPr>
          </a:lstStyle>
          <a:p>
            <a:r>
              <a:rPr lang="fr-FR"/>
              <a:t>Cliquez et modifiez le titre</a:t>
            </a:r>
          </a:p>
        </p:txBody>
      </p:sp>
      <p:sp>
        <p:nvSpPr>
          <p:cNvPr id="3" name="Espace réservé pour une image  2"/>
          <p:cNvSpPr>
            <a:spLocks noGrp="1"/>
          </p:cNvSpPr>
          <p:nvPr>
            <p:ph type="pic" idx="1"/>
          </p:nvPr>
        </p:nvSpPr>
        <p:spPr>
          <a:xfrm>
            <a:off x="1344216" y="459581"/>
            <a:ext cx="4114800" cy="30861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1344216" y="4025503"/>
            <a:ext cx="4114800" cy="603647"/>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61DBD5-FC76-3842-B5FF-1B83B7554A96}" type="slidenum">
              <a:rPr lang="fr-FR" smtClean="0"/>
              <a:t>‹N°›</a:t>
            </a:fld>
            <a:endParaRPr lang="fr-FR"/>
          </a:p>
        </p:txBody>
      </p:sp>
    </p:spTree>
    <p:extLst>
      <p:ext uri="{BB962C8B-B14F-4D97-AF65-F5344CB8AC3E}">
        <p14:creationId xmlns:p14="http://schemas.microsoft.com/office/powerpoint/2010/main" val="38192103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50019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161DBD5-FC76-3842-B5FF-1B83B7554A96}" type="slidenum">
              <a:rPr lang="fr-FR" smtClean="0"/>
              <a:t>‹N°›</a:t>
            </a:fld>
            <a:endParaRPr lang="fr-FR"/>
          </a:p>
        </p:txBody>
      </p:sp>
      <p:pic>
        <p:nvPicPr>
          <p:cNvPr id="6" name="Image 5" descr="ppt-Degrade.jpg"/>
          <p:cNvPicPr>
            <a:picLocks noChangeAspect="1"/>
          </p:cNvPicPr>
          <p:nvPr userDrawn="1"/>
        </p:nvPicPr>
        <p:blipFill>
          <a:blip r:embed="rId2"/>
          <a:stretch>
            <a:fillRect/>
          </a:stretch>
        </p:blipFill>
        <p:spPr>
          <a:xfrm>
            <a:off x="3" y="0"/>
            <a:ext cx="167327" cy="5143500"/>
          </a:xfrm>
          <a:prstGeom prst="rect">
            <a:avLst/>
          </a:prstGeom>
        </p:spPr>
      </p:pic>
    </p:spTree>
    <p:extLst>
      <p:ext uri="{BB962C8B-B14F-4D97-AF65-F5344CB8AC3E}">
        <p14:creationId xmlns:p14="http://schemas.microsoft.com/office/powerpoint/2010/main" val="3132504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161DBD5-FC76-3842-B5FF-1B83B7554A96}" type="slidenum">
              <a:rPr lang="fr-FR" smtClean="0"/>
              <a:t>‹N°›</a:t>
            </a:fld>
            <a:endParaRPr lang="fr-FR"/>
          </a:p>
        </p:txBody>
      </p:sp>
    </p:spTree>
    <p:extLst>
      <p:ext uri="{BB962C8B-B14F-4D97-AF65-F5344CB8AC3E}">
        <p14:creationId xmlns:p14="http://schemas.microsoft.com/office/powerpoint/2010/main" val="38997702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image" Target="../media/image1.jpe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1.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4.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3.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2.jpe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1.jpeg"/><Relationship Id="rId5" Type="http://schemas.openxmlformats.org/officeDocument/2006/relationships/slideLayout" Target="../slideLayouts/slideLayout39.xml"/><Relationship Id="rId10" Type="http://schemas.openxmlformats.org/officeDocument/2006/relationships/theme" Target="../theme/theme5.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2.jpe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image" Target="../media/image1.jpe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6.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3.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3.jpe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image" Target="../media/image2.jpe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image" Target="../media/image1.jpeg"/><Relationship Id="rId5" Type="http://schemas.openxmlformats.org/officeDocument/2006/relationships/slideLayout" Target="../slideLayouts/slideLayout58.xml"/><Relationship Id="rId10" Type="http://schemas.openxmlformats.org/officeDocument/2006/relationships/theme" Target="../theme/theme7.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64.xml"/><Relationship Id="rId1" Type="http://schemas.openxmlformats.org/officeDocument/2006/relationships/slideLayout" Target="../slideLayouts/slideLayout6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2.jpe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image" Target="../media/image1.jpeg"/><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theme" Target="../theme/theme9.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38" y="539500"/>
            <a:ext cx="5788125"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Oswald"/>
              <a:buNone/>
              <a:defRPr sz="2800" b="1">
                <a:solidFill>
                  <a:schemeClr val="dk1"/>
                </a:solidFill>
                <a:latin typeface="Oswald"/>
                <a:ea typeface="Oswald"/>
                <a:cs typeface="Oswald"/>
                <a:sym typeface="Oswald"/>
              </a:defRPr>
            </a:lvl1pPr>
            <a:lvl2pPr lvl="1">
              <a:spcBef>
                <a:spcPts val="0"/>
              </a:spcBef>
              <a:spcAft>
                <a:spcPts val="0"/>
              </a:spcAft>
              <a:buClr>
                <a:schemeClr val="dk1"/>
              </a:buClr>
              <a:buSzPts val="2800"/>
              <a:buFont typeface="Oswald"/>
              <a:buNone/>
              <a:defRPr sz="2800" b="1">
                <a:solidFill>
                  <a:schemeClr val="dk1"/>
                </a:solidFill>
                <a:latin typeface="Oswald"/>
                <a:ea typeface="Oswald"/>
                <a:cs typeface="Oswald"/>
                <a:sym typeface="Oswald"/>
              </a:defRPr>
            </a:lvl2pPr>
            <a:lvl3pPr lvl="2">
              <a:spcBef>
                <a:spcPts val="0"/>
              </a:spcBef>
              <a:spcAft>
                <a:spcPts val="0"/>
              </a:spcAft>
              <a:buClr>
                <a:schemeClr val="dk1"/>
              </a:buClr>
              <a:buSzPts val="2800"/>
              <a:buFont typeface="Oswald"/>
              <a:buNone/>
              <a:defRPr sz="2800" b="1">
                <a:solidFill>
                  <a:schemeClr val="dk1"/>
                </a:solidFill>
                <a:latin typeface="Oswald"/>
                <a:ea typeface="Oswald"/>
                <a:cs typeface="Oswald"/>
                <a:sym typeface="Oswald"/>
              </a:defRPr>
            </a:lvl3pPr>
            <a:lvl4pPr lvl="3">
              <a:spcBef>
                <a:spcPts val="0"/>
              </a:spcBef>
              <a:spcAft>
                <a:spcPts val="0"/>
              </a:spcAft>
              <a:buClr>
                <a:schemeClr val="dk1"/>
              </a:buClr>
              <a:buSzPts val="2800"/>
              <a:buFont typeface="Oswald"/>
              <a:buNone/>
              <a:defRPr sz="2800" b="1">
                <a:solidFill>
                  <a:schemeClr val="dk1"/>
                </a:solidFill>
                <a:latin typeface="Oswald"/>
                <a:ea typeface="Oswald"/>
                <a:cs typeface="Oswald"/>
                <a:sym typeface="Oswald"/>
              </a:defRPr>
            </a:lvl4pPr>
            <a:lvl5pPr lvl="4">
              <a:spcBef>
                <a:spcPts val="0"/>
              </a:spcBef>
              <a:spcAft>
                <a:spcPts val="0"/>
              </a:spcAft>
              <a:buClr>
                <a:schemeClr val="dk1"/>
              </a:buClr>
              <a:buSzPts val="2800"/>
              <a:buFont typeface="Oswald"/>
              <a:buNone/>
              <a:defRPr sz="2800" b="1">
                <a:solidFill>
                  <a:schemeClr val="dk1"/>
                </a:solidFill>
                <a:latin typeface="Oswald"/>
                <a:ea typeface="Oswald"/>
                <a:cs typeface="Oswald"/>
                <a:sym typeface="Oswald"/>
              </a:defRPr>
            </a:lvl5pPr>
            <a:lvl6pPr lvl="5">
              <a:spcBef>
                <a:spcPts val="0"/>
              </a:spcBef>
              <a:spcAft>
                <a:spcPts val="0"/>
              </a:spcAft>
              <a:buClr>
                <a:schemeClr val="dk1"/>
              </a:buClr>
              <a:buSzPts val="2800"/>
              <a:buFont typeface="Oswald"/>
              <a:buNone/>
              <a:defRPr sz="2800" b="1">
                <a:solidFill>
                  <a:schemeClr val="dk1"/>
                </a:solidFill>
                <a:latin typeface="Oswald"/>
                <a:ea typeface="Oswald"/>
                <a:cs typeface="Oswald"/>
                <a:sym typeface="Oswald"/>
              </a:defRPr>
            </a:lvl6pPr>
            <a:lvl7pPr lvl="6">
              <a:spcBef>
                <a:spcPts val="0"/>
              </a:spcBef>
              <a:spcAft>
                <a:spcPts val="0"/>
              </a:spcAft>
              <a:buClr>
                <a:schemeClr val="dk1"/>
              </a:buClr>
              <a:buSzPts val="2800"/>
              <a:buFont typeface="Oswald"/>
              <a:buNone/>
              <a:defRPr sz="2800" b="1">
                <a:solidFill>
                  <a:schemeClr val="dk1"/>
                </a:solidFill>
                <a:latin typeface="Oswald"/>
                <a:ea typeface="Oswald"/>
                <a:cs typeface="Oswald"/>
                <a:sym typeface="Oswald"/>
              </a:defRPr>
            </a:lvl7pPr>
            <a:lvl8pPr lvl="7">
              <a:spcBef>
                <a:spcPts val="0"/>
              </a:spcBef>
              <a:spcAft>
                <a:spcPts val="0"/>
              </a:spcAft>
              <a:buClr>
                <a:schemeClr val="dk1"/>
              </a:buClr>
              <a:buSzPts val="2800"/>
              <a:buFont typeface="Oswald"/>
              <a:buNone/>
              <a:defRPr sz="2800" b="1">
                <a:solidFill>
                  <a:schemeClr val="dk1"/>
                </a:solidFill>
                <a:latin typeface="Oswald"/>
                <a:ea typeface="Oswald"/>
                <a:cs typeface="Oswald"/>
                <a:sym typeface="Oswald"/>
              </a:defRPr>
            </a:lvl8pPr>
            <a:lvl9pPr lvl="8">
              <a:spcBef>
                <a:spcPts val="0"/>
              </a:spcBef>
              <a:spcAft>
                <a:spcPts val="0"/>
              </a:spcAft>
              <a:buClr>
                <a:schemeClr val="dk1"/>
              </a:buClr>
              <a:buSzPts val="2800"/>
              <a:buFont typeface="Oswald"/>
              <a:buNone/>
              <a:defRPr sz="2800" b="1">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534920" y="1246950"/>
            <a:ext cx="5788125" cy="3357000"/>
          </a:xfrm>
          <a:prstGeom prst="rect">
            <a:avLst/>
          </a:prstGeom>
          <a:noFill/>
          <a:ln>
            <a:noFill/>
          </a:ln>
        </p:spPr>
        <p:txBody>
          <a:bodyPr spcFirstLastPara="1" wrap="square" lIns="91425" tIns="91425" rIns="91425" bIns="91425" anchor="t" anchorCtr="0">
            <a:noAutofit/>
          </a:bodyPr>
          <a:lstStyle>
            <a:lvl1pPr marL="457200" lvl="0" indent="-330200">
              <a:lnSpc>
                <a:spcPct val="115000"/>
              </a:lnSpc>
              <a:spcBef>
                <a:spcPts val="0"/>
              </a:spcBef>
              <a:spcAft>
                <a:spcPts val="0"/>
              </a:spcAft>
              <a:buClr>
                <a:schemeClr val="dk1"/>
              </a:buClr>
              <a:buSzPts val="1600"/>
              <a:buFont typeface="Open Sans"/>
              <a:buChar char="●"/>
              <a:defRPr sz="1600">
                <a:solidFill>
                  <a:schemeClr val="dk1"/>
                </a:solidFill>
                <a:latin typeface="Open Sans"/>
                <a:ea typeface="Open Sans"/>
                <a:cs typeface="Open Sans"/>
                <a:sym typeface="Open Sans"/>
              </a:defRPr>
            </a:lvl1pPr>
            <a:lvl2pPr marL="914400" lvl="1" indent="-330200">
              <a:lnSpc>
                <a:spcPct val="115000"/>
              </a:lnSpc>
              <a:spcBef>
                <a:spcPts val="1600"/>
              </a:spcBef>
              <a:spcAft>
                <a:spcPts val="0"/>
              </a:spcAft>
              <a:buClr>
                <a:schemeClr val="dk1"/>
              </a:buClr>
              <a:buSzPts val="1600"/>
              <a:buFont typeface="Open Sans"/>
              <a:buChar char="○"/>
              <a:defRPr sz="1600">
                <a:solidFill>
                  <a:schemeClr val="dk1"/>
                </a:solidFill>
                <a:latin typeface="Open Sans"/>
                <a:ea typeface="Open Sans"/>
                <a:cs typeface="Open Sans"/>
                <a:sym typeface="Open Sans"/>
              </a:defRPr>
            </a:lvl2pPr>
            <a:lvl3pPr marL="1371600" lvl="2" indent="-330200">
              <a:lnSpc>
                <a:spcPct val="115000"/>
              </a:lnSpc>
              <a:spcBef>
                <a:spcPts val="1600"/>
              </a:spcBef>
              <a:spcAft>
                <a:spcPts val="0"/>
              </a:spcAft>
              <a:buClr>
                <a:schemeClr val="dk1"/>
              </a:buClr>
              <a:buSzPts val="1600"/>
              <a:buFont typeface="Open Sans"/>
              <a:buChar char="■"/>
              <a:defRPr sz="1600">
                <a:solidFill>
                  <a:schemeClr val="dk1"/>
                </a:solidFill>
                <a:latin typeface="Open Sans"/>
                <a:ea typeface="Open Sans"/>
                <a:cs typeface="Open Sans"/>
                <a:sym typeface="Open Sans"/>
              </a:defRPr>
            </a:lvl3pPr>
            <a:lvl4pPr marL="1828800" lvl="3" indent="-330200">
              <a:lnSpc>
                <a:spcPct val="115000"/>
              </a:lnSpc>
              <a:spcBef>
                <a:spcPts val="1600"/>
              </a:spcBef>
              <a:spcAft>
                <a:spcPts val="0"/>
              </a:spcAft>
              <a:buClr>
                <a:schemeClr val="dk1"/>
              </a:buClr>
              <a:buSzPts val="1600"/>
              <a:buFont typeface="Open Sans"/>
              <a:buChar char="●"/>
              <a:defRPr sz="1600">
                <a:solidFill>
                  <a:schemeClr val="dk1"/>
                </a:solidFill>
                <a:latin typeface="Open Sans"/>
                <a:ea typeface="Open Sans"/>
                <a:cs typeface="Open Sans"/>
                <a:sym typeface="Open Sans"/>
              </a:defRPr>
            </a:lvl4pPr>
            <a:lvl5pPr marL="2286000" lvl="4" indent="-330200">
              <a:lnSpc>
                <a:spcPct val="115000"/>
              </a:lnSpc>
              <a:spcBef>
                <a:spcPts val="1600"/>
              </a:spcBef>
              <a:spcAft>
                <a:spcPts val="0"/>
              </a:spcAft>
              <a:buClr>
                <a:schemeClr val="dk1"/>
              </a:buClr>
              <a:buSzPts val="1600"/>
              <a:buFont typeface="Open Sans"/>
              <a:buChar char="○"/>
              <a:defRPr sz="1600">
                <a:solidFill>
                  <a:schemeClr val="dk1"/>
                </a:solidFill>
                <a:latin typeface="Open Sans"/>
                <a:ea typeface="Open Sans"/>
                <a:cs typeface="Open Sans"/>
                <a:sym typeface="Open Sans"/>
              </a:defRPr>
            </a:lvl5pPr>
            <a:lvl6pPr marL="2743200" lvl="5" indent="-330200">
              <a:lnSpc>
                <a:spcPct val="115000"/>
              </a:lnSpc>
              <a:spcBef>
                <a:spcPts val="1600"/>
              </a:spcBef>
              <a:spcAft>
                <a:spcPts val="0"/>
              </a:spcAft>
              <a:buClr>
                <a:schemeClr val="dk1"/>
              </a:buClr>
              <a:buSzPts val="1600"/>
              <a:buFont typeface="Open Sans"/>
              <a:buChar char="■"/>
              <a:defRPr sz="1600">
                <a:solidFill>
                  <a:schemeClr val="dk1"/>
                </a:solidFill>
                <a:latin typeface="Open Sans"/>
                <a:ea typeface="Open Sans"/>
                <a:cs typeface="Open Sans"/>
                <a:sym typeface="Open Sans"/>
              </a:defRPr>
            </a:lvl6pPr>
            <a:lvl7pPr marL="3200400" lvl="6" indent="-330200">
              <a:lnSpc>
                <a:spcPct val="115000"/>
              </a:lnSpc>
              <a:spcBef>
                <a:spcPts val="1600"/>
              </a:spcBef>
              <a:spcAft>
                <a:spcPts val="0"/>
              </a:spcAft>
              <a:buClr>
                <a:schemeClr val="dk1"/>
              </a:buClr>
              <a:buSzPts val="1600"/>
              <a:buFont typeface="Open Sans"/>
              <a:buChar char="●"/>
              <a:defRPr sz="1600">
                <a:solidFill>
                  <a:schemeClr val="dk1"/>
                </a:solidFill>
                <a:latin typeface="Open Sans"/>
                <a:ea typeface="Open Sans"/>
                <a:cs typeface="Open Sans"/>
                <a:sym typeface="Open Sans"/>
              </a:defRPr>
            </a:lvl7pPr>
            <a:lvl8pPr marL="3657600" lvl="7" indent="-330200">
              <a:lnSpc>
                <a:spcPct val="115000"/>
              </a:lnSpc>
              <a:spcBef>
                <a:spcPts val="1600"/>
              </a:spcBef>
              <a:spcAft>
                <a:spcPts val="0"/>
              </a:spcAft>
              <a:buClr>
                <a:schemeClr val="dk1"/>
              </a:buClr>
              <a:buSzPts val="1600"/>
              <a:buFont typeface="Open Sans"/>
              <a:buChar char="○"/>
              <a:defRPr sz="1600">
                <a:solidFill>
                  <a:schemeClr val="dk1"/>
                </a:solidFill>
                <a:latin typeface="Open Sans"/>
                <a:ea typeface="Open Sans"/>
                <a:cs typeface="Open Sans"/>
                <a:sym typeface="Open Sans"/>
              </a:defRPr>
            </a:lvl8pPr>
            <a:lvl9pPr marL="4114800" lvl="8" indent="-330200">
              <a:lnSpc>
                <a:spcPct val="115000"/>
              </a:lnSpc>
              <a:spcBef>
                <a:spcPts val="1600"/>
              </a:spcBef>
              <a:spcAft>
                <a:spcPts val="1600"/>
              </a:spcAft>
              <a:buClr>
                <a:schemeClr val="dk1"/>
              </a:buClr>
              <a:buSzPts val="1600"/>
              <a:buFont typeface="Open Sans"/>
              <a:buChar char="■"/>
              <a:defRPr sz="1600">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342900" y="205979"/>
            <a:ext cx="6172200" cy="857250"/>
          </a:xfrm>
          <a:prstGeom prst="rect">
            <a:avLst/>
          </a:prstGeom>
        </p:spPr>
        <p:txBody>
          <a:bodyPr vert="horz" lIns="91440" tIns="45720" rIns="91440" bIns="45720" rtlCol="0" anchor="ctr">
            <a:normAutofit/>
          </a:bodyPr>
          <a:lstStyle/>
          <a:p>
            <a:r>
              <a:rPr lang="fr-FR" dirty="0"/>
              <a:t>Cliquez et modifiez le titre</a:t>
            </a:r>
          </a:p>
        </p:txBody>
      </p:sp>
      <p:sp>
        <p:nvSpPr>
          <p:cNvPr id="5" name="Espace réservé du pied de page 4"/>
          <p:cNvSpPr>
            <a:spLocks noGrp="1"/>
          </p:cNvSpPr>
          <p:nvPr>
            <p:ph type="ftr" sz="quarter" idx="3"/>
          </p:nvPr>
        </p:nvSpPr>
        <p:spPr>
          <a:xfrm>
            <a:off x="2343150" y="4767263"/>
            <a:ext cx="21717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4914900" y="4767263"/>
            <a:ext cx="160020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12"/>
          <a:stretch>
            <a:fillRect/>
          </a:stretch>
        </p:blipFill>
        <p:spPr>
          <a:xfrm>
            <a:off x="3" y="0"/>
            <a:ext cx="167327" cy="5143500"/>
          </a:xfrm>
          <a:prstGeom prst="rect">
            <a:avLst/>
          </a:prstGeom>
        </p:spPr>
      </p:pic>
      <p:pic>
        <p:nvPicPr>
          <p:cNvPr id="8" name="Image 7" descr="Cirad_4cTPR.jpg">
            <a:extLst>
              <a:ext uri="{FF2B5EF4-FFF2-40B4-BE49-F238E27FC236}">
                <a16:creationId xmlns:a16="http://schemas.microsoft.com/office/drawing/2014/main" id="{FD5B1722-3A12-174E-A05F-26BF137E02A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859976" y="4756954"/>
            <a:ext cx="728193" cy="203474"/>
          </a:xfrm>
          <a:prstGeom prst="rect">
            <a:avLst/>
          </a:prstGeom>
        </p:spPr>
      </p:pic>
      <p:pic>
        <p:nvPicPr>
          <p:cNvPr id="9" name="Image 8">
            <a:extLst>
              <a:ext uri="{FF2B5EF4-FFF2-40B4-BE49-F238E27FC236}">
                <a16:creationId xmlns:a16="http://schemas.microsoft.com/office/drawing/2014/main" id="{DAE84CB8-736E-9A46-A9B2-BBFD408ED641}"/>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272003" y="4641788"/>
            <a:ext cx="553215" cy="501717"/>
          </a:xfrm>
          <a:prstGeom prst="rect">
            <a:avLst/>
          </a:prstGeom>
        </p:spPr>
      </p:pic>
    </p:spTree>
    <p:extLst>
      <p:ext uri="{BB962C8B-B14F-4D97-AF65-F5344CB8AC3E}">
        <p14:creationId xmlns:p14="http://schemas.microsoft.com/office/powerpoint/2010/main" val="389509887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Lst>
  <p:txStyles>
    <p:titleStyle>
      <a:lvl1pPr algn="ctr" defTabSz="257168" rtl="0" eaLnBrk="1" latinLnBrk="0" hangingPunct="1">
        <a:spcBef>
          <a:spcPct val="0"/>
        </a:spcBef>
        <a:buNone/>
        <a:defRPr sz="2475" kern="1200">
          <a:solidFill>
            <a:srgbClr val="1FA22E"/>
          </a:solidFill>
          <a:latin typeface="+mj-lt"/>
          <a:ea typeface="+mj-ea"/>
          <a:cs typeface="+mj-cs"/>
        </a:defRPr>
      </a:lvl1pPr>
    </p:titleStyle>
    <p:bodyStyle>
      <a:lvl1pPr marL="257168" marR="0" indent="-257168" algn="l" defTabSz="257168"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1800" kern="1200" baseline="0">
          <a:solidFill>
            <a:schemeClr val="tx1"/>
          </a:solidFill>
          <a:latin typeface="+mn-lt"/>
          <a:ea typeface="+mn-ea"/>
          <a:cs typeface="+mn-cs"/>
        </a:defRPr>
      </a:lvl1pPr>
      <a:lvl2pPr marL="417899" marR="0" indent="-160731" algn="l" defTabSz="257168" rtl="0" eaLnBrk="1" fontAlgn="auto" latinLnBrk="0" hangingPunct="1">
        <a:lnSpc>
          <a:spcPct val="100000"/>
        </a:lnSpc>
        <a:spcBef>
          <a:spcPct val="20000"/>
        </a:spcBef>
        <a:spcAft>
          <a:spcPts val="0"/>
        </a:spcAft>
        <a:buClrTx/>
        <a:buSzTx/>
        <a:buFont typeface="Arial"/>
        <a:buChar char="–"/>
        <a:tabLst/>
        <a:defRPr sz="1575" kern="1200">
          <a:solidFill>
            <a:schemeClr val="tx1"/>
          </a:solidFill>
          <a:latin typeface="+mn-lt"/>
          <a:ea typeface="+mn-ea"/>
          <a:cs typeface="+mn-cs"/>
        </a:defRPr>
      </a:lvl2pPr>
      <a:lvl3pPr marL="642922" marR="0" indent="-128585" algn="l" defTabSz="257168" rtl="0" eaLnBrk="1" fontAlgn="auto" latinLnBrk="0" hangingPunct="1">
        <a:lnSpc>
          <a:spcPct val="100000"/>
        </a:lnSpc>
        <a:spcBef>
          <a:spcPct val="20000"/>
        </a:spcBef>
        <a:spcAft>
          <a:spcPts val="0"/>
        </a:spcAft>
        <a:buClrTx/>
        <a:buSzTx/>
        <a:buFont typeface="Arial"/>
        <a:buChar char="•"/>
        <a:tabLst/>
        <a:defRPr sz="1350" kern="1200">
          <a:solidFill>
            <a:schemeClr val="tx1"/>
          </a:solidFill>
          <a:latin typeface="+mn-lt"/>
          <a:ea typeface="+mn-ea"/>
          <a:cs typeface="+mn-cs"/>
        </a:defRPr>
      </a:lvl3pPr>
      <a:lvl4pPr marL="900091" marR="0" indent="-128585" algn="l" defTabSz="257168" rtl="0" eaLnBrk="1" fontAlgn="auto" latinLnBrk="0" hangingPunct="1">
        <a:lnSpc>
          <a:spcPct val="100000"/>
        </a:lnSpc>
        <a:spcBef>
          <a:spcPct val="20000"/>
        </a:spcBef>
        <a:spcAft>
          <a:spcPts val="0"/>
        </a:spcAft>
        <a:buClrTx/>
        <a:buSzTx/>
        <a:buFont typeface="Arial"/>
        <a:buChar char="–"/>
        <a:tabLst/>
        <a:defRPr sz="1125" kern="1200">
          <a:solidFill>
            <a:schemeClr val="tx1"/>
          </a:solidFill>
          <a:latin typeface="+mn-lt"/>
          <a:ea typeface="+mn-ea"/>
          <a:cs typeface="+mn-cs"/>
        </a:defRPr>
      </a:lvl4pPr>
      <a:lvl5pPr marL="1157259" marR="0" indent="-128585" algn="l" defTabSz="257168" rtl="0" eaLnBrk="1" fontAlgn="auto" latinLnBrk="0" hangingPunct="1">
        <a:lnSpc>
          <a:spcPct val="100000"/>
        </a:lnSpc>
        <a:spcBef>
          <a:spcPct val="20000"/>
        </a:spcBef>
        <a:spcAft>
          <a:spcPts val="0"/>
        </a:spcAft>
        <a:buClrTx/>
        <a:buSzTx/>
        <a:buFont typeface="Arial"/>
        <a:buChar char="»"/>
        <a:tabLst/>
        <a:defRPr sz="1125" kern="1200">
          <a:solidFill>
            <a:schemeClr val="tx1"/>
          </a:solidFill>
          <a:latin typeface="+mn-lt"/>
          <a:ea typeface="+mn-ea"/>
          <a:cs typeface="+mn-cs"/>
        </a:defRPr>
      </a:lvl5pPr>
      <a:lvl6pPr marL="1414428" indent="-128585" algn="l" defTabSz="257168" rtl="0" eaLnBrk="1" latinLnBrk="0" hangingPunct="1">
        <a:spcBef>
          <a:spcPct val="20000"/>
        </a:spcBef>
        <a:buFont typeface="Arial"/>
        <a:buChar char="•"/>
        <a:defRPr sz="1125" kern="1200">
          <a:solidFill>
            <a:schemeClr val="tx1"/>
          </a:solidFill>
          <a:latin typeface="+mn-lt"/>
          <a:ea typeface="+mn-ea"/>
          <a:cs typeface="+mn-cs"/>
        </a:defRPr>
      </a:lvl6pPr>
      <a:lvl7pPr marL="1671596" indent="-128585" algn="l" defTabSz="257168" rtl="0" eaLnBrk="1" latinLnBrk="0" hangingPunct="1">
        <a:spcBef>
          <a:spcPct val="20000"/>
        </a:spcBef>
        <a:buFont typeface="Arial"/>
        <a:buChar char="•"/>
        <a:defRPr sz="1125" kern="1200">
          <a:solidFill>
            <a:schemeClr val="tx1"/>
          </a:solidFill>
          <a:latin typeface="+mn-lt"/>
          <a:ea typeface="+mn-ea"/>
          <a:cs typeface="+mn-cs"/>
        </a:defRPr>
      </a:lvl7pPr>
      <a:lvl8pPr marL="1928765" indent="-128585" algn="l" defTabSz="257168" rtl="0" eaLnBrk="1" latinLnBrk="0" hangingPunct="1">
        <a:spcBef>
          <a:spcPct val="20000"/>
        </a:spcBef>
        <a:buFont typeface="Arial"/>
        <a:buChar char="•"/>
        <a:defRPr sz="1125" kern="1200">
          <a:solidFill>
            <a:schemeClr val="tx1"/>
          </a:solidFill>
          <a:latin typeface="+mn-lt"/>
          <a:ea typeface="+mn-ea"/>
          <a:cs typeface="+mn-cs"/>
        </a:defRPr>
      </a:lvl8pPr>
      <a:lvl9pPr marL="2185934" indent="-128585" algn="l" defTabSz="257168"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fr-FR"/>
      </a:defPPr>
      <a:lvl1pPr marL="0" algn="l" defTabSz="257168" rtl="0" eaLnBrk="1" latinLnBrk="0" hangingPunct="1">
        <a:defRPr sz="1013" kern="1200">
          <a:solidFill>
            <a:schemeClr val="tx1"/>
          </a:solidFill>
          <a:latin typeface="+mn-lt"/>
          <a:ea typeface="+mn-ea"/>
          <a:cs typeface="+mn-cs"/>
        </a:defRPr>
      </a:lvl1pPr>
      <a:lvl2pPr marL="257168" algn="l" defTabSz="257168" rtl="0" eaLnBrk="1" latinLnBrk="0" hangingPunct="1">
        <a:defRPr sz="1013" kern="1200">
          <a:solidFill>
            <a:schemeClr val="tx1"/>
          </a:solidFill>
          <a:latin typeface="+mn-lt"/>
          <a:ea typeface="+mn-ea"/>
          <a:cs typeface="+mn-cs"/>
        </a:defRPr>
      </a:lvl2pPr>
      <a:lvl3pPr marL="514337" algn="l" defTabSz="257168" rtl="0" eaLnBrk="1" latinLnBrk="0" hangingPunct="1">
        <a:defRPr sz="1013" kern="1200">
          <a:solidFill>
            <a:schemeClr val="tx1"/>
          </a:solidFill>
          <a:latin typeface="+mn-lt"/>
          <a:ea typeface="+mn-ea"/>
          <a:cs typeface="+mn-cs"/>
        </a:defRPr>
      </a:lvl3pPr>
      <a:lvl4pPr marL="771506" algn="l" defTabSz="257168" rtl="0" eaLnBrk="1" latinLnBrk="0" hangingPunct="1">
        <a:defRPr sz="1013" kern="1200">
          <a:solidFill>
            <a:schemeClr val="tx1"/>
          </a:solidFill>
          <a:latin typeface="+mn-lt"/>
          <a:ea typeface="+mn-ea"/>
          <a:cs typeface="+mn-cs"/>
        </a:defRPr>
      </a:lvl4pPr>
      <a:lvl5pPr marL="1028675" algn="l" defTabSz="257168" rtl="0" eaLnBrk="1" latinLnBrk="0" hangingPunct="1">
        <a:defRPr sz="1013" kern="1200">
          <a:solidFill>
            <a:schemeClr val="tx1"/>
          </a:solidFill>
          <a:latin typeface="+mn-lt"/>
          <a:ea typeface="+mn-ea"/>
          <a:cs typeface="+mn-cs"/>
        </a:defRPr>
      </a:lvl5pPr>
      <a:lvl6pPr marL="1285843" algn="l" defTabSz="257168" rtl="0" eaLnBrk="1" latinLnBrk="0" hangingPunct="1">
        <a:defRPr sz="1013" kern="1200">
          <a:solidFill>
            <a:schemeClr val="tx1"/>
          </a:solidFill>
          <a:latin typeface="+mn-lt"/>
          <a:ea typeface="+mn-ea"/>
          <a:cs typeface="+mn-cs"/>
        </a:defRPr>
      </a:lvl6pPr>
      <a:lvl7pPr marL="1543012" algn="l" defTabSz="257168" rtl="0" eaLnBrk="1" latinLnBrk="0" hangingPunct="1">
        <a:defRPr sz="1013" kern="1200">
          <a:solidFill>
            <a:schemeClr val="tx1"/>
          </a:solidFill>
          <a:latin typeface="+mn-lt"/>
          <a:ea typeface="+mn-ea"/>
          <a:cs typeface="+mn-cs"/>
        </a:defRPr>
      </a:lvl7pPr>
      <a:lvl8pPr marL="1800180" algn="l" defTabSz="257168" rtl="0" eaLnBrk="1" latinLnBrk="0" hangingPunct="1">
        <a:defRPr sz="1013" kern="1200">
          <a:solidFill>
            <a:schemeClr val="tx1"/>
          </a:solidFill>
          <a:latin typeface="+mn-lt"/>
          <a:ea typeface="+mn-ea"/>
          <a:cs typeface="+mn-cs"/>
        </a:defRPr>
      </a:lvl8pPr>
      <a:lvl9pPr marL="2057348" algn="l" defTabSz="257168"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342900" y="205979"/>
            <a:ext cx="6172200" cy="857250"/>
          </a:xfrm>
          <a:prstGeom prst="rect">
            <a:avLst/>
          </a:prstGeom>
        </p:spPr>
        <p:txBody>
          <a:bodyPr vert="horz" lIns="91440" tIns="45720" rIns="91440" bIns="45720" rtlCol="0" anchor="ctr">
            <a:normAutofit/>
          </a:bodyPr>
          <a:lstStyle/>
          <a:p>
            <a:r>
              <a:rPr lang="fr-FR" dirty="0"/>
              <a:t>Cliquez et modifiez le titre</a:t>
            </a:r>
          </a:p>
        </p:txBody>
      </p:sp>
      <p:sp>
        <p:nvSpPr>
          <p:cNvPr id="5" name="Espace réservé du pied de page 4"/>
          <p:cNvSpPr>
            <a:spLocks noGrp="1"/>
          </p:cNvSpPr>
          <p:nvPr>
            <p:ph type="ftr" sz="quarter" idx="3"/>
          </p:nvPr>
        </p:nvSpPr>
        <p:spPr>
          <a:xfrm>
            <a:off x="2343150" y="4767263"/>
            <a:ext cx="21717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4914900" y="4767263"/>
            <a:ext cx="160020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12"/>
          <a:stretch>
            <a:fillRect/>
          </a:stretch>
        </p:blipFill>
        <p:spPr>
          <a:xfrm>
            <a:off x="1" y="0"/>
            <a:ext cx="167327" cy="5143500"/>
          </a:xfrm>
          <a:prstGeom prst="rect">
            <a:avLst/>
          </a:prstGeom>
        </p:spPr>
      </p:pic>
      <p:pic>
        <p:nvPicPr>
          <p:cNvPr id="8" name="Image 7" descr="Cirad_4cTPR.jpg">
            <a:extLst>
              <a:ext uri="{FF2B5EF4-FFF2-40B4-BE49-F238E27FC236}">
                <a16:creationId xmlns:a16="http://schemas.microsoft.com/office/drawing/2014/main" id="{FD5B1722-3A12-174E-A05F-26BF137E02A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859976" y="4756954"/>
            <a:ext cx="728193" cy="203474"/>
          </a:xfrm>
          <a:prstGeom prst="rect">
            <a:avLst/>
          </a:prstGeom>
        </p:spPr>
      </p:pic>
      <p:pic>
        <p:nvPicPr>
          <p:cNvPr id="9" name="Image 8">
            <a:extLst>
              <a:ext uri="{FF2B5EF4-FFF2-40B4-BE49-F238E27FC236}">
                <a16:creationId xmlns:a16="http://schemas.microsoft.com/office/drawing/2014/main" id="{DAE84CB8-736E-9A46-A9B2-BBFD408ED641}"/>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272003" y="4641784"/>
            <a:ext cx="553215" cy="501717"/>
          </a:xfrm>
          <a:prstGeom prst="rect">
            <a:avLst/>
          </a:prstGeom>
        </p:spPr>
      </p:pic>
    </p:spTree>
    <p:extLst>
      <p:ext uri="{BB962C8B-B14F-4D97-AF65-F5344CB8AC3E}">
        <p14:creationId xmlns:p14="http://schemas.microsoft.com/office/powerpoint/2010/main" val="7385290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Lst>
  <p:txStyles>
    <p:titleStyle>
      <a:lvl1pPr algn="ctr" defTabSz="257175" rtl="0" eaLnBrk="1" latinLnBrk="0" hangingPunct="1">
        <a:spcBef>
          <a:spcPct val="0"/>
        </a:spcBef>
        <a:buNone/>
        <a:defRPr sz="2475" kern="1200">
          <a:solidFill>
            <a:srgbClr val="1FA22E"/>
          </a:solidFill>
          <a:latin typeface="+mj-lt"/>
          <a:ea typeface="+mj-ea"/>
          <a:cs typeface="+mj-cs"/>
        </a:defRPr>
      </a:lvl1pPr>
    </p:titleStyle>
    <p:bodyStyle>
      <a:lvl1pPr marL="257175" marR="0" indent="-257175" algn="l" defTabSz="257175"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1800" kern="1200" baseline="0">
          <a:solidFill>
            <a:schemeClr val="tx1"/>
          </a:solidFill>
          <a:latin typeface="+mn-lt"/>
          <a:ea typeface="+mn-ea"/>
          <a:cs typeface="+mn-cs"/>
        </a:defRPr>
      </a:lvl1pPr>
      <a:lvl2pPr marL="417910" marR="0" indent="-160735" algn="l" defTabSz="257175" rtl="0" eaLnBrk="1" fontAlgn="auto" latinLnBrk="0" hangingPunct="1">
        <a:lnSpc>
          <a:spcPct val="100000"/>
        </a:lnSpc>
        <a:spcBef>
          <a:spcPct val="20000"/>
        </a:spcBef>
        <a:spcAft>
          <a:spcPts val="0"/>
        </a:spcAft>
        <a:buClrTx/>
        <a:buSzTx/>
        <a:buFont typeface="Arial"/>
        <a:buChar char="–"/>
        <a:tabLst/>
        <a:defRPr sz="1575" kern="1200">
          <a:solidFill>
            <a:schemeClr val="tx1"/>
          </a:solidFill>
          <a:latin typeface="+mn-lt"/>
          <a:ea typeface="+mn-ea"/>
          <a:cs typeface="+mn-cs"/>
        </a:defRPr>
      </a:lvl2pPr>
      <a:lvl3pPr marL="642938" marR="0" indent="-128588" algn="l" defTabSz="257175" rtl="0" eaLnBrk="1" fontAlgn="auto" latinLnBrk="0" hangingPunct="1">
        <a:lnSpc>
          <a:spcPct val="100000"/>
        </a:lnSpc>
        <a:spcBef>
          <a:spcPct val="20000"/>
        </a:spcBef>
        <a:spcAft>
          <a:spcPts val="0"/>
        </a:spcAft>
        <a:buClrTx/>
        <a:buSzTx/>
        <a:buFont typeface="Arial"/>
        <a:buChar char="•"/>
        <a:tabLst/>
        <a:defRPr sz="1350" kern="1200">
          <a:solidFill>
            <a:schemeClr val="tx1"/>
          </a:solidFill>
          <a:latin typeface="+mn-lt"/>
          <a:ea typeface="+mn-ea"/>
          <a:cs typeface="+mn-cs"/>
        </a:defRPr>
      </a:lvl3pPr>
      <a:lvl4pPr marL="900113" marR="0" indent="-128588" algn="l" defTabSz="257175" rtl="0" eaLnBrk="1" fontAlgn="auto" latinLnBrk="0" hangingPunct="1">
        <a:lnSpc>
          <a:spcPct val="100000"/>
        </a:lnSpc>
        <a:spcBef>
          <a:spcPct val="20000"/>
        </a:spcBef>
        <a:spcAft>
          <a:spcPts val="0"/>
        </a:spcAft>
        <a:buClrTx/>
        <a:buSzTx/>
        <a:buFont typeface="Arial"/>
        <a:buChar char="–"/>
        <a:tabLst/>
        <a:defRPr sz="1125" kern="1200">
          <a:solidFill>
            <a:schemeClr val="tx1"/>
          </a:solidFill>
          <a:latin typeface="+mn-lt"/>
          <a:ea typeface="+mn-ea"/>
          <a:cs typeface="+mn-cs"/>
        </a:defRPr>
      </a:lvl4pPr>
      <a:lvl5pPr marL="1157288" marR="0" indent="-128588" algn="l" defTabSz="257175" rtl="0" eaLnBrk="1" fontAlgn="auto" latinLnBrk="0" hangingPunct="1">
        <a:lnSpc>
          <a:spcPct val="100000"/>
        </a:lnSpc>
        <a:spcBef>
          <a:spcPct val="20000"/>
        </a:spcBef>
        <a:spcAft>
          <a:spcPts val="0"/>
        </a:spcAft>
        <a:buClrTx/>
        <a:buSzTx/>
        <a:buFont typeface="Arial"/>
        <a:buChar char="»"/>
        <a:tabLst/>
        <a:defRPr sz="1125" kern="1200">
          <a:solidFill>
            <a:schemeClr val="tx1"/>
          </a:solidFill>
          <a:latin typeface="+mn-lt"/>
          <a:ea typeface="+mn-ea"/>
          <a:cs typeface="+mn-cs"/>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fr-FR"/>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342900" y="205979"/>
            <a:ext cx="6172200" cy="85725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342900" y="1200155"/>
            <a:ext cx="6172200" cy="3394472"/>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24276587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342900" y="205979"/>
            <a:ext cx="6172200" cy="857250"/>
          </a:xfrm>
          <a:prstGeom prst="rect">
            <a:avLst/>
          </a:prstGeom>
        </p:spPr>
        <p:txBody>
          <a:bodyPr vert="horz" lIns="91440" tIns="45720" rIns="91440" bIns="45720" rtlCol="0" anchor="ctr">
            <a:normAutofit/>
          </a:bodyPr>
          <a:lstStyle/>
          <a:p>
            <a:r>
              <a:rPr lang="fr-FR" dirty="0"/>
              <a:t>Cliquez et modifiez le titre</a:t>
            </a:r>
          </a:p>
        </p:txBody>
      </p:sp>
      <p:sp>
        <p:nvSpPr>
          <p:cNvPr id="5" name="Espace réservé du pied de page 4"/>
          <p:cNvSpPr>
            <a:spLocks noGrp="1"/>
          </p:cNvSpPr>
          <p:nvPr>
            <p:ph type="ftr" sz="quarter" idx="3"/>
          </p:nvPr>
        </p:nvSpPr>
        <p:spPr>
          <a:xfrm>
            <a:off x="2343150" y="4767263"/>
            <a:ext cx="21717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4914900" y="4767263"/>
            <a:ext cx="16002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11"/>
          <a:stretch>
            <a:fillRect/>
          </a:stretch>
        </p:blipFill>
        <p:spPr>
          <a:xfrm>
            <a:off x="1" y="0"/>
            <a:ext cx="167327" cy="5143500"/>
          </a:xfrm>
          <a:prstGeom prst="rect">
            <a:avLst/>
          </a:prstGeom>
        </p:spPr>
      </p:pic>
      <p:pic>
        <p:nvPicPr>
          <p:cNvPr id="8" name="Image 7" descr="Cirad_4cTPR.jpg">
            <a:extLst>
              <a:ext uri="{FF2B5EF4-FFF2-40B4-BE49-F238E27FC236}">
                <a16:creationId xmlns:a16="http://schemas.microsoft.com/office/drawing/2014/main" id="{FD5B1722-3A12-174E-A05F-26BF137E02A0}"/>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859976" y="4756954"/>
            <a:ext cx="728193" cy="203474"/>
          </a:xfrm>
          <a:prstGeom prst="rect">
            <a:avLst/>
          </a:prstGeom>
        </p:spPr>
      </p:pic>
      <p:pic>
        <p:nvPicPr>
          <p:cNvPr id="9" name="Image 8">
            <a:extLst>
              <a:ext uri="{FF2B5EF4-FFF2-40B4-BE49-F238E27FC236}">
                <a16:creationId xmlns:a16="http://schemas.microsoft.com/office/drawing/2014/main" id="{DAE84CB8-736E-9A46-A9B2-BBFD408ED641}"/>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72003" y="4641783"/>
            <a:ext cx="553215" cy="501717"/>
          </a:xfrm>
          <a:prstGeom prst="rect">
            <a:avLst/>
          </a:prstGeom>
        </p:spPr>
      </p:pic>
    </p:spTree>
    <p:extLst>
      <p:ext uri="{BB962C8B-B14F-4D97-AF65-F5344CB8AC3E}">
        <p14:creationId xmlns:p14="http://schemas.microsoft.com/office/powerpoint/2010/main" val="87067058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Lst>
  <p:txStyles>
    <p:titleStyle>
      <a:lvl1pPr algn="ctr" defTabSz="342900" rtl="0" eaLnBrk="1" latinLnBrk="0" hangingPunct="1">
        <a:spcBef>
          <a:spcPct val="0"/>
        </a:spcBef>
        <a:buNone/>
        <a:defRPr sz="3300" kern="1200">
          <a:solidFill>
            <a:srgbClr val="1FA22E"/>
          </a:solidFill>
          <a:latin typeface="+mj-lt"/>
          <a:ea typeface="+mj-ea"/>
          <a:cs typeface="+mj-cs"/>
        </a:defRPr>
      </a:lvl1pPr>
    </p:titleStyle>
    <p:bodyStyle>
      <a:lvl1pPr marL="342900" marR="0" indent="-342900" algn="l" defTabSz="3429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2400" kern="1200" baseline="0">
          <a:solidFill>
            <a:schemeClr val="tx1"/>
          </a:solidFill>
          <a:latin typeface="+mn-lt"/>
          <a:ea typeface="+mn-ea"/>
          <a:cs typeface="+mn-cs"/>
        </a:defRPr>
      </a:lvl1pPr>
      <a:lvl2pPr marL="557213" marR="0" indent="-214313" algn="l" defTabSz="342900" rtl="0" eaLnBrk="1" fontAlgn="auto" latinLnBrk="0" hangingPunct="1">
        <a:lnSpc>
          <a:spcPct val="100000"/>
        </a:lnSpc>
        <a:spcBef>
          <a:spcPct val="20000"/>
        </a:spcBef>
        <a:spcAft>
          <a:spcPts val="0"/>
        </a:spcAft>
        <a:buClrTx/>
        <a:buSzTx/>
        <a:buFont typeface="Arial"/>
        <a:buChar char="–"/>
        <a:tabLst/>
        <a:defRPr sz="2100" kern="1200">
          <a:solidFill>
            <a:schemeClr val="tx1"/>
          </a:solidFill>
          <a:latin typeface="+mn-lt"/>
          <a:ea typeface="+mn-ea"/>
          <a:cs typeface="+mn-cs"/>
        </a:defRPr>
      </a:lvl2pPr>
      <a:lvl3pPr marL="857250" marR="0" indent="-171450" algn="l" defTabSz="342900" rtl="0" eaLnBrk="1" fontAlgn="auto" latinLnBrk="0" hangingPunct="1">
        <a:lnSpc>
          <a:spcPct val="100000"/>
        </a:lnSpc>
        <a:spcBef>
          <a:spcPct val="20000"/>
        </a:spcBef>
        <a:spcAft>
          <a:spcPts val="0"/>
        </a:spcAft>
        <a:buClrTx/>
        <a:buSzTx/>
        <a:buFont typeface="Arial"/>
        <a:buChar char="•"/>
        <a:tabLst/>
        <a:defRPr sz="1800" kern="1200">
          <a:solidFill>
            <a:schemeClr val="tx1"/>
          </a:solidFill>
          <a:latin typeface="+mn-lt"/>
          <a:ea typeface="+mn-ea"/>
          <a:cs typeface="+mn-cs"/>
        </a:defRPr>
      </a:lvl3pPr>
      <a:lvl4pPr marL="1200150" marR="0" indent="-171450" algn="l" defTabSz="342900" rtl="0" eaLnBrk="1" fontAlgn="auto" latinLnBrk="0" hangingPunct="1">
        <a:lnSpc>
          <a:spcPct val="100000"/>
        </a:lnSpc>
        <a:spcBef>
          <a:spcPct val="20000"/>
        </a:spcBef>
        <a:spcAft>
          <a:spcPts val="0"/>
        </a:spcAft>
        <a:buClrTx/>
        <a:buSzTx/>
        <a:buFont typeface="Arial"/>
        <a:buChar char="–"/>
        <a:tabLst/>
        <a:defRPr sz="1500" kern="1200">
          <a:solidFill>
            <a:schemeClr val="tx1"/>
          </a:solidFill>
          <a:latin typeface="+mn-lt"/>
          <a:ea typeface="+mn-ea"/>
          <a:cs typeface="+mn-cs"/>
        </a:defRPr>
      </a:lvl4pPr>
      <a:lvl5pPr marL="1543050" marR="0" indent="-171450" algn="l" defTabSz="342900" rtl="0" eaLnBrk="1" fontAlgn="auto" latinLnBrk="0" hangingPunct="1">
        <a:lnSpc>
          <a:spcPct val="100000"/>
        </a:lnSpc>
        <a:spcBef>
          <a:spcPct val="20000"/>
        </a:spcBef>
        <a:spcAft>
          <a:spcPts val="0"/>
        </a:spcAft>
        <a:buClrTx/>
        <a:buSzTx/>
        <a:buFont typeface="Arial"/>
        <a:buChar char="»"/>
        <a:tabLst/>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fr-FR"/>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342900" y="205979"/>
            <a:ext cx="6172200" cy="857250"/>
          </a:xfrm>
          <a:prstGeom prst="rect">
            <a:avLst/>
          </a:prstGeom>
        </p:spPr>
        <p:txBody>
          <a:bodyPr vert="horz" lIns="91440" tIns="45720" rIns="91440" bIns="45720" rtlCol="0" anchor="ctr">
            <a:normAutofit/>
          </a:bodyPr>
          <a:lstStyle/>
          <a:p>
            <a:r>
              <a:rPr lang="fr-FR" dirty="0"/>
              <a:t>Cliquez et modifiez le titre</a:t>
            </a:r>
          </a:p>
        </p:txBody>
      </p:sp>
      <p:sp>
        <p:nvSpPr>
          <p:cNvPr id="5" name="Espace réservé du pied de page 4"/>
          <p:cNvSpPr>
            <a:spLocks noGrp="1"/>
          </p:cNvSpPr>
          <p:nvPr>
            <p:ph type="ftr" sz="quarter" idx="3"/>
          </p:nvPr>
        </p:nvSpPr>
        <p:spPr>
          <a:xfrm>
            <a:off x="2343150" y="4767264"/>
            <a:ext cx="21717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4914900" y="4767264"/>
            <a:ext cx="16002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12"/>
          <a:stretch>
            <a:fillRect/>
          </a:stretch>
        </p:blipFill>
        <p:spPr>
          <a:xfrm>
            <a:off x="1" y="0"/>
            <a:ext cx="167327" cy="5143500"/>
          </a:xfrm>
          <a:prstGeom prst="rect">
            <a:avLst/>
          </a:prstGeom>
        </p:spPr>
      </p:pic>
      <p:pic>
        <p:nvPicPr>
          <p:cNvPr id="8" name="Image 7" descr="Cirad_4cTPR.jpg">
            <a:extLst>
              <a:ext uri="{FF2B5EF4-FFF2-40B4-BE49-F238E27FC236}">
                <a16:creationId xmlns:a16="http://schemas.microsoft.com/office/drawing/2014/main" id="{FD5B1722-3A12-174E-A05F-26BF137E02A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859976" y="4756955"/>
            <a:ext cx="728193" cy="203474"/>
          </a:xfrm>
          <a:prstGeom prst="rect">
            <a:avLst/>
          </a:prstGeom>
        </p:spPr>
      </p:pic>
      <p:pic>
        <p:nvPicPr>
          <p:cNvPr id="9" name="Image 8">
            <a:extLst>
              <a:ext uri="{FF2B5EF4-FFF2-40B4-BE49-F238E27FC236}">
                <a16:creationId xmlns:a16="http://schemas.microsoft.com/office/drawing/2014/main" id="{DAE84CB8-736E-9A46-A9B2-BBFD408ED641}"/>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272003" y="4641783"/>
            <a:ext cx="553215" cy="501717"/>
          </a:xfrm>
          <a:prstGeom prst="rect">
            <a:avLst/>
          </a:prstGeom>
        </p:spPr>
      </p:pic>
    </p:spTree>
    <p:extLst>
      <p:ext uri="{BB962C8B-B14F-4D97-AF65-F5344CB8AC3E}">
        <p14:creationId xmlns:p14="http://schemas.microsoft.com/office/powerpoint/2010/main" val="323445321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Lst>
  <p:txStyles>
    <p:titleStyle>
      <a:lvl1pPr algn="ctr" defTabSz="342900" rtl="0" eaLnBrk="1" latinLnBrk="0" hangingPunct="1">
        <a:spcBef>
          <a:spcPct val="0"/>
        </a:spcBef>
        <a:buNone/>
        <a:defRPr sz="3300" kern="1200">
          <a:solidFill>
            <a:srgbClr val="1FA22E"/>
          </a:solidFill>
          <a:latin typeface="+mj-lt"/>
          <a:ea typeface="+mj-ea"/>
          <a:cs typeface="+mj-cs"/>
        </a:defRPr>
      </a:lvl1pPr>
    </p:titleStyle>
    <p:bodyStyle>
      <a:lvl1pPr marL="342900" marR="0" indent="-342900" algn="l" defTabSz="3429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2400" kern="1200" baseline="0">
          <a:solidFill>
            <a:schemeClr val="tx1"/>
          </a:solidFill>
          <a:latin typeface="+mn-lt"/>
          <a:ea typeface="+mn-ea"/>
          <a:cs typeface="+mn-cs"/>
        </a:defRPr>
      </a:lvl1pPr>
      <a:lvl2pPr marL="557213" marR="0" indent="-214313" algn="l" defTabSz="342900" rtl="0" eaLnBrk="1" fontAlgn="auto" latinLnBrk="0" hangingPunct="1">
        <a:lnSpc>
          <a:spcPct val="100000"/>
        </a:lnSpc>
        <a:spcBef>
          <a:spcPct val="20000"/>
        </a:spcBef>
        <a:spcAft>
          <a:spcPts val="0"/>
        </a:spcAft>
        <a:buClrTx/>
        <a:buSzTx/>
        <a:buFont typeface="Arial"/>
        <a:buChar char="–"/>
        <a:tabLst/>
        <a:defRPr sz="2100" kern="1200">
          <a:solidFill>
            <a:schemeClr val="tx1"/>
          </a:solidFill>
          <a:latin typeface="+mn-lt"/>
          <a:ea typeface="+mn-ea"/>
          <a:cs typeface="+mn-cs"/>
        </a:defRPr>
      </a:lvl2pPr>
      <a:lvl3pPr marL="857250" marR="0" indent="-171450" algn="l" defTabSz="342900" rtl="0" eaLnBrk="1" fontAlgn="auto" latinLnBrk="0" hangingPunct="1">
        <a:lnSpc>
          <a:spcPct val="100000"/>
        </a:lnSpc>
        <a:spcBef>
          <a:spcPct val="20000"/>
        </a:spcBef>
        <a:spcAft>
          <a:spcPts val="0"/>
        </a:spcAft>
        <a:buClrTx/>
        <a:buSzTx/>
        <a:buFont typeface="Arial"/>
        <a:buChar char="•"/>
        <a:tabLst/>
        <a:defRPr sz="1800" kern="1200">
          <a:solidFill>
            <a:schemeClr val="tx1"/>
          </a:solidFill>
          <a:latin typeface="+mn-lt"/>
          <a:ea typeface="+mn-ea"/>
          <a:cs typeface="+mn-cs"/>
        </a:defRPr>
      </a:lvl3pPr>
      <a:lvl4pPr marL="1200150" marR="0" indent="-171450" algn="l" defTabSz="342900" rtl="0" eaLnBrk="1" fontAlgn="auto" latinLnBrk="0" hangingPunct="1">
        <a:lnSpc>
          <a:spcPct val="100000"/>
        </a:lnSpc>
        <a:spcBef>
          <a:spcPct val="20000"/>
        </a:spcBef>
        <a:spcAft>
          <a:spcPts val="0"/>
        </a:spcAft>
        <a:buClrTx/>
        <a:buSzTx/>
        <a:buFont typeface="Arial"/>
        <a:buChar char="–"/>
        <a:tabLst/>
        <a:defRPr sz="1500" kern="1200">
          <a:solidFill>
            <a:schemeClr val="tx1"/>
          </a:solidFill>
          <a:latin typeface="+mn-lt"/>
          <a:ea typeface="+mn-ea"/>
          <a:cs typeface="+mn-cs"/>
        </a:defRPr>
      </a:lvl4pPr>
      <a:lvl5pPr marL="1543050" marR="0" indent="-171450" algn="l" defTabSz="342900" rtl="0" eaLnBrk="1" fontAlgn="auto" latinLnBrk="0" hangingPunct="1">
        <a:lnSpc>
          <a:spcPct val="100000"/>
        </a:lnSpc>
        <a:spcBef>
          <a:spcPct val="20000"/>
        </a:spcBef>
        <a:spcAft>
          <a:spcPts val="0"/>
        </a:spcAft>
        <a:buClrTx/>
        <a:buSzTx/>
        <a:buFont typeface="Arial"/>
        <a:buChar char="»"/>
        <a:tabLst/>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fr-FR"/>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342900" y="205979"/>
            <a:ext cx="6172200" cy="857250"/>
          </a:xfrm>
          <a:prstGeom prst="rect">
            <a:avLst/>
          </a:prstGeom>
        </p:spPr>
        <p:txBody>
          <a:bodyPr vert="horz" lIns="91440" tIns="45720" rIns="91440" bIns="45720" rtlCol="0" anchor="ctr">
            <a:normAutofit/>
          </a:bodyPr>
          <a:lstStyle/>
          <a:p>
            <a:r>
              <a:rPr lang="fr-FR" dirty="0"/>
              <a:t>Cliquez et modifiez le titre</a:t>
            </a:r>
          </a:p>
        </p:txBody>
      </p:sp>
      <p:sp>
        <p:nvSpPr>
          <p:cNvPr id="5" name="Espace réservé du pied de page 4"/>
          <p:cNvSpPr>
            <a:spLocks noGrp="1"/>
          </p:cNvSpPr>
          <p:nvPr>
            <p:ph type="ftr" sz="quarter" idx="3"/>
          </p:nvPr>
        </p:nvSpPr>
        <p:spPr>
          <a:xfrm>
            <a:off x="2343150" y="4767263"/>
            <a:ext cx="21717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4914900" y="4767263"/>
            <a:ext cx="16002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11"/>
          <a:stretch>
            <a:fillRect/>
          </a:stretch>
        </p:blipFill>
        <p:spPr>
          <a:xfrm>
            <a:off x="1" y="0"/>
            <a:ext cx="167327" cy="5143500"/>
          </a:xfrm>
          <a:prstGeom prst="rect">
            <a:avLst/>
          </a:prstGeom>
        </p:spPr>
      </p:pic>
      <p:pic>
        <p:nvPicPr>
          <p:cNvPr id="8" name="Image 7" descr="Cirad_4cTPR.jpg">
            <a:extLst>
              <a:ext uri="{FF2B5EF4-FFF2-40B4-BE49-F238E27FC236}">
                <a16:creationId xmlns:a16="http://schemas.microsoft.com/office/drawing/2014/main" id="{FD5B1722-3A12-174E-A05F-26BF137E02A0}"/>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859976" y="4756954"/>
            <a:ext cx="728193" cy="203474"/>
          </a:xfrm>
          <a:prstGeom prst="rect">
            <a:avLst/>
          </a:prstGeom>
        </p:spPr>
      </p:pic>
      <p:pic>
        <p:nvPicPr>
          <p:cNvPr id="9" name="Image 8">
            <a:extLst>
              <a:ext uri="{FF2B5EF4-FFF2-40B4-BE49-F238E27FC236}">
                <a16:creationId xmlns:a16="http://schemas.microsoft.com/office/drawing/2014/main" id="{DAE84CB8-736E-9A46-A9B2-BBFD408ED641}"/>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72003" y="4641783"/>
            <a:ext cx="553215" cy="501717"/>
          </a:xfrm>
          <a:prstGeom prst="rect">
            <a:avLst/>
          </a:prstGeom>
        </p:spPr>
      </p:pic>
    </p:spTree>
    <p:extLst>
      <p:ext uri="{BB962C8B-B14F-4D97-AF65-F5344CB8AC3E}">
        <p14:creationId xmlns:p14="http://schemas.microsoft.com/office/powerpoint/2010/main" val="3696037963"/>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Lst>
  <p:txStyles>
    <p:titleStyle>
      <a:lvl1pPr algn="ctr" defTabSz="342900" rtl="0" eaLnBrk="1" latinLnBrk="0" hangingPunct="1">
        <a:spcBef>
          <a:spcPct val="0"/>
        </a:spcBef>
        <a:buNone/>
        <a:defRPr sz="3300" kern="1200">
          <a:solidFill>
            <a:srgbClr val="1FA22E"/>
          </a:solidFill>
          <a:latin typeface="+mj-lt"/>
          <a:ea typeface="+mj-ea"/>
          <a:cs typeface="+mj-cs"/>
        </a:defRPr>
      </a:lvl1pPr>
    </p:titleStyle>
    <p:bodyStyle>
      <a:lvl1pPr marL="342900" marR="0" indent="-342900" algn="l" defTabSz="3429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2400" kern="1200" baseline="0">
          <a:solidFill>
            <a:schemeClr val="tx1"/>
          </a:solidFill>
          <a:latin typeface="+mn-lt"/>
          <a:ea typeface="+mn-ea"/>
          <a:cs typeface="+mn-cs"/>
        </a:defRPr>
      </a:lvl1pPr>
      <a:lvl2pPr marL="557213" marR="0" indent="-214313" algn="l" defTabSz="342900" rtl="0" eaLnBrk="1" fontAlgn="auto" latinLnBrk="0" hangingPunct="1">
        <a:lnSpc>
          <a:spcPct val="100000"/>
        </a:lnSpc>
        <a:spcBef>
          <a:spcPct val="20000"/>
        </a:spcBef>
        <a:spcAft>
          <a:spcPts val="0"/>
        </a:spcAft>
        <a:buClrTx/>
        <a:buSzTx/>
        <a:buFont typeface="Arial"/>
        <a:buChar char="–"/>
        <a:tabLst/>
        <a:defRPr sz="2100" kern="1200">
          <a:solidFill>
            <a:schemeClr val="tx1"/>
          </a:solidFill>
          <a:latin typeface="+mn-lt"/>
          <a:ea typeface="+mn-ea"/>
          <a:cs typeface="+mn-cs"/>
        </a:defRPr>
      </a:lvl2pPr>
      <a:lvl3pPr marL="857250" marR="0" indent="-171450" algn="l" defTabSz="342900" rtl="0" eaLnBrk="1" fontAlgn="auto" latinLnBrk="0" hangingPunct="1">
        <a:lnSpc>
          <a:spcPct val="100000"/>
        </a:lnSpc>
        <a:spcBef>
          <a:spcPct val="20000"/>
        </a:spcBef>
        <a:spcAft>
          <a:spcPts val="0"/>
        </a:spcAft>
        <a:buClrTx/>
        <a:buSzTx/>
        <a:buFont typeface="Arial"/>
        <a:buChar char="•"/>
        <a:tabLst/>
        <a:defRPr sz="1800" kern="1200">
          <a:solidFill>
            <a:schemeClr val="tx1"/>
          </a:solidFill>
          <a:latin typeface="+mn-lt"/>
          <a:ea typeface="+mn-ea"/>
          <a:cs typeface="+mn-cs"/>
        </a:defRPr>
      </a:lvl3pPr>
      <a:lvl4pPr marL="1200150" marR="0" indent="-171450" algn="l" defTabSz="342900" rtl="0" eaLnBrk="1" fontAlgn="auto" latinLnBrk="0" hangingPunct="1">
        <a:lnSpc>
          <a:spcPct val="100000"/>
        </a:lnSpc>
        <a:spcBef>
          <a:spcPct val="20000"/>
        </a:spcBef>
        <a:spcAft>
          <a:spcPts val="0"/>
        </a:spcAft>
        <a:buClrTx/>
        <a:buSzTx/>
        <a:buFont typeface="Arial"/>
        <a:buChar char="–"/>
        <a:tabLst/>
        <a:defRPr sz="1500" kern="1200">
          <a:solidFill>
            <a:schemeClr val="tx1"/>
          </a:solidFill>
          <a:latin typeface="+mn-lt"/>
          <a:ea typeface="+mn-ea"/>
          <a:cs typeface="+mn-cs"/>
        </a:defRPr>
      </a:lvl4pPr>
      <a:lvl5pPr marL="1543050" marR="0" indent="-171450" algn="l" defTabSz="342900" rtl="0" eaLnBrk="1" fontAlgn="auto" latinLnBrk="0" hangingPunct="1">
        <a:lnSpc>
          <a:spcPct val="100000"/>
        </a:lnSpc>
        <a:spcBef>
          <a:spcPct val="20000"/>
        </a:spcBef>
        <a:spcAft>
          <a:spcPts val="0"/>
        </a:spcAft>
        <a:buClrTx/>
        <a:buSzTx/>
        <a:buFont typeface="Arial"/>
        <a:buChar char="»"/>
        <a:tabLst/>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fr-FR"/>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38" y="539500"/>
            <a:ext cx="5788125"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Oswald"/>
              <a:buNone/>
              <a:defRPr sz="2800" b="1">
                <a:solidFill>
                  <a:schemeClr val="dk1"/>
                </a:solidFill>
                <a:latin typeface="Oswald"/>
                <a:ea typeface="Oswald"/>
                <a:cs typeface="Oswald"/>
                <a:sym typeface="Oswald"/>
              </a:defRPr>
            </a:lvl1pPr>
            <a:lvl2pPr lvl="1">
              <a:spcBef>
                <a:spcPts val="0"/>
              </a:spcBef>
              <a:spcAft>
                <a:spcPts val="0"/>
              </a:spcAft>
              <a:buClr>
                <a:schemeClr val="dk1"/>
              </a:buClr>
              <a:buSzPts val="2800"/>
              <a:buFont typeface="Oswald"/>
              <a:buNone/>
              <a:defRPr sz="2800" b="1">
                <a:solidFill>
                  <a:schemeClr val="dk1"/>
                </a:solidFill>
                <a:latin typeface="Oswald"/>
                <a:ea typeface="Oswald"/>
                <a:cs typeface="Oswald"/>
                <a:sym typeface="Oswald"/>
              </a:defRPr>
            </a:lvl2pPr>
            <a:lvl3pPr lvl="2">
              <a:spcBef>
                <a:spcPts val="0"/>
              </a:spcBef>
              <a:spcAft>
                <a:spcPts val="0"/>
              </a:spcAft>
              <a:buClr>
                <a:schemeClr val="dk1"/>
              </a:buClr>
              <a:buSzPts val="2800"/>
              <a:buFont typeface="Oswald"/>
              <a:buNone/>
              <a:defRPr sz="2800" b="1">
                <a:solidFill>
                  <a:schemeClr val="dk1"/>
                </a:solidFill>
                <a:latin typeface="Oswald"/>
                <a:ea typeface="Oswald"/>
                <a:cs typeface="Oswald"/>
                <a:sym typeface="Oswald"/>
              </a:defRPr>
            </a:lvl3pPr>
            <a:lvl4pPr lvl="3">
              <a:spcBef>
                <a:spcPts val="0"/>
              </a:spcBef>
              <a:spcAft>
                <a:spcPts val="0"/>
              </a:spcAft>
              <a:buClr>
                <a:schemeClr val="dk1"/>
              </a:buClr>
              <a:buSzPts val="2800"/>
              <a:buFont typeface="Oswald"/>
              <a:buNone/>
              <a:defRPr sz="2800" b="1">
                <a:solidFill>
                  <a:schemeClr val="dk1"/>
                </a:solidFill>
                <a:latin typeface="Oswald"/>
                <a:ea typeface="Oswald"/>
                <a:cs typeface="Oswald"/>
                <a:sym typeface="Oswald"/>
              </a:defRPr>
            </a:lvl4pPr>
            <a:lvl5pPr lvl="4">
              <a:spcBef>
                <a:spcPts val="0"/>
              </a:spcBef>
              <a:spcAft>
                <a:spcPts val="0"/>
              </a:spcAft>
              <a:buClr>
                <a:schemeClr val="dk1"/>
              </a:buClr>
              <a:buSzPts val="2800"/>
              <a:buFont typeface="Oswald"/>
              <a:buNone/>
              <a:defRPr sz="2800" b="1">
                <a:solidFill>
                  <a:schemeClr val="dk1"/>
                </a:solidFill>
                <a:latin typeface="Oswald"/>
                <a:ea typeface="Oswald"/>
                <a:cs typeface="Oswald"/>
                <a:sym typeface="Oswald"/>
              </a:defRPr>
            </a:lvl5pPr>
            <a:lvl6pPr lvl="5">
              <a:spcBef>
                <a:spcPts val="0"/>
              </a:spcBef>
              <a:spcAft>
                <a:spcPts val="0"/>
              </a:spcAft>
              <a:buClr>
                <a:schemeClr val="dk1"/>
              </a:buClr>
              <a:buSzPts val="2800"/>
              <a:buFont typeface="Oswald"/>
              <a:buNone/>
              <a:defRPr sz="2800" b="1">
                <a:solidFill>
                  <a:schemeClr val="dk1"/>
                </a:solidFill>
                <a:latin typeface="Oswald"/>
                <a:ea typeface="Oswald"/>
                <a:cs typeface="Oswald"/>
                <a:sym typeface="Oswald"/>
              </a:defRPr>
            </a:lvl6pPr>
            <a:lvl7pPr lvl="6">
              <a:spcBef>
                <a:spcPts val="0"/>
              </a:spcBef>
              <a:spcAft>
                <a:spcPts val="0"/>
              </a:spcAft>
              <a:buClr>
                <a:schemeClr val="dk1"/>
              </a:buClr>
              <a:buSzPts val="2800"/>
              <a:buFont typeface="Oswald"/>
              <a:buNone/>
              <a:defRPr sz="2800" b="1">
                <a:solidFill>
                  <a:schemeClr val="dk1"/>
                </a:solidFill>
                <a:latin typeface="Oswald"/>
                <a:ea typeface="Oswald"/>
                <a:cs typeface="Oswald"/>
                <a:sym typeface="Oswald"/>
              </a:defRPr>
            </a:lvl7pPr>
            <a:lvl8pPr lvl="7">
              <a:spcBef>
                <a:spcPts val="0"/>
              </a:spcBef>
              <a:spcAft>
                <a:spcPts val="0"/>
              </a:spcAft>
              <a:buClr>
                <a:schemeClr val="dk1"/>
              </a:buClr>
              <a:buSzPts val="2800"/>
              <a:buFont typeface="Oswald"/>
              <a:buNone/>
              <a:defRPr sz="2800" b="1">
                <a:solidFill>
                  <a:schemeClr val="dk1"/>
                </a:solidFill>
                <a:latin typeface="Oswald"/>
                <a:ea typeface="Oswald"/>
                <a:cs typeface="Oswald"/>
                <a:sym typeface="Oswald"/>
              </a:defRPr>
            </a:lvl8pPr>
            <a:lvl9pPr lvl="8">
              <a:spcBef>
                <a:spcPts val="0"/>
              </a:spcBef>
              <a:spcAft>
                <a:spcPts val="0"/>
              </a:spcAft>
              <a:buClr>
                <a:schemeClr val="dk1"/>
              </a:buClr>
              <a:buSzPts val="2800"/>
              <a:buFont typeface="Oswald"/>
              <a:buNone/>
              <a:defRPr sz="2800" b="1">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534919" y="1246950"/>
            <a:ext cx="5788125" cy="3357000"/>
          </a:xfrm>
          <a:prstGeom prst="rect">
            <a:avLst/>
          </a:prstGeom>
          <a:noFill/>
          <a:ln>
            <a:noFill/>
          </a:ln>
        </p:spPr>
        <p:txBody>
          <a:bodyPr spcFirstLastPara="1" wrap="square" lIns="91425" tIns="91425" rIns="91425" bIns="91425" anchor="t" anchorCtr="0">
            <a:noAutofit/>
          </a:bodyPr>
          <a:lstStyle>
            <a:lvl1pPr marL="457200" lvl="0" indent="-330200">
              <a:lnSpc>
                <a:spcPct val="115000"/>
              </a:lnSpc>
              <a:spcBef>
                <a:spcPts val="0"/>
              </a:spcBef>
              <a:spcAft>
                <a:spcPts val="0"/>
              </a:spcAft>
              <a:buClr>
                <a:schemeClr val="dk1"/>
              </a:buClr>
              <a:buSzPts val="1600"/>
              <a:buFont typeface="Open Sans"/>
              <a:buChar char="●"/>
              <a:defRPr sz="1600">
                <a:solidFill>
                  <a:schemeClr val="dk1"/>
                </a:solidFill>
                <a:latin typeface="Open Sans"/>
                <a:ea typeface="Open Sans"/>
                <a:cs typeface="Open Sans"/>
                <a:sym typeface="Open Sans"/>
              </a:defRPr>
            </a:lvl1pPr>
            <a:lvl2pPr marL="914400" lvl="1" indent="-330200">
              <a:lnSpc>
                <a:spcPct val="115000"/>
              </a:lnSpc>
              <a:spcBef>
                <a:spcPts val="1600"/>
              </a:spcBef>
              <a:spcAft>
                <a:spcPts val="0"/>
              </a:spcAft>
              <a:buClr>
                <a:schemeClr val="dk1"/>
              </a:buClr>
              <a:buSzPts val="1600"/>
              <a:buFont typeface="Open Sans"/>
              <a:buChar char="○"/>
              <a:defRPr sz="1600">
                <a:solidFill>
                  <a:schemeClr val="dk1"/>
                </a:solidFill>
                <a:latin typeface="Open Sans"/>
                <a:ea typeface="Open Sans"/>
                <a:cs typeface="Open Sans"/>
                <a:sym typeface="Open Sans"/>
              </a:defRPr>
            </a:lvl2pPr>
            <a:lvl3pPr marL="1371600" lvl="2" indent="-330200">
              <a:lnSpc>
                <a:spcPct val="115000"/>
              </a:lnSpc>
              <a:spcBef>
                <a:spcPts val="1600"/>
              </a:spcBef>
              <a:spcAft>
                <a:spcPts val="0"/>
              </a:spcAft>
              <a:buClr>
                <a:schemeClr val="dk1"/>
              </a:buClr>
              <a:buSzPts val="1600"/>
              <a:buFont typeface="Open Sans"/>
              <a:buChar char="■"/>
              <a:defRPr sz="1600">
                <a:solidFill>
                  <a:schemeClr val="dk1"/>
                </a:solidFill>
                <a:latin typeface="Open Sans"/>
                <a:ea typeface="Open Sans"/>
                <a:cs typeface="Open Sans"/>
                <a:sym typeface="Open Sans"/>
              </a:defRPr>
            </a:lvl3pPr>
            <a:lvl4pPr marL="1828800" lvl="3" indent="-330200">
              <a:lnSpc>
                <a:spcPct val="115000"/>
              </a:lnSpc>
              <a:spcBef>
                <a:spcPts val="1600"/>
              </a:spcBef>
              <a:spcAft>
                <a:spcPts val="0"/>
              </a:spcAft>
              <a:buClr>
                <a:schemeClr val="dk1"/>
              </a:buClr>
              <a:buSzPts val="1600"/>
              <a:buFont typeface="Open Sans"/>
              <a:buChar char="●"/>
              <a:defRPr sz="1600">
                <a:solidFill>
                  <a:schemeClr val="dk1"/>
                </a:solidFill>
                <a:latin typeface="Open Sans"/>
                <a:ea typeface="Open Sans"/>
                <a:cs typeface="Open Sans"/>
                <a:sym typeface="Open Sans"/>
              </a:defRPr>
            </a:lvl4pPr>
            <a:lvl5pPr marL="2286000" lvl="4" indent="-330200">
              <a:lnSpc>
                <a:spcPct val="115000"/>
              </a:lnSpc>
              <a:spcBef>
                <a:spcPts val="1600"/>
              </a:spcBef>
              <a:spcAft>
                <a:spcPts val="0"/>
              </a:spcAft>
              <a:buClr>
                <a:schemeClr val="dk1"/>
              </a:buClr>
              <a:buSzPts val="1600"/>
              <a:buFont typeface="Open Sans"/>
              <a:buChar char="○"/>
              <a:defRPr sz="1600">
                <a:solidFill>
                  <a:schemeClr val="dk1"/>
                </a:solidFill>
                <a:latin typeface="Open Sans"/>
                <a:ea typeface="Open Sans"/>
                <a:cs typeface="Open Sans"/>
                <a:sym typeface="Open Sans"/>
              </a:defRPr>
            </a:lvl5pPr>
            <a:lvl6pPr marL="2743200" lvl="5" indent="-330200">
              <a:lnSpc>
                <a:spcPct val="115000"/>
              </a:lnSpc>
              <a:spcBef>
                <a:spcPts val="1600"/>
              </a:spcBef>
              <a:spcAft>
                <a:spcPts val="0"/>
              </a:spcAft>
              <a:buClr>
                <a:schemeClr val="dk1"/>
              </a:buClr>
              <a:buSzPts val="1600"/>
              <a:buFont typeface="Open Sans"/>
              <a:buChar char="■"/>
              <a:defRPr sz="1600">
                <a:solidFill>
                  <a:schemeClr val="dk1"/>
                </a:solidFill>
                <a:latin typeface="Open Sans"/>
                <a:ea typeface="Open Sans"/>
                <a:cs typeface="Open Sans"/>
                <a:sym typeface="Open Sans"/>
              </a:defRPr>
            </a:lvl6pPr>
            <a:lvl7pPr marL="3200400" lvl="6" indent="-330200">
              <a:lnSpc>
                <a:spcPct val="115000"/>
              </a:lnSpc>
              <a:spcBef>
                <a:spcPts val="1600"/>
              </a:spcBef>
              <a:spcAft>
                <a:spcPts val="0"/>
              </a:spcAft>
              <a:buClr>
                <a:schemeClr val="dk1"/>
              </a:buClr>
              <a:buSzPts val="1600"/>
              <a:buFont typeface="Open Sans"/>
              <a:buChar char="●"/>
              <a:defRPr sz="1600">
                <a:solidFill>
                  <a:schemeClr val="dk1"/>
                </a:solidFill>
                <a:latin typeface="Open Sans"/>
                <a:ea typeface="Open Sans"/>
                <a:cs typeface="Open Sans"/>
                <a:sym typeface="Open Sans"/>
              </a:defRPr>
            </a:lvl7pPr>
            <a:lvl8pPr marL="3657600" lvl="7" indent="-330200">
              <a:lnSpc>
                <a:spcPct val="115000"/>
              </a:lnSpc>
              <a:spcBef>
                <a:spcPts val="1600"/>
              </a:spcBef>
              <a:spcAft>
                <a:spcPts val="0"/>
              </a:spcAft>
              <a:buClr>
                <a:schemeClr val="dk1"/>
              </a:buClr>
              <a:buSzPts val="1600"/>
              <a:buFont typeface="Open Sans"/>
              <a:buChar char="○"/>
              <a:defRPr sz="1600">
                <a:solidFill>
                  <a:schemeClr val="dk1"/>
                </a:solidFill>
                <a:latin typeface="Open Sans"/>
                <a:ea typeface="Open Sans"/>
                <a:cs typeface="Open Sans"/>
                <a:sym typeface="Open Sans"/>
              </a:defRPr>
            </a:lvl8pPr>
            <a:lvl9pPr marL="4114800" lvl="8" indent="-330200">
              <a:lnSpc>
                <a:spcPct val="115000"/>
              </a:lnSpc>
              <a:spcBef>
                <a:spcPts val="1600"/>
              </a:spcBef>
              <a:spcAft>
                <a:spcPts val="1600"/>
              </a:spcAft>
              <a:buClr>
                <a:schemeClr val="dk1"/>
              </a:buClr>
              <a:buSzPts val="1600"/>
              <a:buFont typeface="Open Sans"/>
              <a:buChar char="■"/>
              <a:defRPr sz="1600">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563414512"/>
      </p:ext>
    </p:extLst>
  </p:cSld>
  <p:clrMap bg1="lt1" tx1="dk1" bg2="dk2" tx2="lt2" accent1="accent1" accent2="accent2" accent3="accent3" accent4="accent4" accent5="accent5" accent6="accent6" hlink="hlink" folHlink="folHlink"/>
  <p:sldLayoutIdLst>
    <p:sldLayoutId id="2147483747" r:id="rId1"/>
    <p:sldLayoutId id="2147483748"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342900" y="205979"/>
            <a:ext cx="6172200" cy="857250"/>
          </a:xfrm>
          <a:prstGeom prst="rect">
            <a:avLst/>
          </a:prstGeom>
        </p:spPr>
        <p:txBody>
          <a:bodyPr vert="horz" lIns="91440" tIns="45720" rIns="91440" bIns="45720" rtlCol="0" anchor="ctr">
            <a:normAutofit/>
          </a:bodyPr>
          <a:lstStyle/>
          <a:p>
            <a:r>
              <a:rPr lang="fr-FR" dirty="0"/>
              <a:t>Cliquez et modifiez le titre</a:t>
            </a:r>
          </a:p>
        </p:txBody>
      </p:sp>
      <p:sp>
        <p:nvSpPr>
          <p:cNvPr id="5" name="Espace réservé du pied de page 4"/>
          <p:cNvSpPr>
            <a:spLocks noGrp="1"/>
          </p:cNvSpPr>
          <p:nvPr>
            <p:ph type="ftr" sz="quarter" idx="3"/>
          </p:nvPr>
        </p:nvSpPr>
        <p:spPr>
          <a:xfrm>
            <a:off x="2343150" y="4767263"/>
            <a:ext cx="21717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4914900" y="4767263"/>
            <a:ext cx="16002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12"/>
          <a:stretch>
            <a:fillRect/>
          </a:stretch>
        </p:blipFill>
        <p:spPr>
          <a:xfrm>
            <a:off x="1" y="0"/>
            <a:ext cx="167327" cy="5143500"/>
          </a:xfrm>
          <a:prstGeom prst="rect">
            <a:avLst/>
          </a:prstGeom>
        </p:spPr>
      </p:pic>
      <p:pic>
        <p:nvPicPr>
          <p:cNvPr id="8" name="Image 7" descr="Cirad_4cTPR.jpg">
            <a:extLst>
              <a:ext uri="{FF2B5EF4-FFF2-40B4-BE49-F238E27FC236}">
                <a16:creationId xmlns:a16="http://schemas.microsoft.com/office/drawing/2014/main" id="{FD5B1722-3A12-174E-A05F-26BF137E02A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859976" y="4756954"/>
            <a:ext cx="728193" cy="203474"/>
          </a:xfrm>
          <a:prstGeom prst="rect">
            <a:avLst/>
          </a:prstGeom>
        </p:spPr>
      </p:pic>
      <p:pic>
        <p:nvPicPr>
          <p:cNvPr id="9" name="Image 8">
            <a:extLst>
              <a:ext uri="{FF2B5EF4-FFF2-40B4-BE49-F238E27FC236}">
                <a16:creationId xmlns:a16="http://schemas.microsoft.com/office/drawing/2014/main" id="{DAE84CB8-736E-9A46-A9B2-BBFD408ED641}"/>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272003" y="4641783"/>
            <a:ext cx="553215" cy="501717"/>
          </a:xfrm>
          <a:prstGeom prst="rect">
            <a:avLst/>
          </a:prstGeom>
        </p:spPr>
      </p:pic>
    </p:spTree>
    <p:extLst>
      <p:ext uri="{BB962C8B-B14F-4D97-AF65-F5344CB8AC3E}">
        <p14:creationId xmlns:p14="http://schemas.microsoft.com/office/powerpoint/2010/main" val="4090680483"/>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Lst>
  <p:txStyles>
    <p:titleStyle>
      <a:lvl1pPr algn="ctr" defTabSz="342900" rtl="0" eaLnBrk="1" latinLnBrk="0" hangingPunct="1">
        <a:spcBef>
          <a:spcPct val="0"/>
        </a:spcBef>
        <a:buNone/>
        <a:defRPr sz="3300" kern="1200">
          <a:solidFill>
            <a:srgbClr val="1FA22E"/>
          </a:solidFill>
          <a:latin typeface="+mj-lt"/>
          <a:ea typeface="+mj-ea"/>
          <a:cs typeface="+mj-cs"/>
        </a:defRPr>
      </a:lvl1pPr>
    </p:titleStyle>
    <p:bodyStyle>
      <a:lvl1pPr marL="342900" marR="0" indent="-342900" algn="l" defTabSz="3429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2400" kern="1200" baseline="0">
          <a:solidFill>
            <a:schemeClr val="tx1"/>
          </a:solidFill>
          <a:latin typeface="+mn-lt"/>
          <a:ea typeface="+mn-ea"/>
          <a:cs typeface="+mn-cs"/>
        </a:defRPr>
      </a:lvl1pPr>
      <a:lvl2pPr marL="557213" marR="0" indent="-214313" algn="l" defTabSz="342900" rtl="0" eaLnBrk="1" fontAlgn="auto" latinLnBrk="0" hangingPunct="1">
        <a:lnSpc>
          <a:spcPct val="100000"/>
        </a:lnSpc>
        <a:spcBef>
          <a:spcPct val="20000"/>
        </a:spcBef>
        <a:spcAft>
          <a:spcPts val="0"/>
        </a:spcAft>
        <a:buClrTx/>
        <a:buSzTx/>
        <a:buFont typeface="Arial"/>
        <a:buChar char="–"/>
        <a:tabLst/>
        <a:defRPr sz="2100" kern="1200">
          <a:solidFill>
            <a:schemeClr val="tx1"/>
          </a:solidFill>
          <a:latin typeface="+mn-lt"/>
          <a:ea typeface="+mn-ea"/>
          <a:cs typeface="+mn-cs"/>
        </a:defRPr>
      </a:lvl2pPr>
      <a:lvl3pPr marL="857250" marR="0" indent="-171450" algn="l" defTabSz="342900" rtl="0" eaLnBrk="1" fontAlgn="auto" latinLnBrk="0" hangingPunct="1">
        <a:lnSpc>
          <a:spcPct val="100000"/>
        </a:lnSpc>
        <a:spcBef>
          <a:spcPct val="20000"/>
        </a:spcBef>
        <a:spcAft>
          <a:spcPts val="0"/>
        </a:spcAft>
        <a:buClrTx/>
        <a:buSzTx/>
        <a:buFont typeface="Arial"/>
        <a:buChar char="•"/>
        <a:tabLst/>
        <a:defRPr sz="1800" kern="1200">
          <a:solidFill>
            <a:schemeClr val="tx1"/>
          </a:solidFill>
          <a:latin typeface="+mn-lt"/>
          <a:ea typeface="+mn-ea"/>
          <a:cs typeface="+mn-cs"/>
        </a:defRPr>
      </a:lvl3pPr>
      <a:lvl4pPr marL="1200150" marR="0" indent="-171450" algn="l" defTabSz="342900" rtl="0" eaLnBrk="1" fontAlgn="auto" latinLnBrk="0" hangingPunct="1">
        <a:lnSpc>
          <a:spcPct val="100000"/>
        </a:lnSpc>
        <a:spcBef>
          <a:spcPct val="20000"/>
        </a:spcBef>
        <a:spcAft>
          <a:spcPts val="0"/>
        </a:spcAft>
        <a:buClrTx/>
        <a:buSzTx/>
        <a:buFont typeface="Arial"/>
        <a:buChar char="–"/>
        <a:tabLst/>
        <a:defRPr sz="1500" kern="1200">
          <a:solidFill>
            <a:schemeClr val="tx1"/>
          </a:solidFill>
          <a:latin typeface="+mn-lt"/>
          <a:ea typeface="+mn-ea"/>
          <a:cs typeface="+mn-cs"/>
        </a:defRPr>
      </a:lvl4pPr>
      <a:lvl5pPr marL="1543050" marR="0" indent="-171450" algn="l" defTabSz="342900" rtl="0" eaLnBrk="1" fontAlgn="auto" latinLnBrk="0" hangingPunct="1">
        <a:lnSpc>
          <a:spcPct val="100000"/>
        </a:lnSpc>
        <a:spcBef>
          <a:spcPct val="20000"/>
        </a:spcBef>
        <a:spcAft>
          <a:spcPts val="0"/>
        </a:spcAft>
        <a:buClrTx/>
        <a:buSzTx/>
        <a:buFont typeface="Arial"/>
        <a:buChar char="»"/>
        <a:tabLst/>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fr-FR"/>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licenses/by-nc/4.0/" TargetMode="External"/><Relationship Id="rId13" Type="http://schemas.openxmlformats.org/officeDocument/2006/relationships/image" Target="../media/image12.png"/><Relationship Id="rId3" Type="http://schemas.openxmlformats.org/officeDocument/2006/relationships/image" Target="../media/image1.jpeg"/><Relationship Id="rId7" Type="http://schemas.openxmlformats.org/officeDocument/2006/relationships/hyperlink" Target="mailto:laurence.dedieu@cirad.fr" TargetMode="External"/><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7.emf"/><Relationship Id="rId11" Type="http://schemas.openxmlformats.org/officeDocument/2006/relationships/image" Target="../media/image10.png"/><Relationship Id="rId5" Type="http://schemas.openxmlformats.org/officeDocument/2006/relationships/image" Target="../media/image6.jpeg"/><Relationship Id="rId10" Type="http://schemas.openxmlformats.org/officeDocument/2006/relationships/image" Target="../media/image9.gif"/><Relationship Id="rId4" Type="http://schemas.openxmlformats.org/officeDocument/2006/relationships/image" Target="../media/image5.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4.jpe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8.png"/><Relationship Id="rId4" Type="http://schemas.openxmlformats.org/officeDocument/2006/relationships/hyperlink" Target="https://creativecommons.org/licenses/by-nc/4.0/" TargetMode="External"/><Relationship Id="rId9" Type="http://schemas.openxmlformats.org/officeDocument/2006/relationships/image" Target="../media/image34.png"/></Relationships>
</file>

<file path=ppt/slides/_rels/slide10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00.xml"/><Relationship Id="rId1" Type="http://schemas.openxmlformats.org/officeDocument/2006/relationships/slideLayout" Target="../slideLayouts/slideLayout64.xml"/><Relationship Id="rId6" Type="http://schemas.openxmlformats.org/officeDocument/2006/relationships/hyperlink" Target="https://apsjournals.apsnet.org/journal/mpmi" TargetMode="External"/><Relationship Id="rId5" Type="http://schemas.openxmlformats.org/officeDocument/2006/relationships/image" Target="../media/image175.png"/><Relationship Id="rId4" Type="http://schemas.openxmlformats.org/officeDocument/2006/relationships/image" Target="../media/image174.PNG"/></Relationships>
</file>

<file path=ppt/slides/_rels/slide10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1.xml"/><Relationship Id="rId1" Type="http://schemas.openxmlformats.org/officeDocument/2006/relationships/slideLayout" Target="../slideLayouts/slideLayout50.xml"/></Relationships>
</file>

<file path=ppt/slides/_rels/slide102.xml.rels><?xml version="1.0" encoding="UTF-8" standalone="yes"?>
<Relationships xmlns="http://schemas.openxmlformats.org/package/2006/relationships"><Relationship Id="rId8" Type="http://schemas.openxmlformats.org/officeDocument/2006/relationships/image" Target="../media/image180.png"/><Relationship Id="rId13" Type="http://schemas.openxmlformats.org/officeDocument/2006/relationships/image" Target="../media/image185.png"/><Relationship Id="rId18" Type="http://schemas.openxmlformats.org/officeDocument/2006/relationships/image" Target="../media/image190.png"/><Relationship Id="rId3" Type="http://schemas.openxmlformats.org/officeDocument/2006/relationships/image" Target="../media/image176.png"/><Relationship Id="rId7" Type="http://schemas.openxmlformats.org/officeDocument/2006/relationships/image" Target="../media/image8.png"/><Relationship Id="rId12" Type="http://schemas.openxmlformats.org/officeDocument/2006/relationships/image" Target="../media/image184.png"/><Relationship Id="rId17" Type="http://schemas.openxmlformats.org/officeDocument/2006/relationships/image" Target="../media/image189.png"/><Relationship Id="rId2" Type="http://schemas.openxmlformats.org/officeDocument/2006/relationships/notesSlide" Target="../notesSlides/notesSlide102.xml"/><Relationship Id="rId16" Type="http://schemas.openxmlformats.org/officeDocument/2006/relationships/image" Target="../media/image188.png"/><Relationship Id="rId1" Type="http://schemas.openxmlformats.org/officeDocument/2006/relationships/slideLayout" Target="../slideLayouts/slideLayout50.xml"/><Relationship Id="rId6" Type="http://schemas.openxmlformats.org/officeDocument/2006/relationships/image" Target="../media/image179.png"/><Relationship Id="rId11" Type="http://schemas.openxmlformats.org/officeDocument/2006/relationships/image" Target="../media/image183.png"/><Relationship Id="rId5" Type="http://schemas.openxmlformats.org/officeDocument/2006/relationships/image" Target="../media/image178.png"/><Relationship Id="rId15" Type="http://schemas.openxmlformats.org/officeDocument/2006/relationships/image" Target="../media/image187.png"/><Relationship Id="rId10" Type="http://schemas.openxmlformats.org/officeDocument/2006/relationships/image" Target="../media/image182.png"/><Relationship Id="rId4" Type="http://schemas.openxmlformats.org/officeDocument/2006/relationships/image" Target="../media/image177.gif"/><Relationship Id="rId9" Type="http://schemas.openxmlformats.org/officeDocument/2006/relationships/image" Target="../media/image181.png"/><Relationship Id="rId14" Type="http://schemas.openxmlformats.org/officeDocument/2006/relationships/image" Target="../media/image186.png"/></Relationships>
</file>

<file path=ppt/slides/_rels/slide10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3.xml"/><Relationship Id="rId1" Type="http://schemas.openxmlformats.org/officeDocument/2006/relationships/slideLayout" Target="../slideLayouts/slideLayout50.xml"/></Relationships>
</file>

<file path=ppt/slides/_rels/slide104.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04.xml"/><Relationship Id="rId1" Type="http://schemas.openxmlformats.org/officeDocument/2006/relationships/slideLayout" Target="../slideLayouts/slideLayout50.xml"/><Relationship Id="rId6" Type="http://schemas.openxmlformats.org/officeDocument/2006/relationships/image" Target="../media/image193.png"/><Relationship Id="rId5" Type="http://schemas.openxmlformats.org/officeDocument/2006/relationships/hyperlink" Target="https://www.nature.com/sdata/" TargetMode="External"/><Relationship Id="rId4" Type="http://schemas.openxmlformats.org/officeDocument/2006/relationships/image" Target="../media/image192.png"/></Relationships>
</file>

<file path=ppt/slides/_rels/slide105.xml.rels><?xml version="1.0" encoding="UTF-8" standalone="yes"?>
<Relationships xmlns="http://schemas.openxmlformats.org/package/2006/relationships"><Relationship Id="rId8" Type="http://schemas.openxmlformats.org/officeDocument/2006/relationships/hyperlink" Target="http://www.bodc.ac.uk/" TargetMode="External"/><Relationship Id="rId13" Type="http://schemas.openxmlformats.org/officeDocument/2006/relationships/hyperlink" Target="http://www.earthchem.org/" TargetMode="External"/><Relationship Id="rId18" Type="http://schemas.openxmlformats.org/officeDocument/2006/relationships/hyperlink" Target="http://www.ncdc.noaa.gov/" TargetMode="External"/><Relationship Id="rId3" Type="http://schemas.openxmlformats.org/officeDocument/2006/relationships/image" Target="../media/image194.png"/><Relationship Id="rId21" Type="http://schemas.openxmlformats.org/officeDocument/2006/relationships/hyperlink" Target="http://www.pangaea.de/" TargetMode="External"/><Relationship Id="rId7" Type="http://schemas.openxmlformats.org/officeDocument/2006/relationships/hyperlink" Target="http://www.badc.rl.ac.uk/" TargetMode="External"/><Relationship Id="rId12" Type="http://schemas.openxmlformats.org/officeDocument/2006/relationships/hyperlink" Target="http://www.ceh.ac.uk/sci_programmes/env_info.html" TargetMode="External"/><Relationship Id="rId17" Type="http://schemas.openxmlformats.org/officeDocument/2006/relationships/hyperlink" Target="http://www.eol.ucar.edu/all-field-projects-and-deployments" TargetMode="External"/><Relationship Id="rId2" Type="http://schemas.openxmlformats.org/officeDocument/2006/relationships/notesSlide" Target="../notesSlides/notesSlide105.xml"/><Relationship Id="rId16" Type="http://schemas.openxmlformats.org/officeDocument/2006/relationships/hyperlink" Target="http://www.bgs.ac.uk/services/ngdc/home.html" TargetMode="External"/><Relationship Id="rId20" Type="http://schemas.openxmlformats.org/officeDocument/2006/relationships/hyperlink" Target="http://www.ngdc.noaa.gov/" TargetMode="External"/><Relationship Id="rId1" Type="http://schemas.openxmlformats.org/officeDocument/2006/relationships/slideLayout" Target="../slideLayouts/slideLayout64.xml"/><Relationship Id="rId6" Type="http://schemas.openxmlformats.org/officeDocument/2006/relationships/hyperlink" Target="http://datacentrum.3tu.nl/en" TargetMode="External"/><Relationship Id="rId11" Type="http://schemas.openxmlformats.org/officeDocument/2006/relationships/hyperlink" Target="http://wci.earth2observe.eu/" TargetMode="External"/><Relationship Id="rId5" Type="http://schemas.openxmlformats.org/officeDocument/2006/relationships/image" Target="../media/image195.png"/><Relationship Id="rId15" Type="http://schemas.openxmlformats.org/officeDocument/2006/relationships/hyperlink" Target="http://www.eol.ucar.edu/" TargetMode="External"/><Relationship Id="rId23" Type="http://schemas.openxmlformats.org/officeDocument/2006/relationships/hyperlink" Target="http://zenodo.org/" TargetMode="External"/><Relationship Id="rId10" Type="http://schemas.openxmlformats.org/officeDocument/2006/relationships/hyperlink" Target="https://info.deepcarbon.net/vivo/" TargetMode="External"/><Relationship Id="rId19" Type="http://schemas.openxmlformats.org/officeDocument/2006/relationships/hyperlink" Target="http://www.nodc.noaa.gov/" TargetMode="External"/><Relationship Id="rId4" Type="http://schemas.openxmlformats.org/officeDocument/2006/relationships/hyperlink" Target="http://onlinelibrary.wiley.com/journal/10.1002/(ISSN)2049-6060" TargetMode="External"/><Relationship Id="rId9" Type="http://schemas.openxmlformats.org/officeDocument/2006/relationships/hyperlink" Target="https://data.csiro.au/dap/" TargetMode="External"/><Relationship Id="rId14" Type="http://schemas.openxmlformats.org/officeDocument/2006/relationships/hyperlink" Target="http://www.marine-geo.org/" TargetMode="External"/><Relationship Id="rId22" Type="http://schemas.openxmlformats.org/officeDocument/2006/relationships/hyperlink" Target="http://pdc.nerc.ac.uk/"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06.xml"/><Relationship Id="rId1" Type="http://schemas.openxmlformats.org/officeDocument/2006/relationships/slideLayout" Target="../slideLayouts/slideLayout64.xml"/><Relationship Id="rId5" Type="http://schemas.openxmlformats.org/officeDocument/2006/relationships/hyperlink" Target="https://esj-journals.onlinelibrary.wiley.com/journal/14401703" TargetMode="External"/><Relationship Id="rId4" Type="http://schemas.openxmlformats.org/officeDocument/2006/relationships/image" Target="../media/image197.png"/></Relationships>
</file>

<file path=ppt/slides/_rels/slide1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7.xml"/><Relationship Id="rId1" Type="http://schemas.openxmlformats.org/officeDocument/2006/relationships/slideLayout" Target="../slideLayouts/slideLayout50.xml"/></Relationships>
</file>

<file path=ppt/slides/_rels/slide108.xml.rels><?xml version="1.0" encoding="UTF-8" standalone="yes"?>
<Relationships xmlns="http://schemas.openxmlformats.org/package/2006/relationships"><Relationship Id="rId8" Type="http://schemas.openxmlformats.org/officeDocument/2006/relationships/hyperlink" Target="http://www.journals.elsevier.com/data-in-brief/" TargetMode="External"/><Relationship Id="rId3" Type="http://schemas.openxmlformats.org/officeDocument/2006/relationships/image" Target="../media/image198.png"/><Relationship Id="rId7" Type="http://schemas.openxmlformats.org/officeDocument/2006/relationships/image" Target="../media/image202.png"/><Relationship Id="rId2" Type="http://schemas.openxmlformats.org/officeDocument/2006/relationships/notesSlide" Target="../notesSlides/notesSlide108.xml"/><Relationship Id="rId1" Type="http://schemas.openxmlformats.org/officeDocument/2006/relationships/slideLayout" Target="../slideLayouts/slideLayout64.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s>
</file>

<file path=ppt/slides/_rels/slide109.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09.xml"/><Relationship Id="rId1" Type="http://schemas.openxmlformats.org/officeDocument/2006/relationships/slideLayout" Target="../slideLayouts/slideLayout50.xml"/><Relationship Id="rId5" Type="http://schemas.openxmlformats.org/officeDocument/2006/relationships/image" Target="../media/image8.png"/><Relationship Id="rId4" Type="http://schemas.openxmlformats.org/officeDocument/2006/relationships/image" Target="../media/image204.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205.png"/><Relationship Id="rId7" Type="http://schemas.openxmlformats.org/officeDocument/2006/relationships/image" Target="../media/image209.png"/><Relationship Id="rId12" Type="http://schemas.openxmlformats.org/officeDocument/2006/relationships/image" Target="../media/image143.PNG"/><Relationship Id="rId2" Type="http://schemas.openxmlformats.org/officeDocument/2006/relationships/notesSlide" Target="../notesSlides/notesSlide110.xml"/><Relationship Id="rId1" Type="http://schemas.openxmlformats.org/officeDocument/2006/relationships/slideLayout" Target="../slideLayouts/slideLayout50.xml"/><Relationship Id="rId6" Type="http://schemas.openxmlformats.org/officeDocument/2006/relationships/image" Target="../media/image208.png"/><Relationship Id="rId11" Type="http://schemas.openxmlformats.org/officeDocument/2006/relationships/image" Target="../media/image212.png"/><Relationship Id="rId5" Type="http://schemas.openxmlformats.org/officeDocument/2006/relationships/image" Target="../media/image207.png"/><Relationship Id="rId10" Type="http://schemas.openxmlformats.org/officeDocument/2006/relationships/image" Target="../media/image131.png"/><Relationship Id="rId4" Type="http://schemas.openxmlformats.org/officeDocument/2006/relationships/image" Target="../media/image206.png"/><Relationship Id="rId9" Type="http://schemas.openxmlformats.org/officeDocument/2006/relationships/image" Target="../media/image211.png"/></Relationships>
</file>

<file path=ppt/slides/_rels/slide111.xml.rels><?xml version="1.0" encoding="UTF-8" standalone="yes"?>
<Relationships xmlns="http://schemas.openxmlformats.org/package/2006/relationships"><Relationship Id="rId3" Type="http://schemas.openxmlformats.org/officeDocument/2006/relationships/image" Target="../media/image213.png"/><Relationship Id="rId7" Type="http://schemas.openxmlformats.org/officeDocument/2006/relationships/hyperlink" Target="https://doi.org/10.15468/oxunf1" TargetMode="External"/><Relationship Id="rId2" Type="http://schemas.openxmlformats.org/officeDocument/2006/relationships/notesSlide" Target="../notesSlides/notesSlide111.xml"/><Relationship Id="rId1" Type="http://schemas.openxmlformats.org/officeDocument/2006/relationships/slideLayout" Target="../slideLayouts/slideLayout64.xml"/><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hyperlink" Target="https://doi.org/10.1038/s41597-019-0120-8"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s://www.cell.com/cell/authors#policies" TargetMode="External"/><Relationship Id="rId2" Type="http://schemas.openxmlformats.org/officeDocument/2006/relationships/notesSlide" Target="../notesSlides/notesSlide112.xml"/><Relationship Id="rId1" Type="http://schemas.openxmlformats.org/officeDocument/2006/relationships/slideLayout" Target="../slideLayouts/slideLayout50.xml"/><Relationship Id="rId6" Type="http://schemas.openxmlformats.org/officeDocument/2006/relationships/hyperlink" Target="https://f1000research.com/data-policies?utm_source=CPB&amp;utm_medium=cms&amp;utm_campaign=JPF15157" TargetMode="External"/><Relationship Id="rId5" Type="http://schemas.openxmlformats.org/officeDocument/2006/relationships/hyperlink" Target="https://www.nature.com/sdata/policies/editorial-and-publishing-policies#complementary" TargetMode="External"/><Relationship Id="rId4" Type="http://schemas.openxmlformats.org/officeDocument/2006/relationships/hyperlink" Target="https://open-research-europe.ec.europa.eu/data-policies" TargetMode="External"/></Relationships>
</file>

<file path=ppt/slides/_rels/slide113.xml.rels><?xml version="1.0" encoding="UTF-8" standalone="yes"?>
<Relationships xmlns="http://schemas.openxmlformats.org/package/2006/relationships"><Relationship Id="rId8" Type="http://schemas.openxmlformats.org/officeDocument/2006/relationships/hyperlink" Target="http://ou-publier.cirad.fr/" TargetMode="External"/><Relationship Id="rId3" Type="http://schemas.openxmlformats.org/officeDocument/2006/relationships/hyperlink" Target="https://doi.org/10.18167/coopist/0057" TargetMode="External"/><Relationship Id="rId7" Type="http://schemas.openxmlformats.org/officeDocument/2006/relationships/image" Target="../media/image8.png"/><Relationship Id="rId2" Type="http://schemas.openxmlformats.org/officeDocument/2006/relationships/notesSlide" Target="../notesSlides/notesSlide113.xml"/><Relationship Id="rId1" Type="http://schemas.openxmlformats.org/officeDocument/2006/relationships/slideLayout" Target="../slideLayouts/slideLayout50.xml"/><Relationship Id="rId6" Type="http://schemas.openxmlformats.org/officeDocument/2006/relationships/hyperlink" Target="http://www.gbif.fr/page/contrib/publier-un-datapaper" TargetMode="External"/><Relationship Id="rId5" Type="http://schemas.openxmlformats.org/officeDocument/2006/relationships/hyperlink" Target="https://www.wiki.ed.ac.uk/display/datashare/Sources+of+dataset+peer+review" TargetMode="External"/><Relationship Id="rId4" Type="http://schemas.openxmlformats.org/officeDocument/2006/relationships/hyperlink" Target="https://www.forschungsdaten.org/index.php/Data_Journals" TargetMode="External"/><Relationship Id="rId9" Type="http://schemas.openxmlformats.org/officeDocument/2006/relationships/image" Target="../media/image216.png"/></Relationships>
</file>

<file path=ppt/slides/_rels/slide1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4.xml"/><Relationship Id="rId1" Type="http://schemas.openxmlformats.org/officeDocument/2006/relationships/slideLayout" Target="../slideLayouts/slideLayout55.xml"/><Relationship Id="rId4" Type="http://schemas.openxmlformats.org/officeDocument/2006/relationships/image" Target="../media/image75.png"/></Relationships>
</file>

<file path=ppt/slides/_rels/slide1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5.xml"/><Relationship Id="rId1" Type="http://schemas.openxmlformats.org/officeDocument/2006/relationships/slideLayout" Target="../slideLayouts/slideLayout55.xml"/></Relationships>
</file>

<file path=ppt/slides/_rels/slide116.xml.rels><?xml version="1.0" encoding="UTF-8" standalone="yes"?>
<Relationships xmlns="http://schemas.openxmlformats.org/package/2006/relationships"><Relationship Id="rId8" Type="http://schemas.openxmlformats.org/officeDocument/2006/relationships/hyperlink" Target="http://www.gbif.fr/page/contrib/publier-un-datapaper" TargetMode="External"/><Relationship Id="rId3" Type="http://schemas.openxmlformats.org/officeDocument/2006/relationships/image" Target="../media/image8.png"/><Relationship Id="rId7" Type="http://schemas.openxmlformats.org/officeDocument/2006/relationships/hyperlink" Target="https://www.wiki.ed.ac.uk/display/datashare/Sources+of+dataset+peer+review" TargetMode="External"/><Relationship Id="rId2" Type="http://schemas.openxmlformats.org/officeDocument/2006/relationships/notesSlide" Target="../notesSlides/notesSlide116.xml"/><Relationship Id="rId1" Type="http://schemas.openxmlformats.org/officeDocument/2006/relationships/slideLayout" Target="../slideLayouts/slideLayout50.xml"/><Relationship Id="rId6" Type="http://schemas.openxmlformats.org/officeDocument/2006/relationships/hyperlink" Target="https://www.forschungsdaten.org/index.php/Data_Journals" TargetMode="External"/><Relationship Id="rId5" Type="http://schemas.openxmlformats.org/officeDocument/2006/relationships/hyperlink" Target="https://doi.org/10.18167/coopist/0057" TargetMode="External"/><Relationship Id="rId4" Type="http://schemas.openxmlformats.org/officeDocument/2006/relationships/hyperlink" Target="https://ou-publier.cirad.fr/" TargetMode="External"/><Relationship Id="rId9" Type="http://schemas.openxmlformats.org/officeDocument/2006/relationships/image" Target="../media/image217.png"/></Relationships>
</file>

<file path=ppt/slides/_rels/slide1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7.xml"/><Relationship Id="rId1" Type="http://schemas.openxmlformats.org/officeDocument/2006/relationships/slideLayout" Target="../slideLayouts/slideLayout50.xml"/></Relationships>
</file>

<file path=ppt/slides/_rels/slide1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8.xml"/><Relationship Id="rId1" Type="http://schemas.openxmlformats.org/officeDocument/2006/relationships/slideLayout" Target="../slideLayouts/slideLayout55.xml"/><Relationship Id="rId4" Type="http://schemas.openxmlformats.org/officeDocument/2006/relationships/image" Target="../media/image75.png"/></Relationships>
</file>

<file path=ppt/slides/_rels/slide1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9.xml"/><Relationship Id="rId1" Type="http://schemas.openxmlformats.org/officeDocument/2006/relationships/slideLayout" Target="../slideLayouts/slideLayout13.xml"/><Relationship Id="rId6" Type="http://schemas.openxmlformats.org/officeDocument/2006/relationships/image" Target="../media/image218.png"/><Relationship Id="rId5" Type="http://schemas.openxmlformats.org/officeDocument/2006/relationships/hyperlink" Target="https://creativecommons.org/licenses/by-nc/4.0/" TargetMode="Externa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0.xml"/><Relationship Id="rId1" Type="http://schemas.openxmlformats.org/officeDocument/2006/relationships/slideLayout" Target="../slideLayouts/slideLayout55.xml"/></Relationships>
</file>

<file path=ppt/slides/_rels/slide1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1.xml"/><Relationship Id="rId1" Type="http://schemas.openxmlformats.org/officeDocument/2006/relationships/slideLayout" Target="../slideLayouts/slideLayout50.xml"/></Relationships>
</file>

<file path=ppt/slides/_rels/slide122.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22.xml"/><Relationship Id="rId1" Type="http://schemas.openxmlformats.org/officeDocument/2006/relationships/slideLayout" Target="../slideLayouts/slideLayout50.xml"/><Relationship Id="rId5" Type="http://schemas.openxmlformats.org/officeDocument/2006/relationships/image" Target="../media/image8.png"/><Relationship Id="rId4" Type="http://schemas.openxmlformats.org/officeDocument/2006/relationships/image" Target="../media/image204.png"/></Relationships>
</file>

<file path=ppt/slides/_rels/slide1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3.xml"/><Relationship Id="rId1" Type="http://schemas.openxmlformats.org/officeDocument/2006/relationships/slideLayout" Target="../slideLayouts/slideLayout45.xml"/></Relationships>
</file>

<file path=ppt/slides/_rels/slide1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4.xml"/><Relationship Id="rId1" Type="http://schemas.openxmlformats.org/officeDocument/2006/relationships/slideLayout" Target="../slideLayouts/slideLayout45.xml"/></Relationships>
</file>

<file path=ppt/slides/_rels/slide1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5.xml"/><Relationship Id="rId1" Type="http://schemas.openxmlformats.org/officeDocument/2006/relationships/slideLayout" Target="../slideLayouts/slideLayout50.xml"/><Relationship Id="rId4" Type="http://schemas.openxmlformats.org/officeDocument/2006/relationships/hyperlink" Target="https://www.re3data.org/" TargetMode="External"/></Relationships>
</file>

<file path=ppt/slides/_rels/slide126.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image" Target="../media/image219.png"/><Relationship Id="rId7" Type="http://schemas.openxmlformats.org/officeDocument/2006/relationships/image" Target="../media/image223.png"/><Relationship Id="rId2" Type="http://schemas.openxmlformats.org/officeDocument/2006/relationships/notesSlide" Target="../notesSlides/notesSlide126.xml"/><Relationship Id="rId1" Type="http://schemas.openxmlformats.org/officeDocument/2006/relationships/slideLayout" Target="../slideLayouts/slideLayout60.xml"/><Relationship Id="rId6" Type="http://schemas.openxmlformats.org/officeDocument/2006/relationships/image" Target="../media/image222.png"/><Relationship Id="rId11" Type="http://schemas.openxmlformats.org/officeDocument/2006/relationships/image" Target="../media/image8.png"/><Relationship Id="rId5" Type="http://schemas.openxmlformats.org/officeDocument/2006/relationships/image" Target="../media/image221.PNG"/><Relationship Id="rId10" Type="http://schemas.openxmlformats.org/officeDocument/2006/relationships/image" Target="../media/image226.png"/><Relationship Id="rId4" Type="http://schemas.openxmlformats.org/officeDocument/2006/relationships/image" Target="../media/image220.png"/><Relationship Id="rId9" Type="http://schemas.openxmlformats.org/officeDocument/2006/relationships/image" Target="../media/image225.png"/></Relationships>
</file>

<file path=ppt/slides/_rels/slide127.xml.rels><?xml version="1.0" encoding="UTF-8" standalone="yes"?>
<Relationships xmlns="http://schemas.openxmlformats.org/package/2006/relationships"><Relationship Id="rId8" Type="http://schemas.openxmlformats.org/officeDocument/2006/relationships/image" Target="../media/image230.png"/><Relationship Id="rId13" Type="http://schemas.openxmlformats.org/officeDocument/2006/relationships/image" Target="../media/image235.png"/><Relationship Id="rId18" Type="http://schemas.openxmlformats.org/officeDocument/2006/relationships/image" Target="../media/image240.png"/><Relationship Id="rId26" Type="http://schemas.openxmlformats.org/officeDocument/2006/relationships/image" Target="../media/image248.png"/><Relationship Id="rId3" Type="http://schemas.openxmlformats.org/officeDocument/2006/relationships/image" Target="../media/image8.png"/><Relationship Id="rId21" Type="http://schemas.openxmlformats.org/officeDocument/2006/relationships/image" Target="../media/image243.png"/><Relationship Id="rId7" Type="http://schemas.openxmlformats.org/officeDocument/2006/relationships/image" Target="../media/image229.png"/><Relationship Id="rId12" Type="http://schemas.openxmlformats.org/officeDocument/2006/relationships/image" Target="../media/image234.png"/><Relationship Id="rId17" Type="http://schemas.openxmlformats.org/officeDocument/2006/relationships/image" Target="../media/image239.png"/><Relationship Id="rId25" Type="http://schemas.openxmlformats.org/officeDocument/2006/relationships/image" Target="../media/image247.png"/><Relationship Id="rId2" Type="http://schemas.openxmlformats.org/officeDocument/2006/relationships/notesSlide" Target="../notesSlides/notesSlide127.xml"/><Relationship Id="rId16" Type="http://schemas.openxmlformats.org/officeDocument/2006/relationships/image" Target="../media/image238.png"/><Relationship Id="rId20" Type="http://schemas.openxmlformats.org/officeDocument/2006/relationships/image" Target="../media/image242.png"/><Relationship Id="rId1" Type="http://schemas.openxmlformats.org/officeDocument/2006/relationships/slideLayout" Target="../slideLayouts/slideLayout74.xml"/><Relationship Id="rId6" Type="http://schemas.openxmlformats.org/officeDocument/2006/relationships/image" Target="../media/image228.PNG"/><Relationship Id="rId11" Type="http://schemas.openxmlformats.org/officeDocument/2006/relationships/image" Target="../media/image233.png"/><Relationship Id="rId24" Type="http://schemas.openxmlformats.org/officeDocument/2006/relationships/image" Target="../media/image246.png"/><Relationship Id="rId5" Type="http://schemas.openxmlformats.org/officeDocument/2006/relationships/image" Target="../media/image215.PNG"/><Relationship Id="rId15" Type="http://schemas.openxmlformats.org/officeDocument/2006/relationships/image" Target="../media/image237.png"/><Relationship Id="rId23" Type="http://schemas.openxmlformats.org/officeDocument/2006/relationships/image" Target="../media/image245.png"/><Relationship Id="rId10" Type="http://schemas.openxmlformats.org/officeDocument/2006/relationships/image" Target="../media/image232.png"/><Relationship Id="rId19" Type="http://schemas.openxmlformats.org/officeDocument/2006/relationships/image" Target="../media/image241.png"/><Relationship Id="rId4" Type="http://schemas.openxmlformats.org/officeDocument/2006/relationships/image" Target="../media/image227.png"/><Relationship Id="rId9" Type="http://schemas.openxmlformats.org/officeDocument/2006/relationships/image" Target="../media/image231.png"/><Relationship Id="rId14" Type="http://schemas.openxmlformats.org/officeDocument/2006/relationships/image" Target="../media/image236.png"/><Relationship Id="rId22" Type="http://schemas.openxmlformats.org/officeDocument/2006/relationships/image" Target="../media/image244.png"/></Relationships>
</file>

<file path=ppt/slides/_rels/slide128.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128.xml"/><Relationship Id="rId1" Type="http://schemas.openxmlformats.org/officeDocument/2006/relationships/slideLayout" Target="../slideLayouts/slideLayout53.xml"/><Relationship Id="rId6" Type="http://schemas.openxmlformats.org/officeDocument/2006/relationships/image" Target="../media/image8.png"/><Relationship Id="rId5" Type="http://schemas.openxmlformats.org/officeDocument/2006/relationships/hyperlink" Target="https://dataverse.cirad.fr/" TargetMode="External"/><Relationship Id="rId4" Type="http://schemas.openxmlformats.org/officeDocument/2006/relationships/image" Target="../media/image250.jpeg"/></Relationships>
</file>

<file path=ppt/slides/_rels/slide1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9.xml"/><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36.xml"/><Relationship Id="rId5" Type="http://schemas.openxmlformats.org/officeDocument/2006/relationships/image" Target="../media/image37.png"/><Relationship Id="rId4" Type="http://schemas.openxmlformats.org/officeDocument/2006/relationships/image" Target="../media/image36.png"/></Relationships>
</file>

<file path=ppt/slides/_rels/slide130.xml.rels><?xml version="1.0" encoding="UTF-8" standalone="yes"?>
<Relationships xmlns="http://schemas.openxmlformats.org/package/2006/relationships"><Relationship Id="rId8" Type="http://schemas.openxmlformats.org/officeDocument/2006/relationships/image" Target="../media/image252.png"/><Relationship Id="rId3" Type="http://schemas.openxmlformats.org/officeDocument/2006/relationships/image" Target="../media/image8.png"/><Relationship Id="rId7" Type="http://schemas.openxmlformats.org/officeDocument/2006/relationships/image" Target="../media/image240.png"/><Relationship Id="rId2" Type="http://schemas.openxmlformats.org/officeDocument/2006/relationships/notesSlide" Target="../notesSlides/notesSlide130.xml"/><Relationship Id="rId1" Type="http://schemas.openxmlformats.org/officeDocument/2006/relationships/slideLayout" Target="../slideLayouts/slideLayout50.xml"/><Relationship Id="rId6" Type="http://schemas.openxmlformats.org/officeDocument/2006/relationships/image" Target="../media/image231.png"/><Relationship Id="rId11" Type="http://schemas.openxmlformats.org/officeDocument/2006/relationships/hyperlink" Target="https://doi.org/10.18167/coopist/0070" TargetMode="External"/><Relationship Id="rId5" Type="http://schemas.openxmlformats.org/officeDocument/2006/relationships/image" Target="../media/image229.png"/><Relationship Id="rId10" Type="http://schemas.openxmlformats.org/officeDocument/2006/relationships/image" Target="../media/image254.png"/><Relationship Id="rId4" Type="http://schemas.openxmlformats.org/officeDocument/2006/relationships/image" Target="../media/image251.png"/><Relationship Id="rId9" Type="http://schemas.openxmlformats.org/officeDocument/2006/relationships/image" Target="../media/image253.png"/></Relationships>
</file>

<file path=ppt/slides/_rels/slide1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1.xml"/><Relationship Id="rId1" Type="http://schemas.openxmlformats.org/officeDocument/2006/relationships/slideLayout" Target="../slideLayouts/slideLayout50.xml"/><Relationship Id="rId5" Type="http://schemas.openxmlformats.org/officeDocument/2006/relationships/hyperlink" Target="https://datasetsearch.research.google.com/" TargetMode="External"/><Relationship Id="rId4" Type="http://schemas.openxmlformats.org/officeDocument/2006/relationships/hyperlink" Target="https://commons.datacite.org/" TargetMode="External"/></Relationships>
</file>

<file path=ppt/slides/_rels/slide132.xml.rels><?xml version="1.0" encoding="UTF-8" standalone="yes"?>
<Relationships xmlns="http://schemas.openxmlformats.org/package/2006/relationships"><Relationship Id="rId8" Type="http://schemas.openxmlformats.org/officeDocument/2006/relationships/image" Target="../media/image257.png"/><Relationship Id="rId3" Type="http://schemas.openxmlformats.org/officeDocument/2006/relationships/image" Target="../media/image255.PNG"/><Relationship Id="rId7" Type="http://schemas.openxmlformats.org/officeDocument/2006/relationships/image" Target="../media/image8.png"/><Relationship Id="rId2" Type="http://schemas.openxmlformats.org/officeDocument/2006/relationships/notesSlide" Target="../notesSlides/notesSlide132.xml"/><Relationship Id="rId1" Type="http://schemas.openxmlformats.org/officeDocument/2006/relationships/slideLayout" Target="../slideLayouts/slideLayout60.xml"/><Relationship Id="rId6" Type="http://schemas.openxmlformats.org/officeDocument/2006/relationships/hyperlink" Target="https://fairsharing.org/search?fairsharingRegistry=Database" TargetMode="External"/><Relationship Id="rId11" Type="http://schemas.openxmlformats.org/officeDocument/2006/relationships/hyperlink" Target="https://ngdc.cncb.ac.cn/databasecommons/" TargetMode="External"/><Relationship Id="rId5" Type="http://schemas.openxmlformats.org/officeDocument/2006/relationships/image" Target="../media/image256.PNG"/><Relationship Id="rId10" Type="http://schemas.openxmlformats.org/officeDocument/2006/relationships/image" Target="../media/image258.png"/><Relationship Id="rId4" Type="http://schemas.openxmlformats.org/officeDocument/2006/relationships/hyperlink" Target="https://www.re3data.org/search" TargetMode="External"/><Relationship Id="rId9" Type="http://schemas.openxmlformats.org/officeDocument/2006/relationships/hyperlink" Target="https://elixir-europe.org/platforms/data/elixir-deposition-databases" TargetMode="External"/></Relationships>
</file>

<file path=ppt/slides/_rels/slide133.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133.xml"/><Relationship Id="rId1" Type="http://schemas.openxmlformats.org/officeDocument/2006/relationships/slideLayout" Target="../slideLayouts/slideLayout60.xml"/><Relationship Id="rId5" Type="http://schemas.openxmlformats.org/officeDocument/2006/relationships/image" Target="../media/image260.png"/><Relationship Id="rId4" Type="http://schemas.openxmlformats.org/officeDocument/2006/relationships/hyperlink" Target="https://www.re3data.org/search" TargetMode="External"/></Relationships>
</file>

<file path=ppt/slides/_rels/slide134.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134.xml"/><Relationship Id="rId1" Type="http://schemas.openxmlformats.org/officeDocument/2006/relationships/slideLayout" Target="../slideLayouts/slideLayout60.xml"/><Relationship Id="rId5" Type="http://schemas.openxmlformats.org/officeDocument/2006/relationships/image" Target="../media/image260.png"/><Relationship Id="rId4" Type="http://schemas.openxmlformats.org/officeDocument/2006/relationships/hyperlink" Target="https://www.re3data.org/search" TargetMode="External"/></Relationships>
</file>

<file path=ppt/slides/_rels/slide135.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135.xml"/><Relationship Id="rId1" Type="http://schemas.openxmlformats.org/officeDocument/2006/relationships/slideLayout" Target="../slideLayouts/slideLayout60.xml"/><Relationship Id="rId5" Type="http://schemas.openxmlformats.org/officeDocument/2006/relationships/image" Target="../media/image260.png"/><Relationship Id="rId4" Type="http://schemas.openxmlformats.org/officeDocument/2006/relationships/hyperlink" Target="https://www.re3data.org/search" TargetMode="External"/></Relationships>
</file>

<file path=ppt/slides/_rels/slide1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6.xml"/><Relationship Id="rId1" Type="http://schemas.openxmlformats.org/officeDocument/2006/relationships/slideLayout" Target="../slideLayouts/slideLayout50.xml"/></Relationships>
</file>

<file path=ppt/slides/_rels/slide1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7.xml"/><Relationship Id="rId1" Type="http://schemas.openxmlformats.org/officeDocument/2006/relationships/slideLayout" Target="../slideLayouts/slideLayout55.xml"/><Relationship Id="rId4" Type="http://schemas.openxmlformats.org/officeDocument/2006/relationships/image" Target="../media/image75.png"/></Relationships>
</file>

<file path=ppt/slides/_rels/slide1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8.xml"/><Relationship Id="rId1" Type="http://schemas.openxmlformats.org/officeDocument/2006/relationships/slideLayout" Target="../slideLayouts/slideLayout55.xml"/></Relationships>
</file>

<file path=ppt/slides/_rels/slide139.xml.rels><?xml version="1.0" encoding="UTF-8" standalone="yes"?>
<Relationships xmlns="http://schemas.openxmlformats.org/package/2006/relationships"><Relationship Id="rId8" Type="http://schemas.openxmlformats.org/officeDocument/2006/relationships/hyperlink" Target="https://elixir-europe.org/platforms/data/elixir-deposition-databases" TargetMode="External"/><Relationship Id="rId3" Type="http://schemas.openxmlformats.org/officeDocument/2006/relationships/image" Target="../media/image8.png"/><Relationship Id="rId7" Type="http://schemas.openxmlformats.org/officeDocument/2006/relationships/hyperlink" Target="https://fairsharing.org/search?fairsharingRegistry=Database" TargetMode="External"/><Relationship Id="rId2" Type="http://schemas.openxmlformats.org/officeDocument/2006/relationships/notesSlide" Target="../notesSlides/notesSlide139.xml"/><Relationship Id="rId1" Type="http://schemas.openxmlformats.org/officeDocument/2006/relationships/slideLayout" Target="../slideLayouts/slideLayout50.xml"/><Relationship Id="rId6" Type="http://schemas.openxmlformats.org/officeDocument/2006/relationships/hyperlink" Target="https://www.re3data.org/search" TargetMode="External"/><Relationship Id="rId5" Type="http://schemas.openxmlformats.org/officeDocument/2006/relationships/image" Target="../media/image264.png"/><Relationship Id="rId4" Type="http://schemas.openxmlformats.org/officeDocument/2006/relationships/image" Target="../media/image263.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36.xml"/><Relationship Id="rId5" Type="http://schemas.openxmlformats.org/officeDocument/2006/relationships/image" Target="../media/image36.png"/><Relationship Id="rId4" Type="http://schemas.openxmlformats.org/officeDocument/2006/relationships/image" Target="../media/image35.jpeg"/></Relationships>
</file>

<file path=ppt/slides/_rels/slide1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0.xml"/><Relationship Id="rId1" Type="http://schemas.openxmlformats.org/officeDocument/2006/relationships/slideLayout" Target="../slideLayouts/slideLayout55.xml"/><Relationship Id="rId4" Type="http://schemas.openxmlformats.org/officeDocument/2006/relationships/image" Target="../media/image75.png"/></Relationships>
</file>

<file path=ppt/slides/_rels/slide14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1.xml"/><Relationship Id="rId1" Type="http://schemas.openxmlformats.org/officeDocument/2006/relationships/slideLayout" Target="../slideLayouts/slideLayout13.xml"/><Relationship Id="rId5" Type="http://schemas.openxmlformats.org/officeDocument/2006/relationships/hyperlink" Target="https://creativecommons.org/licenses/by-nc/4.0/" TargetMode="External"/><Relationship Id="rId4" Type="http://schemas.openxmlformats.org/officeDocument/2006/relationships/image" Target="../media/image8.png"/></Relationships>
</file>

<file path=ppt/slides/_rels/slide1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2.xml"/><Relationship Id="rId1" Type="http://schemas.openxmlformats.org/officeDocument/2006/relationships/slideLayout" Target="../slideLayouts/slideLayout50.xml"/><Relationship Id="rId6" Type="http://schemas.openxmlformats.org/officeDocument/2006/relationships/hyperlink" Target="https://www.authorea.com/users/616189/articles/642279-geoscience-data-journal-template?mode=edit" TargetMode="External"/><Relationship Id="rId5" Type="http://schemas.openxmlformats.org/officeDocument/2006/relationships/hyperlink" Target="http://www.freshwaterjournal.eu/" TargetMode="External"/><Relationship Id="rId4" Type="http://schemas.openxmlformats.org/officeDocument/2006/relationships/hyperlink" Target="https://entrepot.recherche.data.gouv.fr/datapartage-datapapers-web/"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3.xml"/><Relationship Id="rId1" Type="http://schemas.openxmlformats.org/officeDocument/2006/relationships/slideLayout" Target="../slideLayouts/slideLayout50.xml"/><Relationship Id="rId5" Type="http://schemas.openxmlformats.org/officeDocument/2006/relationships/hyperlink" Target="https://arpha.pensoft.net/login.php" TargetMode="External"/><Relationship Id="rId4" Type="http://schemas.openxmlformats.org/officeDocument/2006/relationships/image" Target="../media/image265.png"/></Relationships>
</file>

<file path=ppt/slides/_rels/slide1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4.xml"/><Relationship Id="rId1" Type="http://schemas.openxmlformats.org/officeDocument/2006/relationships/slideLayout" Target="../slideLayouts/slideLayout50.xml"/><Relationship Id="rId5" Type="http://schemas.openxmlformats.org/officeDocument/2006/relationships/image" Target="../media/image266.png"/><Relationship Id="rId4" Type="http://schemas.openxmlformats.org/officeDocument/2006/relationships/hyperlink" Target="https://arpha.pensoft.net/login.php" TargetMode="External"/></Relationships>
</file>

<file path=ppt/slides/_rels/slide1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5.xml"/><Relationship Id="rId1" Type="http://schemas.openxmlformats.org/officeDocument/2006/relationships/slideLayout" Target="../slideLayouts/slideLayout50.xml"/><Relationship Id="rId5" Type="http://schemas.openxmlformats.org/officeDocument/2006/relationships/image" Target="../media/image267.png"/><Relationship Id="rId4" Type="http://schemas.openxmlformats.org/officeDocument/2006/relationships/hyperlink" Target="https://arpha.pensoft.net/login.php" TargetMode="External"/></Relationships>
</file>

<file path=ppt/slides/_rels/slide1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6.xml"/><Relationship Id="rId1" Type="http://schemas.openxmlformats.org/officeDocument/2006/relationships/slideLayout" Target="../slideLayouts/slideLayout50.xml"/><Relationship Id="rId6" Type="http://schemas.openxmlformats.org/officeDocument/2006/relationships/image" Target="../media/image269.png"/><Relationship Id="rId5" Type="http://schemas.openxmlformats.org/officeDocument/2006/relationships/image" Target="../media/image268.png"/><Relationship Id="rId4" Type="http://schemas.openxmlformats.org/officeDocument/2006/relationships/hyperlink" Target="https://arpha.pensoft.net/login.php" TargetMode="External"/></Relationships>
</file>

<file path=ppt/slides/_rels/slide14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s://www.gbif.org/fr/dataset/688ff587-af92-4f7b-82b5-3ee565afa025" TargetMode="External"/><Relationship Id="rId2" Type="http://schemas.openxmlformats.org/officeDocument/2006/relationships/notesSlide" Target="../notesSlides/notesSlide147.xml"/><Relationship Id="rId1" Type="http://schemas.openxmlformats.org/officeDocument/2006/relationships/slideLayout" Target="../slideLayouts/slideLayout50.xml"/><Relationship Id="rId6" Type="http://schemas.openxmlformats.org/officeDocument/2006/relationships/image" Target="../media/image272.png"/><Relationship Id="rId5" Type="http://schemas.openxmlformats.org/officeDocument/2006/relationships/image" Target="../media/image271.png"/><Relationship Id="rId4" Type="http://schemas.openxmlformats.org/officeDocument/2006/relationships/image" Target="../media/image270.png"/></Relationships>
</file>

<file path=ppt/slides/_rels/slide1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8.xml"/><Relationship Id="rId1" Type="http://schemas.openxmlformats.org/officeDocument/2006/relationships/slideLayout" Target="../slideLayouts/slideLayout50.xml"/><Relationship Id="rId4" Type="http://schemas.openxmlformats.org/officeDocument/2006/relationships/image" Target="../media/image273.png"/></Relationships>
</file>

<file path=ppt/slides/_rels/slide1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9.xml"/><Relationship Id="rId1" Type="http://schemas.openxmlformats.org/officeDocument/2006/relationships/slideLayout" Target="../slideLayouts/slideLayout55.xml"/><Relationship Id="rId4" Type="http://schemas.openxmlformats.org/officeDocument/2006/relationships/image" Target="../media/image7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5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0.xml"/><Relationship Id="rId1" Type="http://schemas.openxmlformats.org/officeDocument/2006/relationships/slideLayout" Target="../slideLayouts/slideLayout13.xml"/><Relationship Id="rId6" Type="http://schemas.openxmlformats.org/officeDocument/2006/relationships/image" Target="../media/image274.png"/><Relationship Id="rId5" Type="http://schemas.openxmlformats.org/officeDocument/2006/relationships/hyperlink" Target="https://creativecommons.org/licenses/by-nc/4.0/" TargetMode="External"/><Relationship Id="rId4" Type="http://schemas.openxmlformats.org/officeDocument/2006/relationships/image" Target="../media/image8.png"/></Relationships>
</file>

<file path=ppt/slides/_rels/slide1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1.xml"/><Relationship Id="rId1" Type="http://schemas.openxmlformats.org/officeDocument/2006/relationships/slideLayout" Target="../slideLayouts/slideLayout50.xml"/></Relationships>
</file>

<file path=ppt/slides/_rels/slide1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2.xml"/><Relationship Id="rId1" Type="http://schemas.openxmlformats.org/officeDocument/2006/relationships/slideLayout" Target="../slideLayouts/slideLayout50.xml"/></Relationships>
</file>

<file path=ppt/slides/_rels/slide1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3.xml"/><Relationship Id="rId1" Type="http://schemas.openxmlformats.org/officeDocument/2006/relationships/slideLayout" Target="../slideLayouts/slideLayout50.xml"/><Relationship Id="rId5" Type="http://schemas.openxmlformats.org/officeDocument/2006/relationships/hyperlink" Target="https://nospensees.fr/la-valeur-de-la-reconnaissance/" TargetMode="External"/><Relationship Id="rId4" Type="http://schemas.openxmlformats.org/officeDocument/2006/relationships/image" Target="../media/image29.png"/></Relationships>
</file>

<file path=ppt/slides/_rels/slide154.xml.rels><?xml version="1.0" encoding="UTF-8" standalone="yes"?>
<Relationships xmlns="http://schemas.openxmlformats.org/package/2006/relationships"><Relationship Id="rId3" Type="http://schemas.openxmlformats.org/officeDocument/2006/relationships/hyperlink" Target="https://creativecommons.org/licenses/by-nc/4.0/" TargetMode="External"/><Relationship Id="rId2" Type="http://schemas.openxmlformats.org/officeDocument/2006/relationships/notesSlide" Target="../notesSlides/notesSlide154.xml"/><Relationship Id="rId1" Type="http://schemas.openxmlformats.org/officeDocument/2006/relationships/slideLayout" Target="../slideLayouts/slideLayout54.xml"/><Relationship Id="rId6" Type="http://schemas.openxmlformats.org/officeDocument/2006/relationships/image" Target="../media/image275.png"/><Relationship Id="rId5" Type="http://schemas.openxmlformats.org/officeDocument/2006/relationships/hyperlink" Target="mailto:Laurence.dedieu@cirad.fr" TargetMode="External"/><Relationship Id="rId4" Type="http://schemas.openxmlformats.org/officeDocument/2006/relationships/image" Target="../media/image8.png"/></Relationships>
</file>

<file path=ppt/slides/_rels/slide155.xml.rels><?xml version="1.0" encoding="UTF-8" standalone="yes"?>
<Relationships xmlns="http://schemas.openxmlformats.org/package/2006/relationships"><Relationship Id="rId8" Type="http://schemas.openxmlformats.org/officeDocument/2006/relationships/hyperlink" Target="https://hal.archives-ouvertes.fr/hal-02928817" TargetMode="External"/><Relationship Id="rId3" Type="http://schemas.openxmlformats.org/officeDocument/2006/relationships/image" Target="../media/image8.png"/><Relationship Id="rId7" Type="http://schemas.openxmlformats.org/officeDocument/2006/relationships/hyperlink" Target="https://callisto-formation.fr/pluginfile.php/13539/mod_resource/content/1/01_FOSTER_Science%20ouverte_bonnes_pratiques_recherche_FRADAPT_Inist-CNRS.pdf" TargetMode="External"/><Relationship Id="rId2" Type="http://schemas.openxmlformats.org/officeDocument/2006/relationships/notesSlide" Target="../notesSlides/notesSlide155.xml"/><Relationship Id="rId1" Type="http://schemas.openxmlformats.org/officeDocument/2006/relationships/slideLayout" Target="../slideLayouts/slideLayout50.xml"/><Relationship Id="rId6" Type="http://schemas.openxmlformats.org/officeDocument/2006/relationships/hyperlink" Target="https://www.ouvrirlascience.fr/passeport-pour-la-science-ouverte-guide-pratique-a-lusage-des-doctorants/" TargetMode="External"/><Relationship Id="rId5" Type="http://schemas.openxmlformats.org/officeDocument/2006/relationships/hyperlink" Target="https://doi.org/10.4000/rfsic.12219" TargetMode="External"/><Relationship Id="rId4" Type="http://schemas.openxmlformats.org/officeDocument/2006/relationships/hyperlink" Target="https://mi-gt-donnees.pages.math.unistra.fr/guide/07-publier.html" TargetMode="External"/><Relationship Id="rId9" Type="http://schemas.openxmlformats.org/officeDocument/2006/relationships/hyperlink" Target="https://www.eosc-pillar.eu/node/397?utm_campaign=Data%20veille&amp;utm_medium=email&amp;utm_source=Revue%20newsletter" TargetMode="External"/></Relationships>
</file>

<file path=ppt/slides/_rels/slide156.xml.rels><?xml version="1.0" encoding="UTF-8" standalone="yes"?>
<Relationships xmlns="http://schemas.openxmlformats.org/package/2006/relationships"><Relationship Id="rId8" Type="http://schemas.openxmlformats.org/officeDocument/2006/relationships/hyperlink" Target="https://www.gbif.org/fr/event/7j0sFhaug80CIMqs6aWegK/webinar-introduction-to-data-papers" TargetMode="External"/><Relationship Id="rId3" Type="http://schemas.openxmlformats.org/officeDocument/2006/relationships/image" Target="../media/image8.png"/><Relationship Id="rId7" Type="http://schemas.openxmlformats.org/officeDocument/2006/relationships/hyperlink" Target="https://www.gbif.org/data-papers" TargetMode="External"/><Relationship Id="rId2" Type="http://schemas.openxmlformats.org/officeDocument/2006/relationships/notesSlide" Target="../notesSlides/notesSlide156.xml"/><Relationship Id="rId1" Type="http://schemas.openxmlformats.org/officeDocument/2006/relationships/slideLayout" Target="../slideLayouts/slideLayout50.xml"/><Relationship Id="rId6" Type="http://schemas.openxmlformats.org/officeDocument/2006/relationships/hyperlink" Target="https://doi.org/10.18167/coopist/0070" TargetMode="External"/><Relationship Id="rId5" Type="http://schemas.openxmlformats.org/officeDocument/2006/relationships/hyperlink" Target="https://www.youtube.com/watch?v=SCW3xNxK4PU" TargetMode="External"/><Relationship Id="rId4" Type="http://schemas.openxmlformats.org/officeDocument/2006/relationships/hyperlink" Target="https://doi.org/10.18167/coopist/0057" TargetMode="External"/></Relationships>
</file>

<file path=ppt/slides/_rels/slide157.xml.rels><?xml version="1.0" encoding="UTF-8" standalone="yes"?>
<Relationships xmlns="http://schemas.openxmlformats.org/package/2006/relationships"><Relationship Id="rId8" Type="http://schemas.openxmlformats.org/officeDocument/2006/relationships/hyperlink" Target="https://doranum.fr/depot-entrepots/fiche-synthetique/" TargetMode="External"/><Relationship Id="rId3" Type="http://schemas.openxmlformats.org/officeDocument/2006/relationships/image" Target="../media/image8.png"/><Relationship Id="rId7" Type="http://schemas.openxmlformats.org/officeDocument/2006/relationships/hyperlink" Target="https://doranum.fr/data-paper-data-journal/contenu-data-paper/" TargetMode="External"/><Relationship Id="rId12" Type="http://schemas.openxmlformats.org/officeDocument/2006/relationships/hyperlink" Target="https://doranum.fr/depot-entrepots/deposer-ses-donnees/" TargetMode="External"/><Relationship Id="rId2" Type="http://schemas.openxmlformats.org/officeDocument/2006/relationships/notesSlide" Target="../notesSlides/notesSlide157.xml"/><Relationship Id="rId1" Type="http://schemas.openxmlformats.org/officeDocument/2006/relationships/slideLayout" Target="../slideLayouts/slideLayout50.xml"/><Relationship Id="rId6" Type="http://schemas.openxmlformats.org/officeDocument/2006/relationships/hyperlink" Target="https://doranum.fr/data-paper-data-journal/minute-publication-data-papers/" TargetMode="External"/><Relationship Id="rId11" Type="http://schemas.openxmlformats.org/officeDocument/2006/relationships/hyperlink" Target="https://www.couperin.org/science-ouverte/ressources-du-gtso/groupe-donnees" TargetMode="External"/><Relationship Id="rId5" Type="http://schemas.openxmlformats.org/officeDocument/2006/relationships/hyperlink" Target="https://mi-gt-donnees.pages.math.unistra.fr/site/download/Christine%20Hadrossek%20-%20Synth%C3%A8se%20webinaire%20du%205%20novembre%20Data%20Paper.pdf" TargetMode="External"/><Relationship Id="rId10" Type="http://schemas.openxmlformats.org/officeDocument/2006/relationships/hyperlink" Target="https://doranum.fr/data-paper-data-journal/criteres-evaluation-data-papers/" TargetMode="External"/><Relationship Id="rId4" Type="http://schemas.openxmlformats.org/officeDocument/2006/relationships/hyperlink" Target="https://doranum.fr/2020/11/20/supports-du-webinaire-data-paper-une-incitation-a-la-qualification-et-a-la-reutilisation-des-jeux-de-donnees/" TargetMode="External"/><Relationship Id="rId9" Type="http://schemas.openxmlformats.org/officeDocument/2006/relationships/hyperlink" Target="https://doranum.fr/depot-entrepots/choix-entrepot-depot-donnees/" TargetMode="External"/></Relationships>
</file>

<file path=ppt/slides/_rels/slide158.xml.rels><?xml version="1.0" encoding="UTF-8" standalone="yes"?>
<Relationships xmlns="http://schemas.openxmlformats.org/package/2006/relationships"><Relationship Id="rId8" Type="http://schemas.openxmlformats.org/officeDocument/2006/relationships/hyperlink" Target="https://doranum.fr/economie-gestion/etude-de-cas-gestion-donnees-economie/" TargetMode="External"/><Relationship Id="rId3" Type="http://schemas.openxmlformats.org/officeDocument/2006/relationships/image" Target="../media/image8.png"/><Relationship Id="rId7" Type="http://schemas.openxmlformats.org/officeDocument/2006/relationships/hyperlink" Target="https://uniofcam.libwizard.com/f/CreativeCommons" TargetMode="External"/><Relationship Id="rId2" Type="http://schemas.openxmlformats.org/officeDocument/2006/relationships/notesSlide" Target="../notesSlides/notesSlide158.xml"/><Relationship Id="rId1" Type="http://schemas.openxmlformats.org/officeDocument/2006/relationships/slideLayout" Target="../slideLayouts/slideLayout50.xml"/><Relationship Id="rId6" Type="http://schemas.openxmlformats.org/officeDocument/2006/relationships/hyperlink" Target="https://doranum.fr/depot-entrepots/deposez-un-jeu-sur-les-entrepots-de-donnees_10_13143_aabd-hs57/" TargetMode="External"/><Relationship Id="rId5" Type="http://schemas.openxmlformats.org/officeDocument/2006/relationships/hyperlink" Target="https://doranum.fr/stockage-archivage/quiz-format-ouvert-ou-ferme/" TargetMode="External"/><Relationship Id="rId4" Type="http://schemas.openxmlformats.org/officeDocument/2006/relationships/hyperlink" Target="https://doranum.fr/data-paper-data-journal/" TargetMode="External"/><Relationship Id="rId9" Type="http://schemas.openxmlformats.org/officeDocument/2006/relationships/hyperlink" Target="https://www.gbif.org/fr/event/7j0sFhaug80CIMqs6aWegK/webinar-introduction-to-data-paper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50.xml"/><Relationship Id="rId6" Type="http://schemas.openxmlformats.org/officeDocument/2006/relationships/image" Target="../media/image8.png"/><Relationship Id="rId5" Type="http://schemas.openxmlformats.org/officeDocument/2006/relationships/image" Target="../media/image39.png"/><Relationship Id="rId4" Type="http://schemas.openxmlformats.org/officeDocument/2006/relationships/hyperlink" Target="https://doi.org/10.18167/DVN1/PKCW2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50.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50.xml"/><Relationship Id="rId6" Type="http://schemas.openxmlformats.org/officeDocument/2006/relationships/image" Target="../media/image44.png"/><Relationship Id="rId11" Type="http://schemas.openxmlformats.org/officeDocument/2006/relationships/image" Target="../media/image8.png"/><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hyperlink" Target="https://doi.org/10.57745/KMGODH" TargetMode="External"/><Relationship Id="rId3" Type="http://schemas.openxmlformats.org/officeDocument/2006/relationships/image" Target="../media/image47.png"/><Relationship Id="rId7" Type="http://schemas.openxmlformats.org/officeDocument/2006/relationships/image" Target="../media/image51.svg"/><Relationship Id="rId12"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7.png"/><Relationship Id="rId4" Type="http://schemas.openxmlformats.org/officeDocument/2006/relationships/image" Target="../media/image53.png"/><Relationship Id="rId9"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hyperlink" Target="https://www.gbif.org/dataset/b528799a-2d52-4023-aa02-9ce081e3ca5f"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55.xml"/><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76.png"/><Relationship Id="rId5" Type="http://schemas.openxmlformats.org/officeDocument/2006/relationships/image" Target="../media/image8.png"/><Relationship Id="rId4" Type="http://schemas.openxmlformats.org/officeDocument/2006/relationships/hyperlink" Target="https://creativecommons.org/licenses/by-nc/4.0/"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50.xml"/><Relationship Id="rId6" Type="http://schemas.openxmlformats.org/officeDocument/2006/relationships/image" Target="../media/image8.png"/><Relationship Id="rId5" Type="http://schemas.openxmlformats.org/officeDocument/2006/relationships/hyperlink" Target="https://journals.elsevier.com/data-in-brief/policies-and-guidelines/public-repositories-to-store-and-find-data" TargetMode="External"/><Relationship Id="rId4" Type="http://schemas.openxmlformats.org/officeDocument/2006/relationships/hyperlink" Target="http://www.journals.elsevier.com/data-in-brief/"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sciencedirect.com/science/article/pii/S2352340922006266"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hyperlink" Target="https://doi.org/10.1016/j.dib.2023.108906" TargetMode="External"/><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36.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4.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36.xml"/><Relationship Id="rId5" Type="http://schemas.openxmlformats.org/officeDocument/2006/relationships/image" Target="../media/image91.png"/><Relationship Id="rId4" Type="http://schemas.openxmlformats.org/officeDocument/2006/relationships/image" Target="../media/image90.png"/></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6.xml"/><Relationship Id="rId1" Type="http://schemas.openxmlformats.org/officeDocument/2006/relationships/slideLayout" Target="../slideLayouts/slideLayout36.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7.xml"/><Relationship Id="rId1" Type="http://schemas.openxmlformats.org/officeDocument/2006/relationships/slideLayout" Target="../slideLayouts/slideLayout50.xml"/><Relationship Id="rId5" Type="http://schemas.openxmlformats.org/officeDocument/2006/relationships/image" Target="../media/image8.png"/><Relationship Id="rId4" Type="http://schemas.openxmlformats.org/officeDocument/2006/relationships/hyperlink" Target="http://www.journals.elsevier.com/data-in-brief/"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8.xml"/><Relationship Id="rId1" Type="http://schemas.openxmlformats.org/officeDocument/2006/relationships/slideLayout" Target="../slideLayouts/slideLayout36.xml"/><Relationship Id="rId6" Type="http://schemas.openxmlformats.org/officeDocument/2006/relationships/hyperlink" Target="https://esj-journals.onlinelibrary.wiley.com/doi/10.1111/1440-1703.12315" TargetMode="External"/><Relationship Id="rId5" Type="http://schemas.openxmlformats.org/officeDocument/2006/relationships/image" Target="../media/image95.png"/><Relationship Id="rId4" Type="http://schemas.openxmlformats.org/officeDocument/2006/relationships/image" Target="../media/image97.png"/></Relationships>
</file>

<file path=ppt/slides/_rels/slide3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39.xml"/><Relationship Id="rId1" Type="http://schemas.openxmlformats.org/officeDocument/2006/relationships/slideLayout" Target="../slideLayouts/slideLayout36.xml"/><Relationship Id="rId6" Type="http://schemas.openxmlformats.org/officeDocument/2006/relationships/image" Target="../media/image98.png"/><Relationship Id="rId5" Type="http://schemas.openxmlformats.org/officeDocument/2006/relationships/hyperlink" Target="https://esj-journals.onlinelibrary.wiley.com/doi/10.1111/1440-1703.12315" TargetMode="External"/><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0.xml"/><Relationship Id="rId1" Type="http://schemas.openxmlformats.org/officeDocument/2006/relationships/slideLayout" Target="../slideLayouts/slideLayout36.xml"/><Relationship Id="rId4" Type="http://schemas.openxmlformats.org/officeDocument/2006/relationships/image" Target="../media/image10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55.xml"/><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3.xml"/><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106.png"/><Relationship Id="rId5" Type="http://schemas.openxmlformats.org/officeDocument/2006/relationships/image" Target="../media/image8.png"/><Relationship Id="rId4" Type="http://schemas.openxmlformats.org/officeDocument/2006/relationships/hyperlink" Target="https://creativecommons.org/licenses/by-nc/4.0/"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45.xml"/><Relationship Id="rId5" Type="http://schemas.openxmlformats.org/officeDocument/2006/relationships/image" Target="../media/image107.png"/><Relationship Id="rId4" Type="http://schemas.openxmlformats.org/officeDocument/2006/relationships/hyperlink" Target="https://www.sciencedirect.com/journal/data-in-brief/vol/48/suppl/C"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bdj.pensoft.net/article/32910/" TargetMode="External"/><Relationship Id="rId3" Type="http://schemas.openxmlformats.org/officeDocument/2006/relationships/hyperlink" Target="https://doi.org/10.1038/s41597-022-01145-4" TargetMode="External"/><Relationship Id="rId7" Type="http://schemas.openxmlformats.org/officeDocument/2006/relationships/hyperlink" Target="https://doi.org/10.1016/j.dib.2018.10.045" TargetMode="External"/><Relationship Id="rId2" Type="http://schemas.openxmlformats.org/officeDocument/2006/relationships/notesSlide" Target="../notesSlides/notesSlide46.xml"/><Relationship Id="rId1" Type="http://schemas.openxmlformats.org/officeDocument/2006/relationships/slideLayout" Target="../slideLayouts/slideLayout45.xml"/><Relationship Id="rId6" Type="http://schemas.openxmlformats.org/officeDocument/2006/relationships/hyperlink" Target="https://doi.org/10.1016/j.dib.2018.01.065" TargetMode="External"/><Relationship Id="rId5" Type="http://schemas.openxmlformats.org/officeDocument/2006/relationships/hyperlink" Target="https://doi.org/10.1038/sdata.2016.84" TargetMode="External"/><Relationship Id="rId10" Type="http://schemas.openxmlformats.org/officeDocument/2006/relationships/image" Target="../media/image8.png"/><Relationship Id="rId4" Type="http://schemas.openxmlformats.org/officeDocument/2006/relationships/hyperlink" Target="https://doi.org/10.1016/j.dib.2022.108515" TargetMode="External"/><Relationship Id="rId9" Type="http://schemas.openxmlformats.org/officeDocument/2006/relationships/hyperlink" Target="https://bmcresnotes.biomedcentral.com/articles/10.1186/s13104-021-05552-5"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0.xml"/></Relationships>
</file>

<file path=ppt/slides/_rels/slide4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doi.org/10.5334/dsj-2019-018" TargetMode="External"/><Relationship Id="rId7" Type="http://schemas.openxmlformats.org/officeDocument/2006/relationships/hyperlink" Target="https://doi.org/10.1016/j.dib.2020.105154" TargetMode="External"/><Relationship Id="rId2" Type="http://schemas.openxmlformats.org/officeDocument/2006/relationships/notesSlide" Target="../notesSlides/notesSlide48.xml"/><Relationship Id="rId1" Type="http://schemas.openxmlformats.org/officeDocument/2006/relationships/slideLayout" Target="../slideLayouts/slideLayout45.xml"/><Relationship Id="rId6" Type="http://schemas.openxmlformats.org/officeDocument/2006/relationships/hyperlink" Target="https://doi.org/10.1002/ecy.2394" TargetMode="External"/><Relationship Id="rId5" Type="http://schemas.openxmlformats.org/officeDocument/2006/relationships/hyperlink" Target="https://doi.org/10.1186/s13104-021-05552-5" TargetMode="External"/><Relationship Id="rId4" Type="http://schemas.openxmlformats.org/officeDocument/2006/relationships/hyperlink" Target="https://doi.org/10.1093/gigascience/giab010"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doi.org/10.1002/2688-8319.12133" TargetMode="External"/><Relationship Id="rId7" Type="http://schemas.openxmlformats.org/officeDocument/2006/relationships/hyperlink" Target="https://doi.org/10.1111/geb.12715" TargetMode="External"/><Relationship Id="rId2" Type="http://schemas.openxmlformats.org/officeDocument/2006/relationships/notesSlide" Target="../notesSlides/notesSlide49.xml"/><Relationship Id="rId1" Type="http://schemas.openxmlformats.org/officeDocument/2006/relationships/slideLayout" Target="../slideLayouts/slideLayout45.xml"/><Relationship Id="rId6" Type="http://schemas.openxmlformats.org/officeDocument/2006/relationships/hyperlink" Target="https://link.springer.com/article/10.1007/s11284-018-1633-x" TargetMode="External"/><Relationship Id="rId5" Type="http://schemas.openxmlformats.org/officeDocument/2006/relationships/hyperlink" Target="https://doi.org/10.1111/geb.12821" TargetMode="External"/><Relationship Id="rId4" Type="http://schemas.openxmlformats.org/officeDocument/2006/relationships/hyperlink" Target="https://esajournals.onlinelibrary.wiley.com/doi/10.1002/ecy.3470"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8" Type="http://schemas.openxmlformats.org/officeDocument/2006/relationships/hyperlink" Target="https://natureconservation.pensoft.net/about#DataPublishingGuidelines" TargetMode="External"/><Relationship Id="rId3" Type="http://schemas.openxmlformats.org/officeDocument/2006/relationships/hyperlink" Target="https://www.nature.com/articles/s41597-020-0436-4" TargetMode="External"/><Relationship Id="rId7" Type="http://schemas.openxmlformats.org/officeDocument/2006/relationships/hyperlink" Target="http://www.gbif.fr/page/ressources/data-papers" TargetMode="External"/><Relationship Id="rId2" Type="http://schemas.openxmlformats.org/officeDocument/2006/relationships/notesSlide" Target="../notesSlides/notesSlide50.xml"/><Relationship Id="rId1" Type="http://schemas.openxmlformats.org/officeDocument/2006/relationships/slideLayout" Target="../slideLayouts/slideLayout45.xml"/><Relationship Id="rId6" Type="http://schemas.openxmlformats.org/officeDocument/2006/relationships/hyperlink" Target="https://bdj.pensoft.net/article/37518/instance/5252969/" TargetMode="External"/><Relationship Id="rId5" Type="http://schemas.openxmlformats.org/officeDocument/2006/relationships/hyperlink" Target="https://bdj.pensoft.net/article/56286/list/8/" TargetMode="External"/><Relationship Id="rId4" Type="http://schemas.openxmlformats.org/officeDocument/2006/relationships/hyperlink" Target="https://doi.org/10.1038/sdata.2017.123" TargetMode="External"/><Relationship Id="rId9" Type="http://schemas.openxmlformats.org/officeDocument/2006/relationships/image" Target="../media/image8.png"/></Relationships>
</file>

<file path=ppt/slides/_rels/slide5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doi.org/10.3897/BDJ.8.e47865" TargetMode="External"/><Relationship Id="rId7" Type="http://schemas.openxmlformats.org/officeDocument/2006/relationships/hyperlink" Target="https://www.nature.com/articles/sdata201887#t6" TargetMode="External"/><Relationship Id="rId2" Type="http://schemas.openxmlformats.org/officeDocument/2006/relationships/notesSlide" Target="../notesSlides/notesSlide51.xml"/><Relationship Id="rId1" Type="http://schemas.openxmlformats.org/officeDocument/2006/relationships/slideLayout" Target="../slideLayouts/slideLayout45.xml"/><Relationship Id="rId6" Type="http://schemas.openxmlformats.org/officeDocument/2006/relationships/hyperlink" Target="https://doi.org/10.3897/BDJ.9.e59913" TargetMode="External"/><Relationship Id="rId5" Type="http://schemas.openxmlformats.org/officeDocument/2006/relationships/hyperlink" Target="https://doi.org/10.3897/BDJ.9.e69022" TargetMode="External"/><Relationship Id="rId4" Type="http://schemas.openxmlformats.org/officeDocument/2006/relationships/hyperlink" Target="https://esajournals.onlinelibrary.wiley.com/doi/10.1002/ecy.2379"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doi.org/10.1038/s41597-020-00763-0" TargetMode="External"/><Relationship Id="rId3" Type="http://schemas.openxmlformats.org/officeDocument/2006/relationships/hyperlink" Target="https://www.nature.com/articles/s41597-022-01277-7#Sec10" TargetMode="External"/><Relationship Id="rId7" Type="http://schemas.openxmlformats.org/officeDocument/2006/relationships/hyperlink" Target="https://doi.org/10.1038/s41597-019-0236-x" TargetMode="External"/><Relationship Id="rId2" Type="http://schemas.openxmlformats.org/officeDocument/2006/relationships/notesSlide" Target="../notesSlides/notesSlide52.xml"/><Relationship Id="rId1" Type="http://schemas.openxmlformats.org/officeDocument/2006/relationships/slideLayout" Target="../slideLayouts/slideLayout45.xml"/><Relationship Id="rId6" Type="http://schemas.openxmlformats.org/officeDocument/2006/relationships/hyperlink" Target="https://doi.org/10.1002/hyp.14108" TargetMode="External"/><Relationship Id="rId5" Type="http://schemas.openxmlformats.org/officeDocument/2006/relationships/hyperlink" Target="https://oneecosystem.pensoft.net/articles.php?id=24295" TargetMode="External"/><Relationship Id="rId4" Type="http://schemas.openxmlformats.org/officeDocument/2006/relationships/hyperlink" Target="https://doi.org/10.1002/gdj3.92" TargetMode="External"/><Relationship Id="rId9" Type="http://schemas.openxmlformats.org/officeDocument/2006/relationships/image" Target="../media/image8.png"/></Relationships>
</file>

<file path=ppt/slides/_rels/slide5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doi.org/10.1038/s41597-022-01318-1" TargetMode="External"/><Relationship Id="rId7" Type="http://schemas.openxmlformats.org/officeDocument/2006/relationships/hyperlink" Target="https://doi.org/10.1016/j.dib.2018.09.013" TargetMode="External"/><Relationship Id="rId2" Type="http://schemas.openxmlformats.org/officeDocument/2006/relationships/notesSlide" Target="../notesSlides/notesSlide53.xml"/><Relationship Id="rId1" Type="http://schemas.openxmlformats.org/officeDocument/2006/relationships/slideLayout" Target="../slideLayouts/slideLayout45.xml"/><Relationship Id="rId6" Type="http://schemas.openxmlformats.org/officeDocument/2006/relationships/hyperlink" Target="https://doi.org/10.1111/ejss.13299" TargetMode="External"/><Relationship Id="rId5" Type="http://schemas.openxmlformats.org/officeDocument/2006/relationships/hyperlink" Target="https://doi.org/10.1016/j.dib.2018.10.124" TargetMode="External"/><Relationship Id="rId4" Type="http://schemas.openxmlformats.org/officeDocument/2006/relationships/hyperlink" Target="https://odjar.org/article/view/15763/15359"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s://doi.org/10.1002/hyp.14108" TargetMode="External"/><Relationship Id="rId3" Type="http://schemas.openxmlformats.org/officeDocument/2006/relationships/hyperlink" Target="https://doi.org/10.1029/2021WR030386" TargetMode="External"/><Relationship Id="rId7" Type="http://schemas.openxmlformats.org/officeDocument/2006/relationships/hyperlink" Target="https://doi.org/10.1016/j.dib.2022.108541" TargetMode="External"/><Relationship Id="rId2" Type="http://schemas.openxmlformats.org/officeDocument/2006/relationships/notesSlide" Target="../notesSlides/notesSlide54.xml"/><Relationship Id="rId1" Type="http://schemas.openxmlformats.org/officeDocument/2006/relationships/slideLayout" Target="../slideLayouts/slideLayout45.xml"/><Relationship Id="rId6" Type="http://schemas.openxmlformats.org/officeDocument/2006/relationships/hyperlink" Target="https://doi.org/10.1002/hyp.14272" TargetMode="External"/><Relationship Id="rId5" Type="http://schemas.openxmlformats.org/officeDocument/2006/relationships/hyperlink" Target="https://doi.org/10.1029/2021WR030581" TargetMode="External"/><Relationship Id="rId4" Type="http://schemas.openxmlformats.org/officeDocument/2006/relationships/hyperlink" Target="https://doi.org/10.1016/j.dib.2022.108646" TargetMode="External"/><Relationship Id="rId9" Type="http://schemas.openxmlformats.org/officeDocument/2006/relationships/image" Target="../media/image8.png"/></Relationships>
</file>

<file path=ppt/slides/_rels/slide5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doi.org/10.1093/gigascience/gix018" TargetMode="External"/><Relationship Id="rId7" Type="http://schemas.openxmlformats.org/officeDocument/2006/relationships/hyperlink" Target="https://doi.org/10.1186/s13104-021-05798-z" TargetMode="External"/><Relationship Id="rId2" Type="http://schemas.openxmlformats.org/officeDocument/2006/relationships/notesSlide" Target="../notesSlides/notesSlide55.xml"/><Relationship Id="rId1" Type="http://schemas.openxmlformats.org/officeDocument/2006/relationships/slideLayout" Target="../slideLayouts/slideLayout45.xml"/><Relationship Id="rId6" Type="http://schemas.openxmlformats.org/officeDocument/2006/relationships/hyperlink" Target="https://bmcresnotes.biomedcentral.com/articles/10.1186/s13104-020-05431-5" TargetMode="External"/><Relationship Id="rId5" Type="http://schemas.openxmlformats.org/officeDocument/2006/relationships/hyperlink" Target="https://doi.org/10.1094/PHYTO-09-18-0328-A" TargetMode="External"/><Relationship Id="rId4" Type="http://schemas.openxmlformats.org/officeDocument/2006/relationships/hyperlink" Target="https://doi.org/10.1016/j.dib.2018.12.080"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s://doi.org/10.1093/ije/dyab027" TargetMode="External"/><Relationship Id="rId3" Type="http://schemas.openxmlformats.org/officeDocument/2006/relationships/hyperlink" Target="http://doi.org/10.5334/ohd.33" TargetMode="External"/><Relationship Id="rId7" Type="http://schemas.openxmlformats.org/officeDocument/2006/relationships/hyperlink" Target="https://doi.org/10.1038/s41597-020-00757-y" TargetMode="External"/><Relationship Id="rId2" Type="http://schemas.openxmlformats.org/officeDocument/2006/relationships/notesSlide" Target="../notesSlides/notesSlide56.xml"/><Relationship Id="rId1" Type="http://schemas.openxmlformats.org/officeDocument/2006/relationships/slideLayout" Target="../slideLayouts/slideLayout45.xml"/><Relationship Id="rId6" Type="http://schemas.openxmlformats.org/officeDocument/2006/relationships/hyperlink" Target="https://doi.org/10.3897/BDJ.8.e58076" TargetMode="External"/><Relationship Id="rId5" Type="http://schemas.openxmlformats.org/officeDocument/2006/relationships/hyperlink" Target="https://doi.org/10.1016/j.dib.2021.106961" TargetMode="External"/><Relationship Id="rId4" Type="http://schemas.openxmlformats.org/officeDocument/2006/relationships/hyperlink" Target="http://doi.org/10.5334/ohd.31" TargetMode="External"/><Relationship Id="rId9" Type="http://schemas.openxmlformats.org/officeDocument/2006/relationships/image" Target="../media/image8.png"/></Relationships>
</file>

<file path=ppt/slides/_rels/slide57.xml.rels><?xml version="1.0" encoding="UTF-8" standalone="yes"?>
<Relationships xmlns="http://schemas.openxmlformats.org/package/2006/relationships"><Relationship Id="rId8" Type="http://schemas.openxmlformats.org/officeDocument/2006/relationships/hyperlink" Target="https://doi.org/10.1016/j.dib.2021.106766" TargetMode="External"/><Relationship Id="rId3" Type="http://schemas.openxmlformats.org/officeDocument/2006/relationships/hyperlink" Target="https://doi.org/10.1515/jbnst-2023-0004" TargetMode="External"/><Relationship Id="rId7" Type="http://schemas.openxmlformats.org/officeDocument/2006/relationships/hyperlink" Target="https://doi.org/10.1038/s41597-022-01659-x" TargetMode="External"/><Relationship Id="rId2" Type="http://schemas.openxmlformats.org/officeDocument/2006/relationships/notesSlide" Target="../notesSlides/notesSlide57.xml"/><Relationship Id="rId1" Type="http://schemas.openxmlformats.org/officeDocument/2006/relationships/slideLayout" Target="../slideLayouts/slideLayout45.xml"/><Relationship Id="rId6" Type="http://schemas.openxmlformats.org/officeDocument/2006/relationships/hyperlink" Target="https://doi.org/10.1038/sdata.2018.225" TargetMode="External"/><Relationship Id="rId5" Type="http://schemas.openxmlformats.org/officeDocument/2006/relationships/hyperlink" Target="https://doi.org/10.1016/j.dib.2018.05.006" TargetMode="External"/><Relationship Id="rId10" Type="http://schemas.openxmlformats.org/officeDocument/2006/relationships/image" Target="../media/image8.png"/><Relationship Id="rId4" Type="http://schemas.openxmlformats.org/officeDocument/2006/relationships/hyperlink" Target="https://doi.org/10.1016/j.dib.2022.108561" TargetMode="External"/><Relationship Id="rId9" Type="http://schemas.openxmlformats.org/officeDocument/2006/relationships/hyperlink" Target="https://doi.org/10.1515/jbnst-2020-0029"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s://openhumanitiesdata.metajnl.com/articles?section=1" TargetMode="External"/><Relationship Id="rId3" Type="http://schemas.openxmlformats.org/officeDocument/2006/relationships/hyperlink" Target="https://doi.org/10.1016/j.dib.2022.108429" TargetMode="External"/><Relationship Id="rId7" Type="http://schemas.openxmlformats.org/officeDocument/2006/relationships/image" Target="../media/image8.png"/><Relationship Id="rId2" Type="http://schemas.openxmlformats.org/officeDocument/2006/relationships/notesSlide" Target="../notesSlides/notesSlide58.xml"/><Relationship Id="rId1" Type="http://schemas.openxmlformats.org/officeDocument/2006/relationships/slideLayout" Target="../slideLayouts/slideLayout45.xml"/><Relationship Id="rId6" Type="http://schemas.openxmlformats.org/officeDocument/2006/relationships/hyperlink" Target="https://doi.org/10.1016/j.dib.2018.10.112" TargetMode="External"/><Relationship Id="rId5" Type="http://schemas.openxmlformats.org/officeDocument/2006/relationships/hyperlink" Target="http://doi.org/10.5334/ohd.30" TargetMode="External"/><Relationship Id="rId4" Type="http://schemas.openxmlformats.org/officeDocument/2006/relationships/hyperlink" Target="https://doi.org/10.1016/j.dib.2020.106542" TargetMode="External"/></Relationships>
</file>

<file path=ppt/slides/_rels/slide59.xml.rels><?xml version="1.0" encoding="UTF-8" standalone="yes"?>
<Relationships xmlns="http://schemas.openxmlformats.org/package/2006/relationships"><Relationship Id="rId8" Type="http://schemas.openxmlformats.org/officeDocument/2006/relationships/hyperlink" Target="https://www.cahiersagricultures.fr/articles/cagri/full_html/2019/01/cagri180210/cagri180210.html" TargetMode="External"/><Relationship Id="rId3" Type="http://schemas.openxmlformats.org/officeDocument/2006/relationships/hyperlink" Target="https://doi.org/10.4000/cybergeo.39387" TargetMode="External"/><Relationship Id="rId7" Type="http://schemas.openxmlformats.org/officeDocument/2006/relationships/hyperlink" Target="https://www.cahiersagricultures.fr/articles/cagri/full_html/2019/01/cagri190040/cagri190040.html" TargetMode="External"/><Relationship Id="rId2" Type="http://schemas.openxmlformats.org/officeDocument/2006/relationships/notesSlide" Target="../notesSlides/notesSlide59.xml"/><Relationship Id="rId1" Type="http://schemas.openxmlformats.org/officeDocument/2006/relationships/slideLayout" Target="../slideLayouts/slideLayout45.xml"/><Relationship Id="rId6" Type="http://schemas.openxmlformats.org/officeDocument/2006/relationships/hyperlink" Target="https://www.cahiersagricultures.fr/fr/component/toc/?task=topic&amp;id=889" TargetMode="External"/><Relationship Id="rId11" Type="http://schemas.openxmlformats.org/officeDocument/2006/relationships/image" Target="../media/image8.png"/><Relationship Id="rId5" Type="http://schemas.openxmlformats.org/officeDocument/2006/relationships/hyperlink" Target="https://doi.org/10.4000/cybergeo.36443" TargetMode="External"/><Relationship Id="rId10" Type="http://schemas.openxmlformats.org/officeDocument/2006/relationships/hyperlink" Target="https://www.cahiersagricultures.fr/articles/cagri/full_html/2018/01/cagri170114/cagri170114.html" TargetMode="External"/><Relationship Id="rId4" Type="http://schemas.openxmlformats.org/officeDocument/2006/relationships/hyperlink" Target="https://doi.org/10.4000/cybergeo.37430" TargetMode="External"/><Relationship Id="rId9" Type="http://schemas.openxmlformats.org/officeDocument/2006/relationships/hyperlink" Target="https://www.cahiersagricultures.fr/articles/cagri/full_html/2018/02/cagri170184/cagri170184.html"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0.xml"/><Relationship Id="rId1" Type="http://schemas.openxmlformats.org/officeDocument/2006/relationships/slideLayout" Target="../slideLayouts/slideLayout55.xml"/><Relationship Id="rId4" Type="http://schemas.openxmlformats.org/officeDocument/2006/relationships/image" Target="../media/image75.png"/></Relationships>
</file>

<file path=ppt/slides/_rels/slide6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1.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hyperlink" Target="https://creativecommons.org/licenses/by-nc/4.0/"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5.xml"/><Relationship Id="rId1" Type="http://schemas.openxmlformats.org/officeDocument/2006/relationships/slideLayout" Target="../slideLayouts/slideLayout14.xml"/><Relationship Id="rId5" Type="http://schemas.openxmlformats.org/officeDocument/2006/relationships/image" Target="../media/image105.jpeg"/><Relationship Id="rId4" Type="http://schemas.openxmlformats.org/officeDocument/2006/relationships/hyperlink" Target="https://doranum.fr/enjeux-benefices/principes-fair/"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7.xml"/><Relationship Id="rId1" Type="http://schemas.openxmlformats.org/officeDocument/2006/relationships/slideLayout" Target="../slideLayouts/slideLayout36.xml"/></Relationships>
</file>

<file path=ppt/slides/_rels/slide6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1.png"/><Relationship Id="rId2" Type="http://schemas.openxmlformats.org/officeDocument/2006/relationships/notesSlide" Target="../notesSlides/notesSlide68.xml"/><Relationship Id="rId1" Type="http://schemas.openxmlformats.org/officeDocument/2006/relationships/slideLayout" Target="../slideLayouts/slideLayout4.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hyperlink" Target="https://www.iso.org/fr/iso-8601-date-and-time-format.html" TargetMode="External"/></Relationships>
</file>

<file path=ppt/slides/_rels/slide69.xml.rels><?xml version="1.0" encoding="UTF-8" standalone="yes"?>
<Relationships xmlns="http://schemas.openxmlformats.org/package/2006/relationships"><Relationship Id="rId8" Type="http://schemas.openxmlformats.org/officeDocument/2006/relationships/hyperlink" Target="http://www.dcc.ac.uk/resources/metadata-standards" TargetMode="External"/><Relationship Id="rId13" Type="http://schemas.openxmlformats.org/officeDocument/2006/relationships/image" Target="../media/image117.PNG"/><Relationship Id="rId3" Type="http://schemas.openxmlformats.org/officeDocument/2006/relationships/image" Target="../media/image8.png"/><Relationship Id="rId7" Type="http://schemas.openxmlformats.org/officeDocument/2006/relationships/image" Target="../media/image114.png"/><Relationship Id="rId12" Type="http://schemas.openxmlformats.org/officeDocument/2006/relationships/image" Target="../media/image116.PNG"/><Relationship Id="rId2" Type="http://schemas.openxmlformats.org/officeDocument/2006/relationships/notesSlide" Target="../notesSlides/notesSlide69.xml"/><Relationship Id="rId1" Type="http://schemas.openxmlformats.org/officeDocument/2006/relationships/slideLayout" Target="../slideLayouts/slideLayout4.xml"/><Relationship Id="rId6" Type="http://schemas.openxmlformats.org/officeDocument/2006/relationships/image" Target="../media/image113.png"/><Relationship Id="rId11" Type="http://schemas.openxmlformats.org/officeDocument/2006/relationships/hyperlink" Target="https://www.iso.org/fr/home.html" TargetMode="External"/><Relationship Id="rId5" Type="http://schemas.openxmlformats.org/officeDocument/2006/relationships/hyperlink" Target="http://rd-alliance.github.io/metadata-directory/standards/" TargetMode="External"/><Relationship Id="rId10" Type="http://schemas.openxmlformats.org/officeDocument/2006/relationships/hyperlink" Target="https://www.elixir-europe.org/communities" TargetMode="External"/><Relationship Id="rId4" Type="http://schemas.openxmlformats.org/officeDocument/2006/relationships/image" Target="../media/image112.png"/><Relationship Id="rId9" Type="http://schemas.openxmlformats.org/officeDocument/2006/relationships/image" Target="../media/image115.PNG"/><Relationship Id="rId14" Type="http://schemas.openxmlformats.org/officeDocument/2006/relationships/hyperlink" Target="https://fairsharing.org/"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4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7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2.xml"/><Relationship Id="rId1" Type="http://schemas.openxmlformats.org/officeDocument/2006/relationships/slideLayout" Target="../slideLayouts/slideLayout12.xml"/><Relationship Id="rId6" Type="http://schemas.openxmlformats.org/officeDocument/2006/relationships/hyperlink" Target="https://www.datacc.org/vos-besoins/trouver-des-donnees/moteurs-de-recherche-scientifiques-et-data-journals/" TargetMode="External"/><Relationship Id="rId5" Type="http://schemas.openxmlformats.org/officeDocument/2006/relationships/hyperlink" Target="https://datasetsearch.research.google.com/" TargetMode="External"/><Relationship Id="rId4" Type="http://schemas.openxmlformats.org/officeDocument/2006/relationships/hyperlink" Target="https://commons.datacite.org/"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3.xml"/><Relationship Id="rId1" Type="http://schemas.openxmlformats.org/officeDocument/2006/relationships/slideLayout" Target="../slideLayouts/slideLayout12.xml"/><Relationship Id="rId5" Type="http://schemas.openxmlformats.org/officeDocument/2006/relationships/image" Target="../media/image120.png"/><Relationship Id="rId4" Type="http://schemas.openxmlformats.org/officeDocument/2006/relationships/image" Target="../media/image35.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7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121.png"/></Relationships>
</file>

<file path=ppt/slides/_rels/slide7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9.xml"/><Relationship Id="rId1" Type="http://schemas.openxmlformats.org/officeDocument/2006/relationships/slideLayout" Target="../slideLayouts/slideLayout55.xml"/><Relationship Id="rId4" Type="http://schemas.openxmlformats.org/officeDocument/2006/relationships/image" Target="../media/image75.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36.xml"/><Relationship Id="rId4" Type="http://schemas.openxmlformats.org/officeDocument/2006/relationships/hyperlink" Target="https://nospensees.fr/la-valeur-de-la-reconnaissance/"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0.xml"/><Relationship Id="rId1" Type="http://schemas.openxmlformats.org/officeDocument/2006/relationships/slideLayout" Target="../slideLayouts/slideLayout13.xml"/><Relationship Id="rId6" Type="http://schemas.openxmlformats.org/officeDocument/2006/relationships/image" Target="../media/image123.png"/><Relationship Id="rId5" Type="http://schemas.openxmlformats.org/officeDocument/2006/relationships/image" Target="../media/image8.png"/><Relationship Id="rId4" Type="http://schemas.openxmlformats.org/officeDocument/2006/relationships/hyperlink" Target="https://creativecommons.org/licenses/by-nc/4.0/" TargetMode="External"/></Relationships>
</file>

<file path=ppt/slides/_rels/slide81.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8.png"/><Relationship Id="rId7" Type="http://schemas.openxmlformats.org/officeDocument/2006/relationships/hyperlink" Target="https://www.datacc.org/vos-besoins/trouver-des-donnees/moteurs-de-recherche-scientifiques-et-data-journals/" TargetMode="External"/><Relationship Id="rId2" Type="http://schemas.openxmlformats.org/officeDocument/2006/relationships/notesSlide" Target="../notesSlides/notesSlide81.xml"/><Relationship Id="rId1" Type="http://schemas.openxmlformats.org/officeDocument/2006/relationships/slideLayout" Target="../slideLayouts/slideLayout4.xml"/><Relationship Id="rId6" Type="http://schemas.openxmlformats.org/officeDocument/2006/relationships/hyperlink" Target="https://www.base-search.net/Search/Advanced" TargetMode="External"/><Relationship Id="rId5" Type="http://schemas.openxmlformats.org/officeDocument/2006/relationships/hyperlink" Target="https://datasetsearch.research.google.com/" TargetMode="External"/><Relationship Id="rId10" Type="http://schemas.openxmlformats.org/officeDocument/2006/relationships/image" Target="../media/image126.png"/><Relationship Id="rId4" Type="http://schemas.openxmlformats.org/officeDocument/2006/relationships/hyperlink" Target="https://commons.datacite.org/" TargetMode="External"/><Relationship Id="rId9" Type="http://schemas.openxmlformats.org/officeDocument/2006/relationships/image" Target="../media/image125.png"/></Relationships>
</file>

<file path=ppt/slides/_rels/slide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2.xml"/><Relationship Id="rId1" Type="http://schemas.openxmlformats.org/officeDocument/2006/relationships/slideLayout" Target="../slideLayouts/slideLayout4.xml"/><Relationship Id="rId5" Type="http://schemas.openxmlformats.org/officeDocument/2006/relationships/image" Target="../media/image127.png"/><Relationship Id="rId4" Type="http://schemas.openxmlformats.org/officeDocument/2006/relationships/hyperlink" Target="https://commons.datacite.org/"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3.xml"/><Relationship Id="rId1" Type="http://schemas.openxmlformats.org/officeDocument/2006/relationships/slideLayout" Target="../slideLayouts/slideLayout4.xml"/><Relationship Id="rId5" Type="http://schemas.openxmlformats.org/officeDocument/2006/relationships/image" Target="../media/image128.png"/><Relationship Id="rId4" Type="http://schemas.openxmlformats.org/officeDocument/2006/relationships/hyperlink" Target="https://commons.datacite.org/"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4.xml"/><Relationship Id="rId1" Type="http://schemas.openxmlformats.org/officeDocument/2006/relationships/slideLayout" Target="../slideLayouts/slideLayout4.xml"/><Relationship Id="rId5" Type="http://schemas.openxmlformats.org/officeDocument/2006/relationships/image" Target="../media/image127.png"/><Relationship Id="rId4" Type="http://schemas.openxmlformats.org/officeDocument/2006/relationships/hyperlink" Target="https://commons.datacite.org/"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5.xml"/><Relationship Id="rId1" Type="http://schemas.openxmlformats.org/officeDocument/2006/relationships/slideLayout" Target="../slideLayouts/slideLayout55.xml"/><Relationship Id="rId4" Type="http://schemas.openxmlformats.org/officeDocument/2006/relationships/image" Target="../media/image75.png"/></Relationships>
</file>

<file path=ppt/slides/_rels/slide8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86.xml"/><Relationship Id="rId1" Type="http://schemas.openxmlformats.org/officeDocument/2006/relationships/slideLayout" Target="../slideLayouts/slideLayout24.xml"/><Relationship Id="rId6" Type="http://schemas.openxmlformats.org/officeDocument/2006/relationships/hyperlink" Target="https://creativecommons.org/licenses/by-nc-nd/3.0/" TargetMode="External"/><Relationship Id="rId5" Type="http://schemas.openxmlformats.org/officeDocument/2006/relationships/hyperlink" Target="http://c-pour-dire.com/dejeuner-sur-lherbe/" TargetMode="External"/><Relationship Id="rId4" Type="http://schemas.openxmlformats.org/officeDocument/2006/relationships/image" Target="../media/image130.jpg"/></Relationships>
</file>

<file path=ppt/slides/_rels/slide8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jpeg"/><Relationship Id="rId7" Type="http://schemas.openxmlformats.org/officeDocument/2006/relationships/image" Target="../media/image10.png"/><Relationship Id="rId2" Type="http://schemas.openxmlformats.org/officeDocument/2006/relationships/notesSlide" Target="../notesSlides/notesSlide87.xml"/><Relationship Id="rId1" Type="http://schemas.openxmlformats.org/officeDocument/2006/relationships/slideLayout" Target="../slideLayouts/slideLayout13.xml"/><Relationship Id="rId6" Type="http://schemas.openxmlformats.org/officeDocument/2006/relationships/image" Target="../media/image9.gif"/><Relationship Id="rId5" Type="http://schemas.openxmlformats.org/officeDocument/2006/relationships/hyperlink" Target="https://creativecommons.org/licenses/by-nc/4.0/" TargetMode="External"/><Relationship Id="rId4" Type="http://schemas.openxmlformats.org/officeDocument/2006/relationships/image" Target="../media/image8.png"/><Relationship Id="rId9" Type="http://schemas.openxmlformats.org/officeDocument/2006/relationships/image" Target="../media/image12.png"/></Relationships>
</file>

<file path=ppt/slides/_rels/slide8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3" Type="http://schemas.openxmlformats.org/officeDocument/2006/relationships/image" Target="../media/image139.PNG"/><Relationship Id="rId18" Type="http://schemas.openxmlformats.org/officeDocument/2006/relationships/image" Target="../media/image144.PNG"/><Relationship Id="rId26" Type="http://schemas.openxmlformats.org/officeDocument/2006/relationships/image" Target="../media/image152.png"/><Relationship Id="rId39" Type="http://schemas.openxmlformats.org/officeDocument/2006/relationships/image" Target="../media/image164.png"/><Relationship Id="rId21" Type="http://schemas.openxmlformats.org/officeDocument/2006/relationships/image" Target="../media/image147.png"/><Relationship Id="rId34" Type="http://schemas.openxmlformats.org/officeDocument/2006/relationships/image" Target="../media/image159.PNG"/><Relationship Id="rId7" Type="http://schemas.openxmlformats.org/officeDocument/2006/relationships/image" Target="../media/image135.PNG"/><Relationship Id="rId12" Type="http://schemas.openxmlformats.org/officeDocument/2006/relationships/image" Target="../media/image138.png"/><Relationship Id="rId17" Type="http://schemas.openxmlformats.org/officeDocument/2006/relationships/image" Target="../media/image143.PNG"/><Relationship Id="rId25" Type="http://schemas.openxmlformats.org/officeDocument/2006/relationships/image" Target="../media/image151.png"/><Relationship Id="rId33" Type="http://schemas.openxmlformats.org/officeDocument/2006/relationships/image" Target="../media/image158.png"/><Relationship Id="rId38" Type="http://schemas.openxmlformats.org/officeDocument/2006/relationships/image" Target="../media/image163.png"/><Relationship Id="rId2" Type="http://schemas.openxmlformats.org/officeDocument/2006/relationships/notesSlide" Target="../notesSlides/notesSlide89.xml"/><Relationship Id="rId16" Type="http://schemas.openxmlformats.org/officeDocument/2006/relationships/image" Target="../media/image142.png"/><Relationship Id="rId20" Type="http://schemas.openxmlformats.org/officeDocument/2006/relationships/image" Target="../media/image146.png"/><Relationship Id="rId29" Type="http://schemas.openxmlformats.org/officeDocument/2006/relationships/image" Target="../media/image155.png"/><Relationship Id="rId1" Type="http://schemas.openxmlformats.org/officeDocument/2006/relationships/slideLayout" Target="../slideLayouts/slideLayout50.xml"/><Relationship Id="rId6" Type="http://schemas.openxmlformats.org/officeDocument/2006/relationships/image" Target="../media/image134.PNG"/><Relationship Id="rId11" Type="http://schemas.openxmlformats.org/officeDocument/2006/relationships/image" Target="../media/image137.png"/><Relationship Id="rId24" Type="http://schemas.openxmlformats.org/officeDocument/2006/relationships/image" Target="../media/image150.png"/><Relationship Id="rId32" Type="http://schemas.openxmlformats.org/officeDocument/2006/relationships/image" Target="../media/image157.png"/><Relationship Id="rId37" Type="http://schemas.openxmlformats.org/officeDocument/2006/relationships/image" Target="../media/image162.png"/><Relationship Id="rId5" Type="http://schemas.openxmlformats.org/officeDocument/2006/relationships/image" Target="../media/image133.png"/><Relationship Id="rId15" Type="http://schemas.openxmlformats.org/officeDocument/2006/relationships/image" Target="../media/image141.PNG"/><Relationship Id="rId23" Type="http://schemas.openxmlformats.org/officeDocument/2006/relationships/image" Target="../media/image149.png"/><Relationship Id="rId28" Type="http://schemas.openxmlformats.org/officeDocument/2006/relationships/image" Target="../media/image154.png"/><Relationship Id="rId36" Type="http://schemas.openxmlformats.org/officeDocument/2006/relationships/image" Target="../media/image161.png"/><Relationship Id="rId10" Type="http://schemas.openxmlformats.org/officeDocument/2006/relationships/hyperlink" Target="https://ou-publier.cirad.fr/" TargetMode="External"/><Relationship Id="rId19" Type="http://schemas.openxmlformats.org/officeDocument/2006/relationships/image" Target="../media/image145.png"/><Relationship Id="rId31" Type="http://schemas.openxmlformats.org/officeDocument/2006/relationships/image" Target="../media/image8.png"/><Relationship Id="rId4" Type="http://schemas.openxmlformats.org/officeDocument/2006/relationships/image" Target="../media/image132.PNG"/><Relationship Id="rId9" Type="http://schemas.openxmlformats.org/officeDocument/2006/relationships/image" Target="../media/image136.png"/><Relationship Id="rId14" Type="http://schemas.openxmlformats.org/officeDocument/2006/relationships/image" Target="../media/image140.PNG"/><Relationship Id="rId22" Type="http://schemas.openxmlformats.org/officeDocument/2006/relationships/image" Target="../media/image148.png"/><Relationship Id="rId27" Type="http://schemas.openxmlformats.org/officeDocument/2006/relationships/image" Target="../media/image153.png"/><Relationship Id="rId30" Type="http://schemas.openxmlformats.org/officeDocument/2006/relationships/image" Target="../media/image156.png"/><Relationship Id="rId35" Type="http://schemas.openxmlformats.org/officeDocument/2006/relationships/image" Target="../media/image160.png"/><Relationship Id="rId8" Type="http://schemas.openxmlformats.org/officeDocument/2006/relationships/hyperlink" Target="https://doi.org/10.18167/coopist/0057" TargetMode="External"/><Relationship Id="rId3" Type="http://schemas.openxmlformats.org/officeDocument/2006/relationships/image" Target="../media/image131.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0.xml"/><Relationship Id="rId1" Type="http://schemas.openxmlformats.org/officeDocument/2006/relationships/slideLayout" Target="../slideLayouts/slideLayout50.xml"/></Relationships>
</file>

<file path=ppt/slides/_rels/slide9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1.xml"/><Relationship Id="rId1" Type="http://schemas.openxmlformats.org/officeDocument/2006/relationships/slideLayout" Target="../slideLayouts/slideLayout50.xml"/></Relationships>
</file>

<file path=ppt/slides/_rels/slide9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2.xml"/><Relationship Id="rId1" Type="http://schemas.openxmlformats.org/officeDocument/2006/relationships/slideLayout" Target="../slideLayouts/slideLayout50.xml"/></Relationships>
</file>

<file path=ppt/slides/_rels/slide93.xml.rels><?xml version="1.0" encoding="UTF-8" standalone="yes"?>
<Relationships xmlns="http://schemas.openxmlformats.org/package/2006/relationships"><Relationship Id="rId3" Type="http://schemas.openxmlformats.org/officeDocument/2006/relationships/hyperlink" Target="http://www.journals.elsevier.com/data-in-brief/" TargetMode="External"/><Relationship Id="rId2" Type="http://schemas.openxmlformats.org/officeDocument/2006/relationships/notesSlide" Target="../notesSlides/notesSlide93.xml"/><Relationship Id="rId1" Type="http://schemas.openxmlformats.org/officeDocument/2006/relationships/slideLayout" Target="../slideLayouts/slideLayout64.xml"/><Relationship Id="rId4" Type="http://schemas.openxmlformats.org/officeDocument/2006/relationships/image" Target="../media/image165.png"/></Relationships>
</file>

<file path=ppt/slides/_rels/slide9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4.xml"/><Relationship Id="rId1" Type="http://schemas.openxmlformats.org/officeDocument/2006/relationships/slideLayout" Target="../slideLayouts/slideLayout50.xml"/></Relationships>
</file>

<file path=ppt/slides/_rels/slide95.xml.rels><?xml version="1.0" encoding="UTF-8" standalone="yes"?>
<Relationships xmlns="http://schemas.openxmlformats.org/package/2006/relationships"><Relationship Id="rId3" Type="http://schemas.openxmlformats.org/officeDocument/2006/relationships/image" Target="../media/image161.png"/><Relationship Id="rId7" Type="http://schemas.openxmlformats.org/officeDocument/2006/relationships/image" Target="../media/image168.png"/><Relationship Id="rId2" Type="http://schemas.openxmlformats.org/officeDocument/2006/relationships/notesSlide" Target="../notesSlides/notesSlide95.xml"/><Relationship Id="rId1" Type="http://schemas.openxmlformats.org/officeDocument/2006/relationships/slideLayout" Target="../slideLayouts/slideLayout64.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hyperlink" Target="https://annforsci.biomedcentral.com/"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6.xml"/><Relationship Id="rId1" Type="http://schemas.openxmlformats.org/officeDocument/2006/relationships/slideLayout" Target="../slideLayouts/slideLayout50.xml"/></Relationships>
</file>

<file path=ppt/slides/_rels/slide9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gif"/><Relationship Id="rId7" Type="http://schemas.openxmlformats.org/officeDocument/2006/relationships/hyperlink" Target="https://esajournals.onlinelibrary.wiley.com/action/downloadSupplement?doi=10.1002%2Fecy.1894&amp;file=ecy1894-sup-0002-DataS1.zip" TargetMode="External"/><Relationship Id="rId2" Type="http://schemas.openxmlformats.org/officeDocument/2006/relationships/notesSlide" Target="../notesSlides/notesSlide97.xml"/><Relationship Id="rId1" Type="http://schemas.openxmlformats.org/officeDocument/2006/relationships/slideLayout" Target="../slideLayouts/slideLayout50.xml"/><Relationship Id="rId6" Type="http://schemas.openxmlformats.org/officeDocument/2006/relationships/hyperlink" Target="https://esajournals.onlinelibrary.wiley.com/action/downloadSupplement?doi=10.1002%2Fecy.1894&amp;file=ecy1894-sup-0001-MetadataS1.doc" TargetMode="External"/><Relationship Id="rId5" Type="http://schemas.openxmlformats.org/officeDocument/2006/relationships/image" Target="../media/image169.png"/><Relationship Id="rId4" Type="http://schemas.openxmlformats.org/officeDocument/2006/relationships/hyperlink" Target="https://esajournals.onlinelibrary.wiley.com/journal/19399170" TargetMode="External"/></Relationships>
</file>

<file path=ppt/slides/_rels/slide98.xml.rels><?xml version="1.0" encoding="UTF-8" standalone="yes"?>
<Relationships xmlns="http://schemas.openxmlformats.org/package/2006/relationships"><Relationship Id="rId8" Type="http://schemas.openxmlformats.org/officeDocument/2006/relationships/hyperlink" Target="https://esajournals.onlinelibrary.wiley.com/journal/19399170" TargetMode="External"/><Relationship Id="rId3" Type="http://schemas.openxmlformats.org/officeDocument/2006/relationships/image" Target="../media/image169.png"/><Relationship Id="rId7" Type="http://schemas.openxmlformats.org/officeDocument/2006/relationships/image" Target="../media/image9.gif"/><Relationship Id="rId2" Type="http://schemas.openxmlformats.org/officeDocument/2006/relationships/notesSlide" Target="../notesSlides/notesSlide98.xml"/><Relationship Id="rId1" Type="http://schemas.openxmlformats.org/officeDocument/2006/relationships/slideLayout" Target="../slideLayouts/slideLayout64.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9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9.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ppt-Degrade.jpg"/>
          <p:cNvPicPr>
            <a:picLocks noChangeAspect="1"/>
          </p:cNvPicPr>
          <p:nvPr/>
        </p:nvPicPr>
        <p:blipFill>
          <a:blip r:embed="rId3"/>
          <a:stretch>
            <a:fillRect/>
          </a:stretch>
        </p:blipFill>
        <p:spPr>
          <a:xfrm>
            <a:off x="2" y="0"/>
            <a:ext cx="167327" cy="5143500"/>
          </a:xfrm>
          <a:prstGeom prst="rect">
            <a:avLst/>
          </a:prstGeom>
        </p:spPr>
      </p:pic>
      <p:pic>
        <p:nvPicPr>
          <p:cNvPr id="5" name="Image 4" descr="Cirad_Recherche_4cTPR.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6882" y="91813"/>
            <a:ext cx="1210490" cy="476330"/>
          </a:xfrm>
          <a:prstGeom prst="rect">
            <a:avLst/>
          </a:prstGeom>
        </p:spPr>
      </p:pic>
      <p:pic>
        <p:nvPicPr>
          <p:cNvPr id="3" name="Image 2">
            <a:extLst>
              <a:ext uri="{FF2B5EF4-FFF2-40B4-BE49-F238E27FC236}">
                <a16:creationId xmlns:a16="http://schemas.microsoft.com/office/drawing/2014/main" id="{CF464AA5-171A-CC43-821A-3476C2FBD1E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2107" y="85765"/>
            <a:ext cx="963260" cy="873591"/>
          </a:xfrm>
          <a:prstGeom prst="rect">
            <a:avLst/>
          </a:prstGeom>
        </p:spPr>
      </p:pic>
      <p:pic>
        <p:nvPicPr>
          <p:cNvPr id="11" name="Image 10">
            <a:extLst>
              <a:ext uri="{FF2B5EF4-FFF2-40B4-BE49-F238E27FC236}">
                <a16:creationId xmlns:a16="http://schemas.microsoft.com/office/drawing/2014/main" id="{43119B16-2273-3A44-A3D7-43E7637DA9AB}"/>
              </a:ext>
            </a:extLst>
          </p:cNvPr>
          <p:cNvPicPr>
            <a:picLocks noChangeAspect="1"/>
          </p:cNvPicPr>
          <p:nvPr/>
        </p:nvPicPr>
        <p:blipFill>
          <a:blip r:embed="rId6">
            <a:alphaModFix amt="50000"/>
          </a:blip>
          <a:stretch>
            <a:fillRect/>
          </a:stretch>
        </p:blipFill>
        <p:spPr>
          <a:xfrm>
            <a:off x="-930671" y="-452468"/>
            <a:ext cx="6254300" cy="8519479"/>
          </a:xfrm>
          <a:prstGeom prst="rect">
            <a:avLst/>
          </a:prstGeom>
          <a:noFill/>
          <a:ln>
            <a:noFill/>
          </a:ln>
        </p:spPr>
        <p:style>
          <a:lnRef idx="0">
            <a:scrgbClr r="0" g="0" b="0"/>
          </a:lnRef>
          <a:fillRef idx="0">
            <a:scrgbClr r="0" g="0" b="0"/>
          </a:fillRef>
          <a:effectRef idx="0">
            <a:scrgbClr r="0" g="0" b="0"/>
          </a:effectRef>
          <a:fontRef idx="minor">
            <a:schemeClr val="dk1"/>
          </a:fontRef>
        </p:style>
      </p:pic>
      <p:sp>
        <p:nvSpPr>
          <p:cNvPr id="13" name="ZoneTexte 12">
            <a:extLst>
              <a:ext uri="{FF2B5EF4-FFF2-40B4-BE49-F238E27FC236}">
                <a16:creationId xmlns:a16="http://schemas.microsoft.com/office/drawing/2014/main" id="{349FB479-C3FA-4946-9EB5-CBE97027656C}"/>
              </a:ext>
            </a:extLst>
          </p:cNvPr>
          <p:cNvSpPr txBox="1"/>
          <p:nvPr/>
        </p:nvSpPr>
        <p:spPr>
          <a:xfrm>
            <a:off x="415060" y="524406"/>
            <a:ext cx="6442940" cy="1107996"/>
          </a:xfrm>
          <a:prstGeom prst="rect">
            <a:avLst/>
          </a:prstGeom>
          <a:noFill/>
        </p:spPr>
        <p:txBody>
          <a:bodyPr wrap="square" rtlCol="0">
            <a:spAutoFit/>
          </a:bodyPr>
          <a:lstStyle/>
          <a:p>
            <a:pPr algn="ctr" defTabSz="689372">
              <a:buClrTx/>
              <a:tabLst>
                <a:tab pos="2357438" algn="l"/>
              </a:tabLst>
            </a:pPr>
            <a:r>
              <a:rPr lang="fr-FR" sz="3300" kern="1200" dirty="0">
                <a:solidFill>
                  <a:srgbClr val="00B050"/>
                </a:solidFill>
                <a:latin typeface="Oswald" panose="020B0604020202020204" charset="0"/>
                <a:ea typeface="+mn-ea"/>
                <a:cs typeface="+mn-cs"/>
              </a:rPr>
              <a:t>Formation </a:t>
            </a:r>
          </a:p>
          <a:p>
            <a:pPr algn="ctr" defTabSz="685800">
              <a:buClrTx/>
            </a:pPr>
            <a:r>
              <a:rPr lang="fr-FR" sz="3300" kern="1200" dirty="0">
                <a:solidFill>
                  <a:srgbClr val="00B050"/>
                </a:solidFill>
                <a:latin typeface="Oswald" panose="020B0604020202020204" charset="0"/>
                <a:ea typeface="+mn-ea"/>
                <a:cs typeface="+mn-cs"/>
              </a:rPr>
              <a:t>Rédiger un </a:t>
            </a:r>
            <a:r>
              <a:rPr lang="fr-FR" sz="3300" i="1" kern="1200" dirty="0">
                <a:solidFill>
                  <a:srgbClr val="00B050"/>
                </a:solidFill>
                <a:latin typeface="Oswald" panose="020B0604020202020204" charset="0"/>
                <a:ea typeface="+mn-ea"/>
                <a:cs typeface="+mn-cs"/>
              </a:rPr>
              <a:t>Data paper</a:t>
            </a:r>
          </a:p>
        </p:txBody>
      </p:sp>
      <p:sp>
        <p:nvSpPr>
          <p:cNvPr id="7" name="ZoneTexte 6">
            <a:extLst>
              <a:ext uri="{FF2B5EF4-FFF2-40B4-BE49-F238E27FC236}">
                <a16:creationId xmlns:a16="http://schemas.microsoft.com/office/drawing/2014/main" id="{AC8D62A3-EF7B-4AF0-BAEE-ED035596B41E}"/>
              </a:ext>
            </a:extLst>
          </p:cNvPr>
          <p:cNvSpPr txBox="1"/>
          <p:nvPr/>
        </p:nvSpPr>
        <p:spPr>
          <a:xfrm>
            <a:off x="1416437" y="1933354"/>
            <a:ext cx="4272323" cy="1056700"/>
          </a:xfrm>
          <a:prstGeom prst="rect">
            <a:avLst/>
          </a:prstGeom>
          <a:noFill/>
        </p:spPr>
        <p:txBody>
          <a:bodyPr wrap="none" rtlCol="0">
            <a:spAutoFit/>
          </a:bodyPr>
          <a:lstStyle/>
          <a:p>
            <a:pPr algn="ctr" defTabSz="685800">
              <a:spcBef>
                <a:spcPts val="450"/>
              </a:spcBef>
              <a:buClrTx/>
              <a:defRPr/>
            </a:pPr>
            <a:r>
              <a:rPr lang="fr-FR" sz="1500" dirty="0">
                <a:solidFill>
                  <a:srgbClr val="E2007A"/>
                </a:solidFill>
                <a:latin typeface="Oswald" panose="020B0604020202020204" charset="0"/>
                <a:ea typeface="+mn-ea"/>
              </a:rPr>
              <a:t>Laurence Dedieu</a:t>
            </a:r>
            <a:br>
              <a:rPr lang="fr-FR" sz="1500" dirty="0">
                <a:solidFill>
                  <a:srgbClr val="E2007A"/>
                </a:solidFill>
                <a:latin typeface="Oswald" panose="020B0604020202020204" charset="0"/>
                <a:ea typeface="+mn-ea"/>
              </a:rPr>
            </a:br>
            <a:r>
              <a:rPr lang="fr-FR" sz="1500" dirty="0">
                <a:solidFill>
                  <a:srgbClr val="E2007A"/>
                </a:solidFill>
                <a:latin typeface="Oswald" panose="020B0604020202020204" charset="0"/>
                <a:ea typeface="+mn-ea"/>
              </a:rPr>
              <a:t>  </a:t>
            </a:r>
            <a:r>
              <a:rPr lang="fr-FR" sz="1050" dirty="0">
                <a:solidFill>
                  <a:srgbClr val="E2007A"/>
                </a:solidFill>
                <a:latin typeface="Oswald" panose="020B0604020202020204" charset="0"/>
                <a:ea typeface="+mn-ea"/>
                <a:hlinkClick r:id="rId7"/>
              </a:rPr>
              <a:t>laurence.dedieu@cirad.fr</a:t>
            </a:r>
            <a:endParaRPr lang="fr-FR" sz="1050" dirty="0">
              <a:solidFill>
                <a:srgbClr val="E2007A"/>
              </a:solidFill>
              <a:latin typeface="Oswald" panose="020B0604020202020204" charset="0"/>
              <a:ea typeface="+mn-ea"/>
            </a:endParaRPr>
          </a:p>
          <a:p>
            <a:pPr algn="ctr" defTabSz="685800">
              <a:spcBef>
                <a:spcPts val="450"/>
              </a:spcBef>
              <a:buClrTx/>
              <a:defRPr/>
            </a:pPr>
            <a:br>
              <a:rPr lang="fr-FR" sz="1350" dirty="0">
                <a:solidFill>
                  <a:srgbClr val="E2007A"/>
                </a:solidFill>
                <a:latin typeface="Oswald" panose="020B0604020202020204" charset="0"/>
                <a:ea typeface="+mn-ea"/>
              </a:rPr>
            </a:br>
            <a:r>
              <a:rPr lang="fr-FR" sz="1500" dirty="0">
                <a:solidFill>
                  <a:sysClr val="windowText" lastClr="000000"/>
                </a:solidFill>
                <a:latin typeface="Oswald" panose="020B0604020202020204" charset="0"/>
                <a:ea typeface="+mn-ea"/>
              </a:rPr>
              <a:t>Délégation à l’Information Scientifique et Technique (DIST)</a:t>
            </a:r>
          </a:p>
        </p:txBody>
      </p:sp>
      <p:sp>
        <p:nvSpPr>
          <p:cNvPr id="8" name="Rectangle 7">
            <a:extLst>
              <a:ext uri="{FF2B5EF4-FFF2-40B4-BE49-F238E27FC236}">
                <a16:creationId xmlns:a16="http://schemas.microsoft.com/office/drawing/2014/main" id="{94B5D28D-E448-45E0-A5B8-CA62B887BC2E}"/>
              </a:ext>
            </a:extLst>
          </p:cNvPr>
          <p:cNvSpPr/>
          <p:nvPr/>
        </p:nvSpPr>
        <p:spPr>
          <a:xfrm>
            <a:off x="1592796" y="4785996"/>
            <a:ext cx="4489516" cy="369332"/>
          </a:xfrm>
          <a:prstGeom prst="rect">
            <a:avLst/>
          </a:prstGeom>
          <a:solidFill>
            <a:schemeClr val="bg1">
              <a:lumMod val="85000"/>
            </a:schemeClr>
          </a:solidFill>
        </p:spPr>
        <p:txBody>
          <a:bodyPr wrap="square">
            <a:spAutoFit/>
          </a:bodyPr>
          <a:lstStyle/>
          <a:p>
            <a:pPr defTabSz="685800">
              <a:buClrTx/>
              <a:defRPr/>
            </a:pPr>
            <a:r>
              <a:rPr lang="fr-FR" sz="900" kern="1200" dirty="0">
                <a:solidFill>
                  <a:prstClr val="black"/>
                </a:solidFill>
                <a:latin typeface="Calibri"/>
                <a:ea typeface="+mn-ea"/>
              </a:rPr>
              <a:t>Ce support est mis à disposition selon les termes de la </a:t>
            </a:r>
            <a:r>
              <a:rPr lang="fr-FR" sz="900" kern="1200" dirty="0">
                <a:solidFill>
                  <a:prstClr val="black"/>
                </a:solidFill>
                <a:latin typeface="Calibri"/>
                <a:ea typeface="+mn-ea"/>
                <a:hlinkClick r:id="rId8"/>
              </a:rPr>
              <a:t>licence Creative Commons Attribution - Pas d’Utilisation Commerciale 4.0 International</a:t>
            </a:r>
            <a:r>
              <a:rPr lang="fr-FR" sz="900" kern="1200" dirty="0">
                <a:solidFill>
                  <a:prstClr val="black"/>
                </a:solidFill>
                <a:latin typeface="Calibri"/>
                <a:ea typeface="+mn-ea"/>
              </a:rPr>
              <a:t>.</a:t>
            </a:r>
          </a:p>
        </p:txBody>
      </p:sp>
      <p:pic>
        <p:nvPicPr>
          <p:cNvPr id="9" name="Image 8">
            <a:extLst>
              <a:ext uri="{FF2B5EF4-FFF2-40B4-BE49-F238E27FC236}">
                <a16:creationId xmlns:a16="http://schemas.microsoft.com/office/drawing/2014/main" id="{8E741A7F-C3F8-4DC9-B2BD-CF43253F6851}"/>
              </a:ext>
            </a:extLst>
          </p:cNvPr>
          <p:cNvPicPr>
            <a:picLocks noChangeAspect="1"/>
          </p:cNvPicPr>
          <p:nvPr/>
        </p:nvPicPr>
        <p:blipFill>
          <a:blip r:embed="rId9"/>
          <a:stretch>
            <a:fillRect/>
          </a:stretch>
        </p:blipFill>
        <p:spPr>
          <a:xfrm>
            <a:off x="6013913" y="4840002"/>
            <a:ext cx="788052" cy="277609"/>
          </a:xfrm>
          <a:prstGeom prst="rect">
            <a:avLst/>
          </a:prstGeom>
        </p:spPr>
      </p:pic>
      <p:pic>
        <p:nvPicPr>
          <p:cNvPr id="18" name="Picture 2" descr="http://onlinelibrary.wiley.com/store/10.1002/ecy.2017.98.issue-7/asset/cover.gif?v=1&amp;s=ffc689ab22cf1b2ff2b4e7583cb1c2967c3bead7">
            <a:extLst>
              <a:ext uri="{FF2B5EF4-FFF2-40B4-BE49-F238E27FC236}">
                <a16:creationId xmlns:a16="http://schemas.microsoft.com/office/drawing/2014/main" id="{827C7661-3EFA-44C8-B894-2CB024FC839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691735">
            <a:off x="2192844" y="3301426"/>
            <a:ext cx="881469" cy="1143291"/>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 18">
            <a:extLst>
              <a:ext uri="{FF2B5EF4-FFF2-40B4-BE49-F238E27FC236}">
                <a16:creationId xmlns:a16="http://schemas.microsoft.com/office/drawing/2014/main" id="{EDC13047-E1E6-4103-B9D8-99F8D41032B9}"/>
              </a:ext>
            </a:extLst>
          </p:cNvPr>
          <p:cNvPicPr>
            <a:picLocks noChangeAspect="1"/>
          </p:cNvPicPr>
          <p:nvPr/>
        </p:nvPicPr>
        <p:blipFill>
          <a:blip r:embed="rId11"/>
          <a:stretch>
            <a:fillRect/>
          </a:stretch>
        </p:blipFill>
        <p:spPr>
          <a:xfrm rot="20733748">
            <a:off x="809213" y="3292419"/>
            <a:ext cx="831560" cy="1102721"/>
          </a:xfrm>
          <a:prstGeom prst="rect">
            <a:avLst/>
          </a:prstGeom>
        </p:spPr>
      </p:pic>
      <p:pic>
        <p:nvPicPr>
          <p:cNvPr id="20" name="Image 19">
            <a:extLst>
              <a:ext uri="{FF2B5EF4-FFF2-40B4-BE49-F238E27FC236}">
                <a16:creationId xmlns:a16="http://schemas.microsoft.com/office/drawing/2014/main" id="{25B6E27E-0EEA-4A2F-9235-DB9024E8C81B}"/>
              </a:ext>
            </a:extLst>
          </p:cNvPr>
          <p:cNvPicPr>
            <a:picLocks noChangeAspect="1"/>
          </p:cNvPicPr>
          <p:nvPr/>
        </p:nvPicPr>
        <p:blipFill>
          <a:blip r:embed="rId12"/>
          <a:stretch>
            <a:fillRect/>
          </a:stretch>
        </p:blipFill>
        <p:spPr>
          <a:xfrm rot="836427">
            <a:off x="3946262" y="3273222"/>
            <a:ext cx="852704" cy="1121979"/>
          </a:xfrm>
          <a:prstGeom prst="rect">
            <a:avLst/>
          </a:prstGeom>
        </p:spPr>
      </p:pic>
      <p:pic>
        <p:nvPicPr>
          <p:cNvPr id="21" name="Image 20">
            <a:extLst>
              <a:ext uri="{FF2B5EF4-FFF2-40B4-BE49-F238E27FC236}">
                <a16:creationId xmlns:a16="http://schemas.microsoft.com/office/drawing/2014/main" id="{6B227D4B-1A08-46AF-BBE6-BE1C936C805C}"/>
              </a:ext>
            </a:extLst>
          </p:cNvPr>
          <p:cNvPicPr>
            <a:picLocks noChangeAspect="1"/>
          </p:cNvPicPr>
          <p:nvPr/>
        </p:nvPicPr>
        <p:blipFill>
          <a:blip r:embed="rId13"/>
          <a:stretch>
            <a:fillRect/>
          </a:stretch>
        </p:blipFill>
        <p:spPr>
          <a:xfrm>
            <a:off x="5099828" y="3620822"/>
            <a:ext cx="1337739" cy="445913"/>
          </a:xfrm>
          <a:prstGeom prst="rect">
            <a:avLst/>
          </a:prstGeom>
        </p:spPr>
      </p:pic>
    </p:spTree>
    <p:extLst>
      <p:ext uri="{BB962C8B-B14F-4D97-AF65-F5344CB8AC3E}">
        <p14:creationId xmlns:p14="http://schemas.microsoft.com/office/powerpoint/2010/main" val="2572270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AA364948-A20E-4C8B-B56E-51736F86B0AB}"/>
              </a:ext>
            </a:extLst>
          </p:cNvPr>
          <p:cNvSpPr txBox="1"/>
          <p:nvPr/>
        </p:nvSpPr>
        <p:spPr>
          <a:xfrm>
            <a:off x="474562" y="37111"/>
            <a:ext cx="6180881" cy="2001766"/>
          </a:xfrm>
          <a:prstGeom prst="rect">
            <a:avLst/>
          </a:prstGeom>
          <a:noFill/>
        </p:spPr>
        <p:txBody>
          <a:bodyPr wrap="square" rtlCol="0">
            <a:spAutoFit/>
          </a:bodyPr>
          <a:lstStyle/>
          <a:p>
            <a:pPr algn="ctr" defTabSz="514350">
              <a:lnSpc>
                <a:spcPct val="150000"/>
              </a:lnSpc>
              <a:buClrTx/>
            </a:pPr>
            <a:r>
              <a:rPr lang="fr-FR" sz="4400" kern="1200" dirty="0">
                <a:solidFill>
                  <a:prstClr val="black"/>
                </a:solidFill>
                <a:latin typeface="Oswald" panose="020B0604020202020204" charset="0"/>
                <a:ea typeface="+mn-ea"/>
              </a:rPr>
              <a:t>Concept et objectifs</a:t>
            </a:r>
            <a:br>
              <a:rPr lang="fr-FR" sz="4400" kern="1200" dirty="0">
                <a:solidFill>
                  <a:prstClr val="black"/>
                </a:solidFill>
                <a:latin typeface="Oswald" panose="020B0604020202020204" charset="0"/>
                <a:ea typeface="+mn-ea"/>
              </a:rPr>
            </a:br>
            <a:r>
              <a:rPr lang="fr-FR" sz="4400" kern="1200" dirty="0">
                <a:solidFill>
                  <a:prstClr val="black"/>
                </a:solidFill>
                <a:latin typeface="Oswald" panose="020B0604020202020204" charset="0"/>
                <a:ea typeface="+mn-ea"/>
              </a:rPr>
              <a:t>du </a:t>
            </a:r>
            <a:r>
              <a:rPr lang="fr-FR" sz="4400" i="1" kern="1200" dirty="0">
                <a:solidFill>
                  <a:prstClr val="black"/>
                </a:solidFill>
                <a:latin typeface="Oswald" panose="020B0604020202020204" charset="0"/>
                <a:ea typeface="+mn-ea"/>
              </a:rPr>
              <a:t>Data paper</a:t>
            </a:r>
          </a:p>
        </p:txBody>
      </p:sp>
      <p:grpSp>
        <p:nvGrpSpPr>
          <p:cNvPr id="4" name="Groupe 3">
            <a:extLst>
              <a:ext uri="{FF2B5EF4-FFF2-40B4-BE49-F238E27FC236}">
                <a16:creationId xmlns:a16="http://schemas.microsoft.com/office/drawing/2014/main" id="{1A581181-A2B3-43F7-B959-C74846C7DC9B}"/>
              </a:ext>
            </a:extLst>
          </p:cNvPr>
          <p:cNvGrpSpPr/>
          <p:nvPr/>
        </p:nvGrpSpPr>
        <p:grpSpPr>
          <a:xfrm>
            <a:off x="1817074" y="4399086"/>
            <a:ext cx="5018348" cy="706931"/>
            <a:chOff x="1817074" y="4399086"/>
            <a:chExt cx="5018348" cy="706931"/>
          </a:xfrm>
        </p:grpSpPr>
        <p:sp>
          <p:nvSpPr>
            <p:cNvPr id="6" name="Rectangle 5">
              <a:extLst>
                <a:ext uri="{FF2B5EF4-FFF2-40B4-BE49-F238E27FC236}">
                  <a16:creationId xmlns:a16="http://schemas.microsoft.com/office/drawing/2014/main" id="{3E12344C-483A-4A17-9B69-C118DE83632F}"/>
                </a:ext>
              </a:extLst>
            </p:cNvPr>
            <p:cNvSpPr/>
            <p:nvPr/>
          </p:nvSpPr>
          <p:spPr>
            <a:xfrm>
              <a:off x="1817074" y="4399086"/>
              <a:ext cx="5018348" cy="553998"/>
            </a:xfrm>
            <a:prstGeom prst="rect">
              <a:avLst/>
            </a:prstGeom>
            <a:solidFill>
              <a:schemeClr val="bg1">
                <a:lumMod val="85000"/>
              </a:schemeClr>
            </a:solidFill>
          </p:spPr>
          <p:txBody>
            <a:bodyPr wrap="square">
              <a:spAutoFit/>
            </a:bodyPr>
            <a:lstStyle/>
            <a:p>
              <a:pPr defTabSz="514337">
                <a:buClrTx/>
                <a:defRPr/>
              </a:pPr>
              <a:r>
                <a:rPr lang="fr-FR" sz="1000" kern="1200" dirty="0">
                  <a:solidFill>
                    <a:prstClr val="black"/>
                  </a:solidFill>
                  <a:latin typeface="Calibri"/>
                  <a:ea typeface="+mn-ea"/>
                  <a:cs typeface="+mn-cs"/>
                </a:rPr>
                <a:t>Ce support de formation Rédiger un </a:t>
              </a:r>
              <a:r>
                <a:rPr lang="fr-FR" sz="1000" i="1" kern="1200" dirty="0">
                  <a:solidFill>
                    <a:prstClr val="black"/>
                  </a:solidFill>
                  <a:latin typeface="Calibri"/>
                  <a:ea typeface="+mn-ea"/>
                  <a:cs typeface="+mn-cs"/>
                </a:rPr>
                <a:t>Data </a:t>
              </a:r>
              <a:r>
                <a:rPr lang="fr-FR" sz="1000" i="1" kern="1200" dirty="0" err="1">
                  <a:solidFill>
                    <a:prstClr val="black"/>
                  </a:solidFill>
                  <a:latin typeface="Calibri"/>
                  <a:ea typeface="+mn-ea"/>
                  <a:cs typeface="+mn-cs"/>
                </a:rPr>
                <a:t>paper</a:t>
              </a:r>
              <a:r>
                <a:rPr lang="fr-FR" sz="1000" i="1" kern="1200" dirty="0">
                  <a:solidFill>
                    <a:prstClr val="black"/>
                  </a:solidFill>
                  <a:latin typeface="Calibri"/>
                  <a:ea typeface="+mn-ea"/>
                  <a:cs typeface="+mn-cs"/>
                </a:rPr>
                <a:t> </a:t>
              </a:r>
              <a:r>
                <a:rPr lang="fr-FR" sz="1000" kern="1200" dirty="0">
                  <a:solidFill>
                    <a:prstClr val="black"/>
                  </a:solidFill>
                  <a:latin typeface="Calibri"/>
                  <a:ea typeface="+mn-ea"/>
                  <a:cs typeface="+mn-cs"/>
                </a:rPr>
                <a:t>de L. Dedieu est mis à disposition selon les termes de la </a:t>
              </a:r>
              <a:r>
                <a:rPr lang="fr-FR" sz="1000" kern="1200" dirty="0">
                  <a:solidFill>
                    <a:prstClr val="black"/>
                  </a:solidFill>
                  <a:latin typeface="Calibri"/>
                  <a:ea typeface="+mn-ea"/>
                  <a:cs typeface="+mn-cs"/>
                  <a:hlinkClick r:id="rId4"/>
                </a:rPr>
                <a:t>licence Creative Commons Attribution - Pas d’Utilisation Commerciale 4.0 International</a:t>
              </a:r>
              <a:r>
                <a:rPr lang="fr-FR" sz="1000" kern="1200" dirty="0">
                  <a:solidFill>
                    <a:prstClr val="black"/>
                  </a:solidFill>
                  <a:latin typeface="Calibri"/>
                  <a:ea typeface="+mn-ea"/>
                  <a:cs typeface="+mn-cs"/>
                </a:rPr>
                <a:t>.</a:t>
              </a:r>
            </a:p>
          </p:txBody>
        </p:sp>
        <p:pic>
          <p:nvPicPr>
            <p:cNvPr id="7" name="Image 6">
              <a:extLst>
                <a:ext uri="{FF2B5EF4-FFF2-40B4-BE49-F238E27FC236}">
                  <a16:creationId xmlns:a16="http://schemas.microsoft.com/office/drawing/2014/main" id="{E23F4204-26B6-46BA-A84A-12FCBFA6F2C0}"/>
                </a:ext>
              </a:extLst>
            </p:cNvPr>
            <p:cNvPicPr>
              <a:picLocks noChangeAspect="1"/>
            </p:cNvPicPr>
            <p:nvPr/>
          </p:nvPicPr>
          <p:blipFill>
            <a:blip r:embed="rId5"/>
            <a:stretch>
              <a:fillRect/>
            </a:stretch>
          </p:blipFill>
          <p:spPr>
            <a:xfrm>
              <a:off x="5935430" y="4788975"/>
              <a:ext cx="899992" cy="317042"/>
            </a:xfrm>
            <a:prstGeom prst="rect">
              <a:avLst/>
            </a:prstGeom>
          </p:spPr>
        </p:pic>
      </p:grpSp>
      <p:pic>
        <p:nvPicPr>
          <p:cNvPr id="8" name="Image 7">
            <a:extLst>
              <a:ext uri="{FF2B5EF4-FFF2-40B4-BE49-F238E27FC236}">
                <a16:creationId xmlns:a16="http://schemas.microsoft.com/office/drawing/2014/main" id="{9AACD71B-FAFC-4AAA-A48C-4D6738A232B9}"/>
              </a:ext>
            </a:extLst>
          </p:cNvPr>
          <p:cNvPicPr>
            <a:picLocks noChangeAspect="1"/>
          </p:cNvPicPr>
          <p:nvPr/>
        </p:nvPicPr>
        <p:blipFill>
          <a:blip r:embed="rId6"/>
          <a:stretch>
            <a:fillRect/>
          </a:stretch>
        </p:blipFill>
        <p:spPr>
          <a:xfrm>
            <a:off x="2661566" y="3292859"/>
            <a:ext cx="565203" cy="851052"/>
          </a:xfrm>
          <a:prstGeom prst="rect">
            <a:avLst/>
          </a:prstGeom>
        </p:spPr>
      </p:pic>
      <p:pic>
        <p:nvPicPr>
          <p:cNvPr id="9" name="Image 8">
            <a:extLst>
              <a:ext uri="{FF2B5EF4-FFF2-40B4-BE49-F238E27FC236}">
                <a16:creationId xmlns:a16="http://schemas.microsoft.com/office/drawing/2014/main" id="{AEC53555-F41F-4E4D-9051-6F547A6E2307}"/>
              </a:ext>
            </a:extLst>
          </p:cNvPr>
          <p:cNvPicPr>
            <a:picLocks noChangeAspect="1"/>
          </p:cNvPicPr>
          <p:nvPr/>
        </p:nvPicPr>
        <p:blipFill>
          <a:blip r:embed="rId7"/>
          <a:stretch>
            <a:fillRect/>
          </a:stretch>
        </p:blipFill>
        <p:spPr>
          <a:xfrm>
            <a:off x="3419335" y="3094873"/>
            <a:ext cx="952500" cy="1049038"/>
          </a:xfrm>
          <a:prstGeom prst="rect">
            <a:avLst/>
          </a:prstGeom>
        </p:spPr>
      </p:pic>
      <p:pic>
        <p:nvPicPr>
          <p:cNvPr id="10" name="Image 9">
            <a:extLst>
              <a:ext uri="{FF2B5EF4-FFF2-40B4-BE49-F238E27FC236}">
                <a16:creationId xmlns:a16="http://schemas.microsoft.com/office/drawing/2014/main" id="{583FCAC2-DE15-436C-BC7F-ACCFD5A80735}"/>
              </a:ext>
            </a:extLst>
          </p:cNvPr>
          <p:cNvPicPr>
            <a:picLocks noChangeAspect="1"/>
          </p:cNvPicPr>
          <p:nvPr/>
        </p:nvPicPr>
        <p:blipFill>
          <a:blip r:embed="rId8"/>
          <a:stretch>
            <a:fillRect/>
          </a:stretch>
        </p:blipFill>
        <p:spPr>
          <a:xfrm>
            <a:off x="1438275" y="3346862"/>
            <a:ext cx="1030725" cy="899291"/>
          </a:xfrm>
          <a:prstGeom prst="rect">
            <a:avLst/>
          </a:prstGeom>
        </p:spPr>
      </p:pic>
      <p:pic>
        <p:nvPicPr>
          <p:cNvPr id="3" name="Image 2">
            <a:extLst>
              <a:ext uri="{FF2B5EF4-FFF2-40B4-BE49-F238E27FC236}">
                <a16:creationId xmlns:a16="http://schemas.microsoft.com/office/drawing/2014/main" id="{C50C526E-4777-417A-BEDF-C9362E6A2755}"/>
              </a:ext>
            </a:extLst>
          </p:cNvPr>
          <p:cNvPicPr>
            <a:picLocks noChangeAspect="1"/>
          </p:cNvPicPr>
          <p:nvPr/>
        </p:nvPicPr>
        <p:blipFill>
          <a:blip r:embed="rId9"/>
          <a:stretch>
            <a:fillRect/>
          </a:stretch>
        </p:blipFill>
        <p:spPr>
          <a:xfrm>
            <a:off x="4682519" y="3262342"/>
            <a:ext cx="1133954" cy="1036410"/>
          </a:xfrm>
          <a:prstGeom prst="rect">
            <a:avLst/>
          </a:prstGeom>
        </p:spPr>
      </p:pic>
    </p:spTree>
    <p:extLst>
      <p:ext uri="{BB962C8B-B14F-4D97-AF65-F5344CB8AC3E}">
        <p14:creationId xmlns:p14="http://schemas.microsoft.com/office/powerpoint/2010/main" val="39455028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29" name="Image 28">
            <a:extLst>
              <a:ext uri="{FF2B5EF4-FFF2-40B4-BE49-F238E27FC236}">
                <a16:creationId xmlns:a16="http://schemas.microsoft.com/office/drawing/2014/main" id="{C069E5DA-6764-4877-A93D-0D45AF69DD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736" y="715438"/>
            <a:ext cx="3260835" cy="4043875"/>
          </a:xfrm>
          <a:prstGeom prst="rect">
            <a:avLst/>
          </a:prstGeom>
          <a:ln>
            <a:solidFill>
              <a:sysClr val="windowText" lastClr="000000"/>
            </a:solidFill>
          </a:ln>
        </p:spPr>
      </p:pic>
      <p:pic>
        <p:nvPicPr>
          <p:cNvPr id="36" name="Image 35">
            <a:extLst>
              <a:ext uri="{FF2B5EF4-FFF2-40B4-BE49-F238E27FC236}">
                <a16:creationId xmlns:a16="http://schemas.microsoft.com/office/drawing/2014/main" id="{6F21672F-81E2-47B9-B0C1-6D7336D009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9920" y="838859"/>
            <a:ext cx="3080101" cy="4204188"/>
          </a:xfrm>
          <a:prstGeom prst="rect">
            <a:avLst/>
          </a:prstGeom>
          <a:ln>
            <a:solidFill>
              <a:sysClr val="windowText" lastClr="000000"/>
            </a:solidFill>
          </a:ln>
        </p:spPr>
      </p:pic>
      <p:pic>
        <p:nvPicPr>
          <p:cNvPr id="5" name="Image 4">
            <a:extLst>
              <a:ext uri="{FF2B5EF4-FFF2-40B4-BE49-F238E27FC236}">
                <a16:creationId xmlns:a16="http://schemas.microsoft.com/office/drawing/2014/main" id="{17AA1C0B-768C-48E9-A6C5-8624C784D1FB}"/>
              </a:ext>
            </a:extLst>
          </p:cNvPr>
          <p:cNvPicPr>
            <a:picLocks noChangeAspect="1"/>
          </p:cNvPicPr>
          <p:nvPr/>
        </p:nvPicPr>
        <p:blipFill>
          <a:blip r:embed="rId5"/>
          <a:stretch>
            <a:fillRect/>
          </a:stretch>
        </p:blipFill>
        <p:spPr>
          <a:xfrm>
            <a:off x="5902116" y="30838"/>
            <a:ext cx="919585" cy="1190863"/>
          </a:xfrm>
          <a:prstGeom prst="rect">
            <a:avLst/>
          </a:prstGeom>
        </p:spPr>
      </p:pic>
      <p:sp>
        <p:nvSpPr>
          <p:cNvPr id="8" name="ZoneTexte 7">
            <a:extLst>
              <a:ext uri="{FF2B5EF4-FFF2-40B4-BE49-F238E27FC236}">
                <a16:creationId xmlns:a16="http://schemas.microsoft.com/office/drawing/2014/main" id="{4E5AC9AF-8496-4ADA-ACB1-A5E079BBE2EE}"/>
              </a:ext>
            </a:extLst>
          </p:cNvPr>
          <p:cNvSpPr txBox="1"/>
          <p:nvPr/>
        </p:nvSpPr>
        <p:spPr>
          <a:xfrm>
            <a:off x="4322201" y="495064"/>
            <a:ext cx="17018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00" b="0" i="0" u="none" strike="noStrike" kern="0" cap="none" spc="0" normalizeH="0" baseline="0" noProof="0" dirty="0">
                <a:ln>
                  <a:noFill/>
                </a:ln>
                <a:solidFill>
                  <a:srgbClr val="000000"/>
                </a:solidFill>
                <a:effectLst/>
                <a:uLnTx/>
                <a:uFillTx/>
                <a:latin typeface="Arial"/>
                <a:cs typeface="Arial"/>
                <a:sym typeface="Arial"/>
                <a:hlinkClick r:id="rId6"/>
              </a:rPr>
              <a:t>https://apsjournals.apsnet.org/journal/mpmi</a:t>
            </a:r>
            <a:endParaRPr kumimoji="0" lang="fr-FR" sz="1000" b="0" i="0" u="none" strike="noStrike" kern="0" cap="none" spc="0" normalizeH="0" baseline="0" noProof="0" dirty="0">
              <a:ln>
                <a:noFill/>
              </a:ln>
              <a:solidFill>
                <a:srgbClr val="000000"/>
              </a:solidFill>
              <a:effectLst/>
              <a:uLnTx/>
              <a:uFillTx/>
              <a:latin typeface="Arial"/>
              <a:cs typeface="Arial"/>
              <a:sym typeface="Arial"/>
            </a:endParaRPr>
          </a:p>
        </p:txBody>
      </p:sp>
      <p:sp>
        <p:nvSpPr>
          <p:cNvPr id="18" name="Google Shape;105;p8">
            <a:extLst>
              <a:ext uri="{FF2B5EF4-FFF2-40B4-BE49-F238E27FC236}">
                <a16:creationId xmlns:a16="http://schemas.microsoft.com/office/drawing/2014/main" id="{432C61A9-EE09-438A-A6D9-1B4827AD0B6A}"/>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Modèle en texte libre et court</a:t>
            </a:r>
            <a:endParaRPr kumimoji="0" lang="fr-FR" sz="2800" b="1" i="1" u="none" strike="noStrike" kern="0" cap="none" spc="0" normalizeH="0" baseline="0" noProof="0" dirty="0">
              <a:ln>
                <a:noFill/>
              </a:ln>
              <a:solidFill>
                <a:prstClr val="black"/>
              </a:solidFill>
              <a:effectLst/>
              <a:uLnTx/>
              <a:uFillTx/>
              <a:latin typeface="Oswald"/>
              <a:sym typeface="Oswald"/>
            </a:endParaRPr>
          </a:p>
        </p:txBody>
      </p:sp>
      <p:grpSp>
        <p:nvGrpSpPr>
          <p:cNvPr id="3" name="Groupe 2">
            <a:extLst>
              <a:ext uri="{FF2B5EF4-FFF2-40B4-BE49-F238E27FC236}">
                <a16:creationId xmlns:a16="http://schemas.microsoft.com/office/drawing/2014/main" id="{BEA2E796-D0D7-473E-83D3-FCB885EF3F8F}"/>
              </a:ext>
            </a:extLst>
          </p:cNvPr>
          <p:cNvGrpSpPr/>
          <p:nvPr/>
        </p:nvGrpSpPr>
        <p:grpSpPr>
          <a:xfrm>
            <a:off x="145676" y="1882574"/>
            <a:ext cx="6538310" cy="2876739"/>
            <a:chOff x="145676" y="1882574"/>
            <a:chExt cx="6538310" cy="2876739"/>
          </a:xfrm>
        </p:grpSpPr>
        <p:grpSp>
          <p:nvGrpSpPr>
            <p:cNvPr id="2" name="Groupe 1">
              <a:extLst>
                <a:ext uri="{FF2B5EF4-FFF2-40B4-BE49-F238E27FC236}">
                  <a16:creationId xmlns:a16="http://schemas.microsoft.com/office/drawing/2014/main" id="{CCCFC002-5E96-47F0-9948-DA0B274E8425}"/>
                </a:ext>
              </a:extLst>
            </p:cNvPr>
            <p:cNvGrpSpPr/>
            <p:nvPr/>
          </p:nvGrpSpPr>
          <p:grpSpPr>
            <a:xfrm>
              <a:off x="145676" y="1882987"/>
              <a:ext cx="6538310" cy="2876326"/>
              <a:chOff x="-808224" y="1698552"/>
              <a:chExt cx="8717751" cy="3835103"/>
            </a:xfrm>
          </p:grpSpPr>
          <p:grpSp>
            <p:nvGrpSpPr>
              <p:cNvPr id="7" name="Groupe 6">
                <a:extLst>
                  <a:ext uri="{FF2B5EF4-FFF2-40B4-BE49-F238E27FC236}">
                    <a16:creationId xmlns:a16="http://schemas.microsoft.com/office/drawing/2014/main" id="{3A9A2133-0380-48B9-814C-429C86826C69}"/>
                  </a:ext>
                </a:extLst>
              </p:cNvPr>
              <p:cNvGrpSpPr/>
              <p:nvPr/>
            </p:nvGrpSpPr>
            <p:grpSpPr>
              <a:xfrm>
                <a:off x="-808224" y="1698552"/>
                <a:ext cx="8717751" cy="3835103"/>
                <a:chOff x="-808224" y="1698552"/>
                <a:chExt cx="8717751" cy="3835103"/>
              </a:xfrm>
            </p:grpSpPr>
            <p:sp>
              <p:nvSpPr>
                <p:cNvPr id="30" name="Bulle narrative : ronde 29">
                  <a:extLst>
                    <a:ext uri="{FF2B5EF4-FFF2-40B4-BE49-F238E27FC236}">
                      <a16:creationId xmlns:a16="http://schemas.microsoft.com/office/drawing/2014/main" id="{0D44E3EE-DF6F-471D-BF72-EA6750A2B3B8}"/>
                    </a:ext>
                  </a:extLst>
                </p:cNvPr>
                <p:cNvSpPr/>
                <p:nvPr/>
              </p:nvSpPr>
              <p:spPr>
                <a:xfrm>
                  <a:off x="-435929" y="1698552"/>
                  <a:ext cx="1682577" cy="369094"/>
                </a:xfrm>
                <a:prstGeom prst="wedgeEllipseCallout">
                  <a:avLst>
                    <a:gd name="adj1" fmla="val -45428"/>
                    <a:gd name="adj2" fmla="val 151054"/>
                  </a:avLst>
                </a:prstGeom>
                <a:gradFill rotWithShape="1">
                  <a:gsLst>
                    <a:gs pos="0">
                      <a:srgbClr val="1FA22E">
                        <a:tint val="100000"/>
                        <a:shade val="100000"/>
                        <a:satMod val="130000"/>
                      </a:srgbClr>
                    </a:gs>
                    <a:gs pos="100000">
                      <a:srgbClr val="1FA22E">
                        <a:tint val="50000"/>
                        <a:shade val="100000"/>
                        <a:satMod val="350000"/>
                      </a:srgbClr>
                    </a:gs>
                  </a:gsLst>
                  <a:lin ang="16200000" scaled="0"/>
                </a:gradFill>
                <a:ln w="9525" cap="flat" cmpd="sng" algn="ctr">
                  <a:solidFill>
                    <a:srgbClr val="1FA22E">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r>
                    <a:rPr kumimoji="0" lang="fr-FR" sz="1400" b="0" i="0" u="none" strike="noStrike" kern="1200" cap="none" spc="0" normalizeH="0" baseline="0" noProof="0" dirty="0">
                      <a:ln>
                        <a:noFill/>
                      </a:ln>
                      <a:solidFill>
                        <a:prstClr val="black"/>
                      </a:solidFill>
                      <a:effectLst/>
                      <a:uLnTx/>
                      <a:uFillTx/>
                      <a:latin typeface="Arial"/>
                      <a:ea typeface="+mn-ea"/>
                      <a:cs typeface="Arial"/>
                      <a:sym typeface="Arial"/>
                    </a:rPr>
                    <a:t>Résumé</a:t>
                  </a:r>
                </a:p>
              </p:txBody>
            </p:sp>
            <p:grpSp>
              <p:nvGrpSpPr>
                <p:cNvPr id="32" name="Groupe 31">
                  <a:extLst>
                    <a:ext uri="{FF2B5EF4-FFF2-40B4-BE49-F238E27FC236}">
                      <a16:creationId xmlns:a16="http://schemas.microsoft.com/office/drawing/2014/main" id="{8AA4AC59-DE2A-4970-BEA3-126D55CE963C}"/>
                    </a:ext>
                  </a:extLst>
                </p:cNvPr>
                <p:cNvGrpSpPr/>
                <p:nvPr/>
              </p:nvGrpSpPr>
              <p:grpSpPr>
                <a:xfrm>
                  <a:off x="-808224" y="3177749"/>
                  <a:ext cx="184730" cy="2355906"/>
                  <a:chOff x="-873649" y="4256157"/>
                  <a:chExt cx="184730" cy="2355906"/>
                </a:xfrm>
              </p:grpSpPr>
              <p:sp>
                <p:nvSpPr>
                  <p:cNvPr id="34" name="Parenthèse ouvrante 33">
                    <a:extLst>
                      <a:ext uri="{FF2B5EF4-FFF2-40B4-BE49-F238E27FC236}">
                        <a16:creationId xmlns:a16="http://schemas.microsoft.com/office/drawing/2014/main" id="{49BC0B78-8506-4D5E-938E-95CE7FAF7B08}"/>
                      </a:ext>
                    </a:extLst>
                  </p:cNvPr>
                  <p:cNvSpPr/>
                  <p:nvPr/>
                </p:nvSpPr>
                <p:spPr>
                  <a:xfrm>
                    <a:off x="-868070" y="4256157"/>
                    <a:ext cx="179151" cy="1304925"/>
                  </a:xfrm>
                  <a:prstGeom prst="leftBracket">
                    <a:avLst/>
                  </a:prstGeom>
                  <a:noFill/>
                  <a:ln w="25400" cap="flat" cmpd="sng" algn="ctr">
                    <a:solidFill>
                      <a:srgbClr val="E2007A"/>
                    </a:solidFill>
                    <a:prstDash val="solid"/>
                  </a:ln>
                  <a:effectLst>
                    <a:outerShdw blurRad="40000" dist="20000" dir="5400000" rotWithShape="0">
                      <a:srgbClr val="000000">
                        <a:alpha val="38000"/>
                      </a:srgbClr>
                    </a:outerShdw>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fr-FR" sz="135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35" name="Parenthèse ouvrante 34">
                    <a:extLst>
                      <a:ext uri="{FF2B5EF4-FFF2-40B4-BE49-F238E27FC236}">
                        <a16:creationId xmlns:a16="http://schemas.microsoft.com/office/drawing/2014/main" id="{6421EF47-B143-4896-99F8-D8FF49CA51E6}"/>
                      </a:ext>
                    </a:extLst>
                  </p:cNvPr>
                  <p:cNvSpPr/>
                  <p:nvPr/>
                </p:nvSpPr>
                <p:spPr>
                  <a:xfrm>
                    <a:off x="-873649" y="5589311"/>
                    <a:ext cx="179150" cy="1022752"/>
                  </a:xfrm>
                  <a:prstGeom prst="leftBracket">
                    <a:avLst/>
                  </a:prstGeom>
                  <a:noFill/>
                  <a:ln w="25400" cap="flat" cmpd="sng" algn="ctr">
                    <a:solidFill>
                      <a:srgbClr val="E2007A"/>
                    </a:solidFill>
                    <a:prstDash val="solid"/>
                  </a:ln>
                  <a:effectLst>
                    <a:outerShdw blurRad="40000" dist="20000" dir="5400000" rotWithShape="0">
                      <a:srgbClr val="000000">
                        <a:alpha val="38000"/>
                      </a:srgbClr>
                    </a:outerShdw>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fr-FR" sz="1350" b="0" i="0" u="none" strike="noStrike" kern="1200" cap="none" spc="0" normalizeH="0" baseline="0" noProof="0">
                      <a:ln>
                        <a:noFill/>
                      </a:ln>
                      <a:solidFill>
                        <a:prstClr val="black"/>
                      </a:solidFill>
                      <a:effectLst/>
                      <a:uLnTx/>
                      <a:uFillTx/>
                      <a:latin typeface="Arial"/>
                      <a:ea typeface="+mn-ea"/>
                      <a:cs typeface="Arial"/>
                      <a:sym typeface="Arial"/>
                    </a:endParaRPr>
                  </a:p>
                </p:txBody>
              </p:sp>
            </p:grpSp>
            <p:sp>
              <p:nvSpPr>
                <p:cNvPr id="33" name="Parenthèse ouvrante 32">
                  <a:extLst>
                    <a:ext uri="{FF2B5EF4-FFF2-40B4-BE49-F238E27FC236}">
                      <a16:creationId xmlns:a16="http://schemas.microsoft.com/office/drawing/2014/main" id="{00BE3053-C408-4C36-9762-AA46066503F7}"/>
                    </a:ext>
                  </a:extLst>
                </p:cNvPr>
                <p:cNvSpPr/>
                <p:nvPr/>
              </p:nvSpPr>
              <p:spPr>
                <a:xfrm flipH="1">
                  <a:off x="5960541" y="2357823"/>
                  <a:ext cx="319852" cy="1888819"/>
                </a:xfrm>
                <a:prstGeom prst="leftBracket">
                  <a:avLst/>
                </a:prstGeom>
                <a:noFill/>
                <a:ln w="25400" cap="flat" cmpd="sng" algn="ctr">
                  <a:solidFill>
                    <a:srgbClr val="E2007A"/>
                  </a:solidFill>
                  <a:prstDash val="solid"/>
                </a:ln>
                <a:effectLst>
                  <a:outerShdw blurRad="40000" dist="20000" dir="5400000" rotWithShape="0">
                    <a:srgbClr val="000000">
                      <a:alpha val="38000"/>
                    </a:srgbClr>
                  </a:outerShdw>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fr-FR" sz="1350" b="0" i="0" u="none" strike="noStrike" kern="1200" cap="none" spc="0" normalizeH="0" baseline="0" noProof="0">
                    <a:ln>
                      <a:noFill/>
                    </a:ln>
                    <a:solidFill>
                      <a:prstClr val="black"/>
                    </a:solidFill>
                    <a:effectLst/>
                    <a:uLnTx/>
                    <a:uFillTx/>
                    <a:latin typeface="Arial"/>
                    <a:ea typeface="+mn-ea"/>
                    <a:cs typeface="Arial"/>
                    <a:sym typeface="Arial"/>
                  </a:endParaRPr>
                </a:p>
              </p:txBody>
            </p:sp>
            <p:grpSp>
              <p:nvGrpSpPr>
                <p:cNvPr id="37" name="Groupe 36">
                  <a:extLst>
                    <a:ext uri="{FF2B5EF4-FFF2-40B4-BE49-F238E27FC236}">
                      <a16:creationId xmlns:a16="http://schemas.microsoft.com/office/drawing/2014/main" id="{5F38C8EB-B9EE-4875-BD5E-23E133686FC8}"/>
                    </a:ext>
                  </a:extLst>
                </p:cNvPr>
                <p:cNvGrpSpPr/>
                <p:nvPr/>
              </p:nvGrpSpPr>
              <p:grpSpPr>
                <a:xfrm>
                  <a:off x="3278016" y="4395703"/>
                  <a:ext cx="4631511" cy="586697"/>
                  <a:chOff x="4082809" y="5299140"/>
                  <a:chExt cx="4631511" cy="586697"/>
                </a:xfrm>
              </p:grpSpPr>
              <p:sp>
                <p:nvSpPr>
                  <p:cNvPr id="38" name="Rectangle : coins arrondis 37">
                    <a:extLst>
                      <a:ext uri="{FF2B5EF4-FFF2-40B4-BE49-F238E27FC236}">
                        <a16:creationId xmlns:a16="http://schemas.microsoft.com/office/drawing/2014/main" id="{946B5A78-1837-4C2D-BE3A-508A3680E7CA}"/>
                      </a:ext>
                    </a:extLst>
                  </p:cNvPr>
                  <p:cNvSpPr/>
                  <p:nvPr/>
                </p:nvSpPr>
                <p:spPr>
                  <a:xfrm>
                    <a:off x="4082809" y="5299140"/>
                    <a:ext cx="2952185" cy="531723"/>
                  </a:xfrm>
                  <a:prstGeom prst="roundRect">
                    <a:avLst/>
                  </a:prstGeom>
                  <a:noFill/>
                  <a:ln w="28575" cap="flat" cmpd="sng" algn="ctr">
                    <a:solidFill>
                      <a:srgbClr val="00B0F0">
                        <a:lumMod val="60000"/>
                        <a:lumOff val="4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fr-FR" sz="1350" b="0" i="0" u="none" strike="noStrike" kern="1200" cap="none" spc="0" normalizeH="0" baseline="0" noProof="0" dirty="0">
                      <a:ln>
                        <a:noFill/>
                      </a:ln>
                      <a:solidFill>
                        <a:prstClr val="white"/>
                      </a:solidFill>
                      <a:effectLst/>
                      <a:uLnTx/>
                      <a:uFillTx/>
                      <a:latin typeface="Arial"/>
                      <a:ea typeface="+mn-ea"/>
                      <a:cs typeface="Arial"/>
                      <a:sym typeface="Arial"/>
                    </a:endParaRPr>
                  </a:p>
                </p:txBody>
              </p:sp>
              <p:sp>
                <p:nvSpPr>
                  <p:cNvPr id="39" name="ZoneTexte 38">
                    <a:extLst>
                      <a:ext uri="{FF2B5EF4-FFF2-40B4-BE49-F238E27FC236}">
                        <a16:creationId xmlns:a16="http://schemas.microsoft.com/office/drawing/2014/main" id="{155B519D-F7C5-4D08-8B05-C0ECDCF1BB30}"/>
                      </a:ext>
                    </a:extLst>
                  </p:cNvPr>
                  <p:cNvSpPr txBox="1"/>
                  <p:nvPr/>
                </p:nvSpPr>
                <p:spPr>
                  <a:xfrm>
                    <a:off x="7551182" y="5393395"/>
                    <a:ext cx="1163138" cy="492442"/>
                  </a:xfrm>
                  <a:prstGeom prst="wedgeRectCallout">
                    <a:avLst>
                      <a:gd name="adj1" fmla="val -94833"/>
                      <a:gd name="adj2" fmla="val -24841"/>
                    </a:avLst>
                  </a:prstGeom>
                  <a:gradFill rotWithShape="1">
                    <a:gsLst>
                      <a:gs pos="0">
                        <a:srgbClr val="00B0F0">
                          <a:tint val="50000"/>
                          <a:satMod val="300000"/>
                        </a:srgbClr>
                      </a:gs>
                      <a:gs pos="35000">
                        <a:srgbClr val="00B0F0">
                          <a:tint val="37000"/>
                          <a:satMod val="300000"/>
                        </a:srgbClr>
                      </a:gs>
                      <a:gs pos="100000">
                        <a:srgbClr val="00B0F0">
                          <a:tint val="15000"/>
                          <a:satMod val="350000"/>
                        </a:srgbClr>
                      </a:gs>
                    </a:gsLst>
                    <a:lin ang="16200000" scaled="1"/>
                  </a:gradFill>
                  <a:ln w="9525" cap="flat" cmpd="sng" algn="ctr">
                    <a:solidFill>
                      <a:srgbClr val="00B0F0">
                        <a:shade val="95000"/>
                        <a:satMod val="105000"/>
                      </a:srgbClr>
                    </a:solidFill>
                    <a:prstDash val="solid"/>
                  </a:ln>
                  <a:effectLst>
                    <a:outerShdw blurRad="40000" dist="20000" dir="5400000" rotWithShape="0">
                      <a:srgbClr val="000000">
                        <a:alpha val="38000"/>
                      </a:srgbClr>
                    </a:outerShdw>
                  </a:effectLst>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r>
                      <a:rPr kumimoji="0" lang="fr-FR" sz="900" b="0" i="0" u="none" strike="noStrike" kern="1200" cap="none" spc="0" normalizeH="0" baseline="0" noProof="0" dirty="0" err="1">
                        <a:ln>
                          <a:noFill/>
                        </a:ln>
                        <a:solidFill>
                          <a:prstClr val="black"/>
                        </a:solidFill>
                        <a:effectLst/>
                        <a:uLnTx/>
                        <a:uFillTx/>
                        <a:latin typeface="Arial"/>
                        <a:ea typeface="+mn-ea"/>
                        <a:cs typeface="Arial"/>
                        <a:sym typeface="Arial"/>
                      </a:rPr>
                      <a:t>GenBank</a:t>
                    </a:r>
                    <a:endParaRPr kumimoji="0" lang="fr-FR" sz="900" b="0" i="0" u="none" strike="noStrike" kern="1200" cap="none" spc="0" normalizeH="0" baseline="0" noProof="0" dirty="0">
                      <a:ln>
                        <a:noFill/>
                      </a:ln>
                      <a:solidFill>
                        <a:prstClr val="black"/>
                      </a:solidFill>
                      <a:effectLst/>
                      <a:uLnTx/>
                      <a:uFillTx/>
                      <a:latin typeface="Arial"/>
                      <a:ea typeface="+mn-ea"/>
                      <a:cs typeface="Arial"/>
                      <a:sym typeface="Arial"/>
                    </a:endParaRPr>
                  </a:p>
                  <a:p>
                    <a:pPr marL="0" marR="0" lvl="0" indent="0" algn="ctr" defTabSz="342900" rtl="0" eaLnBrk="1" fontAlgn="auto" latinLnBrk="0" hangingPunct="1">
                      <a:lnSpc>
                        <a:spcPct val="100000"/>
                      </a:lnSpc>
                      <a:spcBef>
                        <a:spcPts val="0"/>
                      </a:spcBef>
                      <a:spcAft>
                        <a:spcPts val="0"/>
                      </a:spcAft>
                      <a:buClrTx/>
                      <a:buSzTx/>
                      <a:buFont typeface="Arial"/>
                      <a:buNone/>
                      <a:tabLst/>
                      <a:defRPr/>
                    </a:pPr>
                    <a:r>
                      <a:rPr kumimoji="0" lang="fr-FR" sz="900" b="0" i="0" u="none" strike="noStrike" kern="1200" cap="none" spc="0" normalizeH="0" baseline="0" noProof="0" dirty="0">
                        <a:ln>
                          <a:noFill/>
                        </a:ln>
                        <a:solidFill>
                          <a:prstClr val="black"/>
                        </a:solidFill>
                        <a:effectLst/>
                        <a:uLnTx/>
                        <a:uFillTx/>
                        <a:latin typeface="Arial"/>
                        <a:ea typeface="+mn-ea"/>
                        <a:cs typeface="Arial"/>
                        <a:sym typeface="Arial"/>
                      </a:rPr>
                      <a:t>Accession N°</a:t>
                    </a:r>
                  </a:p>
                </p:txBody>
              </p:sp>
            </p:grpSp>
          </p:grpSp>
          <p:sp>
            <p:nvSpPr>
              <p:cNvPr id="17" name="Parenthèse ouvrante 16">
                <a:extLst>
                  <a:ext uri="{FF2B5EF4-FFF2-40B4-BE49-F238E27FC236}">
                    <a16:creationId xmlns:a16="http://schemas.microsoft.com/office/drawing/2014/main" id="{89AFC015-70A4-4898-A020-21494102F8A0}"/>
                  </a:ext>
                </a:extLst>
              </p:cNvPr>
              <p:cNvSpPr/>
              <p:nvPr/>
            </p:nvSpPr>
            <p:spPr>
              <a:xfrm flipH="1">
                <a:off x="6096637" y="4285406"/>
                <a:ext cx="179151" cy="642194"/>
              </a:xfrm>
              <a:prstGeom prst="leftBracket">
                <a:avLst/>
              </a:prstGeom>
              <a:noFill/>
              <a:ln w="25400" cap="flat" cmpd="sng" algn="ctr">
                <a:solidFill>
                  <a:srgbClr val="E2007A"/>
                </a:solidFill>
                <a:prstDash val="solid"/>
              </a:ln>
              <a:effectLst>
                <a:outerShdw blurRad="40000" dist="20000" dir="5400000" rotWithShape="0">
                  <a:srgbClr val="000000">
                    <a:alpha val="38000"/>
                  </a:srgbClr>
                </a:outerShdw>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fr-FR" sz="1350" b="0" i="0" u="none" strike="noStrike" kern="1200" cap="none" spc="0" normalizeH="0" baseline="0" noProof="0">
                  <a:ln>
                    <a:noFill/>
                  </a:ln>
                  <a:solidFill>
                    <a:prstClr val="black"/>
                  </a:solidFill>
                  <a:effectLst/>
                  <a:uLnTx/>
                  <a:uFillTx/>
                  <a:latin typeface="Arial"/>
                  <a:ea typeface="+mn-ea"/>
                  <a:cs typeface="Arial"/>
                  <a:sym typeface="Arial"/>
                </a:endParaRPr>
              </a:p>
            </p:txBody>
          </p:sp>
        </p:grpSp>
        <p:sp>
          <p:nvSpPr>
            <p:cNvPr id="19" name="Parenthèse ouvrante 18">
              <a:extLst>
                <a:ext uri="{FF2B5EF4-FFF2-40B4-BE49-F238E27FC236}">
                  <a16:creationId xmlns:a16="http://schemas.microsoft.com/office/drawing/2014/main" id="{53AEB017-2269-4044-A5B0-D17F236FA212}"/>
                </a:ext>
              </a:extLst>
            </p:cNvPr>
            <p:cNvSpPr/>
            <p:nvPr/>
          </p:nvSpPr>
          <p:spPr>
            <a:xfrm flipH="1">
              <a:off x="5314154" y="1882574"/>
              <a:ext cx="134363" cy="481645"/>
            </a:xfrm>
            <a:prstGeom prst="leftBracket">
              <a:avLst/>
            </a:prstGeom>
            <a:noFill/>
            <a:ln w="25400" cap="flat" cmpd="sng" algn="ctr">
              <a:solidFill>
                <a:srgbClr val="E2007A"/>
              </a:solidFill>
              <a:prstDash val="solid"/>
            </a:ln>
            <a:effectLst>
              <a:outerShdw blurRad="40000" dist="20000" dir="5400000" rotWithShape="0">
                <a:srgbClr val="000000">
                  <a:alpha val="38000"/>
                </a:srgbClr>
              </a:outerShdw>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fr-FR" sz="1350" b="0" i="0" u="none" strike="noStrike" kern="1200" cap="none" spc="0" normalizeH="0" baseline="0" noProof="0">
                <a:ln>
                  <a:noFill/>
                </a:ln>
                <a:solidFill>
                  <a:prstClr val="black"/>
                </a:solidFill>
                <a:effectLst/>
                <a:uLnTx/>
                <a:uFillTx/>
                <a:latin typeface="Arial"/>
                <a:ea typeface="+mn-ea"/>
                <a:cs typeface="Arial"/>
                <a:sym typeface="Arial"/>
              </a:endParaRPr>
            </a:p>
          </p:txBody>
        </p:sp>
      </p:grpSp>
    </p:spTree>
    <p:extLst>
      <p:ext uri="{BB962C8B-B14F-4D97-AF65-F5344CB8AC3E}">
        <p14:creationId xmlns:p14="http://schemas.microsoft.com/office/powerpoint/2010/main" val="284680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8" name="Image 17">
            <a:extLst>
              <a:ext uri="{FF2B5EF4-FFF2-40B4-BE49-F238E27FC236}">
                <a16:creationId xmlns:a16="http://schemas.microsoft.com/office/drawing/2014/main" id="{D36737D9-9E04-44CA-8D9B-028D5BC643CA}"/>
              </a:ext>
            </a:extLst>
          </p:cNvPr>
          <p:cNvPicPr>
            <a:picLocks noChangeAspect="1"/>
          </p:cNvPicPr>
          <p:nvPr/>
        </p:nvPicPr>
        <p:blipFill>
          <a:blip r:embed="rId3"/>
          <a:stretch>
            <a:fillRect/>
          </a:stretch>
        </p:blipFill>
        <p:spPr>
          <a:xfrm>
            <a:off x="6129398" y="4833871"/>
            <a:ext cx="688321" cy="242477"/>
          </a:xfrm>
          <a:prstGeom prst="rect">
            <a:avLst/>
          </a:prstGeom>
        </p:spPr>
      </p:pic>
      <p:sp>
        <p:nvSpPr>
          <p:cNvPr id="6" name="Google Shape;105;p8">
            <a:extLst>
              <a:ext uri="{FF2B5EF4-FFF2-40B4-BE49-F238E27FC236}">
                <a16:creationId xmlns:a16="http://schemas.microsoft.com/office/drawing/2014/main" id="{2BD288B2-AE1C-49EC-9FEF-F87E8C72AB91}"/>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Critère 1 – Modèle de </a:t>
            </a:r>
            <a:r>
              <a:rPr kumimoji="0" lang="fr-FR" sz="2800" b="1" i="1" u="none" strike="noStrike" kern="0" cap="none" spc="0" normalizeH="0" baseline="0" noProof="0" dirty="0">
                <a:ln>
                  <a:noFill/>
                </a:ln>
                <a:solidFill>
                  <a:prstClr val="black"/>
                </a:solidFill>
                <a:effectLst/>
                <a:uLnTx/>
                <a:uFillTx/>
                <a:latin typeface="Oswald"/>
                <a:sym typeface="Oswald"/>
              </a:rPr>
              <a:t>Data paper</a:t>
            </a:r>
          </a:p>
        </p:txBody>
      </p:sp>
      <p:sp>
        <p:nvSpPr>
          <p:cNvPr id="7" name="Rectangle 6">
            <a:extLst>
              <a:ext uri="{FF2B5EF4-FFF2-40B4-BE49-F238E27FC236}">
                <a16:creationId xmlns:a16="http://schemas.microsoft.com/office/drawing/2014/main" id="{AE73B856-4C75-4D1B-B2C3-11D4D65D9FE5}"/>
              </a:ext>
            </a:extLst>
          </p:cNvPr>
          <p:cNvSpPr/>
          <p:nvPr/>
        </p:nvSpPr>
        <p:spPr>
          <a:xfrm>
            <a:off x="360000" y="900000"/>
            <a:ext cx="6082256" cy="938719"/>
          </a:xfrm>
          <a:prstGeom prst="rect">
            <a:avLst/>
          </a:prstGeom>
        </p:spPr>
        <p:txBody>
          <a:bodyPr wrap="square">
            <a:spAutoFit/>
          </a:bodyPr>
          <a:lstStyle/>
          <a:p>
            <a:pPr marL="342900" marR="0" lvl="0" indent="-342900" algn="l" defTabSz="342900" rtl="0" eaLnBrk="1" fontAlgn="auto" latinLnBrk="0" hangingPunct="1">
              <a:lnSpc>
                <a:spcPct val="100000"/>
              </a:lnSpc>
              <a:spcBef>
                <a:spcPts val="450"/>
              </a:spcBef>
              <a:spcAft>
                <a:spcPts val="600"/>
              </a:spcAft>
              <a:buClr>
                <a:srgbClr val="0070C0"/>
              </a:buClr>
              <a:buSzTx/>
              <a:buFont typeface="Wingdings" panose="05000000000000000000" pitchFamily="2" charset="2"/>
              <a:buChar char="§"/>
              <a:tabLst/>
              <a:defRPr/>
            </a:pPr>
            <a:r>
              <a:rPr kumimoji="0" lang="fr-FR" sz="1800" b="0" i="0" u="none" strike="noStrike" kern="1200" cap="none" spc="0" normalizeH="0" baseline="0" noProof="0" dirty="0">
                <a:ln>
                  <a:noFill/>
                </a:ln>
                <a:solidFill>
                  <a:srgbClr val="0070C0"/>
                </a:solidFill>
                <a:effectLst/>
                <a:uLnTx/>
                <a:uFillTx/>
                <a:latin typeface="Arial"/>
                <a:ea typeface="+mn-ea"/>
                <a:cs typeface="Arial"/>
                <a:sym typeface="Arial"/>
              </a:rPr>
              <a:t>Selon la revue, le modèle de </a:t>
            </a:r>
            <a:r>
              <a:rPr kumimoji="0" lang="fr-FR" sz="1800" b="0" i="1" u="none" strike="noStrike" kern="1200" cap="none" spc="0" normalizeH="0" baseline="0" noProof="0" dirty="0">
                <a:ln>
                  <a:noFill/>
                </a:ln>
                <a:solidFill>
                  <a:srgbClr val="0070C0"/>
                </a:solidFill>
                <a:effectLst/>
                <a:uLnTx/>
                <a:uFillTx/>
                <a:latin typeface="Arial"/>
                <a:ea typeface="+mn-ea"/>
                <a:cs typeface="Arial"/>
                <a:sym typeface="Arial"/>
              </a:rPr>
              <a:t>Data paper </a:t>
            </a:r>
            <a:r>
              <a:rPr kumimoji="0" lang="fr-FR" sz="1800" b="0" i="0" u="none" strike="noStrike" kern="1200" cap="none" spc="0" normalizeH="0" baseline="0" noProof="0" dirty="0">
                <a:ln>
                  <a:noFill/>
                </a:ln>
                <a:solidFill>
                  <a:srgbClr val="0070C0"/>
                </a:solidFill>
                <a:effectLst/>
                <a:uLnTx/>
                <a:uFillTx/>
                <a:latin typeface="Arial"/>
                <a:ea typeface="+mn-ea"/>
                <a:cs typeface="Arial"/>
                <a:sym typeface="Arial"/>
              </a:rPr>
              <a:t>diffère entre:</a:t>
            </a:r>
          </a:p>
          <a:p>
            <a:pPr marL="342900" marR="0" lvl="0" indent="-342900" algn="l" defTabSz="342900" rtl="0" eaLnBrk="1" fontAlgn="auto" latinLnBrk="0" hangingPunct="1">
              <a:lnSpc>
                <a:spcPct val="100000"/>
              </a:lnSpc>
              <a:spcBef>
                <a:spcPts val="0"/>
              </a:spcBef>
              <a:spcAft>
                <a:spcPts val="0"/>
              </a:spcAft>
              <a:buClr>
                <a:srgbClr val="0070C0"/>
              </a:buClr>
              <a:buSzTx/>
              <a:buFont typeface="Wingdings" panose="05000000000000000000" pitchFamily="2" charset="2"/>
              <a:buChar char="Ø"/>
              <a:tabLst/>
              <a:defRPr/>
            </a:pPr>
            <a:r>
              <a:rPr kumimoji="0" lang="fr-FR" sz="1800" b="0" i="0" u="none" strike="noStrike" kern="0" cap="none" spc="0" normalizeH="0" baseline="0" noProof="0" dirty="0">
                <a:ln>
                  <a:noFill/>
                </a:ln>
                <a:solidFill>
                  <a:srgbClr val="2C3E50"/>
                </a:solidFill>
                <a:effectLst/>
                <a:uLnTx/>
                <a:uFillTx/>
                <a:latin typeface="Arial"/>
                <a:cs typeface="Arial"/>
                <a:sym typeface="Arial"/>
              </a:rPr>
              <a:t>Modèle classique </a:t>
            </a:r>
          </a:p>
          <a:p>
            <a:pPr marL="0" marR="0" lvl="0" indent="0" algn="l" defTabSz="342900" rtl="0" eaLnBrk="1" fontAlgn="auto" latinLnBrk="0" hangingPunct="1">
              <a:lnSpc>
                <a:spcPct val="100000"/>
              </a:lnSpc>
              <a:spcBef>
                <a:spcPts val="0"/>
              </a:spcBef>
              <a:spcAft>
                <a:spcPts val="0"/>
              </a:spcAft>
              <a:buClr>
                <a:srgbClr val="E2007A"/>
              </a:buClr>
              <a:buSzTx/>
              <a:buFont typeface="Arial"/>
              <a:buNone/>
              <a:tabLst/>
              <a:defRPr/>
            </a:pPr>
            <a:r>
              <a:rPr kumimoji="0" lang="en-US" sz="1200" b="0" i="1" u="none" strike="noStrike" kern="0" cap="none" spc="0" normalizeH="0" baseline="0" noProof="0" dirty="0">
                <a:ln>
                  <a:noFill/>
                </a:ln>
                <a:solidFill>
                  <a:srgbClr val="212121"/>
                </a:solidFill>
                <a:effectLst/>
                <a:uLnTx/>
                <a:uFillTx/>
                <a:latin typeface="Arial"/>
                <a:cs typeface="Arial"/>
                <a:sym typeface="Arial"/>
              </a:rPr>
              <a:t>	</a:t>
            </a:r>
            <a:r>
              <a:rPr kumimoji="0" lang="en-US" sz="1400" b="0" i="1" u="none" strike="noStrike" kern="0" cap="none" spc="0" normalizeH="0" baseline="0" noProof="0" dirty="0">
                <a:ln>
                  <a:noFill/>
                </a:ln>
                <a:solidFill>
                  <a:srgbClr val="212121"/>
                </a:solidFill>
                <a:effectLst/>
                <a:uLnTx/>
                <a:uFillTx/>
                <a:latin typeface="Arial"/>
                <a:cs typeface="Arial"/>
                <a:sym typeface="Arial"/>
              </a:rPr>
              <a:t>Data in Brief, Geoscience Data Journal, Ecological research</a:t>
            </a:r>
            <a:endParaRPr kumimoji="0" lang="fr-FR" sz="1400" b="0" i="1" u="none" strike="noStrike" kern="0" cap="none" spc="0" normalizeH="0" baseline="0" noProof="0" dirty="0">
              <a:ln>
                <a:noFill/>
              </a:ln>
              <a:solidFill>
                <a:srgbClr val="212121"/>
              </a:solidFill>
              <a:effectLst/>
              <a:uLnTx/>
              <a:uFillTx/>
              <a:latin typeface="Arial"/>
              <a:cs typeface="Arial"/>
              <a:sym typeface="Arial"/>
            </a:endParaRPr>
          </a:p>
        </p:txBody>
      </p:sp>
      <p:sp>
        <p:nvSpPr>
          <p:cNvPr id="11" name="Rectangle 10">
            <a:extLst>
              <a:ext uri="{FF2B5EF4-FFF2-40B4-BE49-F238E27FC236}">
                <a16:creationId xmlns:a16="http://schemas.microsoft.com/office/drawing/2014/main" id="{1992F43A-9DB4-4F6D-82F3-AAE39FCDB4C1}"/>
              </a:ext>
            </a:extLst>
          </p:cNvPr>
          <p:cNvSpPr/>
          <p:nvPr/>
        </p:nvSpPr>
        <p:spPr>
          <a:xfrm>
            <a:off x="360000" y="1793497"/>
            <a:ext cx="6082256" cy="584775"/>
          </a:xfrm>
          <a:prstGeom prst="rect">
            <a:avLst/>
          </a:prstGeom>
        </p:spPr>
        <p:txBody>
          <a:bodyPr wrap="square">
            <a:spAutoFit/>
          </a:bodyPr>
          <a:lstStyle/>
          <a:p>
            <a:pPr marL="342900" marR="0" lvl="0" indent="-342900" algn="l" defTabSz="342900" rtl="0" eaLnBrk="1" fontAlgn="auto" latinLnBrk="0" hangingPunct="1">
              <a:lnSpc>
                <a:spcPct val="100000"/>
              </a:lnSpc>
              <a:spcBef>
                <a:spcPts val="0"/>
              </a:spcBef>
              <a:spcAft>
                <a:spcPts val="0"/>
              </a:spcAft>
              <a:buClr>
                <a:srgbClr val="0070C0"/>
              </a:buClr>
              <a:buSzTx/>
              <a:buFont typeface="Wingdings" panose="05000000000000000000" pitchFamily="2" charset="2"/>
              <a:buChar char="Ø"/>
              <a:tabLst/>
              <a:defRPr/>
            </a:pPr>
            <a:r>
              <a:rPr kumimoji="0" lang="fr-FR" sz="1800" b="0" i="0" u="none" strike="noStrike" kern="0" cap="none" spc="0" normalizeH="0" baseline="0" noProof="0" dirty="0">
                <a:ln>
                  <a:noFill/>
                </a:ln>
                <a:solidFill>
                  <a:srgbClr val="2C3E50"/>
                </a:solidFill>
                <a:effectLst/>
                <a:uLnTx/>
                <a:uFillTx/>
                <a:latin typeface="Arial"/>
                <a:cs typeface="Arial"/>
                <a:sym typeface="Arial"/>
              </a:rPr>
              <a:t>Modèle classique + table de métadonnées</a:t>
            </a:r>
          </a:p>
          <a:p>
            <a:pPr marL="0" marR="0" lvl="0" indent="0" algn="l" defTabSz="342900" rtl="0" eaLnBrk="1" fontAlgn="auto" latinLnBrk="0" hangingPunct="1">
              <a:lnSpc>
                <a:spcPct val="100000"/>
              </a:lnSpc>
              <a:spcBef>
                <a:spcPts val="0"/>
              </a:spcBef>
              <a:spcAft>
                <a:spcPts val="0"/>
              </a:spcAft>
              <a:buClr>
                <a:srgbClr val="E2007A"/>
              </a:buClr>
              <a:buSzTx/>
              <a:buFont typeface="Arial"/>
              <a:buNone/>
              <a:tabLst/>
              <a:defRPr/>
            </a:pPr>
            <a:r>
              <a:rPr kumimoji="0" lang="fr-FR" sz="1200" b="0" i="1" u="none" strike="noStrike" kern="0" cap="none" spc="0" normalizeH="0" baseline="0" noProof="0" dirty="0">
                <a:ln>
                  <a:noFill/>
                </a:ln>
                <a:solidFill>
                  <a:srgbClr val="212121"/>
                </a:solidFill>
                <a:effectLst/>
                <a:uLnTx/>
                <a:uFillTx/>
                <a:latin typeface="Arial"/>
                <a:cs typeface="Arial"/>
                <a:sym typeface="Arial"/>
              </a:rPr>
              <a:t>	</a:t>
            </a:r>
            <a:r>
              <a:rPr kumimoji="0" lang="fr-FR" sz="1400" b="0" i="1" u="none" strike="noStrike" kern="0" cap="none" spc="0" normalizeH="0" baseline="0" noProof="0" dirty="0" err="1">
                <a:ln>
                  <a:noFill/>
                </a:ln>
                <a:solidFill>
                  <a:srgbClr val="212121"/>
                </a:solidFill>
                <a:effectLst/>
                <a:uLnTx/>
                <a:uFillTx/>
                <a:latin typeface="Arial"/>
                <a:cs typeface="Arial"/>
                <a:sym typeface="Arial"/>
              </a:rPr>
              <a:t>Annals</a:t>
            </a:r>
            <a:r>
              <a:rPr kumimoji="0" lang="fr-FR" sz="1400" b="0" i="1" u="none" strike="noStrike" kern="0" cap="none" spc="0" normalizeH="0" baseline="0" noProof="0" dirty="0">
                <a:ln>
                  <a:noFill/>
                </a:ln>
                <a:solidFill>
                  <a:srgbClr val="212121"/>
                </a:solidFill>
                <a:effectLst/>
                <a:uLnTx/>
                <a:uFillTx/>
                <a:latin typeface="Arial"/>
                <a:cs typeface="Arial"/>
                <a:sym typeface="Arial"/>
              </a:rPr>
              <a:t> of Forest Science</a:t>
            </a:r>
          </a:p>
        </p:txBody>
      </p:sp>
      <p:sp>
        <p:nvSpPr>
          <p:cNvPr id="12" name="Rectangle 11">
            <a:extLst>
              <a:ext uri="{FF2B5EF4-FFF2-40B4-BE49-F238E27FC236}">
                <a16:creationId xmlns:a16="http://schemas.microsoft.com/office/drawing/2014/main" id="{925BAA0C-4022-4404-99A6-8A633F1F255C}"/>
              </a:ext>
            </a:extLst>
          </p:cNvPr>
          <p:cNvSpPr/>
          <p:nvPr/>
        </p:nvSpPr>
        <p:spPr>
          <a:xfrm>
            <a:off x="360000" y="2322678"/>
            <a:ext cx="6082256" cy="584775"/>
          </a:xfrm>
          <a:prstGeom prst="rect">
            <a:avLst/>
          </a:prstGeom>
        </p:spPr>
        <p:txBody>
          <a:bodyPr wrap="square">
            <a:spAutoFit/>
          </a:bodyPr>
          <a:lstStyle/>
          <a:p>
            <a:pPr marL="342900" marR="0" lvl="0" indent="-342900" algn="l" defTabSz="342900" rtl="0" eaLnBrk="1" fontAlgn="auto" latinLnBrk="0" hangingPunct="1">
              <a:lnSpc>
                <a:spcPct val="100000"/>
              </a:lnSpc>
              <a:spcBef>
                <a:spcPts val="0"/>
              </a:spcBef>
              <a:spcAft>
                <a:spcPts val="0"/>
              </a:spcAft>
              <a:buClr>
                <a:srgbClr val="0070C0"/>
              </a:buClr>
              <a:buSzTx/>
              <a:buFont typeface="Wingdings" panose="05000000000000000000" pitchFamily="2" charset="2"/>
              <a:buChar char="Ø"/>
              <a:tabLst/>
              <a:defRPr/>
            </a:pPr>
            <a:r>
              <a:rPr kumimoji="0" lang="fr-FR" sz="1800" b="0" i="0" u="none" strike="noStrike" kern="0" cap="none" spc="0" normalizeH="0" baseline="0" noProof="0" dirty="0">
                <a:ln>
                  <a:noFill/>
                </a:ln>
                <a:solidFill>
                  <a:prstClr val="black"/>
                </a:solidFill>
                <a:effectLst/>
                <a:uLnTx/>
                <a:uFillTx/>
                <a:latin typeface="Arial"/>
                <a:cs typeface="Arial"/>
                <a:sym typeface="Arial"/>
              </a:rPr>
              <a:t>Modèle structuré par des métadonnées disciplinaires</a:t>
            </a:r>
          </a:p>
          <a:p>
            <a:pPr marL="0" marR="0" lvl="0" indent="0" algn="l" defTabSz="342900" rtl="0" eaLnBrk="1" fontAlgn="auto" latinLnBrk="0" hangingPunct="1">
              <a:lnSpc>
                <a:spcPct val="100000"/>
              </a:lnSpc>
              <a:spcBef>
                <a:spcPts val="0"/>
              </a:spcBef>
              <a:spcAft>
                <a:spcPts val="0"/>
              </a:spcAft>
              <a:buClr>
                <a:srgbClr val="E2007A"/>
              </a:buClr>
              <a:buSzTx/>
              <a:buFont typeface="Arial"/>
              <a:buNone/>
              <a:tabLst/>
              <a:defRPr/>
            </a:pPr>
            <a:r>
              <a:rPr kumimoji="0" lang="fr-FR" sz="1200" b="0" i="1" u="none" strike="noStrike" kern="0" cap="none" spc="0" normalizeH="0" baseline="0" noProof="0" dirty="0">
                <a:ln>
                  <a:noFill/>
                </a:ln>
                <a:solidFill>
                  <a:srgbClr val="212121"/>
                </a:solidFill>
                <a:effectLst/>
                <a:uLnTx/>
                <a:uFillTx/>
                <a:latin typeface="Arial"/>
                <a:cs typeface="Arial"/>
                <a:sym typeface="Arial"/>
              </a:rPr>
              <a:t>	</a:t>
            </a:r>
            <a:r>
              <a:rPr kumimoji="0" lang="fr-FR" sz="1400" b="0" i="1" u="none" strike="noStrike" kern="0" cap="none" spc="0" normalizeH="0" baseline="0" noProof="0" dirty="0" err="1">
                <a:ln>
                  <a:noFill/>
                </a:ln>
                <a:solidFill>
                  <a:srgbClr val="212121"/>
                </a:solidFill>
                <a:effectLst/>
                <a:uLnTx/>
                <a:uFillTx/>
                <a:latin typeface="Arial"/>
                <a:cs typeface="Arial"/>
                <a:sym typeface="Arial"/>
              </a:rPr>
              <a:t>Ecology</a:t>
            </a:r>
            <a:r>
              <a:rPr kumimoji="0" lang="fr-FR" sz="1400" b="0" i="1" u="none" strike="noStrike" kern="0" cap="none" spc="0" normalizeH="0" baseline="0" noProof="0" dirty="0">
                <a:ln>
                  <a:noFill/>
                </a:ln>
                <a:solidFill>
                  <a:srgbClr val="212121"/>
                </a:solidFill>
                <a:effectLst/>
                <a:uLnTx/>
                <a:uFillTx/>
                <a:latin typeface="Arial"/>
                <a:cs typeface="Arial"/>
                <a:sym typeface="Arial"/>
              </a:rPr>
              <a:t>, Open </a:t>
            </a:r>
            <a:r>
              <a:rPr kumimoji="0" lang="fr-FR" sz="1400" b="0" i="1" u="none" strike="noStrike" kern="0" cap="none" spc="0" normalizeH="0" baseline="0" noProof="0" dirty="0" err="1">
                <a:ln>
                  <a:noFill/>
                </a:ln>
                <a:solidFill>
                  <a:srgbClr val="212121"/>
                </a:solidFill>
                <a:effectLst/>
                <a:uLnTx/>
                <a:uFillTx/>
                <a:latin typeface="Arial"/>
                <a:cs typeface="Arial"/>
                <a:sym typeface="Arial"/>
              </a:rPr>
              <a:t>Health</a:t>
            </a:r>
            <a:r>
              <a:rPr kumimoji="0" lang="fr-FR" sz="1400" b="0" i="1" u="none" strike="noStrike" kern="0" cap="none" spc="0" normalizeH="0" baseline="0" noProof="0" dirty="0">
                <a:ln>
                  <a:noFill/>
                </a:ln>
                <a:solidFill>
                  <a:srgbClr val="212121"/>
                </a:solidFill>
                <a:effectLst/>
                <a:uLnTx/>
                <a:uFillTx/>
                <a:latin typeface="Arial"/>
                <a:cs typeface="Arial"/>
                <a:sym typeface="Arial"/>
              </a:rPr>
              <a:t> Data, </a:t>
            </a:r>
            <a:r>
              <a:rPr kumimoji="0" lang="fr-FR" sz="1400" b="0" i="1" u="none" strike="noStrike" kern="0" cap="none" spc="0" normalizeH="0" baseline="0" noProof="0" dirty="0" err="1">
                <a:ln>
                  <a:noFill/>
                </a:ln>
                <a:solidFill>
                  <a:srgbClr val="212121"/>
                </a:solidFill>
                <a:effectLst/>
                <a:uLnTx/>
                <a:uFillTx/>
                <a:latin typeface="Arial"/>
                <a:cs typeface="Arial"/>
                <a:sym typeface="Arial"/>
              </a:rPr>
              <a:t>Freshwater</a:t>
            </a:r>
            <a:r>
              <a:rPr kumimoji="0" lang="fr-FR" sz="1400" b="0" i="1" u="none" strike="noStrike" kern="0" cap="none" spc="0" normalizeH="0" baseline="0" noProof="0" dirty="0">
                <a:ln>
                  <a:noFill/>
                </a:ln>
                <a:solidFill>
                  <a:srgbClr val="212121"/>
                </a:solidFill>
                <a:effectLst/>
                <a:uLnTx/>
                <a:uFillTx/>
                <a:latin typeface="Arial"/>
                <a:cs typeface="Arial"/>
                <a:sym typeface="Arial"/>
              </a:rPr>
              <a:t> </a:t>
            </a:r>
            <a:r>
              <a:rPr kumimoji="0" lang="fr-FR" sz="1400" b="0" i="1" u="none" strike="noStrike" kern="0" cap="none" spc="0" normalizeH="0" baseline="0" noProof="0" dirty="0" err="1">
                <a:ln>
                  <a:noFill/>
                </a:ln>
                <a:solidFill>
                  <a:srgbClr val="212121"/>
                </a:solidFill>
                <a:effectLst/>
                <a:uLnTx/>
                <a:uFillTx/>
                <a:latin typeface="Arial"/>
                <a:cs typeface="Arial"/>
                <a:sym typeface="Arial"/>
              </a:rPr>
              <a:t>Metadata</a:t>
            </a:r>
            <a:r>
              <a:rPr kumimoji="0" lang="fr-FR" sz="1400" b="0" i="1" u="none" strike="noStrike" kern="0" cap="none" spc="0" normalizeH="0" baseline="0" noProof="0" dirty="0">
                <a:ln>
                  <a:noFill/>
                </a:ln>
                <a:solidFill>
                  <a:srgbClr val="212121"/>
                </a:solidFill>
                <a:effectLst/>
                <a:uLnTx/>
                <a:uFillTx/>
                <a:latin typeface="Arial"/>
                <a:cs typeface="Arial"/>
                <a:sym typeface="Arial"/>
              </a:rPr>
              <a:t> Journal</a:t>
            </a:r>
          </a:p>
        </p:txBody>
      </p:sp>
      <p:sp>
        <p:nvSpPr>
          <p:cNvPr id="13" name="Rectangle 12">
            <a:extLst>
              <a:ext uri="{FF2B5EF4-FFF2-40B4-BE49-F238E27FC236}">
                <a16:creationId xmlns:a16="http://schemas.microsoft.com/office/drawing/2014/main" id="{630F3331-7209-4B2B-BED3-5EB8AA8F0802}"/>
              </a:ext>
            </a:extLst>
          </p:cNvPr>
          <p:cNvSpPr/>
          <p:nvPr/>
        </p:nvSpPr>
        <p:spPr>
          <a:xfrm>
            <a:off x="360000" y="2994071"/>
            <a:ext cx="6082256" cy="584775"/>
          </a:xfrm>
          <a:prstGeom prst="rect">
            <a:avLst/>
          </a:prstGeom>
        </p:spPr>
        <p:txBody>
          <a:bodyPr wrap="square">
            <a:spAutoFit/>
          </a:bodyPr>
          <a:lstStyle/>
          <a:p>
            <a:pPr marL="342900" marR="0" lvl="0" indent="-342900" algn="l" defTabSz="342900" rtl="0" eaLnBrk="1" fontAlgn="auto" latinLnBrk="0" hangingPunct="1">
              <a:lnSpc>
                <a:spcPct val="100000"/>
              </a:lnSpc>
              <a:spcBef>
                <a:spcPts val="0"/>
              </a:spcBef>
              <a:spcAft>
                <a:spcPts val="0"/>
              </a:spcAft>
              <a:buClr>
                <a:srgbClr val="0070C0"/>
              </a:buClr>
              <a:buSzTx/>
              <a:buFont typeface="Wingdings" panose="05000000000000000000" pitchFamily="2" charset="2"/>
              <a:buChar char="Ø"/>
              <a:tabLst/>
              <a:defRPr/>
            </a:pPr>
            <a:r>
              <a:rPr kumimoji="0" lang="fr-FR" sz="1800" b="0" i="0" u="none" strike="noStrike" kern="0" cap="none" spc="0" normalizeH="0" baseline="0" noProof="0" dirty="0">
                <a:ln>
                  <a:noFill/>
                </a:ln>
                <a:solidFill>
                  <a:prstClr val="black"/>
                </a:solidFill>
                <a:effectLst/>
                <a:uLnTx/>
                <a:uFillTx/>
                <a:latin typeface="Arial"/>
                <a:cs typeface="Arial"/>
                <a:sym typeface="Arial"/>
              </a:rPr>
              <a:t>Texte libre mais limité en taille </a:t>
            </a:r>
            <a:r>
              <a:rPr kumimoji="0" lang="fr-FR" sz="1600" b="0" i="0" u="none" strike="noStrike" kern="0" cap="none" spc="0" normalizeH="0" baseline="0" noProof="0" dirty="0">
                <a:ln>
                  <a:noFill/>
                </a:ln>
                <a:solidFill>
                  <a:prstClr val="black"/>
                </a:solidFill>
                <a:effectLst/>
                <a:uLnTx/>
                <a:uFillTx/>
                <a:latin typeface="Arial"/>
                <a:cs typeface="Arial"/>
                <a:sym typeface="Arial"/>
              </a:rPr>
              <a:t>(2 pages, 1000 mots, …) </a:t>
            </a:r>
          </a:p>
          <a:p>
            <a:pPr marL="0" marR="0" lvl="0" indent="0" algn="l" defTabSz="342900" rtl="0" eaLnBrk="1" fontAlgn="auto" latinLnBrk="0" hangingPunct="1">
              <a:lnSpc>
                <a:spcPct val="100000"/>
              </a:lnSpc>
              <a:spcBef>
                <a:spcPts val="0"/>
              </a:spcBef>
              <a:spcAft>
                <a:spcPts val="0"/>
              </a:spcAft>
              <a:buClr>
                <a:srgbClr val="E2007A"/>
              </a:buClr>
              <a:buSzTx/>
              <a:buFont typeface="Arial"/>
              <a:buNone/>
              <a:tabLst/>
              <a:defRPr/>
            </a:pPr>
            <a:r>
              <a:rPr kumimoji="0" lang="fr-FR" sz="1350" b="0" i="1" u="none" strike="noStrike" kern="1200" cap="none" spc="0" normalizeH="0" baseline="0" noProof="0" dirty="0">
                <a:ln>
                  <a:noFill/>
                </a:ln>
                <a:solidFill>
                  <a:srgbClr val="2C3E50"/>
                </a:solidFill>
                <a:effectLst/>
                <a:uLnTx/>
                <a:uFillTx/>
                <a:latin typeface="Arial"/>
                <a:ea typeface="+mn-ea"/>
                <a:cs typeface="Arial"/>
                <a:sym typeface="Arial"/>
              </a:rPr>
              <a:t>	</a:t>
            </a:r>
            <a:r>
              <a:rPr kumimoji="0" lang="fr-FR" sz="1400" b="0" i="1" u="none" strike="noStrike" kern="0" cap="none" spc="0" normalizeH="0" baseline="0" noProof="0" dirty="0" err="1">
                <a:ln>
                  <a:noFill/>
                </a:ln>
                <a:solidFill>
                  <a:prstClr val="black"/>
                </a:solidFill>
                <a:effectLst/>
                <a:uLnTx/>
                <a:uFillTx/>
                <a:latin typeface="Arial"/>
                <a:cs typeface="Arial"/>
                <a:sym typeface="Arial"/>
              </a:rPr>
              <a:t>Phytopathology</a:t>
            </a:r>
            <a:r>
              <a:rPr kumimoji="0" lang="fr-FR" sz="1400" b="0" i="1" u="none" strike="noStrike" kern="0" cap="none" spc="0" normalizeH="0" baseline="0" noProof="0" dirty="0">
                <a:ln>
                  <a:noFill/>
                </a:ln>
                <a:solidFill>
                  <a:prstClr val="black"/>
                </a:solidFill>
                <a:effectLst/>
                <a:uLnTx/>
                <a:uFillTx/>
                <a:latin typeface="Arial"/>
                <a:cs typeface="Arial"/>
                <a:sym typeface="Arial"/>
              </a:rPr>
              <a:t>, Plant </a:t>
            </a:r>
            <a:r>
              <a:rPr kumimoji="0" lang="fr-FR" sz="1400" b="0" i="1" u="none" strike="noStrike" kern="0" cap="none" spc="0" normalizeH="0" baseline="0" noProof="0" dirty="0" err="1">
                <a:ln>
                  <a:noFill/>
                </a:ln>
                <a:solidFill>
                  <a:prstClr val="black"/>
                </a:solidFill>
                <a:effectLst/>
                <a:uLnTx/>
                <a:uFillTx/>
                <a:latin typeface="Arial"/>
                <a:cs typeface="Arial"/>
                <a:sym typeface="Arial"/>
              </a:rPr>
              <a:t>Phenome</a:t>
            </a:r>
            <a:r>
              <a:rPr kumimoji="0" lang="fr-FR" sz="1400" b="0" i="1" u="none" strike="noStrike" kern="0" cap="none" spc="0" normalizeH="0" baseline="0" noProof="0" dirty="0">
                <a:ln>
                  <a:noFill/>
                </a:ln>
                <a:solidFill>
                  <a:prstClr val="black"/>
                </a:solidFill>
                <a:effectLst/>
                <a:uLnTx/>
                <a:uFillTx/>
                <a:latin typeface="Arial"/>
                <a:cs typeface="Arial"/>
                <a:sym typeface="Arial"/>
              </a:rPr>
              <a:t> Journal, </a:t>
            </a:r>
            <a:r>
              <a:rPr kumimoji="0" lang="fr-FR" sz="1400" b="0" i="1" u="none" strike="noStrike" kern="0" cap="none" spc="0" normalizeH="0" baseline="0" noProof="0" dirty="0" err="1">
                <a:ln>
                  <a:noFill/>
                </a:ln>
                <a:solidFill>
                  <a:prstClr val="black"/>
                </a:solidFill>
                <a:effectLst/>
                <a:uLnTx/>
                <a:uFillTx/>
                <a:latin typeface="Arial"/>
                <a:cs typeface="Arial"/>
                <a:sym typeface="Arial"/>
              </a:rPr>
              <a:t>Hydrological</a:t>
            </a:r>
            <a:r>
              <a:rPr kumimoji="0" lang="fr-FR" sz="1400" b="0" i="1" u="none" strike="noStrike" kern="0" cap="none" spc="0" normalizeH="0" baseline="0" noProof="0" dirty="0">
                <a:ln>
                  <a:noFill/>
                </a:ln>
                <a:solidFill>
                  <a:prstClr val="black"/>
                </a:solidFill>
                <a:effectLst/>
                <a:uLnTx/>
                <a:uFillTx/>
                <a:latin typeface="Arial"/>
                <a:cs typeface="Arial"/>
                <a:sym typeface="Arial"/>
              </a:rPr>
              <a:t> </a:t>
            </a:r>
            <a:r>
              <a:rPr kumimoji="0" lang="fr-FR" sz="1400" b="0" i="1" u="none" strike="noStrike" kern="0" cap="none" spc="0" normalizeH="0" baseline="0" noProof="0" dirty="0" err="1">
                <a:ln>
                  <a:noFill/>
                </a:ln>
                <a:solidFill>
                  <a:prstClr val="black"/>
                </a:solidFill>
                <a:effectLst/>
                <a:uLnTx/>
                <a:uFillTx/>
                <a:latin typeface="Arial"/>
                <a:cs typeface="Arial"/>
                <a:sym typeface="Arial"/>
              </a:rPr>
              <a:t>Processes</a:t>
            </a:r>
            <a:endParaRPr kumimoji="0" lang="fr-FR" sz="1400" b="0" i="0" u="none" strike="noStrike" kern="0" cap="none" spc="0" normalizeH="0" baseline="0" noProof="0" dirty="0">
              <a:ln>
                <a:noFill/>
              </a:ln>
              <a:solidFill>
                <a:prstClr val="black"/>
              </a:solidFill>
              <a:effectLst/>
              <a:uLnTx/>
              <a:uFillTx/>
              <a:latin typeface="Arial"/>
              <a:cs typeface="Arial"/>
              <a:sym typeface="Arial"/>
            </a:endParaRPr>
          </a:p>
        </p:txBody>
      </p:sp>
      <p:sp>
        <p:nvSpPr>
          <p:cNvPr id="8" name="Rectangle 7">
            <a:extLst>
              <a:ext uri="{FF2B5EF4-FFF2-40B4-BE49-F238E27FC236}">
                <a16:creationId xmlns:a16="http://schemas.microsoft.com/office/drawing/2014/main" id="{350C0829-1D23-44A1-8A15-B45DA5ABD734}"/>
              </a:ext>
            </a:extLst>
          </p:cNvPr>
          <p:cNvSpPr/>
          <p:nvPr/>
        </p:nvSpPr>
        <p:spPr>
          <a:xfrm>
            <a:off x="360000" y="3628341"/>
            <a:ext cx="6398010" cy="584775"/>
          </a:xfrm>
          <a:prstGeom prst="rect">
            <a:avLst/>
          </a:prstGeom>
        </p:spPr>
        <p:txBody>
          <a:bodyPr wrap="square">
            <a:spAutoFit/>
          </a:bodyPr>
          <a:lstStyle/>
          <a:p>
            <a:pPr marL="342900" marR="0" lvl="0" indent="-342900" algn="l" defTabSz="342900" rtl="0" eaLnBrk="1" fontAlgn="auto" latinLnBrk="0" hangingPunct="1">
              <a:lnSpc>
                <a:spcPct val="100000"/>
              </a:lnSpc>
              <a:spcBef>
                <a:spcPts val="0"/>
              </a:spcBef>
              <a:spcAft>
                <a:spcPts val="0"/>
              </a:spcAft>
              <a:buClr>
                <a:srgbClr val="0070C0"/>
              </a:buClr>
              <a:buSzTx/>
              <a:buFont typeface="Wingdings" panose="05000000000000000000" pitchFamily="2" charset="2"/>
              <a:buChar char="Ø"/>
              <a:tabLst/>
              <a:defRPr/>
            </a:pPr>
            <a:r>
              <a:rPr kumimoji="0" lang="fr-FR" sz="1800" b="0" i="0" u="none" strike="noStrike" kern="0" cap="none" spc="0" normalizeH="0" baseline="0" noProof="0" dirty="0">
                <a:ln>
                  <a:noFill/>
                </a:ln>
                <a:solidFill>
                  <a:srgbClr val="EE4CDB"/>
                </a:solidFill>
                <a:effectLst/>
                <a:uLnTx/>
                <a:uFillTx/>
                <a:latin typeface="Arial"/>
                <a:cs typeface="Arial"/>
                <a:sym typeface="Arial"/>
              </a:rPr>
              <a:t>Modèle avec Résultats et Discussion </a:t>
            </a:r>
          </a:p>
          <a:p>
            <a:pPr marL="360363" marR="0" lvl="0" indent="-90488" algn="l" defTabSz="914400" rtl="0" eaLnBrk="1" fontAlgn="auto" latinLnBrk="0" hangingPunct="1">
              <a:lnSpc>
                <a:spcPct val="100000"/>
              </a:lnSpc>
              <a:spcBef>
                <a:spcPts val="0"/>
              </a:spcBef>
              <a:spcAft>
                <a:spcPts val="0"/>
              </a:spcAft>
              <a:buClr>
                <a:srgbClr val="E2007A"/>
              </a:buClr>
              <a:buSzTx/>
              <a:buFont typeface="Arial"/>
              <a:buNone/>
              <a:tabLst>
                <a:tab pos="360363" algn="l"/>
              </a:tabLst>
              <a:defRPr/>
            </a:pPr>
            <a:r>
              <a:rPr kumimoji="0" lang="fr-FR" sz="1400" b="0" i="1" u="none" strike="noStrike" kern="0" cap="none" spc="0" normalizeH="0" baseline="0" noProof="0" dirty="0" err="1">
                <a:ln>
                  <a:noFill/>
                </a:ln>
                <a:solidFill>
                  <a:prstClr val="black"/>
                </a:solidFill>
                <a:effectLst/>
                <a:uLnTx/>
                <a:uFillTx/>
                <a:latin typeface="Arial"/>
                <a:cs typeface="Arial"/>
                <a:sym typeface="Arial"/>
              </a:rPr>
              <a:t>Earth</a:t>
            </a:r>
            <a:r>
              <a:rPr kumimoji="0" lang="fr-FR" sz="1400" b="0" i="1" u="none" strike="noStrike" kern="0" cap="none" spc="0" normalizeH="0" baseline="0" noProof="0" dirty="0">
                <a:ln>
                  <a:noFill/>
                </a:ln>
                <a:solidFill>
                  <a:prstClr val="black"/>
                </a:solidFill>
                <a:effectLst/>
                <a:uLnTx/>
                <a:uFillTx/>
                <a:latin typeface="Arial"/>
                <a:cs typeface="Arial"/>
                <a:sym typeface="Arial"/>
              </a:rPr>
              <a:t> System Science Data, </a:t>
            </a:r>
            <a:r>
              <a:rPr kumimoji="0" lang="fr-FR" sz="1400" b="0" i="1" u="none" strike="noStrike" kern="0" cap="none" spc="0" normalizeH="0" baseline="0" noProof="0" dirty="0" err="1">
                <a:ln>
                  <a:noFill/>
                </a:ln>
                <a:solidFill>
                  <a:prstClr val="black"/>
                </a:solidFill>
                <a:effectLst/>
                <a:uLnTx/>
                <a:uFillTx/>
                <a:latin typeface="Arial"/>
                <a:cs typeface="Arial"/>
                <a:sym typeface="Arial"/>
              </a:rPr>
              <a:t>Ethnobiology</a:t>
            </a:r>
            <a:r>
              <a:rPr kumimoji="0" lang="fr-FR" sz="1400" b="0" i="1" u="none" strike="noStrike" kern="0" cap="none" spc="0" normalizeH="0" baseline="0" noProof="0" dirty="0">
                <a:ln>
                  <a:noFill/>
                </a:ln>
                <a:solidFill>
                  <a:prstClr val="black"/>
                </a:solidFill>
                <a:effectLst/>
                <a:uLnTx/>
                <a:uFillTx/>
                <a:latin typeface="Arial"/>
                <a:cs typeface="Arial"/>
                <a:sym typeface="Arial"/>
              </a:rPr>
              <a:t> </a:t>
            </a:r>
            <a:r>
              <a:rPr kumimoji="0" lang="fr-FR" sz="1400" b="0" i="1" u="none" strike="noStrike" kern="0" cap="none" spc="0" normalizeH="0" baseline="0" noProof="0" dirty="0" err="1">
                <a:ln>
                  <a:noFill/>
                </a:ln>
                <a:solidFill>
                  <a:prstClr val="black"/>
                </a:solidFill>
                <a:effectLst/>
                <a:uLnTx/>
                <a:uFillTx/>
                <a:latin typeface="Arial"/>
                <a:cs typeface="Arial"/>
                <a:sym typeface="Arial"/>
              </a:rPr>
              <a:t>Letters</a:t>
            </a:r>
            <a:r>
              <a:rPr kumimoji="0" lang="fr-FR" sz="1400" b="0" i="1" u="none" strike="noStrike" kern="0" cap="none" spc="0" normalizeH="0" baseline="0" noProof="0" dirty="0">
                <a:ln>
                  <a:noFill/>
                </a:ln>
                <a:solidFill>
                  <a:prstClr val="black"/>
                </a:solidFill>
                <a:effectLst/>
                <a:uLnTx/>
                <a:uFillTx/>
                <a:latin typeface="Arial"/>
                <a:cs typeface="Arial"/>
                <a:sym typeface="Arial"/>
              </a:rPr>
              <a:t>, Plant Journal</a:t>
            </a:r>
            <a:endParaRPr kumimoji="0" lang="fr-FR" sz="1400" b="0" i="0" u="none" strike="noStrike" kern="0" cap="none" spc="0" normalizeH="0" baseline="0" noProof="0" dirty="0">
              <a:ln>
                <a:noFill/>
              </a:ln>
              <a:solidFill>
                <a:prstClr val="black"/>
              </a:solidFill>
              <a:effectLst/>
              <a:uLnTx/>
              <a:uFillTx/>
              <a:latin typeface="Arial"/>
              <a:cs typeface="Arial"/>
              <a:sym typeface="Arial"/>
            </a:endParaRPr>
          </a:p>
        </p:txBody>
      </p:sp>
      <p:grpSp>
        <p:nvGrpSpPr>
          <p:cNvPr id="9" name="Groupe 8">
            <a:extLst>
              <a:ext uri="{FF2B5EF4-FFF2-40B4-BE49-F238E27FC236}">
                <a16:creationId xmlns:a16="http://schemas.microsoft.com/office/drawing/2014/main" id="{4A6CB372-D659-42B6-BA3A-C70C6C84CA80}"/>
              </a:ext>
            </a:extLst>
          </p:cNvPr>
          <p:cNvGrpSpPr>
            <a:grpSpLocks/>
          </p:cNvGrpSpPr>
          <p:nvPr/>
        </p:nvGrpSpPr>
        <p:grpSpPr>
          <a:xfrm>
            <a:off x="1208314" y="4307110"/>
            <a:ext cx="3373932" cy="400110"/>
            <a:chOff x="733316" y="4578094"/>
            <a:chExt cx="3796716" cy="533481"/>
          </a:xfrm>
        </p:grpSpPr>
        <p:sp>
          <p:nvSpPr>
            <p:cNvPr id="10" name="ZoneTexte 9">
              <a:extLst>
                <a:ext uri="{FF2B5EF4-FFF2-40B4-BE49-F238E27FC236}">
                  <a16:creationId xmlns:a16="http://schemas.microsoft.com/office/drawing/2014/main" id="{92BCAB58-C741-4FA9-AC3E-D09C5692782A}"/>
                </a:ext>
              </a:extLst>
            </p:cNvPr>
            <p:cNvSpPr txBox="1"/>
            <p:nvPr/>
          </p:nvSpPr>
          <p:spPr>
            <a:xfrm>
              <a:off x="1421597" y="4578094"/>
              <a:ext cx="3108435" cy="5334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000" b="1" i="0" u="none" strike="noStrike" kern="0" cap="none" spc="0" normalizeH="0" baseline="0" noProof="0" dirty="0">
                  <a:ln>
                    <a:noFill/>
                  </a:ln>
                  <a:solidFill>
                    <a:srgbClr val="0070C0"/>
                  </a:solidFill>
                  <a:effectLst/>
                  <a:uLnTx/>
                  <a:uFillTx/>
                  <a:latin typeface="Arial"/>
                  <a:cs typeface="Arial"/>
                  <a:sym typeface="Arial"/>
                </a:rPr>
                <a:t>Bien choisir sa revue</a:t>
              </a:r>
              <a:endParaRPr kumimoji="0" lang="fr-FR" sz="2000" b="1" i="1" u="none" strike="noStrike" kern="0" cap="none" spc="0" normalizeH="0" baseline="0" noProof="0" dirty="0">
                <a:ln>
                  <a:noFill/>
                </a:ln>
                <a:solidFill>
                  <a:srgbClr val="0070C0"/>
                </a:solidFill>
                <a:effectLst/>
                <a:uLnTx/>
                <a:uFillTx/>
                <a:latin typeface="Arial"/>
                <a:cs typeface="Arial"/>
                <a:sym typeface="Arial"/>
              </a:endParaRPr>
            </a:p>
          </p:txBody>
        </p:sp>
        <p:sp>
          <p:nvSpPr>
            <p:cNvPr id="14" name="Flèche droite 5">
              <a:extLst>
                <a:ext uri="{FF2B5EF4-FFF2-40B4-BE49-F238E27FC236}">
                  <a16:creationId xmlns:a16="http://schemas.microsoft.com/office/drawing/2014/main" id="{F7BDEA8A-EE87-4EE7-86D9-AD55162E3989}"/>
                </a:ext>
              </a:extLst>
            </p:cNvPr>
            <p:cNvSpPr/>
            <p:nvPr/>
          </p:nvSpPr>
          <p:spPr>
            <a:xfrm>
              <a:off x="733316" y="4702256"/>
              <a:ext cx="674497" cy="244029"/>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350" b="0" i="0" u="none" strike="noStrike" kern="0" cap="none" spc="0" normalizeH="0" baseline="0" noProof="0">
                <a:ln>
                  <a:noFill/>
                </a:ln>
                <a:solidFill>
                  <a:prstClr val="white"/>
                </a:solidFill>
                <a:effectLst/>
                <a:uLnTx/>
                <a:uFillTx/>
                <a:latin typeface="Arial"/>
                <a:ea typeface="+mn-ea"/>
                <a:cs typeface="+mn-cs"/>
                <a:sym typeface="Arial"/>
              </a:endParaRPr>
            </a:p>
          </p:txBody>
        </p:sp>
      </p:grpSp>
    </p:spTree>
    <p:extLst>
      <p:ext uri="{BB962C8B-B14F-4D97-AF65-F5344CB8AC3E}">
        <p14:creationId xmlns:p14="http://schemas.microsoft.com/office/powerpoint/2010/main" val="194044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grpSp>
        <p:nvGrpSpPr>
          <p:cNvPr id="10" name="Groupe 9">
            <a:extLst>
              <a:ext uri="{FF2B5EF4-FFF2-40B4-BE49-F238E27FC236}">
                <a16:creationId xmlns:a16="http://schemas.microsoft.com/office/drawing/2014/main" id="{11F79390-7025-433D-982C-EA5E35731032}"/>
              </a:ext>
            </a:extLst>
          </p:cNvPr>
          <p:cNvGrpSpPr/>
          <p:nvPr/>
        </p:nvGrpSpPr>
        <p:grpSpPr>
          <a:xfrm>
            <a:off x="405000" y="454231"/>
            <a:ext cx="6430144" cy="1890342"/>
            <a:chOff x="405000" y="454231"/>
            <a:chExt cx="6430144" cy="1890342"/>
          </a:xfrm>
        </p:grpSpPr>
        <p:pic>
          <p:nvPicPr>
            <p:cNvPr id="9" name="Image 8">
              <a:extLst>
                <a:ext uri="{FF2B5EF4-FFF2-40B4-BE49-F238E27FC236}">
                  <a16:creationId xmlns:a16="http://schemas.microsoft.com/office/drawing/2014/main" id="{702B3BBC-3226-4669-A527-6E9A1892A2D5}"/>
                </a:ext>
              </a:extLst>
            </p:cNvPr>
            <p:cNvPicPr>
              <a:picLocks noChangeAspect="1"/>
            </p:cNvPicPr>
            <p:nvPr/>
          </p:nvPicPr>
          <p:blipFill>
            <a:blip r:embed="rId3"/>
            <a:stretch>
              <a:fillRect/>
            </a:stretch>
          </p:blipFill>
          <p:spPr>
            <a:xfrm>
              <a:off x="6069735" y="454231"/>
              <a:ext cx="737680" cy="981541"/>
            </a:xfrm>
            <a:prstGeom prst="rect">
              <a:avLst/>
            </a:prstGeom>
          </p:spPr>
        </p:pic>
        <p:grpSp>
          <p:nvGrpSpPr>
            <p:cNvPr id="32" name="Groupe 31">
              <a:extLst>
                <a:ext uri="{FF2B5EF4-FFF2-40B4-BE49-F238E27FC236}">
                  <a16:creationId xmlns:a16="http://schemas.microsoft.com/office/drawing/2014/main" id="{ADFEF7DB-B929-477B-8E10-94C23B734B11}"/>
                </a:ext>
              </a:extLst>
            </p:cNvPr>
            <p:cNvGrpSpPr/>
            <p:nvPr/>
          </p:nvGrpSpPr>
          <p:grpSpPr>
            <a:xfrm>
              <a:off x="405000" y="646171"/>
              <a:ext cx="6430144" cy="1698402"/>
              <a:chOff x="720000" y="175389"/>
              <a:chExt cx="8573525" cy="2264536"/>
            </a:xfrm>
          </p:grpSpPr>
          <p:grpSp>
            <p:nvGrpSpPr>
              <p:cNvPr id="19" name="Groupe 18">
                <a:extLst>
                  <a:ext uri="{FF2B5EF4-FFF2-40B4-BE49-F238E27FC236}">
                    <a16:creationId xmlns:a16="http://schemas.microsoft.com/office/drawing/2014/main" id="{0D627E9A-283E-4A5C-B29F-1B776D4AC11A}"/>
                  </a:ext>
                </a:extLst>
              </p:cNvPr>
              <p:cNvGrpSpPr/>
              <p:nvPr/>
            </p:nvGrpSpPr>
            <p:grpSpPr>
              <a:xfrm>
                <a:off x="6530312" y="175389"/>
                <a:ext cx="2763213" cy="2264536"/>
                <a:chOff x="6530312" y="175389"/>
                <a:chExt cx="2763213" cy="2264536"/>
              </a:xfrm>
            </p:grpSpPr>
            <p:pic>
              <p:nvPicPr>
                <p:cNvPr id="21" name="Picture 2" descr="Cover image for Vol. 26 Issue 10">
                  <a:extLst>
                    <a:ext uri="{FF2B5EF4-FFF2-40B4-BE49-F238E27FC236}">
                      <a16:creationId xmlns:a16="http://schemas.microsoft.com/office/drawing/2014/main" id="{DEA0B716-226D-437A-A6A3-982F88C6FC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0312" y="175389"/>
                  <a:ext cx="1043240" cy="1308722"/>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 22">
                  <a:extLst>
                    <a:ext uri="{FF2B5EF4-FFF2-40B4-BE49-F238E27FC236}">
                      <a16:creationId xmlns:a16="http://schemas.microsoft.com/office/drawing/2014/main" id="{FBD168B8-8123-4AD2-B37C-5CA8185874AA}"/>
                    </a:ext>
                  </a:extLst>
                </p:cNvPr>
                <p:cNvPicPr>
                  <a:picLocks noChangeAspect="1"/>
                </p:cNvPicPr>
                <p:nvPr/>
              </p:nvPicPr>
              <p:blipFill>
                <a:blip r:embed="rId5"/>
                <a:stretch>
                  <a:fillRect/>
                </a:stretch>
              </p:blipFill>
              <p:spPr>
                <a:xfrm>
                  <a:off x="7387048" y="738338"/>
                  <a:ext cx="983575" cy="1337774"/>
                </a:xfrm>
                <a:prstGeom prst="rect">
                  <a:avLst/>
                </a:prstGeom>
                <a:ln>
                  <a:solidFill>
                    <a:schemeClr val="tx1"/>
                  </a:solidFill>
                </a:ln>
              </p:spPr>
            </p:pic>
            <p:pic>
              <p:nvPicPr>
                <p:cNvPr id="22" name="Image 21">
                  <a:extLst>
                    <a:ext uri="{FF2B5EF4-FFF2-40B4-BE49-F238E27FC236}">
                      <a16:creationId xmlns:a16="http://schemas.microsoft.com/office/drawing/2014/main" id="{2A65F197-09DD-4756-A5C3-056C44B092D9}"/>
                    </a:ext>
                  </a:extLst>
                </p:cNvPr>
                <p:cNvPicPr>
                  <a:picLocks noChangeAspect="1"/>
                </p:cNvPicPr>
                <p:nvPr/>
              </p:nvPicPr>
              <p:blipFill>
                <a:blip r:embed="rId6"/>
                <a:stretch>
                  <a:fillRect/>
                </a:stretch>
              </p:blipFill>
              <p:spPr>
                <a:xfrm>
                  <a:off x="8218678" y="1053813"/>
                  <a:ext cx="1074847" cy="1386112"/>
                </a:xfrm>
                <a:prstGeom prst="rect">
                  <a:avLst/>
                </a:prstGeom>
              </p:spPr>
            </p:pic>
          </p:grpSp>
          <p:sp>
            <p:nvSpPr>
              <p:cNvPr id="26" name="Rectangle 25">
                <a:extLst>
                  <a:ext uri="{FF2B5EF4-FFF2-40B4-BE49-F238E27FC236}">
                    <a16:creationId xmlns:a16="http://schemas.microsoft.com/office/drawing/2014/main" id="{97452555-9DE6-41D4-86DB-A1DD22E839AF}"/>
                  </a:ext>
                </a:extLst>
              </p:cNvPr>
              <p:cNvSpPr/>
              <p:nvPr/>
            </p:nvSpPr>
            <p:spPr>
              <a:xfrm>
                <a:off x="720000" y="573830"/>
                <a:ext cx="8228569" cy="1032761"/>
              </a:xfrm>
              <a:prstGeom prst="rect">
                <a:avLst/>
              </a:prstGeom>
            </p:spPr>
            <p:txBody>
              <a:bodyPr wrap="square">
                <a:spAutoFit/>
              </a:bodyPr>
              <a:lstStyle/>
              <a:p>
                <a:pPr marL="182563" marR="0" lvl="0" indent="-182563" algn="l" defTabSz="342900" rtl="0" eaLnBrk="1" fontAlgn="auto" latinLnBrk="0" hangingPunct="1">
                  <a:lnSpc>
                    <a:spcPct val="100000"/>
                  </a:lnSpc>
                  <a:spcBef>
                    <a:spcPts val="450"/>
                  </a:spcBef>
                  <a:spcAft>
                    <a:spcPts val="450"/>
                  </a:spcAft>
                  <a:buClr>
                    <a:srgbClr val="E2007A"/>
                  </a:buClr>
                  <a:buSzTx/>
                  <a:buFont typeface="Wingdings" panose="05000000000000000000" pitchFamily="2" charset="2"/>
                  <a:buChar char="§"/>
                  <a:tabLst/>
                  <a:defRPr/>
                </a:pPr>
                <a:r>
                  <a:rPr kumimoji="0" lang="fr-FR" sz="2000" b="0" i="0" u="none" strike="noStrike" kern="0" cap="none" spc="0" normalizeH="0" baseline="0" noProof="0" dirty="0">
                    <a:ln>
                      <a:noFill/>
                    </a:ln>
                    <a:solidFill>
                      <a:srgbClr val="0066FF"/>
                    </a:solidFill>
                    <a:effectLst/>
                    <a:uLnTx/>
                    <a:uFillTx/>
                    <a:latin typeface="Arial"/>
                    <a:cs typeface="Arial"/>
                    <a:sym typeface="Arial"/>
                  </a:rPr>
                  <a:t>La revue exige l’accès aux données</a:t>
                </a:r>
              </a:p>
              <a:p>
                <a:pPr marL="447675" marR="0" lvl="0" indent="-180975" algn="l" defTabSz="201216" rtl="0" eaLnBrk="1" fontAlgn="auto" latinLnBrk="0" hangingPunct="1">
                  <a:lnSpc>
                    <a:spcPct val="100000"/>
                  </a:lnSpc>
                  <a:spcBef>
                    <a:spcPts val="450"/>
                  </a:spcBef>
                  <a:spcAft>
                    <a:spcPts val="900"/>
                  </a:spcAft>
                  <a:buClr>
                    <a:srgbClr val="E2007A"/>
                  </a:buClr>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Arial"/>
                    <a:ea typeface="+mn-ea"/>
                    <a:cs typeface="Arial"/>
                    <a:sym typeface="Arial"/>
                  </a:rPr>
                  <a:t>au moment de la publication</a:t>
                </a:r>
              </a:p>
            </p:txBody>
          </p:sp>
        </p:grpSp>
      </p:grpSp>
      <p:pic>
        <p:nvPicPr>
          <p:cNvPr id="29" name="Image 28">
            <a:extLst>
              <a:ext uri="{FF2B5EF4-FFF2-40B4-BE49-F238E27FC236}">
                <a16:creationId xmlns:a16="http://schemas.microsoft.com/office/drawing/2014/main" id="{38E00ACF-3694-4C0A-900E-B740760E9C26}"/>
              </a:ext>
            </a:extLst>
          </p:cNvPr>
          <p:cNvPicPr>
            <a:picLocks noChangeAspect="1"/>
          </p:cNvPicPr>
          <p:nvPr/>
        </p:nvPicPr>
        <p:blipFill>
          <a:blip r:embed="rId7"/>
          <a:stretch>
            <a:fillRect/>
          </a:stretch>
        </p:blipFill>
        <p:spPr>
          <a:xfrm>
            <a:off x="6129398" y="4833871"/>
            <a:ext cx="688321" cy="242477"/>
          </a:xfrm>
          <a:prstGeom prst="rect">
            <a:avLst/>
          </a:prstGeom>
        </p:spPr>
      </p:pic>
      <p:sp>
        <p:nvSpPr>
          <p:cNvPr id="33" name="Google Shape;105;p8">
            <a:extLst>
              <a:ext uri="{FF2B5EF4-FFF2-40B4-BE49-F238E27FC236}">
                <a16:creationId xmlns:a16="http://schemas.microsoft.com/office/drawing/2014/main" id="{A09F6961-1586-46F3-ACA2-33BE34E9E7A0}"/>
              </a:ext>
            </a:extLst>
          </p:cNvPr>
          <p:cNvSpPr txBox="1">
            <a:spLocks/>
          </p:cNvSpPr>
          <p:nvPr/>
        </p:nvSpPr>
        <p:spPr>
          <a:xfrm>
            <a:off x="168166" y="44161"/>
            <a:ext cx="6589844"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Critère 2 – Modalités d’accès aux données</a:t>
            </a:r>
          </a:p>
        </p:txBody>
      </p:sp>
      <p:grpSp>
        <p:nvGrpSpPr>
          <p:cNvPr id="3" name="Groupe 2">
            <a:extLst>
              <a:ext uri="{FF2B5EF4-FFF2-40B4-BE49-F238E27FC236}">
                <a16:creationId xmlns:a16="http://schemas.microsoft.com/office/drawing/2014/main" id="{71196990-EF95-4085-98F5-F97F1D90BAFF}"/>
              </a:ext>
            </a:extLst>
          </p:cNvPr>
          <p:cNvGrpSpPr/>
          <p:nvPr/>
        </p:nvGrpSpPr>
        <p:grpSpPr>
          <a:xfrm>
            <a:off x="403498" y="1953367"/>
            <a:ext cx="6171428" cy="1243478"/>
            <a:chOff x="403498" y="1953367"/>
            <a:chExt cx="6171428" cy="1243478"/>
          </a:xfrm>
        </p:grpSpPr>
        <p:grpSp>
          <p:nvGrpSpPr>
            <p:cNvPr id="34" name="Groupe 33">
              <a:extLst>
                <a:ext uri="{FF2B5EF4-FFF2-40B4-BE49-F238E27FC236}">
                  <a16:creationId xmlns:a16="http://schemas.microsoft.com/office/drawing/2014/main" id="{536E567F-AA47-440A-98A1-DDF41BC8BEC5}"/>
                </a:ext>
              </a:extLst>
            </p:cNvPr>
            <p:cNvGrpSpPr/>
            <p:nvPr/>
          </p:nvGrpSpPr>
          <p:grpSpPr>
            <a:xfrm>
              <a:off x="403498" y="1953367"/>
              <a:ext cx="6171428" cy="1243478"/>
              <a:chOff x="540000" y="1260001"/>
              <a:chExt cx="8228569" cy="1657971"/>
            </a:xfrm>
          </p:grpSpPr>
          <p:grpSp>
            <p:nvGrpSpPr>
              <p:cNvPr id="35" name="Groupe 34">
                <a:extLst>
                  <a:ext uri="{FF2B5EF4-FFF2-40B4-BE49-F238E27FC236}">
                    <a16:creationId xmlns:a16="http://schemas.microsoft.com/office/drawing/2014/main" id="{0D0CBFEA-9869-49FC-9DB5-AAB63C3A4184}"/>
                  </a:ext>
                </a:extLst>
              </p:cNvPr>
              <p:cNvGrpSpPr/>
              <p:nvPr/>
            </p:nvGrpSpPr>
            <p:grpSpPr>
              <a:xfrm>
                <a:off x="540000" y="1260001"/>
                <a:ext cx="8228569" cy="1657971"/>
                <a:chOff x="720000" y="573830"/>
                <a:chExt cx="8228569" cy="1657971"/>
              </a:xfrm>
            </p:grpSpPr>
            <p:grpSp>
              <p:nvGrpSpPr>
                <p:cNvPr id="37" name="Groupe 36">
                  <a:extLst>
                    <a:ext uri="{FF2B5EF4-FFF2-40B4-BE49-F238E27FC236}">
                      <a16:creationId xmlns:a16="http://schemas.microsoft.com/office/drawing/2014/main" id="{5ED4512B-06C2-4938-B014-DC34FD1B5EBB}"/>
                    </a:ext>
                  </a:extLst>
                </p:cNvPr>
                <p:cNvGrpSpPr/>
                <p:nvPr/>
              </p:nvGrpSpPr>
              <p:grpSpPr>
                <a:xfrm>
                  <a:off x="720000" y="573830"/>
                  <a:ext cx="8228569" cy="1657971"/>
                  <a:chOff x="720000" y="573830"/>
                  <a:chExt cx="8228569" cy="1657971"/>
                </a:xfrm>
              </p:grpSpPr>
              <p:sp>
                <p:nvSpPr>
                  <p:cNvPr id="40" name="Rectangle 39">
                    <a:extLst>
                      <a:ext uri="{FF2B5EF4-FFF2-40B4-BE49-F238E27FC236}">
                        <a16:creationId xmlns:a16="http://schemas.microsoft.com/office/drawing/2014/main" id="{595120E9-5AD4-4C9D-8E21-9E41735C4D6A}"/>
                      </a:ext>
                    </a:extLst>
                  </p:cNvPr>
                  <p:cNvSpPr/>
                  <p:nvPr/>
                </p:nvSpPr>
                <p:spPr>
                  <a:xfrm>
                    <a:off x="720000" y="573830"/>
                    <a:ext cx="8228569" cy="451405"/>
                  </a:xfrm>
                  <a:prstGeom prst="rect">
                    <a:avLst/>
                  </a:prstGeom>
                </p:spPr>
                <p:txBody>
                  <a:bodyPr wrap="square">
                    <a:spAutoFit/>
                  </a:bodyPr>
                  <a:lstStyle/>
                  <a:p>
                    <a:pPr marL="446088" marR="0" lvl="0" indent="-179388" algn="l" defTabSz="201216" rtl="0" eaLnBrk="1" fontAlgn="auto" latinLnBrk="0" hangingPunct="1">
                      <a:lnSpc>
                        <a:spcPct val="100000"/>
                      </a:lnSpc>
                      <a:spcBef>
                        <a:spcPts val="1800"/>
                      </a:spcBef>
                      <a:spcAft>
                        <a:spcPts val="0"/>
                      </a:spcAft>
                      <a:buClr>
                        <a:srgbClr val="E2007A"/>
                      </a:buClr>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Arial"/>
                        <a:ea typeface="+mn-ea"/>
                        <a:cs typeface="Arial"/>
                        <a:sym typeface="Arial"/>
                      </a:rPr>
                      <a:t>dès la soumission au moins pour les évaluateurs</a:t>
                    </a:r>
                  </a:p>
                </p:txBody>
              </p:sp>
              <p:grpSp>
                <p:nvGrpSpPr>
                  <p:cNvPr id="41" name="Groupe 40">
                    <a:extLst>
                      <a:ext uri="{FF2B5EF4-FFF2-40B4-BE49-F238E27FC236}">
                        <a16:creationId xmlns:a16="http://schemas.microsoft.com/office/drawing/2014/main" id="{84FA8F6F-A936-4CCA-B743-8CCE9D15FDB7}"/>
                      </a:ext>
                    </a:extLst>
                  </p:cNvPr>
                  <p:cNvGrpSpPr/>
                  <p:nvPr/>
                </p:nvGrpSpPr>
                <p:grpSpPr>
                  <a:xfrm>
                    <a:off x="2804920" y="939898"/>
                    <a:ext cx="5730168" cy="1291903"/>
                    <a:chOff x="2804920" y="939898"/>
                    <a:chExt cx="5730168" cy="1291903"/>
                  </a:xfrm>
                </p:grpSpPr>
                <p:pic>
                  <p:nvPicPr>
                    <p:cNvPr id="42" name="Image 41">
                      <a:extLst>
                        <a:ext uri="{FF2B5EF4-FFF2-40B4-BE49-F238E27FC236}">
                          <a16:creationId xmlns:a16="http://schemas.microsoft.com/office/drawing/2014/main" id="{3A60108A-C4A3-4765-81AA-6D246272C563}"/>
                        </a:ext>
                      </a:extLst>
                    </p:cNvPr>
                    <p:cNvPicPr>
                      <a:picLocks noChangeAspect="1"/>
                    </p:cNvPicPr>
                    <p:nvPr/>
                  </p:nvPicPr>
                  <p:blipFill>
                    <a:blip r:embed="rId8"/>
                    <a:stretch>
                      <a:fillRect/>
                    </a:stretch>
                  </p:blipFill>
                  <p:spPr>
                    <a:xfrm>
                      <a:off x="5290645" y="977291"/>
                      <a:ext cx="919973" cy="1254510"/>
                    </a:xfrm>
                    <a:prstGeom prst="rect">
                      <a:avLst/>
                    </a:prstGeom>
                    <a:ln>
                      <a:solidFill>
                        <a:schemeClr val="tx1"/>
                      </a:solidFill>
                    </a:ln>
                  </p:spPr>
                </p:pic>
                <p:pic>
                  <p:nvPicPr>
                    <p:cNvPr id="43" name="Image 42">
                      <a:extLst>
                        <a:ext uri="{FF2B5EF4-FFF2-40B4-BE49-F238E27FC236}">
                          <a16:creationId xmlns:a16="http://schemas.microsoft.com/office/drawing/2014/main" id="{92F01407-63AB-4F23-8DBB-0410421B1349}"/>
                        </a:ext>
                      </a:extLst>
                    </p:cNvPr>
                    <p:cNvPicPr>
                      <a:picLocks noChangeAspect="1"/>
                    </p:cNvPicPr>
                    <p:nvPr/>
                  </p:nvPicPr>
                  <p:blipFill>
                    <a:blip r:embed="rId9"/>
                    <a:stretch>
                      <a:fillRect/>
                    </a:stretch>
                  </p:blipFill>
                  <p:spPr>
                    <a:xfrm>
                      <a:off x="6443979" y="1707146"/>
                      <a:ext cx="2091109" cy="408467"/>
                    </a:xfrm>
                    <a:prstGeom prst="rect">
                      <a:avLst/>
                    </a:prstGeom>
                  </p:spPr>
                </p:pic>
                <p:pic>
                  <p:nvPicPr>
                    <p:cNvPr id="44" name="Image 43">
                      <a:extLst>
                        <a:ext uri="{FF2B5EF4-FFF2-40B4-BE49-F238E27FC236}">
                          <a16:creationId xmlns:a16="http://schemas.microsoft.com/office/drawing/2014/main" id="{8BE6A359-DD97-4E44-B699-D30381EE5964}"/>
                        </a:ext>
                      </a:extLst>
                    </p:cNvPr>
                    <p:cNvPicPr>
                      <a:picLocks noChangeAspect="1"/>
                    </p:cNvPicPr>
                    <p:nvPr/>
                  </p:nvPicPr>
                  <p:blipFill>
                    <a:blip r:embed="rId10"/>
                    <a:stretch>
                      <a:fillRect/>
                    </a:stretch>
                  </p:blipFill>
                  <p:spPr>
                    <a:xfrm>
                      <a:off x="2804920" y="939898"/>
                      <a:ext cx="931757" cy="1227614"/>
                    </a:xfrm>
                    <a:prstGeom prst="rect">
                      <a:avLst/>
                    </a:prstGeom>
                    <a:ln>
                      <a:solidFill>
                        <a:schemeClr val="tx1"/>
                      </a:solidFill>
                    </a:ln>
                  </p:spPr>
                </p:pic>
              </p:grpSp>
            </p:grpSp>
            <p:pic>
              <p:nvPicPr>
                <p:cNvPr id="38" name="Image 37">
                  <a:extLst>
                    <a:ext uri="{FF2B5EF4-FFF2-40B4-BE49-F238E27FC236}">
                      <a16:creationId xmlns:a16="http://schemas.microsoft.com/office/drawing/2014/main" id="{D01373EB-66A4-4EA8-B9AC-ADE93BF5FBB9}"/>
                    </a:ext>
                  </a:extLst>
                </p:cNvPr>
                <p:cNvPicPr>
                  <a:picLocks noChangeAspect="1"/>
                </p:cNvPicPr>
                <p:nvPr/>
              </p:nvPicPr>
              <p:blipFill>
                <a:blip r:embed="rId11"/>
                <a:stretch>
                  <a:fillRect/>
                </a:stretch>
              </p:blipFill>
              <p:spPr>
                <a:xfrm>
                  <a:off x="6543687" y="1136219"/>
                  <a:ext cx="1713124" cy="542591"/>
                </a:xfrm>
                <a:prstGeom prst="rect">
                  <a:avLst/>
                </a:prstGeom>
              </p:spPr>
            </p:pic>
          </p:grpSp>
          <p:pic>
            <p:nvPicPr>
              <p:cNvPr id="36" name="Image 35">
                <a:extLst>
                  <a:ext uri="{FF2B5EF4-FFF2-40B4-BE49-F238E27FC236}">
                    <a16:creationId xmlns:a16="http://schemas.microsoft.com/office/drawing/2014/main" id="{6D7C41FC-252B-433C-9859-621DFC5B52DE}"/>
                  </a:ext>
                </a:extLst>
              </p:cNvPr>
              <p:cNvPicPr>
                <a:picLocks noChangeAspect="1"/>
              </p:cNvPicPr>
              <p:nvPr/>
            </p:nvPicPr>
            <p:blipFill>
              <a:blip r:embed="rId12"/>
              <a:stretch>
                <a:fillRect/>
              </a:stretch>
            </p:blipFill>
            <p:spPr>
              <a:xfrm>
                <a:off x="1396656" y="1616614"/>
                <a:ext cx="931758" cy="1225996"/>
              </a:xfrm>
              <a:prstGeom prst="rect">
                <a:avLst/>
              </a:prstGeom>
            </p:spPr>
          </p:pic>
        </p:grpSp>
        <p:pic>
          <p:nvPicPr>
            <p:cNvPr id="2" name="Image 1">
              <a:extLst>
                <a:ext uri="{FF2B5EF4-FFF2-40B4-BE49-F238E27FC236}">
                  <a16:creationId xmlns:a16="http://schemas.microsoft.com/office/drawing/2014/main" id="{8BC211FE-8A14-42A6-A4F4-00551DF46E4E}"/>
                </a:ext>
              </a:extLst>
            </p:cNvPr>
            <p:cNvPicPr>
              <a:picLocks noChangeAspect="1"/>
            </p:cNvPicPr>
            <p:nvPr/>
          </p:nvPicPr>
          <p:blipFill>
            <a:blip r:embed="rId13"/>
            <a:stretch>
              <a:fillRect/>
            </a:stretch>
          </p:blipFill>
          <p:spPr>
            <a:xfrm>
              <a:off x="2896219" y="2227918"/>
              <a:ext cx="715579" cy="941552"/>
            </a:xfrm>
            <a:prstGeom prst="rect">
              <a:avLst/>
            </a:prstGeom>
          </p:spPr>
        </p:pic>
      </p:grpSp>
      <p:grpSp>
        <p:nvGrpSpPr>
          <p:cNvPr id="5" name="Groupe 4">
            <a:extLst>
              <a:ext uri="{FF2B5EF4-FFF2-40B4-BE49-F238E27FC236}">
                <a16:creationId xmlns:a16="http://schemas.microsoft.com/office/drawing/2014/main" id="{93C200D1-96DB-4562-9838-753D21620C49}"/>
              </a:ext>
            </a:extLst>
          </p:cNvPr>
          <p:cNvGrpSpPr/>
          <p:nvPr/>
        </p:nvGrpSpPr>
        <p:grpSpPr>
          <a:xfrm>
            <a:off x="404999" y="3357236"/>
            <a:ext cx="6425585" cy="1706181"/>
            <a:chOff x="404999" y="3357236"/>
            <a:chExt cx="6425585" cy="1706181"/>
          </a:xfrm>
        </p:grpSpPr>
        <p:grpSp>
          <p:nvGrpSpPr>
            <p:cNvPr id="48" name="Groupe 47">
              <a:extLst>
                <a:ext uri="{FF2B5EF4-FFF2-40B4-BE49-F238E27FC236}">
                  <a16:creationId xmlns:a16="http://schemas.microsoft.com/office/drawing/2014/main" id="{40E9231A-70A3-4D0A-B29C-4B52E8906636}"/>
                </a:ext>
              </a:extLst>
            </p:cNvPr>
            <p:cNvGrpSpPr/>
            <p:nvPr/>
          </p:nvGrpSpPr>
          <p:grpSpPr>
            <a:xfrm>
              <a:off x="404999" y="3357236"/>
              <a:ext cx="6425585" cy="1338478"/>
              <a:chOff x="719999" y="3246054"/>
              <a:chExt cx="8567446" cy="1784630"/>
            </a:xfrm>
          </p:grpSpPr>
          <p:grpSp>
            <p:nvGrpSpPr>
              <p:cNvPr id="49" name="Groupe 48">
                <a:extLst>
                  <a:ext uri="{FF2B5EF4-FFF2-40B4-BE49-F238E27FC236}">
                    <a16:creationId xmlns:a16="http://schemas.microsoft.com/office/drawing/2014/main" id="{93BC703C-3321-44FC-80B2-B8130670687E}"/>
                  </a:ext>
                </a:extLst>
              </p:cNvPr>
              <p:cNvGrpSpPr/>
              <p:nvPr/>
            </p:nvGrpSpPr>
            <p:grpSpPr>
              <a:xfrm>
                <a:off x="719999" y="3246054"/>
                <a:ext cx="8567446" cy="1760244"/>
                <a:chOff x="719999" y="2551262"/>
                <a:chExt cx="8567446" cy="1760244"/>
              </a:xfrm>
            </p:grpSpPr>
            <p:sp>
              <p:nvSpPr>
                <p:cNvPr id="52" name="Rectangle 51">
                  <a:extLst>
                    <a:ext uri="{FF2B5EF4-FFF2-40B4-BE49-F238E27FC236}">
                      <a16:creationId xmlns:a16="http://schemas.microsoft.com/office/drawing/2014/main" id="{7E6C2AE7-DE35-4D49-91CA-D2516891B593}"/>
                    </a:ext>
                  </a:extLst>
                </p:cNvPr>
                <p:cNvSpPr/>
                <p:nvPr/>
              </p:nvSpPr>
              <p:spPr>
                <a:xfrm>
                  <a:off x="719999" y="2551262"/>
                  <a:ext cx="8550291" cy="1532038"/>
                </a:xfrm>
                <a:prstGeom prst="rect">
                  <a:avLst/>
                </a:prstGeom>
              </p:spPr>
              <p:txBody>
                <a:bodyPr wrap="square">
                  <a:spAutoFit/>
                </a:bodyPr>
                <a:lstStyle/>
                <a:p>
                  <a:pPr marL="182563" marR="0" lvl="0" indent="-182563" algn="l" defTabSz="342900" rtl="0" eaLnBrk="1" fontAlgn="auto" latinLnBrk="0" hangingPunct="1">
                    <a:lnSpc>
                      <a:spcPct val="100000"/>
                    </a:lnSpc>
                    <a:spcBef>
                      <a:spcPts val="450"/>
                    </a:spcBef>
                    <a:spcAft>
                      <a:spcPts val="450"/>
                    </a:spcAft>
                    <a:buClr>
                      <a:srgbClr val="E2007A"/>
                    </a:buClr>
                    <a:buSzTx/>
                    <a:buFont typeface="Wingdings" panose="05000000000000000000" pitchFamily="2" charset="2"/>
                    <a:buChar char="§"/>
                    <a:tabLst/>
                    <a:defRPr/>
                  </a:pPr>
                  <a:r>
                    <a:rPr kumimoji="0" lang="fr-FR" sz="2000" b="0" i="0" u="none" strike="noStrike" kern="0" cap="none" spc="0" normalizeH="0" baseline="0" noProof="0" dirty="0">
                      <a:ln>
                        <a:noFill/>
                      </a:ln>
                      <a:solidFill>
                        <a:srgbClr val="0066FF"/>
                      </a:solidFill>
                      <a:effectLst/>
                      <a:uLnTx/>
                      <a:uFillTx/>
                      <a:latin typeface="Arial"/>
                      <a:cs typeface="Arial"/>
                      <a:sym typeface="Arial"/>
                    </a:rPr>
                    <a:t>La revue accepte que les données soient accessibles</a:t>
                  </a:r>
                </a:p>
                <a:p>
                  <a:pPr marL="407194" marR="0" lvl="0" indent="-139304" algn="l" defTabSz="201216" rtl="0" eaLnBrk="1" fontAlgn="auto" latinLnBrk="0" hangingPunct="1">
                    <a:lnSpc>
                      <a:spcPct val="100000"/>
                    </a:lnSpc>
                    <a:spcBef>
                      <a:spcPts val="450"/>
                    </a:spcBef>
                    <a:spcAft>
                      <a:spcPts val="450"/>
                    </a:spcAft>
                    <a:buClr>
                      <a:srgbClr val="E2007A"/>
                    </a:buClr>
                    <a:buSzTx/>
                    <a:buFont typeface="Wingdings" panose="05000000000000000000" pitchFamily="2" charset="2"/>
                    <a:buChar char="§"/>
                    <a:tabLst/>
                    <a:defRPr/>
                  </a:pPr>
                  <a:r>
                    <a:rPr kumimoji="0" lang="fr-FR" sz="1600" b="0" i="0" u="none" strike="noStrike" kern="1200" cap="none" spc="0" normalizeH="0" baseline="0" noProof="0" dirty="0">
                      <a:ln>
                        <a:noFill/>
                      </a:ln>
                      <a:solidFill>
                        <a:prstClr val="black"/>
                      </a:solidFill>
                      <a:effectLst/>
                      <a:uLnTx/>
                      <a:uFillTx/>
                      <a:latin typeface="Arial"/>
                      <a:ea typeface="+mn-ea"/>
                      <a:cs typeface="Arial"/>
                      <a:sym typeface="Arial"/>
                    </a:rPr>
                    <a:t>après embargo</a:t>
                  </a:r>
                </a:p>
                <a:p>
                  <a:pPr marL="407194" marR="0" lvl="0" indent="-139304" algn="l" defTabSz="201216" rtl="0" eaLnBrk="1" fontAlgn="auto" latinLnBrk="0" hangingPunct="1">
                    <a:lnSpc>
                      <a:spcPct val="100000"/>
                    </a:lnSpc>
                    <a:spcBef>
                      <a:spcPts val="450"/>
                    </a:spcBef>
                    <a:spcAft>
                      <a:spcPts val="450"/>
                    </a:spcAft>
                    <a:buClr>
                      <a:srgbClr val="E2007A"/>
                    </a:buClr>
                    <a:buSzTx/>
                    <a:buFont typeface="Wingdings" panose="05000000000000000000" pitchFamily="2" charset="2"/>
                    <a:buChar char="§"/>
                    <a:tabLst/>
                    <a:defRPr/>
                  </a:pPr>
                  <a:r>
                    <a:rPr kumimoji="0" lang="fr-FR" sz="1600" b="0" i="0" u="none" strike="noStrike" kern="1200" cap="none" spc="0" normalizeH="0" baseline="0" noProof="0" dirty="0">
                      <a:ln>
                        <a:noFill/>
                      </a:ln>
                      <a:solidFill>
                        <a:prstClr val="black"/>
                      </a:solidFill>
                      <a:effectLst/>
                      <a:uLnTx/>
                      <a:uFillTx/>
                      <a:latin typeface="Arial"/>
                      <a:ea typeface="+mn-ea"/>
                      <a:cs typeface="Arial"/>
                      <a:sym typeface="Arial"/>
                    </a:rPr>
                    <a:t>sur demande ou collaboration</a:t>
                  </a:r>
                </a:p>
              </p:txBody>
            </p:sp>
            <p:pic>
              <p:nvPicPr>
                <p:cNvPr id="53" name="Image 52">
                  <a:extLst>
                    <a:ext uri="{FF2B5EF4-FFF2-40B4-BE49-F238E27FC236}">
                      <a16:creationId xmlns:a16="http://schemas.microsoft.com/office/drawing/2014/main" id="{7B53F7DE-4DF8-4D46-80E8-4CCBE69E3EE7}"/>
                    </a:ext>
                  </a:extLst>
                </p:cNvPr>
                <p:cNvPicPr>
                  <a:picLocks noChangeAspect="1"/>
                </p:cNvPicPr>
                <p:nvPr/>
              </p:nvPicPr>
              <p:blipFill>
                <a:blip r:embed="rId14"/>
                <a:stretch>
                  <a:fillRect/>
                </a:stretch>
              </p:blipFill>
              <p:spPr>
                <a:xfrm>
                  <a:off x="5048492" y="3096380"/>
                  <a:ext cx="940276" cy="1215126"/>
                </a:xfrm>
                <a:prstGeom prst="rect">
                  <a:avLst/>
                </a:prstGeom>
              </p:spPr>
            </p:pic>
            <p:pic>
              <p:nvPicPr>
                <p:cNvPr id="54" name="Image 53">
                  <a:extLst>
                    <a:ext uri="{FF2B5EF4-FFF2-40B4-BE49-F238E27FC236}">
                      <a16:creationId xmlns:a16="http://schemas.microsoft.com/office/drawing/2014/main" id="{9AE65037-FF7C-40A2-B169-208579D6556E}"/>
                    </a:ext>
                  </a:extLst>
                </p:cNvPr>
                <p:cNvPicPr>
                  <a:picLocks noChangeAspect="1"/>
                </p:cNvPicPr>
                <p:nvPr/>
              </p:nvPicPr>
              <p:blipFill>
                <a:blip r:embed="rId15"/>
                <a:stretch>
                  <a:fillRect/>
                </a:stretch>
              </p:blipFill>
              <p:spPr>
                <a:xfrm>
                  <a:off x="8347169" y="3025662"/>
                  <a:ext cx="940276" cy="1239590"/>
                </a:xfrm>
                <a:prstGeom prst="rect">
                  <a:avLst/>
                </a:prstGeom>
                <a:ln>
                  <a:solidFill>
                    <a:schemeClr val="tx1"/>
                  </a:solidFill>
                </a:ln>
              </p:spPr>
            </p:pic>
          </p:grpSp>
          <p:pic>
            <p:nvPicPr>
              <p:cNvPr id="50" name="Image 49">
                <a:extLst>
                  <a:ext uri="{FF2B5EF4-FFF2-40B4-BE49-F238E27FC236}">
                    <a16:creationId xmlns:a16="http://schemas.microsoft.com/office/drawing/2014/main" id="{F4BF2213-C03C-40C7-8580-A5667AFAECEF}"/>
                  </a:ext>
                </a:extLst>
              </p:cNvPr>
              <p:cNvPicPr>
                <a:picLocks noChangeAspect="1"/>
              </p:cNvPicPr>
              <p:nvPr/>
            </p:nvPicPr>
            <p:blipFill>
              <a:blip r:embed="rId16"/>
              <a:stretch>
                <a:fillRect/>
              </a:stretch>
            </p:blipFill>
            <p:spPr>
              <a:xfrm>
                <a:off x="6056165" y="3674091"/>
                <a:ext cx="921679" cy="1212736"/>
              </a:xfrm>
              <a:prstGeom prst="rect">
                <a:avLst/>
              </a:prstGeom>
            </p:spPr>
          </p:pic>
          <p:pic>
            <p:nvPicPr>
              <p:cNvPr id="51" name="Image 50">
                <a:extLst>
                  <a:ext uri="{FF2B5EF4-FFF2-40B4-BE49-F238E27FC236}">
                    <a16:creationId xmlns:a16="http://schemas.microsoft.com/office/drawing/2014/main" id="{8157F8E8-B4AA-4314-A4F1-A51E236D5D0B}"/>
                  </a:ext>
                </a:extLst>
              </p:cNvPr>
              <p:cNvPicPr>
                <a:picLocks noChangeAspect="1"/>
              </p:cNvPicPr>
              <p:nvPr/>
            </p:nvPicPr>
            <p:blipFill>
              <a:blip r:embed="rId17"/>
              <a:stretch>
                <a:fillRect/>
              </a:stretch>
            </p:blipFill>
            <p:spPr>
              <a:xfrm>
                <a:off x="6928680" y="3781354"/>
                <a:ext cx="949491" cy="1249330"/>
              </a:xfrm>
              <a:prstGeom prst="rect">
                <a:avLst/>
              </a:prstGeom>
            </p:spPr>
          </p:pic>
        </p:grpSp>
        <p:pic>
          <p:nvPicPr>
            <p:cNvPr id="4" name="Image 3">
              <a:extLst>
                <a:ext uri="{FF2B5EF4-FFF2-40B4-BE49-F238E27FC236}">
                  <a16:creationId xmlns:a16="http://schemas.microsoft.com/office/drawing/2014/main" id="{F0012014-2959-40FA-A3BC-9125A3A17569}"/>
                </a:ext>
              </a:extLst>
            </p:cNvPr>
            <p:cNvPicPr>
              <a:picLocks noChangeAspect="1"/>
            </p:cNvPicPr>
            <p:nvPr/>
          </p:nvPicPr>
          <p:blipFill>
            <a:blip r:embed="rId18"/>
            <a:stretch>
              <a:fillRect/>
            </a:stretch>
          </p:blipFill>
          <p:spPr>
            <a:xfrm>
              <a:off x="5707396" y="4118455"/>
              <a:ext cx="713294" cy="944962"/>
            </a:xfrm>
            <a:prstGeom prst="rect">
              <a:avLst/>
            </a:prstGeom>
          </p:spPr>
        </p:pic>
      </p:grpSp>
    </p:spTree>
    <p:extLst>
      <p:ext uri="{BB962C8B-B14F-4D97-AF65-F5344CB8AC3E}">
        <p14:creationId xmlns:p14="http://schemas.microsoft.com/office/powerpoint/2010/main" val="244289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8" name="Image 17">
            <a:extLst>
              <a:ext uri="{FF2B5EF4-FFF2-40B4-BE49-F238E27FC236}">
                <a16:creationId xmlns:a16="http://schemas.microsoft.com/office/drawing/2014/main" id="{D36737D9-9E04-44CA-8D9B-028D5BC643CA}"/>
              </a:ext>
            </a:extLst>
          </p:cNvPr>
          <p:cNvPicPr>
            <a:picLocks noChangeAspect="1"/>
          </p:cNvPicPr>
          <p:nvPr/>
        </p:nvPicPr>
        <p:blipFill>
          <a:blip r:embed="rId3"/>
          <a:stretch>
            <a:fillRect/>
          </a:stretch>
        </p:blipFill>
        <p:spPr>
          <a:xfrm>
            <a:off x="6129398" y="4833871"/>
            <a:ext cx="688321" cy="242477"/>
          </a:xfrm>
          <a:prstGeom prst="rect">
            <a:avLst/>
          </a:prstGeom>
        </p:spPr>
      </p:pic>
      <p:sp>
        <p:nvSpPr>
          <p:cNvPr id="6" name="Google Shape;105;p8">
            <a:extLst>
              <a:ext uri="{FF2B5EF4-FFF2-40B4-BE49-F238E27FC236}">
                <a16:creationId xmlns:a16="http://schemas.microsoft.com/office/drawing/2014/main" id="{2BD288B2-AE1C-49EC-9FEF-F87E8C72AB91}"/>
              </a:ext>
            </a:extLst>
          </p:cNvPr>
          <p:cNvSpPr txBox="1">
            <a:spLocks/>
          </p:cNvSpPr>
          <p:nvPr/>
        </p:nvSpPr>
        <p:spPr>
          <a:xfrm>
            <a:off x="168166" y="44161"/>
            <a:ext cx="6589844"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Critère 3 – accès aux données et entrepôts </a:t>
            </a:r>
            <a:endParaRPr kumimoji="0" lang="fr-FR" sz="2800" b="1" i="1" u="none" strike="noStrike" kern="0" cap="none" spc="0" normalizeH="0" baseline="0" noProof="0" dirty="0">
              <a:ln>
                <a:noFill/>
              </a:ln>
              <a:solidFill>
                <a:prstClr val="black"/>
              </a:solidFill>
              <a:effectLst/>
              <a:uLnTx/>
              <a:uFillTx/>
              <a:latin typeface="Oswald"/>
              <a:sym typeface="Oswald"/>
            </a:endParaRPr>
          </a:p>
        </p:txBody>
      </p:sp>
      <p:sp>
        <p:nvSpPr>
          <p:cNvPr id="9" name="Rectangle 8">
            <a:extLst>
              <a:ext uri="{FF2B5EF4-FFF2-40B4-BE49-F238E27FC236}">
                <a16:creationId xmlns:a16="http://schemas.microsoft.com/office/drawing/2014/main" id="{5A1801FC-7BA2-409D-9326-6DF4598A6E73}"/>
              </a:ext>
            </a:extLst>
          </p:cNvPr>
          <p:cNvSpPr/>
          <p:nvPr/>
        </p:nvSpPr>
        <p:spPr>
          <a:xfrm>
            <a:off x="360000" y="900000"/>
            <a:ext cx="6380636" cy="759182"/>
          </a:xfrm>
          <a:prstGeom prst="rect">
            <a:avLst/>
          </a:prstGeom>
        </p:spPr>
        <p:txBody>
          <a:bodyPr wrap="square">
            <a:spAutoFit/>
          </a:bodyPr>
          <a:lstStyle/>
          <a:p>
            <a:pPr marL="342900" marR="0" lvl="0" indent="-342900" algn="l" defTabSz="342900" rtl="0" eaLnBrk="1" fontAlgn="auto" latinLnBrk="0" hangingPunct="1">
              <a:lnSpc>
                <a:spcPct val="100000"/>
              </a:lnSpc>
              <a:spcBef>
                <a:spcPts val="450"/>
              </a:spcBef>
              <a:spcAft>
                <a:spcPts val="450"/>
              </a:spcAft>
              <a:buClr>
                <a:srgbClr val="E2007A"/>
              </a:buClr>
              <a:buSzTx/>
              <a:buFont typeface="Wingdings" panose="05000000000000000000" pitchFamily="2" charset="2"/>
              <a:buChar char="§"/>
              <a:tabLst/>
              <a:defRPr/>
            </a:pPr>
            <a:r>
              <a:rPr kumimoji="0" lang="fr-FR" sz="2000" b="0" i="0" u="none" strike="noStrike" kern="0" cap="none" spc="0" normalizeH="0" baseline="0" noProof="0" dirty="0">
                <a:ln>
                  <a:noFill/>
                </a:ln>
                <a:solidFill>
                  <a:srgbClr val="0066FF"/>
                </a:solidFill>
                <a:effectLst/>
                <a:uLnTx/>
                <a:uFillTx/>
                <a:latin typeface="Arial"/>
                <a:cs typeface="Arial"/>
                <a:sym typeface="Arial"/>
              </a:rPr>
              <a:t>La revue recommande des entrepôts </a:t>
            </a:r>
            <a:r>
              <a:rPr kumimoji="0" lang="fr-FR" sz="1500" b="0" i="0" u="none" strike="noStrike" kern="1200" cap="none" spc="0" normalizeH="0" baseline="0" noProof="0" dirty="0">
                <a:ln>
                  <a:noFill/>
                </a:ln>
                <a:solidFill>
                  <a:prstClr val="black"/>
                </a:solidFill>
                <a:effectLst/>
                <a:uLnTx/>
                <a:uFillTx/>
                <a:latin typeface="Arial"/>
                <a:ea typeface="+mn-ea"/>
                <a:cs typeface="Arial"/>
                <a:sym typeface="Arial"/>
              </a:rPr>
              <a:t>(le + fréquent)</a:t>
            </a:r>
          </a:p>
          <a:p>
            <a:pPr marL="604838" marR="0" lvl="0" indent="-257175" algn="l" defTabSz="342900" rtl="0" eaLnBrk="1" fontAlgn="auto" latinLnBrk="0" hangingPunct="1">
              <a:lnSpc>
                <a:spcPct val="100000"/>
              </a:lnSpc>
              <a:spcBef>
                <a:spcPts val="450"/>
              </a:spcBef>
              <a:spcAft>
                <a:spcPts val="450"/>
              </a:spcAft>
              <a:buClr>
                <a:srgbClr val="E2007A"/>
              </a:buClr>
              <a:buSzTx/>
              <a:buFont typeface="Wingdings" panose="05000000000000000000" pitchFamily="2" charset="2"/>
              <a:buChar char="§"/>
              <a:tabLst/>
              <a:defRPr/>
            </a:pPr>
            <a:r>
              <a:rPr kumimoji="0" lang="fr-FR" sz="1500" b="0" i="0" u="none" strike="noStrike" kern="1200" cap="none" spc="0" normalizeH="0" baseline="0" noProof="0" dirty="0">
                <a:ln>
                  <a:noFill/>
                </a:ln>
                <a:solidFill>
                  <a:prstClr val="black"/>
                </a:solidFill>
                <a:effectLst/>
                <a:uLnTx/>
                <a:uFillTx/>
                <a:latin typeface="Arial"/>
                <a:ea typeface="+mn-ea"/>
                <a:cs typeface="Arial"/>
                <a:sym typeface="Arial"/>
              </a:rPr>
              <a:t>Disciplinaires, thématiques, généralistes, éditeurs</a:t>
            </a:r>
          </a:p>
        </p:txBody>
      </p:sp>
    </p:spTree>
    <p:extLst>
      <p:ext uri="{BB962C8B-B14F-4D97-AF65-F5344CB8AC3E}">
        <p14:creationId xmlns:p14="http://schemas.microsoft.com/office/powerpoint/2010/main" val="13372579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6" name="Google Shape;105;p8">
            <a:extLst>
              <a:ext uri="{FF2B5EF4-FFF2-40B4-BE49-F238E27FC236}">
                <a16:creationId xmlns:a16="http://schemas.microsoft.com/office/drawing/2014/main" id="{DBB1B210-89DF-4DB9-8897-EAC16F7BECA3}"/>
              </a:ext>
            </a:extLst>
          </p:cNvPr>
          <p:cNvSpPr txBox="1">
            <a:spLocks/>
          </p:cNvSpPr>
          <p:nvPr/>
        </p:nvSpPr>
        <p:spPr>
          <a:xfrm>
            <a:off x="168166" y="44161"/>
            <a:ext cx="6589844"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Accès aux données et entrepôts </a:t>
            </a:r>
            <a:endParaRPr kumimoji="0" lang="fr-FR" sz="2800" b="1" i="1" u="none" strike="noStrike" kern="0" cap="none" spc="0" normalizeH="0" baseline="0" noProof="0" dirty="0">
              <a:ln>
                <a:noFill/>
              </a:ln>
              <a:solidFill>
                <a:prstClr val="black"/>
              </a:solidFill>
              <a:effectLst/>
              <a:uLnTx/>
              <a:uFillTx/>
              <a:latin typeface="Oswald"/>
              <a:sym typeface="Oswald"/>
            </a:endParaRPr>
          </a:p>
        </p:txBody>
      </p:sp>
      <p:pic>
        <p:nvPicPr>
          <p:cNvPr id="2" name="Image 1">
            <a:extLst>
              <a:ext uri="{FF2B5EF4-FFF2-40B4-BE49-F238E27FC236}">
                <a16:creationId xmlns:a16="http://schemas.microsoft.com/office/drawing/2014/main" id="{1515D69D-FEAB-4153-9AAC-3A52579E349E}"/>
              </a:ext>
            </a:extLst>
          </p:cNvPr>
          <p:cNvPicPr>
            <a:picLocks noChangeAspect="1"/>
          </p:cNvPicPr>
          <p:nvPr/>
        </p:nvPicPr>
        <p:blipFill>
          <a:blip r:embed="rId3"/>
          <a:stretch>
            <a:fillRect/>
          </a:stretch>
        </p:blipFill>
        <p:spPr>
          <a:xfrm>
            <a:off x="151277" y="758568"/>
            <a:ext cx="3361547" cy="3622518"/>
          </a:xfrm>
          <a:prstGeom prst="rect">
            <a:avLst/>
          </a:prstGeom>
        </p:spPr>
      </p:pic>
      <p:pic>
        <p:nvPicPr>
          <p:cNvPr id="12" name="Image 11">
            <a:extLst>
              <a:ext uri="{FF2B5EF4-FFF2-40B4-BE49-F238E27FC236}">
                <a16:creationId xmlns:a16="http://schemas.microsoft.com/office/drawing/2014/main" id="{2FB52EA1-A162-4A05-9F71-D7C1DC5C6A6E}"/>
              </a:ext>
            </a:extLst>
          </p:cNvPr>
          <p:cNvPicPr>
            <a:picLocks noChangeAspect="1"/>
          </p:cNvPicPr>
          <p:nvPr/>
        </p:nvPicPr>
        <p:blipFill>
          <a:blip r:embed="rId4"/>
          <a:stretch>
            <a:fillRect/>
          </a:stretch>
        </p:blipFill>
        <p:spPr>
          <a:xfrm>
            <a:off x="5098387" y="79902"/>
            <a:ext cx="1659623" cy="676454"/>
          </a:xfrm>
          <a:prstGeom prst="rect">
            <a:avLst/>
          </a:prstGeom>
        </p:spPr>
      </p:pic>
      <p:sp>
        <p:nvSpPr>
          <p:cNvPr id="13" name="ZoneTexte 12">
            <a:extLst>
              <a:ext uri="{FF2B5EF4-FFF2-40B4-BE49-F238E27FC236}">
                <a16:creationId xmlns:a16="http://schemas.microsoft.com/office/drawing/2014/main" id="{2FB5F28D-A2D7-4254-AAC6-B67A62C896F7}"/>
              </a:ext>
            </a:extLst>
          </p:cNvPr>
          <p:cNvSpPr txBox="1"/>
          <p:nvPr/>
        </p:nvSpPr>
        <p:spPr>
          <a:xfrm>
            <a:off x="4978258" y="686184"/>
            <a:ext cx="1899879" cy="246221"/>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fr-FR" sz="1000" b="0" i="0" u="none" strike="noStrike" kern="1200" cap="none" spc="0" normalizeH="0" baseline="0" noProof="0" dirty="0">
                <a:ln>
                  <a:noFill/>
                </a:ln>
                <a:solidFill>
                  <a:prstClr val="black"/>
                </a:solidFill>
                <a:effectLst/>
                <a:uLnTx/>
                <a:uFillTx/>
                <a:latin typeface="Arial"/>
                <a:ea typeface="+mn-ea"/>
                <a:cs typeface="Arial"/>
                <a:sym typeface="Arial"/>
                <a:hlinkClick r:id="rId5"/>
              </a:rPr>
              <a:t>https://www.nature.com/sdata/</a:t>
            </a:r>
            <a:endParaRPr kumimoji="0" lang="fr-FR" sz="1000" b="0" i="0" u="none" strike="noStrike" kern="1200" cap="none" spc="0" normalizeH="0" baseline="0" noProof="0" dirty="0">
              <a:ln>
                <a:noFill/>
              </a:ln>
              <a:solidFill>
                <a:prstClr val="black"/>
              </a:solidFill>
              <a:effectLst/>
              <a:uLnTx/>
              <a:uFillTx/>
              <a:latin typeface="Arial"/>
              <a:ea typeface="+mn-ea"/>
              <a:cs typeface="Arial"/>
              <a:sym typeface="Arial"/>
            </a:endParaRPr>
          </a:p>
        </p:txBody>
      </p:sp>
      <p:sp>
        <p:nvSpPr>
          <p:cNvPr id="14" name="ZoneTexte 13">
            <a:extLst>
              <a:ext uri="{FF2B5EF4-FFF2-40B4-BE49-F238E27FC236}">
                <a16:creationId xmlns:a16="http://schemas.microsoft.com/office/drawing/2014/main" id="{B04F7A37-4A36-4A8F-BC6A-49B5A0853AAF}"/>
              </a:ext>
            </a:extLst>
          </p:cNvPr>
          <p:cNvSpPr txBox="1"/>
          <p:nvPr/>
        </p:nvSpPr>
        <p:spPr>
          <a:xfrm>
            <a:off x="3507273" y="1330938"/>
            <a:ext cx="3244799" cy="415498"/>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1050" b="0" i="0" u="none" strike="noStrike" kern="1200" cap="none" spc="0" normalizeH="0" baseline="0" noProof="0" dirty="0">
                <a:ln>
                  <a:noFill/>
                </a:ln>
                <a:solidFill>
                  <a:prstClr val="black"/>
                </a:solidFill>
                <a:effectLst/>
                <a:uLnTx/>
                <a:uFillTx/>
                <a:latin typeface="Arial"/>
                <a:ea typeface="+mn-ea"/>
                <a:cs typeface="+mn-cs"/>
                <a:sym typeface="Arial"/>
              </a:rPr>
              <a:t>If a discipline-specific repository does not exist, </a:t>
            </a: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1050" b="0" i="0" u="none" strike="noStrike" kern="1200" cap="none" spc="0" normalizeH="0" baseline="0" noProof="0" dirty="0">
                <a:ln>
                  <a:noFill/>
                </a:ln>
                <a:solidFill>
                  <a:prstClr val="black"/>
                </a:solidFill>
                <a:effectLst/>
                <a:uLnTx/>
                <a:uFillTx/>
                <a:latin typeface="Arial"/>
                <a:ea typeface="+mn-ea"/>
                <a:cs typeface="+mn-cs"/>
                <a:sym typeface="Arial"/>
              </a:rPr>
              <a:t>data should be submitted to a generalist repository.</a:t>
            </a:r>
            <a:endParaRPr kumimoji="0" lang="fr-FR" sz="1050" b="0" i="0" u="none" strike="noStrike" kern="1200" cap="none" spc="0" normalizeH="0" baseline="0" noProof="0" dirty="0">
              <a:ln>
                <a:noFill/>
              </a:ln>
              <a:solidFill>
                <a:prstClr val="black"/>
              </a:solidFill>
              <a:effectLst/>
              <a:uLnTx/>
              <a:uFillTx/>
              <a:latin typeface="Arial"/>
              <a:ea typeface="+mn-ea"/>
              <a:cs typeface="+mn-cs"/>
              <a:sym typeface="Arial"/>
            </a:endParaRPr>
          </a:p>
        </p:txBody>
      </p:sp>
      <p:pic>
        <p:nvPicPr>
          <p:cNvPr id="15" name="Image 14">
            <a:extLst>
              <a:ext uri="{FF2B5EF4-FFF2-40B4-BE49-F238E27FC236}">
                <a16:creationId xmlns:a16="http://schemas.microsoft.com/office/drawing/2014/main" id="{AD37F2B9-31F0-4E56-B3C6-EBB55362C02F}"/>
              </a:ext>
            </a:extLst>
          </p:cNvPr>
          <p:cNvPicPr>
            <a:picLocks noChangeAspect="1"/>
          </p:cNvPicPr>
          <p:nvPr/>
        </p:nvPicPr>
        <p:blipFill>
          <a:blip r:embed="rId6"/>
          <a:stretch>
            <a:fillRect/>
          </a:stretch>
        </p:blipFill>
        <p:spPr>
          <a:xfrm>
            <a:off x="2992432" y="1906612"/>
            <a:ext cx="3971651" cy="2727783"/>
          </a:xfrm>
          <a:prstGeom prst="rect">
            <a:avLst/>
          </a:prstGeom>
        </p:spPr>
      </p:pic>
    </p:spTree>
    <p:extLst>
      <p:ext uri="{BB962C8B-B14F-4D97-AF65-F5344CB8AC3E}">
        <p14:creationId xmlns:p14="http://schemas.microsoft.com/office/powerpoint/2010/main" val="179324248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2" name="Image 1">
            <a:extLst>
              <a:ext uri="{FF2B5EF4-FFF2-40B4-BE49-F238E27FC236}">
                <a16:creationId xmlns:a16="http://schemas.microsoft.com/office/drawing/2014/main" id="{47EC2084-5BD0-41C5-A97D-207929E7E3D1}"/>
              </a:ext>
            </a:extLst>
          </p:cNvPr>
          <p:cNvPicPr>
            <a:picLocks noChangeAspect="1"/>
          </p:cNvPicPr>
          <p:nvPr/>
        </p:nvPicPr>
        <p:blipFill>
          <a:blip r:embed="rId3"/>
          <a:stretch>
            <a:fillRect/>
          </a:stretch>
        </p:blipFill>
        <p:spPr>
          <a:xfrm>
            <a:off x="5996158" y="20278"/>
            <a:ext cx="837805" cy="1190996"/>
          </a:xfrm>
          <a:prstGeom prst="rect">
            <a:avLst/>
          </a:prstGeom>
        </p:spPr>
      </p:pic>
      <p:sp>
        <p:nvSpPr>
          <p:cNvPr id="23" name="ZoneTexte 22">
            <a:extLst>
              <a:ext uri="{FF2B5EF4-FFF2-40B4-BE49-F238E27FC236}">
                <a16:creationId xmlns:a16="http://schemas.microsoft.com/office/drawing/2014/main" id="{624330F7-710D-42C6-ADC0-FAE6EFA908C7}"/>
              </a:ext>
            </a:extLst>
          </p:cNvPr>
          <p:cNvSpPr txBox="1"/>
          <p:nvPr/>
        </p:nvSpPr>
        <p:spPr>
          <a:xfrm>
            <a:off x="3881269" y="532869"/>
            <a:ext cx="2247463"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Arial"/>
                <a:cs typeface="Arial"/>
                <a:sym typeface="Arial"/>
                <a:hlinkClick r:id="rId4"/>
              </a:rPr>
              <a:t>http://onlinelibrary.wiley.com/journal/10.1002/(ISSN)2049-6060</a:t>
            </a:r>
            <a:endParaRPr kumimoji="0" lang="fr-FR" sz="900" b="0" i="0" u="none" strike="noStrike" kern="0" cap="none" spc="0" normalizeH="0" baseline="0" noProof="0" dirty="0">
              <a:ln>
                <a:noFill/>
              </a:ln>
              <a:solidFill>
                <a:srgbClr val="000000"/>
              </a:solidFill>
              <a:effectLst/>
              <a:uLnTx/>
              <a:uFillTx/>
              <a:latin typeface="Arial"/>
              <a:cs typeface="Arial"/>
              <a:sym typeface="Arial"/>
            </a:endParaRPr>
          </a:p>
        </p:txBody>
      </p:sp>
      <p:pic>
        <p:nvPicPr>
          <p:cNvPr id="4" name="Image 3">
            <a:extLst>
              <a:ext uri="{FF2B5EF4-FFF2-40B4-BE49-F238E27FC236}">
                <a16:creationId xmlns:a16="http://schemas.microsoft.com/office/drawing/2014/main" id="{7C1B399E-99AC-44DB-8D5B-88D1B1998941}"/>
              </a:ext>
            </a:extLst>
          </p:cNvPr>
          <p:cNvPicPr>
            <a:picLocks noChangeAspect="1"/>
          </p:cNvPicPr>
          <p:nvPr/>
        </p:nvPicPr>
        <p:blipFill>
          <a:blip r:embed="rId5"/>
          <a:stretch>
            <a:fillRect/>
          </a:stretch>
        </p:blipFill>
        <p:spPr>
          <a:xfrm>
            <a:off x="71486" y="1115568"/>
            <a:ext cx="3935129" cy="3248770"/>
          </a:xfrm>
          <a:prstGeom prst="rect">
            <a:avLst/>
          </a:prstGeom>
        </p:spPr>
      </p:pic>
      <p:sp>
        <p:nvSpPr>
          <p:cNvPr id="17" name="ZoneTexte 16">
            <a:extLst>
              <a:ext uri="{FF2B5EF4-FFF2-40B4-BE49-F238E27FC236}">
                <a16:creationId xmlns:a16="http://schemas.microsoft.com/office/drawing/2014/main" id="{BCBB9111-B7AF-4D33-9BF5-EEE5EC243306}"/>
              </a:ext>
            </a:extLst>
          </p:cNvPr>
          <p:cNvSpPr txBox="1"/>
          <p:nvPr/>
        </p:nvSpPr>
        <p:spPr>
          <a:xfrm>
            <a:off x="3358952" y="882090"/>
            <a:ext cx="3553912" cy="4255011"/>
          </a:xfrm>
          <a:prstGeom prst="rect">
            <a:avLst/>
          </a:prstGeom>
          <a:gradFill rotWithShape="1">
            <a:gsLst>
              <a:gs pos="0">
                <a:srgbClr val="1FA22E">
                  <a:tint val="50000"/>
                  <a:satMod val="300000"/>
                </a:srgbClr>
              </a:gs>
              <a:gs pos="35000">
                <a:srgbClr val="1FA22E">
                  <a:tint val="37000"/>
                  <a:satMod val="300000"/>
                </a:srgbClr>
              </a:gs>
              <a:gs pos="100000">
                <a:srgbClr val="1FA22E">
                  <a:tint val="15000"/>
                  <a:satMod val="350000"/>
                </a:srgbClr>
              </a:gs>
            </a:gsLst>
            <a:lin ang="16200000" scaled="1"/>
          </a:gradFill>
          <a:ln w="9525" cap="flat" cmpd="sng" algn="ctr">
            <a:solidFill>
              <a:srgbClr val="1FA22E">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fr-FR" sz="1200" b="1" i="0" u="none" strike="noStrike" kern="1200" cap="none" spc="0" normalizeH="0" baseline="0" noProof="0" dirty="0" err="1">
                <a:ln>
                  <a:noFill/>
                </a:ln>
                <a:solidFill>
                  <a:prstClr val="black"/>
                </a:solidFill>
                <a:effectLst/>
                <a:uLnTx/>
                <a:uFillTx/>
                <a:latin typeface="Arial"/>
                <a:ea typeface="+mn-ea"/>
                <a:cs typeface="Arial"/>
                <a:sym typeface="Arial"/>
              </a:rPr>
              <a:t>Approved</a:t>
            </a:r>
            <a:r>
              <a:rPr kumimoji="0" lang="fr-FR" sz="1200" b="1" i="0" u="none" strike="noStrike" kern="1200" cap="none" spc="0" normalizeH="0" baseline="0" noProof="0" dirty="0">
                <a:ln>
                  <a:noFill/>
                </a:ln>
                <a:solidFill>
                  <a:prstClr val="black"/>
                </a:solidFill>
                <a:effectLst/>
                <a:uLnTx/>
                <a:uFillTx/>
                <a:latin typeface="Arial"/>
                <a:ea typeface="+mn-ea"/>
                <a:cs typeface="Arial"/>
                <a:sym typeface="Arial"/>
              </a:rPr>
              <a:t> </a:t>
            </a:r>
            <a:r>
              <a:rPr kumimoji="0" lang="fr-FR" sz="1200" b="1" i="0" u="none" strike="noStrike" kern="1200" cap="none" spc="0" normalizeH="0" baseline="0" noProof="0" dirty="0" err="1">
                <a:ln>
                  <a:noFill/>
                </a:ln>
                <a:solidFill>
                  <a:prstClr val="black"/>
                </a:solidFill>
                <a:effectLst/>
                <a:uLnTx/>
                <a:uFillTx/>
                <a:latin typeface="Arial"/>
                <a:ea typeface="+mn-ea"/>
                <a:cs typeface="Arial"/>
                <a:sym typeface="Arial"/>
              </a:rPr>
              <a:t>thematic</a:t>
            </a:r>
            <a:r>
              <a:rPr kumimoji="0" lang="fr-FR" sz="1200" b="1" i="0" u="none" strike="noStrike" kern="1200" cap="none" spc="0" normalizeH="0" baseline="0" noProof="0" dirty="0">
                <a:ln>
                  <a:noFill/>
                </a:ln>
                <a:solidFill>
                  <a:prstClr val="black"/>
                </a:solidFill>
                <a:effectLst/>
                <a:uLnTx/>
                <a:uFillTx/>
                <a:latin typeface="Arial"/>
                <a:ea typeface="+mn-ea"/>
                <a:cs typeface="Arial"/>
                <a:sym typeface="Arial"/>
              </a:rPr>
              <a:t> data repositories</a:t>
            </a: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fr-FR" sz="1200" b="0" i="0" u="none" strike="noStrike" kern="1200" cap="none" spc="0" normalizeH="0" baseline="0" noProof="0" dirty="0" err="1">
                <a:ln>
                  <a:noFill/>
                </a:ln>
                <a:solidFill>
                  <a:prstClr val="black"/>
                </a:solidFill>
                <a:effectLst/>
                <a:uLnTx/>
                <a:uFillTx/>
                <a:latin typeface="Arial"/>
                <a:ea typeface="+mn-ea"/>
                <a:cs typeface="Arial"/>
                <a:sym typeface="Arial"/>
              </a:rPr>
              <a:t>commonly</a:t>
            </a:r>
            <a:r>
              <a:rPr kumimoji="0" lang="fr-FR" sz="1200" b="0" i="0" u="none" strike="noStrike" kern="1200" cap="none" spc="0" normalizeH="0" baseline="0" noProof="0" dirty="0">
                <a:ln>
                  <a:noFill/>
                </a:ln>
                <a:solidFill>
                  <a:prstClr val="black"/>
                </a:solidFill>
                <a:effectLst/>
                <a:uLnTx/>
                <a:uFillTx/>
                <a:latin typeface="Arial"/>
                <a:ea typeface="+mn-ea"/>
                <a:cs typeface="Arial"/>
                <a:sym typeface="Arial"/>
              </a:rPr>
              <a:t> </a:t>
            </a:r>
            <a:r>
              <a:rPr kumimoji="0" lang="fr-FR" sz="1200" b="0" i="0" u="none" strike="noStrike" kern="1200" cap="none" spc="0" normalizeH="0" baseline="0" noProof="0" dirty="0" err="1">
                <a:ln>
                  <a:noFill/>
                </a:ln>
                <a:solidFill>
                  <a:prstClr val="black"/>
                </a:solidFill>
                <a:effectLst/>
                <a:uLnTx/>
                <a:uFillTx/>
                <a:latin typeface="Arial"/>
                <a:ea typeface="+mn-ea"/>
                <a:cs typeface="Arial"/>
                <a:sym typeface="Arial"/>
              </a:rPr>
              <a:t>used</a:t>
            </a:r>
            <a:r>
              <a:rPr kumimoji="0" lang="fr-FR" sz="1200" b="0" i="0" u="none" strike="noStrike" kern="1200" cap="none" spc="0" normalizeH="0" baseline="0" noProof="0" dirty="0">
                <a:ln>
                  <a:noFill/>
                </a:ln>
                <a:solidFill>
                  <a:prstClr val="black"/>
                </a:solidFill>
                <a:effectLst/>
                <a:uLnTx/>
                <a:uFillTx/>
                <a:latin typeface="Arial"/>
                <a:ea typeface="+mn-ea"/>
                <a:cs typeface="Arial"/>
                <a:sym typeface="Arial"/>
              </a:rPr>
              <a:t> by the </a:t>
            </a:r>
            <a:r>
              <a:rPr kumimoji="0" lang="fr-FR" sz="1200" b="0" i="0" u="none" strike="noStrike" kern="1200" cap="none" spc="0" normalizeH="0" baseline="0" noProof="0" dirty="0" err="1">
                <a:ln>
                  <a:noFill/>
                </a:ln>
                <a:solidFill>
                  <a:prstClr val="black"/>
                </a:solidFill>
                <a:effectLst/>
                <a:uLnTx/>
                <a:uFillTx/>
                <a:latin typeface="Arial"/>
                <a:ea typeface="+mn-ea"/>
                <a:cs typeface="Arial"/>
                <a:sym typeface="Arial"/>
              </a:rPr>
              <a:t>scientific</a:t>
            </a:r>
            <a:r>
              <a:rPr kumimoji="0" lang="fr-FR" sz="1200" b="0" i="0" u="none" strike="noStrike" kern="1200" cap="none" spc="0" normalizeH="0" baseline="0" noProof="0" dirty="0">
                <a:ln>
                  <a:noFill/>
                </a:ln>
                <a:solidFill>
                  <a:prstClr val="black"/>
                </a:solidFill>
                <a:effectLst/>
                <a:uLnTx/>
                <a:uFillTx/>
                <a:latin typeface="Arial"/>
                <a:ea typeface="+mn-ea"/>
                <a:cs typeface="Arial"/>
                <a:sym typeface="Arial"/>
              </a:rPr>
              <a:t> </a:t>
            </a:r>
            <a:r>
              <a:rPr kumimoji="0" lang="fr-FR" sz="1200" b="0" i="0" u="none" strike="noStrike" kern="1200" cap="none" spc="0" normalizeH="0" baseline="0" noProof="0" dirty="0" err="1">
                <a:ln>
                  <a:noFill/>
                </a:ln>
                <a:solidFill>
                  <a:prstClr val="black"/>
                </a:solidFill>
                <a:effectLst/>
                <a:uLnTx/>
                <a:uFillTx/>
                <a:latin typeface="Arial"/>
                <a:ea typeface="+mn-ea"/>
                <a:cs typeface="Arial"/>
                <a:sym typeface="Arial"/>
              </a:rPr>
              <a:t>community</a:t>
            </a:r>
            <a:r>
              <a:rPr kumimoji="0" lang="fr-FR" sz="1200" b="0" i="0" u="none" strike="noStrike" kern="1200" cap="none" spc="0" normalizeH="0" baseline="0" noProof="0" dirty="0">
                <a:ln>
                  <a:noFill/>
                </a:ln>
                <a:solidFill>
                  <a:prstClr val="black"/>
                </a:solidFill>
                <a:effectLst/>
                <a:uLnTx/>
                <a:uFillTx/>
                <a:latin typeface="Arial"/>
                <a:ea typeface="+mn-ea"/>
                <a:cs typeface="Arial"/>
                <a:sym typeface="Arial"/>
              </a:rPr>
              <a:t> </a:t>
            </a:r>
            <a:r>
              <a:rPr kumimoji="0" lang="fr-FR" sz="1200" b="0" i="0" u="none" strike="noStrike" kern="1200" cap="none" spc="0" normalizeH="0" baseline="0" noProof="0" dirty="0" err="1">
                <a:ln>
                  <a:noFill/>
                </a:ln>
                <a:solidFill>
                  <a:prstClr val="black"/>
                </a:solidFill>
                <a:effectLst/>
                <a:uLnTx/>
                <a:uFillTx/>
                <a:latin typeface="Arial"/>
                <a:ea typeface="+mn-ea"/>
                <a:cs typeface="Arial"/>
                <a:sym typeface="Arial"/>
              </a:rPr>
              <a:t>it</a:t>
            </a:r>
            <a:r>
              <a:rPr kumimoji="0" lang="fr-FR" sz="1200" b="0" i="0" u="none" strike="noStrike" kern="1200" cap="none" spc="0" normalizeH="0" baseline="0" noProof="0" dirty="0">
                <a:ln>
                  <a:noFill/>
                </a:ln>
                <a:solidFill>
                  <a:prstClr val="black"/>
                </a:solidFill>
                <a:effectLst/>
                <a:uLnTx/>
                <a:uFillTx/>
                <a:latin typeface="Arial"/>
                <a:ea typeface="+mn-ea"/>
                <a:cs typeface="Arial"/>
                <a:sym typeface="Arial"/>
              </a:rPr>
              <a:t> supports, </a:t>
            </a:r>
            <a:r>
              <a:rPr kumimoji="0" lang="fr-FR" sz="1200" b="0" i="0" u="none" strike="noStrike" kern="1200" cap="none" spc="0" normalizeH="0" baseline="0" noProof="0" dirty="0" err="1">
                <a:ln>
                  <a:noFill/>
                </a:ln>
                <a:solidFill>
                  <a:prstClr val="black"/>
                </a:solidFill>
                <a:effectLst/>
                <a:uLnTx/>
                <a:uFillTx/>
                <a:latin typeface="Arial"/>
                <a:ea typeface="+mn-ea"/>
                <a:cs typeface="Arial"/>
                <a:sym typeface="Arial"/>
              </a:rPr>
              <a:t>formal</a:t>
            </a:r>
            <a:r>
              <a:rPr kumimoji="0" lang="fr-FR" sz="1200" b="0" i="0" u="none" strike="noStrike" kern="1200" cap="none" spc="0" normalizeH="0" baseline="0" noProof="0" dirty="0">
                <a:ln>
                  <a:noFill/>
                </a:ln>
                <a:solidFill>
                  <a:prstClr val="black"/>
                </a:solidFill>
                <a:effectLst/>
                <a:uLnTx/>
                <a:uFillTx/>
                <a:latin typeface="Arial"/>
                <a:ea typeface="+mn-ea"/>
                <a:cs typeface="Arial"/>
                <a:sym typeface="Arial"/>
              </a:rPr>
              <a:t> data management policy in place, </a:t>
            </a:r>
            <a:r>
              <a:rPr kumimoji="0" lang="fr-FR" sz="1200" b="0" i="0" u="none" strike="noStrike" kern="1200" cap="none" spc="0" normalizeH="0" baseline="0" noProof="0" dirty="0" err="1">
                <a:ln>
                  <a:noFill/>
                </a:ln>
                <a:solidFill>
                  <a:prstClr val="black"/>
                </a:solidFill>
                <a:effectLst/>
                <a:uLnTx/>
                <a:uFillTx/>
                <a:latin typeface="Arial"/>
                <a:ea typeface="+mn-ea"/>
                <a:cs typeface="Arial"/>
                <a:sym typeface="Arial"/>
              </a:rPr>
              <a:t>provide</a:t>
            </a:r>
            <a:r>
              <a:rPr kumimoji="0" lang="fr-FR" sz="1200" b="0" i="0" u="none" strike="noStrike" kern="1200" cap="none" spc="0" normalizeH="0" baseline="0" noProof="0" dirty="0">
                <a:ln>
                  <a:noFill/>
                </a:ln>
                <a:solidFill>
                  <a:prstClr val="black"/>
                </a:solidFill>
                <a:effectLst/>
                <a:uLnTx/>
                <a:uFillTx/>
                <a:latin typeface="Arial"/>
                <a:ea typeface="+mn-ea"/>
                <a:cs typeface="Arial"/>
                <a:sym typeface="Arial"/>
              </a:rPr>
              <a:t> a stable URL and unique identifier for the </a:t>
            </a:r>
            <a:r>
              <a:rPr kumimoji="0" lang="fr-FR" sz="1200" b="0" i="0" u="none" strike="noStrike" kern="1200" cap="none" spc="0" normalizeH="0" baseline="0" noProof="0" dirty="0" err="1">
                <a:ln>
                  <a:noFill/>
                </a:ln>
                <a:solidFill>
                  <a:prstClr val="black"/>
                </a:solidFill>
                <a:effectLst/>
                <a:uLnTx/>
                <a:uFillTx/>
                <a:latin typeface="Arial"/>
                <a:ea typeface="+mn-ea"/>
                <a:cs typeface="Arial"/>
                <a:sym typeface="Arial"/>
              </a:rPr>
              <a:t>dataset</a:t>
            </a:r>
            <a:r>
              <a:rPr kumimoji="0" lang="fr-FR" sz="1200" b="0" i="0" u="none" strike="noStrike" kern="1200" cap="none" spc="0" normalizeH="0" baseline="0" noProof="0" dirty="0">
                <a:ln>
                  <a:noFill/>
                </a:ln>
                <a:solidFill>
                  <a:prstClr val="black"/>
                </a:solidFill>
                <a:effectLst/>
                <a:uLnTx/>
                <a:uFillTx/>
                <a:latin typeface="Arial"/>
                <a:ea typeface="+mn-ea"/>
                <a:cs typeface="Arial"/>
                <a:sym typeface="Arial"/>
              </a:rPr>
              <a:t>.</a:t>
            </a: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fr-FR" sz="1000" b="0" i="0" u="none" strike="noStrike" kern="1200" cap="none" spc="0" normalizeH="0" baseline="0" noProof="0" dirty="0">
                <a:ln>
                  <a:noFill/>
                </a:ln>
                <a:solidFill>
                  <a:prstClr val="black"/>
                </a:solidFill>
                <a:effectLst/>
                <a:uLnTx/>
                <a:uFillTx/>
                <a:latin typeface="Arial"/>
                <a:ea typeface="+mn-ea"/>
                <a:cs typeface="Arial"/>
                <a:sym typeface="Arial"/>
              </a:rPr>
              <a:t> </a:t>
            </a: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fr-FR" sz="1000" b="0" i="0" u="none" strike="noStrike" kern="1200" cap="none" spc="0" normalizeH="0" baseline="0" noProof="0" dirty="0">
                <a:ln>
                  <a:noFill/>
                </a:ln>
                <a:solidFill>
                  <a:prstClr val="black"/>
                </a:solidFill>
                <a:effectLst/>
                <a:uLnTx/>
                <a:uFillTx/>
                <a:latin typeface="Arial"/>
                <a:ea typeface="+mn-ea"/>
                <a:cs typeface="Arial"/>
                <a:sym typeface="Arial"/>
                <a:hlinkClick r:id="rId6"/>
              </a:rPr>
              <a:t>4TU.ResearchData</a:t>
            </a:r>
            <a:endParaRPr kumimoji="0" lang="fr-FR" sz="1000" b="0" i="0" u="none" strike="noStrike" kern="1200" cap="none" spc="0" normalizeH="0" baseline="0" noProof="0" dirty="0">
              <a:ln>
                <a:noFill/>
              </a:ln>
              <a:solidFill>
                <a:prstClr val="black"/>
              </a:solidFill>
              <a:effectLst/>
              <a:uLnTx/>
              <a:uFillTx/>
              <a:latin typeface="Arial"/>
              <a:ea typeface="+mn-ea"/>
              <a:cs typeface="Arial"/>
              <a:sym typeface="Arial"/>
            </a:endParaRP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fr-FR" sz="1000" b="0" i="0" u="none" strike="noStrike" kern="1200" cap="none" spc="0" normalizeH="0" baseline="0" noProof="0" dirty="0">
                <a:ln>
                  <a:noFill/>
                </a:ln>
                <a:solidFill>
                  <a:prstClr val="black"/>
                </a:solidFill>
                <a:effectLst/>
                <a:uLnTx/>
                <a:uFillTx/>
                <a:latin typeface="Arial"/>
                <a:ea typeface="+mn-ea"/>
                <a:cs typeface="Arial"/>
                <a:sym typeface="Arial"/>
                <a:hlinkClick r:id="rId7"/>
              </a:rPr>
              <a:t>British </a:t>
            </a:r>
            <a:r>
              <a:rPr kumimoji="0" lang="fr-FR" sz="1000" b="0" i="0" u="none" strike="noStrike" kern="1200" cap="none" spc="0" normalizeH="0" baseline="0" noProof="0" dirty="0" err="1">
                <a:ln>
                  <a:noFill/>
                </a:ln>
                <a:solidFill>
                  <a:prstClr val="black"/>
                </a:solidFill>
                <a:effectLst/>
                <a:uLnTx/>
                <a:uFillTx/>
                <a:latin typeface="Arial"/>
                <a:ea typeface="+mn-ea"/>
                <a:cs typeface="Arial"/>
                <a:sym typeface="Arial"/>
                <a:hlinkClick r:id="rId7"/>
              </a:rPr>
              <a:t>Atmospheric</a:t>
            </a:r>
            <a:r>
              <a:rPr kumimoji="0" lang="fr-FR" sz="1000" b="0" i="0" u="none" strike="noStrike" kern="1200" cap="none" spc="0" normalizeH="0" baseline="0" noProof="0" dirty="0">
                <a:ln>
                  <a:noFill/>
                </a:ln>
                <a:solidFill>
                  <a:prstClr val="black"/>
                </a:solidFill>
                <a:effectLst/>
                <a:uLnTx/>
                <a:uFillTx/>
                <a:latin typeface="Arial"/>
                <a:ea typeface="+mn-ea"/>
                <a:cs typeface="Arial"/>
                <a:sym typeface="Arial"/>
                <a:hlinkClick r:id="rId7"/>
              </a:rPr>
              <a:t> Data Centre (BADC)</a:t>
            </a:r>
            <a:endParaRPr kumimoji="0" lang="fr-FR" sz="1000" b="0" i="0" u="none" strike="noStrike" kern="1200" cap="none" spc="0" normalizeH="0" baseline="0" noProof="0" dirty="0">
              <a:ln>
                <a:noFill/>
              </a:ln>
              <a:solidFill>
                <a:prstClr val="black"/>
              </a:solidFill>
              <a:effectLst/>
              <a:uLnTx/>
              <a:uFillTx/>
              <a:latin typeface="Arial"/>
              <a:ea typeface="+mn-ea"/>
              <a:cs typeface="Arial"/>
              <a:sym typeface="Arial"/>
              <a:hlinkClick r:id="" action="ppaction://noaction"/>
            </a:endParaRP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fr-FR" sz="1000" b="0" i="0" u="none" strike="noStrike" kern="1200" cap="none" spc="0" normalizeH="0" baseline="0" noProof="0" dirty="0">
                <a:ln>
                  <a:noFill/>
                </a:ln>
                <a:solidFill>
                  <a:prstClr val="black"/>
                </a:solidFill>
                <a:effectLst/>
                <a:uLnTx/>
                <a:uFillTx/>
                <a:latin typeface="Arial"/>
                <a:ea typeface="+mn-ea"/>
                <a:cs typeface="Arial"/>
                <a:sym typeface="Arial"/>
                <a:hlinkClick r:id="" action="ppaction://noaction"/>
              </a:rPr>
              <a:t>British </a:t>
            </a:r>
            <a:r>
              <a:rPr kumimoji="0" lang="fr-FR" sz="1000" b="0" i="0" u="none" strike="noStrike" kern="1200" cap="none" spc="0" normalizeH="0" baseline="0" noProof="0" dirty="0" err="1">
                <a:ln>
                  <a:noFill/>
                </a:ln>
                <a:solidFill>
                  <a:prstClr val="black"/>
                </a:solidFill>
                <a:effectLst/>
                <a:uLnTx/>
                <a:uFillTx/>
                <a:latin typeface="Arial"/>
                <a:ea typeface="+mn-ea"/>
                <a:cs typeface="Arial"/>
                <a:sym typeface="Arial"/>
                <a:hlinkClick r:id="rId8"/>
              </a:rPr>
              <a:t>Oceanographic</a:t>
            </a:r>
            <a:r>
              <a:rPr kumimoji="0" lang="fr-FR" sz="1000" b="0" i="0" u="none" strike="noStrike" kern="1200" cap="none" spc="0" normalizeH="0" baseline="0" noProof="0" dirty="0">
                <a:ln>
                  <a:noFill/>
                </a:ln>
                <a:solidFill>
                  <a:prstClr val="black"/>
                </a:solidFill>
                <a:effectLst/>
                <a:uLnTx/>
                <a:uFillTx/>
                <a:latin typeface="Arial"/>
                <a:ea typeface="+mn-ea"/>
                <a:cs typeface="Arial"/>
                <a:sym typeface="Arial"/>
                <a:hlinkClick r:id="rId8"/>
              </a:rPr>
              <a:t> Data Centre (BODC)</a:t>
            </a:r>
            <a:endParaRPr kumimoji="0" lang="fr-FR" sz="1000" b="0" i="0" u="none" strike="noStrike" kern="1200" cap="none" spc="0" normalizeH="0" baseline="0" noProof="0" dirty="0">
              <a:ln>
                <a:noFill/>
              </a:ln>
              <a:solidFill>
                <a:prstClr val="black"/>
              </a:solidFill>
              <a:effectLst/>
              <a:uLnTx/>
              <a:uFillTx/>
              <a:latin typeface="Arial"/>
              <a:ea typeface="+mn-ea"/>
              <a:cs typeface="Arial"/>
              <a:sym typeface="Arial"/>
            </a:endParaRP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fr-FR" sz="1000" b="0" i="0" u="none" strike="noStrike" kern="1200" cap="none" spc="0" normalizeH="0" baseline="0" noProof="0" dirty="0">
                <a:ln>
                  <a:noFill/>
                </a:ln>
                <a:solidFill>
                  <a:prstClr val="black"/>
                </a:solidFill>
                <a:effectLst/>
                <a:uLnTx/>
                <a:uFillTx/>
                <a:latin typeface="Arial"/>
                <a:ea typeface="+mn-ea"/>
                <a:cs typeface="Arial"/>
                <a:sym typeface="Arial"/>
                <a:hlinkClick r:id="rId9"/>
              </a:rPr>
              <a:t>CSIRO Data Access Portal</a:t>
            </a:r>
            <a:endParaRPr kumimoji="0" lang="fr-FR" sz="1000" b="0" i="0" u="none" strike="noStrike" kern="1200" cap="none" spc="0" normalizeH="0" baseline="0" noProof="0" dirty="0">
              <a:ln>
                <a:noFill/>
              </a:ln>
              <a:solidFill>
                <a:prstClr val="black"/>
              </a:solidFill>
              <a:effectLst/>
              <a:uLnTx/>
              <a:uFillTx/>
              <a:latin typeface="Arial"/>
              <a:ea typeface="+mn-ea"/>
              <a:cs typeface="Arial"/>
              <a:sym typeface="Arial"/>
            </a:endParaRP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fr-FR" sz="1000" b="0" i="0" u="none" strike="noStrike" kern="1200" cap="none" spc="0" normalizeH="0" baseline="0" noProof="0" dirty="0" err="1">
                <a:ln>
                  <a:noFill/>
                </a:ln>
                <a:solidFill>
                  <a:prstClr val="black"/>
                </a:solidFill>
                <a:effectLst/>
                <a:uLnTx/>
                <a:uFillTx/>
                <a:latin typeface="Arial"/>
                <a:ea typeface="+mn-ea"/>
                <a:cs typeface="Arial"/>
                <a:sym typeface="Arial"/>
                <a:hlinkClick r:id="rId10"/>
              </a:rPr>
              <a:t>Deep</a:t>
            </a:r>
            <a:r>
              <a:rPr kumimoji="0" lang="fr-FR" sz="1000" b="0" i="0" u="none" strike="noStrike" kern="1200" cap="none" spc="0" normalizeH="0" baseline="0" noProof="0" dirty="0">
                <a:ln>
                  <a:noFill/>
                </a:ln>
                <a:solidFill>
                  <a:prstClr val="black"/>
                </a:solidFill>
                <a:effectLst/>
                <a:uLnTx/>
                <a:uFillTx/>
                <a:latin typeface="Arial"/>
                <a:ea typeface="+mn-ea"/>
                <a:cs typeface="Arial"/>
                <a:sym typeface="Arial"/>
                <a:hlinkClick r:id="rId10"/>
              </a:rPr>
              <a:t> </a:t>
            </a:r>
            <a:r>
              <a:rPr kumimoji="0" lang="fr-FR" sz="1000" b="0" i="0" u="none" strike="noStrike" kern="1200" cap="none" spc="0" normalizeH="0" baseline="0" noProof="0" dirty="0" err="1">
                <a:ln>
                  <a:noFill/>
                </a:ln>
                <a:solidFill>
                  <a:prstClr val="black"/>
                </a:solidFill>
                <a:effectLst/>
                <a:uLnTx/>
                <a:uFillTx/>
                <a:latin typeface="Arial"/>
                <a:ea typeface="+mn-ea"/>
                <a:cs typeface="Arial"/>
                <a:sym typeface="Arial"/>
                <a:hlinkClick r:id="rId10"/>
              </a:rPr>
              <a:t>Carbon</a:t>
            </a:r>
            <a:r>
              <a:rPr kumimoji="0" lang="fr-FR" sz="1000" b="0" i="0" u="none" strike="noStrike" kern="1200" cap="none" spc="0" normalizeH="0" baseline="0" noProof="0" dirty="0">
                <a:ln>
                  <a:noFill/>
                </a:ln>
                <a:solidFill>
                  <a:prstClr val="black"/>
                </a:solidFill>
                <a:effectLst/>
                <a:uLnTx/>
                <a:uFillTx/>
                <a:latin typeface="Arial"/>
                <a:ea typeface="+mn-ea"/>
                <a:cs typeface="Arial"/>
                <a:sym typeface="Arial"/>
                <a:hlinkClick r:id="rId10"/>
              </a:rPr>
              <a:t> </a:t>
            </a:r>
            <a:r>
              <a:rPr kumimoji="0" lang="fr-FR" sz="1000" b="0" i="0" u="none" strike="noStrike" kern="1200" cap="none" spc="0" normalizeH="0" baseline="0" noProof="0" dirty="0" err="1">
                <a:ln>
                  <a:noFill/>
                </a:ln>
                <a:solidFill>
                  <a:prstClr val="black"/>
                </a:solidFill>
                <a:effectLst/>
                <a:uLnTx/>
                <a:uFillTx/>
                <a:latin typeface="Arial"/>
                <a:ea typeface="+mn-ea"/>
                <a:cs typeface="Arial"/>
                <a:sym typeface="Arial"/>
                <a:hlinkClick r:id="rId10"/>
              </a:rPr>
              <a:t>Observatory</a:t>
            </a:r>
            <a:endParaRPr kumimoji="0" lang="fr-FR" sz="1000" b="0" i="0" u="none" strike="noStrike" kern="1200" cap="none" spc="0" normalizeH="0" baseline="0" noProof="0" dirty="0">
              <a:ln>
                <a:noFill/>
              </a:ln>
              <a:solidFill>
                <a:prstClr val="black"/>
              </a:solidFill>
              <a:effectLst/>
              <a:uLnTx/>
              <a:uFillTx/>
              <a:latin typeface="Arial"/>
              <a:ea typeface="+mn-ea"/>
              <a:cs typeface="Arial"/>
              <a:sym typeface="Arial"/>
            </a:endParaRP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fr-FR" sz="1000" b="0" i="0" u="none" strike="noStrike" kern="1200" cap="none" spc="0" normalizeH="0" baseline="0" noProof="0" dirty="0">
                <a:ln>
                  <a:noFill/>
                </a:ln>
                <a:solidFill>
                  <a:prstClr val="black"/>
                </a:solidFill>
                <a:effectLst/>
                <a:uLnTx/>
                <a:uFillTx/>
                <a:latin typeface="Arial"/>
                <a:ea typeface="+mn-ea"/>
                <a:cs typeface="Arial"/>
                <a:sym typeface="Arial"/>
                <a:hlinkClick r:id="rId11"/>
              </a:rPr>
              <a:t>eartH</a:t>
            </a:r>
            <a:r>
              <a:rPr kumimoji="0" lang="fr-FR" sz="1000" b="0" i="0" u="none" strike="noStrike" kern="1200" cap="none" spc="0" normalizeH="0" baseline="-25000" noProof="0" dirty="0">
                <a:ln>
                  <a:noFill/>
                </a:ln>
                <a:solidFill>
                  <a:prstClr val="black"/>
                </a:solidFill>
                <a:effectLst/>
                <a:uLnTx/>
                <a:uFillTx/>
                <a:latin typeface="Arial"/>
                <a:ea typeface="+mn-ea"/>
                <a:cs typeface="Arial"/>
                <a:sym typeface="Arial"/>
                <a:hlinkClick r:id="rId11"/>
              </a:rPr>
              <a:t>2</a:t>
            </a:r>
            <a:r>
              <a:rPr kumimoji="0" lang="fr-FR" sz="1000" b="0" i="0" u="none" strike="noStrike" kern="1200" cap="none" spc="0" normalizeH="0" baseline="0" noProof="0" dirty="0">
                <a:ln>
                  <a:noFill/>
                </a:ln>
                <a:solidFill>
                  <a:prstClr val="black"/>
                </a:solidFill>
                <a:effectLst/>
                <a:uLnTx/>
                <a:uFillTx/>
                <a:latin typeface="Arial"/>
                <a:ea typeface="+mn-ea"/>
                <a:cs typeface="Arial"/>
                <a:sym typeface="Arial"/>
                <a:hlinkClick r:id="rId11"/>
              </a:rPr>
              <a:t>Observe</a:t>
            </a:r>
            <a:endParaRPr kumimoji="0" lang="fr-FR" sz="1000" b="0" i="0" u="none" strike="noStrike" kern="1200" cap="none" spc="0" normalizeH="0" baseline="0" noProof="0" dirty="0">
              <a:ln>
                <a:noFill/>
              </a:ln>
              <a:solidFill>
                <a:prstClr val="black"/>
              </a:solidFill>
              <a:effectLst/>
              <a:uLnTx/>
              <a:uFillTx/>
              <a:latin typeface="Arial"/>
              <a:ea typeface="+mn-ea"/>
              <a:cs typeface="Arial"/>
              <a:sym typeface="Arial"/>
            </a:endParaRP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fr-FR" sz="1000" b="0" i="0" u="none" strike="noStrike" kern="1200" cap="none" spc="0" normalizeH="0" baseline="0" noProof="0" dirty="0" err="1">
                <a:ln>
                  <a:noFill/>
                </a:ln>
                <a:solidFill>
                  <a:prstClr val="black"/>
                </a:solidFill>
                <a:effectLst/>
                <a:uLnTx/>
                <a:uFillTx/>
                <a:latin typeface="Arial"/>
                <a:ea typeface="+mn-ea"/>
                <a:cs typeface="Arial"/>
                <a:sym typeface="Arial"/>
                <a:hlinkClick r:id="rId12"/>
              </a:rPr>
              <a:t>Environmental</a:t>
            </a:r>
            <a:r>
              <a:rPr kumimoji="0" lang="fr-FR" sz="1000" b="0" i="0" u="none" strike="noStrike" kern="1200" cap="none" spc="0" normalizeH="0" baseline="0" noProof="0" dirty="0">
                <a:ln>
                  <a:noFill/>
                </a:ln>
                <a:solidFill>
                  <a:prstClr val="black"/>
                </a:solidFill>
                <a:effectLst/>
                <a:uLnTx/>
                <a:uFillTx/>
                <a:latin typeface="Arial"/>
                <a:ea typeface="+mn-ea"/>
                <a:cs typeface="Arial"/>
                <a:sym typeface="Arial"/>
                <a:hlinkClick r:id="rId12"/>
              </a:rPr>
              <a:t> Information Data Centre (EIDC)</a:t>
            </a:r>
            <a:endParaRPr kumimoji="0" lang="fr-FR" sz="1000" b="0" i="0" u="none" strike="noStrike" kern="1200" cap="none" spc="0" normalizeH="0" baseline="0" noProof="0" dirty="0">
              <a:ln>
                <a:noFill/>
              </a:ln>
              <a:solidFill>
                <a:prstClr val="black"/>
              </a:solidFill>
              <a:effectLst/>
              <a:uLnTx/>
              <a:uFillTx/>
              <a:latin typeface="Arial"/>
              <a:ea typeface="+mn-ea"/>
              <a:cs typeface="Arial"/>
              <a:sym typeface="Arial"/>
            </a:endParaRP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fr-FR" sz="1000" b="0" i="0" u="none" strike="noStrike" kern="1200" cap="none" spc="0" normalizeH="0" baseline="0" noProof="0" dirty="0" err="1">
                <a:ln>
                  <a:noFill/>
                </a:ln>
                <a:solidFill>
                  <a:prstClr val="black"/>
                </a:solidFill>
                <a:effectLst/>
                <a:uLnTx/>
                <a:uFillTx/>
                <a:latin typeface="Arial"/>
                <a:ea typeface="+mn-ea"/>
                <a:cs typeface="Arial"/>
                <a:sym typeface="Arial"/>
                <a:hlinkClick r:id="rId13"/>
              </a:rPr>
              <a:t>IEDA:EarthChem</a:t>
            </a:r>
            <a:endParaRPr kumimoji="0" lang="fr-FR" sz="1000" b="0" i="0" u="none" strike="noStrike" kern="1200" cap="none" spc="0" normalizeH="0" baseline="0" noProof="0" dirty="0">
              <a:ln>
                <a:noFill/>
              </a:ln>
              <a:solidFill>
                <a:prstClr val="black"/>
              </a:solidFill>
              <a:effectLst/>
              <a:uLnTx/>
              <a:uFillTx/>
              <a:latin typeface="Arial"/>
              <a:ea typeface="+mn-ea"/>
              <a:cs typeface="Arial"/>
              <a:sym typeface="Arial"/>
            </a:endParaRP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fr-FR" sz="1000" b="0" i="0" u="none" strike="noStrike" kern="1200" cap="none" spc="0" normalizeH="0" baseline="0" noProof="0" dirty="0">
                <a:ln>
                  <a:noFill/>
                </a:ln>
                <a:solidFill>
                  <a:prstClr val="black"/>
                </a:solidFill>
                <a:effectLst/>
                <a:uLnTx/>
                <a:uFillTx/>
                <a:latin typeface="Arial"/>
                <a:ea typeface="+mn-ea"/>
                <a:cs typeface="Arial"/>
                <a:sym typeface="Arial"/>
                <a:hlinkClick r:id="rId14"/>
              </a:rPr>
              <a:t>IEDA:MGDS</a:t>
            </a:r>
            <a:endParaRPr kumimoji="0" lang="fr-FR" sz="1000" b="0" i="0" u="none" strike="noStrike" kern="1200" cap="none" spc="0" normalizeH="0" baseline="0" noProof="0" dirty="0">
              <a:ln>
                <a:noFill/>
              </a:ln>
              <a:solidFill>
                <a:prstClr val="black"/>
              </a:solidFill>
              <a:effectLst/>
              <a:uLnTx/>
              <a:uFillTx/>
              <a:latin typeface="Arial"/>
              <a:ea typeface="+mn-ea"/>
              <a:cs typeface="Arial"/>
              <a:sym typeface="Arial"/>
            </a:endParaRP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fr-FR" sz="1000" b="0" i="0" u="none" strike="noStrike" kern="1200" cap="none" spc="0" normalizeH="0" baseline="0" noProof="0" dirty="0" err="1">
                <a:ln>
                  <a:noFill/>
                </a:ln>
                <a:solidFill>
                  <a:prstClr val="black"/>
                </a:solidFill>
                <a:effectLst/>
                <a:uLnTx/>
                <a:uFillTx/>
                <a:latin typeface="Arial"/>
                <a:ea typeface="+mn-ea"/>
                <a:cs typeface="Arial"/>
                <a:sym typeface="Arial"/>
                <a:hlinkClick r:id="rId15"/>
              </a:rPr>
              <a:t>Earth</a:t>
            </a:r>
            <a:r>
              <a:rPr kumimoji="0" lang="fr-FR" sz="1000" b="0" i="0" u="none" strike="noStrike" kern="1200" cap="none" spc="0" normalizeH="0" baseline="0" noProof="0" dirty="0">
                <a:ln>
                  <a:noFill/>
                </a:ln>
                <a:solidFill>
                  <a:prstClr val="black"/>
                </a:solidFill>
                <a:effectLst/>
                <a:uLnTx/>
                <a:uFillTx/>
                <a:latin typeface="Arial"/>
                <a:ea typeface="+mn-ea"/>
                <a:cs typeface="Arial"/>
                <a:sym typeface="Arial"/>
                <a:hlinkClick r:id="rId15"/>
              </a:rPr>
              <a:t> </a:t>
            </a:r>
            <a:r>
              <a:rPr kumimoji="0" lang="fr-FR" sz="1000" b="0" i="0" u="none" strike="noStrike" kern="1200" cap="none" spc="0" normalizeH="0" baseline="0" noProof="0" dirty="0" err="1">
                <a:ln>
                  <a:noFill/>
                </a:ln>
                <a:solidFill>
                  <a:prstClr val="black"/>
                </a:solidFill>
                <a:effectLst/>
                <a:uLnTx/>
                <a:uFillTx/>
                <a:latin typeface="Arial"/>
                <a:ea typeface="+mn-ea"/>
                <a:cs typeface="Arial"/>
                <a:sym typeface="Arial"/>
                <a:hlinkClick r:id="rId15"/>
              </a:rPr>
              <a:t>Observing</a:t>
            </a:r>
            <a:r>
              <a:rPr kumimoji="0" lang="fr-FR" sz="1000" b="0" i="0" u="none" strike="noStrike" kern="1200" cap="none" spc="0" normalizeH="0" baseline="0" noProof="0" dirty="0">
                <a:ln>
                  <a:noFill/>
                </a:ln>
                <a:solidFill>
                  <a:prstClr val="black"/>
                </a:solidFill>
                <a:effectLst/>
                <a:uLnTx/>
                <a:uFillTx/>
                <a:latin typeface="Arial"/>
                <a:ea typeface="+mn-ea"/>
                <a:cs typeface="Arial"/>
                <a:sym typeface="Arial"/>
                <a:hlinkClick r:id="rId15"/>
              </a:rPr>
              <a:t> </a:t>
            </a:r>
            <a:r>
              <a:rPr kumimoji="0" lang="fr-FR" sz="1000" b="0" i="0" u="none" strike="noStrike" kern="1200" cap="none" spc="0" normalizeH="0" baseline="0" noProof="0" dirty="0" err="1">
                <a:ln>
                  <a:noFill/>
                </a:ln>
                <a:solidFill>
                  <a:prstClr val="black"/>
                </a:solidFill>
                <a:effectLst/>
                <a:uLnTx/>
                <a:uFillTx/>
                <a:latin typeface="Arial"/>
                <a:ea typeface="+mn-ea"/>
                <a:cs typeface="Arial"/>
                <a:sym typeface="Arial"/>
                <a:hlinkClick r:id="rId15"/>
              </a:rPr>
              <a:t>Lab</a:t>
            </a:r>
            <a:r>
              <a:rPr kumimoji="0" lang="fr-FR" sz="1000" b="0" i="0" u="none" strike="noStrike" kern="1200" cap="none" spc="0" normalizeH="0" baseline="0" noProof="0" dirty="0">
                <a:ln>
                  <a:noFill/>
                </a:ln>
                <a:solidFill>
                  <a:prstClr val="black"/>
                </a:solidFill>
                <a:effectLst/>
                <a:uLnTx/>
                <a:uFillTx/>
                <a:latin typeface="Arial"/>
                <a:ea typeface="+mn-ea"/>
                <a:cs typeface="Arial"/>
                <a:sym typeface="Arial"/>
                <a:hlinkClick r:id="rId15"/>
              </a:rPr>
              <a:t> (EOL)</a:t>
            </a:r>
            <a:r>
              <a:rPr kumimoji="0" lang="fr-FR" sz="1000" b="0" i="0" u="none" strike="noStrike" kern="1200" cap="none" spc="0" normalizeH="0" baseline="0" noProof="0" dirty="0">
                <a:ln>
                  <a:noFill/>
                </a:ln>
                <a:solidFill>
                  <a:prstClr val="black"/>
                </a:solidFill>
                <a:effectLst/>
                <a:uLnTx/>
                <a:uFillTx/>
                <a:latin typeface="Arial"/>
                <a:ea typeface="+mn-ea"/>
                <a:cs typeface="Arial"/>
                <a:sym typeface="Arial"/>
              </a:rPr>
              <a:t>, </a:t>
            </a: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fr-FR" sz="1000" b="0" i="0" u="none" strike="noStrike" kern="1200" cap="none" spc="0" normalizeH="0" baseline="0" noProof="0" dirty="0">
                <a:ln>
                  <a:noFill/>
                </a:ln>
                <a:solidFill>
                  <a:prstClr val="black"/>
                </a:solidFill>
                <a:effectLst/>
                <a:uLnTx/>
                <a:uFillTx/>
                <a:latin typeface="Arial"/>
                <a:ea typeface="+mn-ea"/>
                <a:cs typeface="Arial"/>
                <a:sym typeface="Arial"/>
                <a:hlinkClick r:id="rId16"/>
              </a:rPr>
              <a:t>National </a:t>
            </a:r>
            <a:r>
              <a:rPr kumimoji="0" lang="fr-FR" sz="1000" b="0" i="0" u="none" strike="noStrike" kern="1200" cap="none" spc="0" normalizeH="0" baseline="0" noProof="0" dirty="0" err="1">
                <a:ln>
                  <a:noFill/>
                </a:ln>
                <a:solidFill>
                  <a:prstClr val="black"/>
                </a:solidFill>
                <a:effectLst/>
                <a:uLnTx/>
                <a:uFillTx/>
                <a:latin typeface="Arial"/>
                <a:ea typeface="+mn-ea"/>
                <a:cs typeface="Arial"/>
                <a:sym typeface="Arial"/>
                <a:hlinkClick r:id="rId16"/>
              </a:rPr>
              <a:t>Geoscience</a:t>
            </a:r>
            <a:r>
              <a:rPr kumimoji="0" lang="fr-FR" sz="1000" b="0" i="0" u="none" strike="noStrike" kern="1200" cap="none" spc="0" normalizeH="0" baseline="0" noProof="0" dirty="0">
                <a:ln>
                  <a:noFill/>
                </a:ln>
                <a:solidFill>
                  <a:prstClr val="black"/>
                </a:solidFill>
                <a:effectLst/>
                <a:uLnTx/>
                <a:uFillTx/>
                <a:latin typeface="Arial"/>
                <a:ea typeface="+mn-ea"/>
                <a:cs typeface="Arial"/>
                <a:sym typeface="Arial"/>
                <a:hlinkClick r:id="rId16"/>
              </a:rPr>
              <a:t> Data Centre (NGDC)</a:t>
            </a:r>
            <a:endParaRPr kumimoji="0" lang="fr-FR" sz="1000" b="0" i="0" u="none" strike="noStrike" kern="1200" cap="none" spc="0" normalizeH="0" baseline="0" noProof="0" dirty="0">
              <a:ln>
                <a:noFill/>
              </a:ln>
              <a:solidFill>
                <a:prstClr val="black"/>
              </a:solidFill>
              <a:effectLst/>
              <a:uLnTx/>
              <a:uFillTx/>
              <a:latin typeface="Arial"/>
              <a:ea typeface="+mn-ea"/>
              <a:cs typeface="Arial"/>
              <a:sym typeface="Arial"/>
            </a:endParaRP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fr-FR" sz="1000" b="0" i="0" u="none" strike="noStrike" kern="1200" cap="none" spc="0" normalizeH="0" baseline="0" noProof="0" dirty="0">
                <a:ln>
                  <a:noFill/>
                </a:ln>
                <a:solidFill>
                  <a:prstClr val="black"/>
                </a:solidFill>
                <a:effectLst/>
                <a:uLnTx/>
                <a:uFillTx/>
                <a:latin typeface="Arial"/>
                <a:ea typeface="+mn-ea"/>
                <a:cs typeface="Arial"/>
                <a:sym typeface="Arial"/>
                <a:hlinkClick r:id="rId17"/>
              </a:rPr>
              <a:t>NERC Earth Observation Data Centre (NEODC)</a:t>
            </a:r>
            <a:endParaRPr kumimoji="0" lang="fr-FR" sz="1000" b="0" i="0" u="none" strike="noStrike" kern="1200" cap="none" spc="0" normalizeH="0" baseline="0" noProof="0" dirty="0">
              <a:ln>
                <a:noFill/>
              </a:ln>
              <a:solidFill>
                <a:prstClr val="black"/>
              </a:solidFill>
              <a:effectLst/>
              <a:uLnTx/>
              <a:uFillTx/>
              <a:latin typeface="Arial"/>
              <a:ea typeface="+mn-ea"/>
              <a:cs typeface="Arial"/>
              <a:sym typeface="Arial"/>
            </a:endParaRP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fr-FR" sz="1000" b="0" i="0" u="none" strike="noStrike" kern="1200" cap="none" spc="0" normalizeH="0" baseline="0" noProof="0" dirty="0">
                <a:ln>
                  <a:noFill/>
                </a:ln>
                <a:solidFill>
                  <a:prstClr val="black"/>
                </a:solidFill>
                <a:effectLst/>
                <a:uLnTx/>
                <a:uFillTx/>
                <a:latin typeface="Arial"/>
                <a:ea typeface="+mn-ea"/>
                <a:cs typeface="Arial"/>
                <a:sym typeface="Arial"/>
                <a:hlinkClick r:id="rId18"/>
              </a:rPr>
              <a:t>NOAA National </a:t>
            </a:r>
            <a:r>
              <a:rPr kumimoji="0" lang="fr-FR" sz="1000" b="0" i="0" u="none" strike="noStrike" kern="1200" cap="none" spc="0" normalizeH="0" baseline="0" noProof="0" dirty="0" err="1">
                <a:ln>
                  <a:noFill/>
                </a:ln>
                <a:solidFill>
                  <a:prstClr val="black"/>
                </a:solidFill>
                <a:effectLst/>
                <a:uLnTx/>
                <a:uFillTx/>
                <a:latin typeface="Arial"/>
                <a:ea typeface="+mn-ea"/>
                <a:cs typeface="Arial"/>
                <a:sym typeface="Arial"/>
                <a:hlinkClick r:id="rId18"/>
              </a:rPr>
              <a:t>Climatic</a:t>
            </a:r>
            <a:r>
              <a:rPr kumimoji="0" lang="fr-FR" sz="1000" b="0" i="0" u="none" strike="noStrike" kern="1200" cap="none" spc="0" normalizeH="0" baseline="0" noProof="0" dirty="0">
                <a:ln>
                  <a:noFill/>
                </a:ln>
                <a:solidFill>
                  <a:prstClr val="black"/>
                </a:solidFill>
                <a:effectLst/>
                <a:uLnTx/>
                <a:uFillTx/>
                <a:latin typeface="Arial"/>
                <a:ea typeface="+mn-ea"/>
                <a:cs typeface="Arial"/>
                <a:sym typeface="Arial"/>
                <a:hlinkClick r:id="rId18"/>
              </a:rPr>
              <a:t> Data Center (NCDC)</a:t>
            </a:r>
            <a:endParaRPr kumimoji="0" lang="fr-FR" sz="1000" b="0" i="0" u="none" strike="noStrike" kern="1200" cap="none" spc="0" normalizeH="0" baseline="0" noProof="0" dirty="0">
              <a:ln>
                <a:noFill/>
              </a:ln>
              <a:solidFill>
                <a:prstClr val="black"/>
              </a:solidFill>
              <a:effectLst/>
              <a:uLnTx/>
              <a:uFillTx/>
              <a:latin typeface="Arial"/>
              <a:ea typeface="+mn-ea"/>
              <a:cs typeface="Arial"/>
              <a:sym typeface="Arial"/>
            </a:endParaRP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fr-FR" sz="1000" b="0" i="0" u="none" strike="noStrike" kern="1200" cap="none" spc="0" normalizeH="0" baseline="0" noProof="0" dirty="0">
                <a:ln>
                  <a:noFill/>
                </a:ln>
                <a:solidFill>
                  <a:prstClr val="black"/>
                </a:solidFill>
                <a:effectLst/>
                <a:uLnTx/>
                <a:uFillTx/>
                <a:latin typeface="Arial"/>
                <a:ea typeface="+mn-ea"/>
                <a:cs typeface="Arial"/>
                <a:sym typeface="Arial"/>
                <a:hlinkClick r:id="rId19"/>
              </a:rPr>
              <a:t>NOAA National </a:t>
            </a:r>
            <a:r>
              <a:rPr kumimoji="0" lang="fr-FR" sz="1000" b="0" i="0" u="none" strike="noStrike" kern="1200" cap="none" spc="0" normalizeH="0" baseline="0" noProof="0" dirty="0" err="1">
                <a:ln>
                  <a:noFill/>
                </a:ln>
                <a:solidFill>
                  <a:prstClr val="black"/>
                </a:solidFill>
                <a:effectLst/>
                <a:uLnTx/>
                <a:uFillTx/>
                <a:latin typeface="Arial"/>
                <a:ea typeface="+mn-ea"/>
                <a:cs typeface="Arial"/>
                <a:sym typeface="Arial"/>
                <a:hlinkClick r:id="rId19"/>
              </a:rPr>
              <a:t>Oceanographic</a:t>
            </a:r>
            <a:r>
              <a:rPr kumimoji="0" lang="fr-FR" sz="1000" b="0" i="0" u="none" strike="noStrike" kern="1200" cap="none" spc="0" normalizeH="0" baseline="0" noProof="0" dirty="0">
                <a:ln>
                  <a:noFill/>
                </a:ln>
                <a:solidFill>
                  <a:prstClr val="black"/>
                </a:solidFill>
                <a:effectLst/>
                <a:uLnTx/>
                <a:uFillTx/>
                <a:latin typeface="Arial"/>
                <a:ea typeface="+mn-ea"/>
                <a:cs typeface="Arial"/>
                <a:sym typeface="Arial"/>
                <a:hlinkClick r:id="rId19"/>
              </a:rPr>
              <a:t> Data Center</a:t>
            </a:r>
            <a:endParaRPr kumimoji="0" lang="fr-FR" sz="1000" b="0" i="0" u="none" strike="noStrike" kern="1200" cap="none" spc="0" normalizeH="0" baseline="0" noProof="0" dirty="0">
              <a:ln>
                <a:noFill/>
              </a:ln>
              <a:solidFill>
                <a:prstClr val="black"/>
              </a:solidFill>
              <a:effectLst/>
              <a:uLnTx/>
              <a:uFillTx/>
              <a:latin typeface="Arial"/>
              <a:ea typeface="+mn-ea"/>
              <a:cs typeface="Arial"/>
              <a:sym typeface="Arial"/>
            </a:endParaRP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fr-FR" sz="1000" b="0" i="0" u="none" strike="noStrike" kern="1200" cap="none" spc="0" normalizeH="0" baseline="0" noProof="0" dirty="0">
                <a:ln>
                  <a:noFill/>
                </a:ln>
                <a:solidFill>
                  <a:prstClr val="black"/>
                </a:solidFill>
                <a:effectLst/>
                <a:uLnTx/>
                <a:uFillTx/>
                <a:latin typeface="Arial"/>
                <a:ea typeface="+mn-ea"/>
                <a:cs typeface="Arial"/>
                <a:sym typeface="Arial"/>
                <a:hlinkClick r:id="rId20"/>
              </a:rPr>
              <a:t>NOAA National </a:t>
            </a:r>
            <a:r>
              <a:rPr kumimoji="0" lang="fr-FR" sz="1000" b="0" i="0" u="none" strike="noStrike" kern="1200" cap="none" spc="0" normalizeH="0" baseline="0" noProof="0" dirty="0" err="1">
                <a:ln>
                  <a:noFill/>
                </a:ln>
                <a:solidFill>
                  <a:prstClr val="black"/>
                </a:solidFill>
                <a:effectLst/>
                <a:uLnTx/>
                <a:uFillTx/>
                <a:latin typeface="Arial"/>
                <a:ea typeface="+mn-ea"/>
                <a:cs typeface="Arial"/>
                <a:sym typeface="Arial"/>
                <a:hlinkClick r:id="rId20"/>
              </a:rPr>
              <a:t>Geophysical</a:t>
            </a:r>
            <a:r>
              <a:rPr kumimoji="0" lang="fr-FR" sz="1000" b="0" i="0" u="none" strike="noStrike" kern="1200" cap="none" spc="0" normalizeH="0" baseline="0" noProof="0" dirty="0">
                <a:ln>
                  <a:noFill/>
                </a:ln>
                <a:solidFill>
                  <a:prstClr val="black"/>
                </a:solidFill>
                <a:effectLst/>
                <a:uLnTx/>
                <a:uFillTx/>
                <a:latin typeface="Arial"/>
                <a:ea typeface="+mn-ea"/>
                <a:cs typeface="Arial"/>
                <a:sym typeface="Arial"/>
                <a:hlinkClick r:id="rId20"/>
              </a:rPr>
              <a:t> Data Center</a:t>
            </a:r>
            <a:endParaRPr kumimoji="0" lang="fr-FR" sz="1000" b="0" i="0" u="none" strike="noStrike" kern="1200" cap="none" spc="0" normalizeH="0" baseline="0" noProof="0" dirty="0">
              <a:ln>
                <a:noFill/>
              </a:ln>
              <a:solidFill>
                <a:prstClr val="black"/>
              </a:solidFill>
              <a:effectLst/>
              <a:uLnTx/>
              <a:uFillTx/>
              <a:latin typeface="Arial"/>
              <a:ea typeface="+mn-ea"/>
              <a:cs typeface="Arial"/>
              <a:sym typeface="Arial"/>
            </a:endParaRP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fr-FR" sz="1000" b="0" i="0" u="none" strike="noStrike" kern="1200" cap="none" spc="0" normalizeH="0" baseline="0" noProof="0" dirty="0">
                <a:ln>
                  <a:noFill/>
                </a:ln>
                <a:solidFill>
                  <a:prstClr val="black"/>
                </a:solidFill>
                <a:effectLst/>
                <a:uLnTx/>
                <a:uFillTx/>
                <a:latin typeface="Arial"/>
                <a:ea typeface="+mn-ea"/>
                <a:cs typeface="Arial"/>
                <a:sym typeface="Arial"/>
                <a:hlinkClick r:id="rId21"/>
              </a:rPr>
              <a:t>PANGAEA</a:t>
            </a:r>
            <a:endParaRPr kumimoji="0" lang="fr-FR" sz="1000" b="0" i="0" u="none" strike="noStrike" kern="1200" cap="none" spc="0" normalizeH="0" baseline="0" noProof="0" dirty="0">
              <a:ln>
                <a:noFill/>
              </a:ln>
              <a:solidFill>
                <a:prstClr val="black"/>
              </a:solidFill>
              <a:effectLst/>
              <a:uLnTx/>
              <a:uFillTx/>
              <a:latin typeface="Arial"/>
              <a:ea typeface="+mn-ea"/>
              <a:cs typeface="Arial"/>
              <a:sym typeface="Arial"/>
            </a:endParaRP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fr-FR" sz="1000" b="0" i="0" u="none" strike="noStrike" kern="1200" cap="none" spc="0" normalizeH="0" baseline="0" noProof="0" dirty="0">
                <a:ln>
                  <a:noFill/>
                </a:ln>
                <a:solidFill>
                  <a:prstClr val="black"/>
                </a:solidFill>
                <a:effectLst/>
                <a:uLnTx/>
                <a:uFillTx/>
                <a:latin typeface="Arial"/>
                <a:ea typeface="+mn-ea"/>
                <a:cs typeface="Arial"/>
                <a:sym typeface="Arial"/>
                <a:hlinkClick r:id="rId22"/>
              </a:rPr>
              <a:t>Polar Data Centre (PDC)</a:t>
            </a:r>
            <a:endParaRPr kumimoji="0" lang="fr-FR" sz="1000" b="0" i="0" u="none" strike="noStrike" kern="1200" cap="none" spc="0" normalizeH="0" baseline="0" noProof="0" dirty="0">
              <a:ln>
                <a:noFill/>
              </a:ln>
              <a:solidFill>
                <a:prstClr val="black"/>
              </a:solidFill>
              <a:effectLst/>
              <a:uLnTx/>
              <a:uFillTx/>
              <a:latin typeface="Arial"/>
              <a:ea typeface="+mn-ea"/>
              <a:cs typeface="Arial"/>
              <a:sym typeface="Arial"/>
            </a:endParaRP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fr-FR" sz="1000" b="0" i="0" u="none" strike="noStrike" kern="1200" cap="none" spc="0" normalizeH="0" baseline="0" noProof="0" dirty="0" err="1">
                <a:ln>
                  <a:noFill/>
                </a:ln>
                <a:solidFill>
                  <a:prstClr val="black"/>
                </a:solidFill>
                <a:effectLst/>
                <a:uLnTx/>
                <a:uFillTx/>
                <a:latin typeface="Arial"/>
                <a:ea typeface="+mn-ea"/>
                <a:cs typeface="Arial"/>
                <a:sym typeface="Arial"/>
                <a:hlinkClick r:id="rId21"/>
              </a:rPr>
              <a:t>Figshare</a:t>
            </a:r>
            <a:endParaRPr kumimoji="0" lang="fr-FR" sz="1000" b="0" i="0" u="none" strike="noStrike" kern="1200" cap="none" spc="0" normalizeH="0" baseline="0" noProof="0" dirty="0">
              <a:ln>
                <a:noFill/>
              </a:ln>
              <a:solidFill>
                <a:prstClr val="black"/>
              </a:solidFill>
              <a:effectLst/>
              <a:uLnTx/>
              <a:uFillTx/>
              <a:latin typeface="Arial"/>
              <a:ea typeface="+mn-ea"/>
              <a:cs typeface="Arial"/>
              <a:sym typeface="Arial"/>
            </a:endParaRP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fr-FR" sz="1000" b="0" i="0" u="none" strike="noStrike" kern="1200" cap="none" spc="0" normalizeH="0" baseline="0" noProof="0" dirty="0" err="1">
                <a:ln>
                  <a:noFill/>
                </a:ln>
                <a:solidFill>
                  <a:prstClr val="black"/>
                </a:solidFill>
                <a:effectLst/>
                <a:uLnTx/>
                <a:uFillTx/>
                <a:latin typeface="Arial"/>
                <a:ea typeface="+mn-ea"/>
                <a:cs typeface="Arial"/>
                <a:sym typeface="Arial"/>
                <a:hlinkClick r:id="rId23"/>
              </a:rPr>
              <a:t>Zenodo</a:t>
            </a:r>
            <a:endParaRPr kumimoji="0" lang="fr-FR" sz="1000" b="0" i="0" u="none" strike="noStrike" kern="1200" cap="none" spc="0" normalizeH="0" baseline="0" noProof="0" dirty="0">
              <a:ln>
                <a:noFill/>
              </a:ln>
              <a:solidFill>
                <a:prstClr val="black"/>
              </a:solidFill>
              <a:effectLst/>
              <a:uLnTx/>
              <a:uFillTx/>
              <a:latin typeface="Arial"/>
              <a:ea typeface="+mn-ea"/>
              <a:cs typeface="Arial"/>
              <a:sym typeface="Arial"/>
            </a:endParaRPr>
          </a:p>
        </p:txBody>
      </p:sp>
      <p:sp>
        <p:nvSpPr>
          <p:cNvPr id="7" name="Google Shape;105;p8">
            <a:extLst>
              <a:ext uri="{FF2B5EF4-FFF2-40B4-BE49-F238E27FC236}">
                <a16:creationId xmlns:a16="http://schemas.microsoft.com/office/drawing/2014/main" id="{6EAE0C17-AFAA-46BC-8303-0B5DD3593373}"/>
              </a:ext>
            </a:extLst>
          </p:cNvPr>
          <p:cNvSpPr txBox="1">
            <a:spLocks/>
          </p:cNvSpPr>
          <p:nvPr/>
        </p:nvSpPr>
        <p:spPr>
          <a:xfrm>
            <a:off x="168166" y="44161"/>
            <a:ext cx="6589844"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Accès aux données et entrepôts </a:t>
            </a:r>
            <a:endParaRPr kumimoji="0" lang="fr-FR" sz="2800" b="1" i="1" u="none" strike="noStrike" kern="0" cap="none" spc="0" normalizeH="0" baseline="0" noProof="0" dirty="0">
              <a:ln>
                <a:noFill/>
              </a:ln>
              <a:solidFill>
                <a:prstClr val="black"/>
              </a:solidFill>
              <a:effectLst/>
              <a:uLnTx/>
              <a:uFillTx/>
              <a:latin typeface="Oswald"/>
              <a:sym typeface="Oswald"/>
            </a:endParaRPr>
          </a:p>
        </p:txBody>
      </p:sp>
    </p:spTree>
    <p:extLst>
      <p:ext uri="{BB962C8B-B14F-4D97-AF65-F5344CB8AC3E}">
        <p14:creationId xmlns:p14="http://schemas.microsoft.com/office/powerpoint/2010/main" val="24504709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2" name="ZoneTexte 1">
            <a:extLst>
              <a:ext uri="{FF2B5EF4-FFF2-40B4-BE49-F238E27FC236}">
                <a16:creationId xmlns:a16="http://schemas.microsoft.com/office/drawing/2014/main" id="{78AB458F-568D-46BB-B5B6-9E56442E98F3}"/>
              </a:ext>
            </a:extLst>
          </p:cNvPr>
          <p:cNvSpPr txBox="1"/>
          <p:nvPr/>
        </p:nvSpPr>
        <p:spPr>
          <a:xfrm>
            <a:off x="3811247" y="4069235"/>
            <a:ext cx="2929007" cy="523220"/>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C3E50"/>
                </a:solidFill>
                <a:effectLst/>
                <a:uLnTx/>
                <a:uFillTx/>
                <a:latin typeface="Arial"/>
                <a:ea typeface="+mn-ea"/>
                <a:cs typeface="+mn-cs"/>
                <a:sym typeface="Arial"/>
              </a:rPr>
              <a:t>or other open-access depositories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C3E50"/>
                </a:solidFill>
                <a:effectLst/>
                <a:uLnTx/>
                <a:uFillTx/>
                <a:latin typeface="Arial"/>
                <a:ea typeface="+mn-ea"/>
                <a:cs typeface="+mn-cs"/>
                <a:sym typeface="Arial"/>
              </a:rPr>
              <a:t> (e.g. </a:t>
            </a:r>
            <a:r>
              <a:rPr kumimoji="0" lang="en-US" sz="1400" b="0" i="0" u="none" strike="noStrike" kern="0" cap="none" spc="0" normalizeH="0" baseline="0" noProof="0" dirty="0" err="1">
                <a:ln>
                  <a:noFill/>
                </a:ln>
                <a:solidFill>
                  <a:srgbClr val="2C3E50"/>
                </a:solidFill>
                <a:effectLst/>
                <a:uLnTx/>
                <a:uFillTx/>
                <a:latin typeface="Arial"/>
                <a:ea typeface="+mn-ea"/>
                <a:cs typeface="+mn-cs"/>
                <a:sym typeface="Arial"/>
              </a:rPr>
              <a:t>FigShare</a:t>
            </a:r>
            <a:r>
              <a:rPr kumimoji="0" lang="en-US" sz="1400" b="0" i="0" u="none" strike="noStrike" kern="0" cap="none" spc="0" normalizeH="0" baseline="0" noProof="0" dirty="0">
                <a:ln>
                  <a:noFill/>
                </a:ln>
                <a:solidFill>
                  <a:srgbClr val="2C3E50"/>
                </a:solidFill>
                <a:effectLst/>
                <a:uLnTx/>
                <a:uFillTx/>
                <a:latin typeface="Arial"/>
                <a:ea typeface="+mn-ea"/>
                <a:cs typeface="+mn-cs"/>
                <a:sym typeface="Arial"/>
              </a:rPr>
              <a:t>, Dryad, GBIF). </a:t>
            </a:r>
            <a:endParaRPr kumimoji="0" lang="fr-FR" sz="1400" b="0" i="0" u="none" strike="noStrike" kern="0" cap="none" spc="0" normalizeH="0" baseline="0" noProof="0" dirty="0">
              <a:ln>
                <a:noFill/>
              </a:ln>
              <a:solidFill>
                <a:srgbClr val="2C3E50"/>
              </a:solidFill>
              <a:effectLst/>
              <a:uLnTx/>
              <a:uFillTx/>
              <a:latin typeface="Arial"/>
              <a:ea typeface="+mn-ea"/>
              <a:cs typeface="+mn-cs"/>
              <a:sym typeface="Arial"/>
            </a:endParaRPr>
          </a:p>
        </p:txBody>
      </p:sp>
      <p:pic>
        <p:nvPicPr>
          <p:cNvPr id="4" name="Image 3">
            <a:extLst>
              <a:ext uri="{FF2B5EF4-FFF2-40B4-BE49-F238E27FC236}">
                <a16:creationId xmlns:a16="http://schemas.microsoft.com/office/drawing/2014/main" id="{70769876-B925-4123-A169-E259F2290BC0}"/>
              </a:ext>
            </a:extLst>
          </p:cNvPr>
          <p:cNvPicPr>
            <a:picLocks noChangeAspect="1"/>
          </p:cNvPicPr>
          <p:nvPr/>
        </p:nvPicPr>
        <p:blipFill>
          <a:blip r:embed="rId3"/>
          <a:stretch>
            <a:fillRect/>
          </a:stretch>
        </p:blipFill>
        <p:spPr>
          <a:xfrm>
            <a:off x="5806440" y="35016"/>
            <a:ext cx="960714" cy="1287913"/>
          </a:xfrm>
          <a:prstGeom prst="rect">
            <a:avLst/>
          </a:prstGeom>
        </p:spPr>
      </p:pic>
      <p:pic>
        <p:nvPicPr>
          <p:cNvPr id="5" name="Image 4">
            <a:extLst>
              <a:ext uri="{FF2B5EF4-FFF2-40B4-BE49-F238E27FC236}">
                <a16:creationId xmlns:a16="http://schemas.microsoft.com/office/drawing/2014/main" id="{F48CDF82-696B-41EE-9E95-FCFC3D76BB92}"/>
              </a:ext>
            </a:extLst>
          </p:cNvPr>
          <p:cNvPicPr>
            <a:picLocks noChangeAspect="1"/>
          </p:cNvPicPr>
          <p:nvPr/>
        </p:nvPicPr>
        <p:blipFill>
          <a:blip r:embed="rId4"/>
          <a:stretch>
            <a:fillRect/>
          </a:stretch>
        </p:blipFill>
        <p:spPr>
          <a:xfrm>
            <a:off x="117746" y="829723"/>
            <a:ext cx="3373132" cy="3973097"/>
          </a:xfrm>
          <a:prstGeom prst="rect">
            <a:avLst/>
          </a:prstGeom>
        </p:spPr>
      </p:pic>
      <p:sp>
        <p:nvSpPr>
          <p:cNvPr id="15" name="ZoneTexte 14">
            <a:extLst>
              <a:ext uri="{FF2B5EF4-FFF2-40B4-BE49-F238E27FC236}">
                <a16:creationId xmlns:a16="http://schemas.microsoft.com/office/drawing/2014/main" id="{FF3BEEC0-18AA-4A85-AC51-24F6A8DB6D42}"/>
              </a:ext>
            </a:extLst>
          </p:cNvPr>
          <p:cNvSpPr txBox="1"/>
          <p:nvPr/>
        </p:nvSpPr>
        <p:spPr>
          <a:xfrm>
            <a:off x="4035923" y="1870385"/>
            <a:ext cx="2479654" cy="1246495"/>
          </a:xfrm>
          <a:prstGeom prst="wedgeRectCallout">
            <a:avLst>
              <a:gd name="adj1" fmla="val -78404"/>
              <a:gd name="adj2" fmla="val 168084"/>
            </a:avLst>
          </a:prstGeom>
          <a:gradFill rotWithShape="1">
            <a:gsLst>
              <a:gs pos="0">
                <a:srgbClr val="1FA22E">
                  <a:tint val="50000"/>
                  <a:satMod val="300000"/>
                </a:srgbClr>
              </a:gs>
              <a:gs pos="35000">
                <a:srgbClr val="1FA22E">
                  <a:tint val="37000"/>
                  <a:satMod val="300000"/>
                </a:srgbClr>
              </a:gs>
              <a:gs pos="100000">
                <a:srgbClr val="1FA22E">
                  <a:tint val="15000"/>
                  <a:satMod val="350000"/>
                </a:srgbClr>
              </a:gs>
            </a:gsLst>
            <a:lin ang="16200000" scaled="1"/>
          </a:gradFill>
          <a:ln w="9525" cap="flat" cmpd="sng" algn="ctr">
            <a:solidFill>
              <a:srgbClr val="1FA22E">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defPPr>
              <a:defRPr lang="fr-FR"/>
            </a:defPPr>
            <a:lvl1pPr algn="ctr">
              <a:defRPr sz="2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r>
              <a:rPr kumimoji="0" lang="fr-FR" sz="1500" b="0" i="0" u="none" strike="noStrike" kern="1200" cap="none" spc="0" normalizeH="0" baseline="0" noProof="0" dirty="0">
                <a:ln>
                  <a:noFill/>
                </a:ln>
                <a:solidFill>
                  <a:prstClr val="black"/>
                </a:solidFill>
                <a:effectLst/>
                <a:uLnTx/>
                <a:uFillTx/>
                <a:latin typeface="Arial"/>
                <a:ea typeface="+mn-ea"/>
                <a:cs typeface="Arial"/>
                <a:sym typeface="Arial"/>
              </a:rPr>
              <a:t>LTER</a:t>
            </a:r>
          </a:p>
          <a:p>
            <a:pPr marL="0" marR="0" lvl="0" indent="0" algn="ctr" defTabSz="342900" rtl="0" eaLnBrk="1" fontAlgn="auto" latinLnBrk="0" hangingPunct="1">
              <a:lnSpc>
                <a:spcPct val="100000"/>
              </a:lnSpc>
              <a:spcBef>
                <a:spcPts val="0"/>
              </a:spcBef>
              <a:spcAft>
                <a:spcPts val="0"/>
              </a:spcAft>
              <a:buClrTx/>
              <a:buSzTx/>
              <a:buFont typeface="Arial"/>
              <a:buNone/>
              <a:tabLst/>
              <a:defRPr/>
            </a:pPr>
            <a:r>
              <a:rPr kumimoji="0" lang="en-US" sz="1500" b="0" i="0" u="none" strike="noStrike" kern="1200" cap="none" spc="0" normalizeH="0" baseline="0" noProof="0" dirty="0">
                <a:ln>
                  <a:noFill/>
                </a:ln>
                <a:solidFill>
                  <a:prstClr val="black"/>
                </a:solidFill>
                <a:effectLst/>
                <a:uLnTx/>
                <a:uFillTx/>
                <a:latin typeface="Arial"/>
                <a:ea typeface="+mn-ea"/>
                <a:cs typeface="Arial"/>
                <a:sym typeface="Arial"/>
              </a:rPr>
              <a:t>International Long-Term Ecological </a:t>
            </a:r>
          </a:p>
          <a:p>
            <a:pPr marL="0" marR="0" lvl="0" indent="0" algn="ctr" defTabSz="342900" rtl="0" eaLnBrk="1" fontAlgn="auto" latinLnBrk="0" hangingPunct="1">
              <a:lnSpc>
                <a:spcPct val="100000"/>
              </a:lnSpc>
              <a:spcBef>
                <a:spcPts val="0"/>
              </a:spcBef>
              <a:spcAft>
                <a:spcPts val="0"/>
              </a:spcAft>
              <a:buClrTx/>
              <a:buSzTx/>
              <a:buFont typeface="Arial"/>
              <a:buNone/>
              <a:tabLst/>
              <a:defRPr/>
            </a:pPr>
            <a:r>
              <a:rPr kumimoji="0" lang="en-US" sz="1500" b="0" i="0" u="none" strike="noStrike" kern="1200" cap="none" spc="0" normalizeH="0" baseline="0" noProof="0" dirty="0">
                <a:ln>
                  <a:noFill/>
                </a:ln>
                <a:solidFill>
                  <a:prstClr val="black"/>
                </a:solidFill>
                <a:effectLst/>
                <a:uLnTx/>
                <a:uFillTx/>
                <a:latin typeface="Arial"/>
                <a:ea typeface="+mn-ea"/>
                <a:cs typeface="Arial"/>
                <a:sym typeface="Arial"/>
              </a:rPr>
              <a:t>Research </a:t>
            </a:r>
            <a:r>
              <a:rPr kumimoji="0" lang="fr-FR" sz="1500" b="0" i="0" u="none" strike="noStrike" kern="1200" cap="none" spc="0" normalizeH="0" baseline="0" noProof="0" dirty="0">
                <a:ln>
                  <a:noFill/>
                </a:ln>
                <a:solidFill>
                  <a:prstClr val="black"/>
                </a:solidFill>
                <a:effectLst/>
                <a:uLnTx/>
                <a:uFillTx/>
                <a:latin typeface="Arial"/>
                <a:ea typeface="+mn-ea"/>
                <a:cs typeface="Arial"/>
                <a:sym typeface="Arial"/>
              </a:rPr>
              <a:t>Network</a:t>
            </a:r>
          </a:p>
          <a:p>
            <a:pPr marL="0" marR="0" lvl="0" indent="0" algn="ctr" defTabSz="342900" rtl="0" eaLnBrk="1" fontAlgn="auto" latinLnBrk="0" hangingPunct="1">
              <a:lnSpc>
                <a:spcPct val="100000"/>
              </a:lnSpc>
              <a:spcBef>
                <a:spcPts val="0"/>
              </a:spcBef>
              <a:spcAft>
                <a:spcPts val="0"/>
              </a:spcAft>
              <a:buClrTx/>
              <a:buSzTx/>
              <a:buFont typeface="Arial"/>
              <a:buNone/>
              <a:tabLst/>
              <a:defRPr/>
            </a:pPr>
            <a:r>
              <a:rPr kumimoji="0" lang="fr-FR" sz="1500" b="0" i="0" u="none" strike="noStrike" kern="1200" cap="none" spc="0" normalizeH="0" baseline="0" noProof="0" dirty="0">
                <a:ln>
                  <a:noFill/>
                </a:ln>
                <a:solidFill>
                  <a:prstClr val="black"/>
                </a:solidFill>
                <a:effectLst/>
                <a:uLnTx/>
                <a:uFillTx/>
                <a:latin typeface="Arial"/>
                <a:ea typeface="+mn-ea"/>
                <a:cs typeface="Arial"/>
                <a:sym typeface="Arial"/>
              </a:rPr>
              <a:t>(Entrepôt thématique)</a:t>
            </a:r>
          </a:p>
        </p:txBody>
      </p:sp>
      <p:sp>
        <p:nvSpPr>
          <p:cNvPr id="7" name="ZoneTexte 6">
            <a:extLst>
              <a:ext uri="{FF2B5EF4-FFF2-40B4-BE49-F238E27FC236}">
                <a16:creationId xmlns:a16="http://schemas.microsoft.com/office/drawing/2014/main" id="{B3C271DE-E033-4FBF-8675-4663314EF438}"/>
              </a:ext>
            </a:extLst>
          </p:cNvPr>
          <p:cNvSpPr txBox="1"/>
          <p:nvPr/>
        </p:nvSpPr>
        <p:spPr>
          <a:xfrm>
            <a:off x="4449853" y="1140292"/>
            <a:ext cx="2408147"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900" b="0" i="0" u="none" strike="noStrike" kern="0" cap="none" spc="0" normalizeH="0" baseline="0" noProof="0" dirty="0">
                <a:ln>
                  <a:noFill/>
                </a:ln>
                <a:solidFill>
                  <a:srgbClr val="000000"/>
                </a:solidFill>
                <a:effectLst/>
                <a:uLnTx/>
                <a:uFillTx/>
                <a:latin typeface="Arial"/>
                <a:cs typeface="Arial"/>
                <a:sym typeface="Arial"/>
                <a:hlinkClick r:id="rId5"/>
              </a:rPr>
              <a:t>https://esj-journals.onlinelibrary.wiley.com/journal/14401703</a:t>
            </a:r>
            <a:endParaRPr kumimoji="0" lang="fr-FR" sz="9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Google Shape;105;p8">
            <a:extLst>
              <a:ext uri="{FF2B5EF4-FFF2-40B4-BE49-F238E27FC236}">
                <a16:creationId xmlns:a16="http://schemas.microsoft.com/office/drawing/2014/main" id="{54897548-4325-4E1B-A61C-CCDACDFF65C8}"/>
              </a:ext>
            </a:extLst>
          </p:cNvPr>
          <p:cNvSpPr txBox="1">
            <a:spLocks/>
          </p:cNvSpPr>
          <p:nvPr/>
        </p:nvSpPr>
        <p:spPr>
          <a:xfrm>
            <a:off x="168166" y="44161"/>
            <a:ext cx="6589844"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Accès aux données et entrepôts </a:t>
            </a:r>
            <a:endParaRPr kumimoji="0" lang="fr-FR" sz="2800" b="1" i="1" u="none" strike="noStrike" kern="0" cap="none" spc="0" normalizeH="0" baseline="0" noProof="0" dirty="0">
              <a:ln>
                <a:noFill/>
              </a:ln>
              <a:solidFill>
                <a:prstClr val="black"/>
              </a:solidFill>
              <a:effectLst/>
              <a:uLnTx/>
              <a:uFillTx/>
              <a:latin typeface="Oswald"/>
              <a:sym typeface="Oswald"/>
            </a:endParaRPr>
          </a:p>
        </p:txBody>
      </p:sp>
    </p:spTree>
    <p:extLst>
      <p:ext uri="{BB962C8B-B14F-4D97-AF65-F5344CB8AC3E}">
        <p14:creationId xmlns:p14="http://schemas.microsoft.com/office/powerpoint/2010/main" val="192026804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8" name="Image 17">
            <a:extLst>
              <a:ext uri="{FF2B5EF4-FFF2-40B4-BE49-F238E27FC236}">
                <a16:creationId xmlns:a16="http://schemas.microsoft.com/office/drawing/2014/main" id="{D36737D9-9E04-44CA-8D9B-028D5BC643CA}"/>
              </a:ext>
            </a:extLst>
          </p:cNvPr>
          <p:cNvPicPr>
            <a:picLocks noChangeAspect="1"/>
          </p:cNvPicPr>
          <p:nvPr/>
        </p:nvPicPr>
        <p:blipFill>
          <a:blip r:embed="rId3"/>
          <a:stretch>
            <a:fillRect/>
          </a:stretch>
        </p:blipFill>
        <p:spPr>
          <a:xfrm>
            <a:off x="6129398" y="4833871"/>
            <a:ext cx="688321" cy="242477"/>
          </a:xfrm>
          <a:prstGeom prst="rect">
            <a:avLst/>
          </a:prstGeom>
        </p:spPr>
      </p:pic>
      <p:sp>
        <p:nvSpPr>
          <p:cNvPr id="6" name="Google Shape;105;p8">
            <a:extLst>
              <a:ext uri="{FF2B5EF4-FFF2-40B4-BE49-F238E27FC236}">
                <a16:creationId xmlns:a16="http://schemas.microsoft.com/office/drawing/2014/main" id="{2BD288B2-AE1C-49EC-9FEF-F87E8C72AB91}"/>
              </a:ext>
            </a:extLst>
          </p:cNvPr>
          <p:cNvSpPr txBox="1">
            <a:spLocks/>
          </p:cNvSpPr>
          <p:nvPr/>
        </p:nvSpPr>
        <p:spPr>
          <a:xfrm>
            <a:off x="168166" y="44161"/>
            <a:ext cx="6589844"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Critère 3 – accès aux données et entrepôts </a:t>
            </a:r>
            <a:endParaRPr kumimoji="0" lang="fr-FR" sz="2800" b="1" i="1" u="none" strike="noStrike" kern="0" cap="none" spc="0" normalizeH="0" baseline="0" noProof="0" dirty="0">
              <a:ln>
                <a:noFill/>
              </a:ln>
              <a:solidFill>
                <a:prstClr val="black"/>
              </a:solidFill>
              <a:effectLst/>
              <a:uLnTx/>
              <a:uFillTx/>
              <a:latin typeface="Oswald"/>
              <a:sym typeface="Oswald"/>
            </a:endParaRPr>
          </a:p>
        </p:txBody>
      </p:sp>
      <p:sp>
        <p:nvSpPr>
          <p:cNvPr id="9" name="Rectangle 8">
            <a:extLst>
              <a:ext uri="{FF2B5EF4-FFF2-40B4-BE49-F238E27FC236}">
                <a16:creationId xmlns:a16="http://schemas.microsoft.com/office/drawing/2014/main" id="{5A1801FC-7BA2-409D-9326-6DF4598A6E73}"/>
              </a:ext>
            </a:extLst>
          </p:cNvPr>
          <p:cNvSpPr/>
          <p:nvPr/>
        </p:nvSpPr>
        <p:spPr>
          <a:xfrm>
            <a:off x="360000" y="900000"/>
            <a:ext cx="6380636" cy="710451"/>
          </a:xfrm>
          <a:prstGeom prst="rect">
            <a:avLst/>
          </a:prstGeom>
        </p:spPr>
        <p:txBody>
          <a:bodyPr wrap="square">
            <a:spAutoFit/>
          </a:bodyPr>
          <a:lstStyle/>
          <a:p>
            <a:pPr marL="342900" marR="0" lvl="0" indent="-342900" algn="l" defTabSz="342900" rtl="0" eaLnBrk="1" fontAlgn="auto" latinLnBrk="0" hangingPunct="1">
              <a:lnSpc>
                <a:spcPct val="100000"/>
              </a:lnSpc>
              <a:spcBef>
                <a:spcPts val="450"/>
              </a:spcBef>
              <a:spcAft>
                <a:spcPts val="450"/>
              </a:spcAft>
              <a:buClr>
                <a:srgbClr val="E2007A"/>
              </a:buClr>
              <a:buSzTx/>
              <a:buFont typeface="Wingdings" panose="05000000000000000000" pitchFamily="2" charset="2"/>
              <a:buChar char="§"/>
              <a:tabLst/>
              <a:defRPr/>
            </a:pPr>
            <a:r>
              <a:rPr kumimoji="0" lang="fr-FR" sz="2000" b="0" i="0" u="none" strike="noStrike" kern="0" cap="none" spc="0" normalizeH="0" baseline="0" noProof="0" dirty="0">
                <a:ln>
                  <a:noFill/>
                </a:ln>
                <a:solidFill>
                  <a:srgbClr val="0066FF"/>
                </a:solidFill>
                <a:effectLst/>
                <a:uLnTx/>
                <a:uFillTx/>
                <a:latin typeface="Arial"/>
                <a:cs typeface="Arial"/>
                <a:sym typeface="Arial"/>
              </a:rPr>
              <a:t>La revue recommande des entrepôts </a:t>
            </a:r>
            <a:r>
              <a:rPr kumimoji="0" lang="fr-FR" sz="1500" b="0" i="0" u="none" strike="noStrike" kern="1200" cap="none" spc="0" normalizeH="0" baseline="0" noProof="0" dirty="0">
                <a:ln>
                  <a:noFill/>
                </a:ln>
                <a:solidFill>
                  <a:prstClr val="black"/>
                </a:solidFill>
                <a:effectLst/>
                <a:uLnTx/>
                <a:uFillTx/>
                <a:latin typeface="Arial"/>
                <a:ea typeface="+mn-ea"/>
                <a:cs typeface="Arial"/>
                <a:sym typeface="Arial"/>
              </a:rPr>
              <a:t>(le + fréquent)</a:t>
            </a:r>
          </a:p>
          <a:p>
            <a:pPr marL="630238" marR="0" lvl="0" indent="-257175" algn="l" defTabSz="342900" rtl="0" eaLnBrk="1" fontAlgn="auto" latinLnBrk="0" hangingPunct="1">
              <a:lnSpc>
                <a:spcPct val="100000"/>
              </a:lnSpc>
              <a:spcBef>
                <a:spcPts val="0"/>
              </a:spcBef>
              <a:spcAft>
                <a:spcPts val="0"/>
              </a:spcAft>
              <a:buClr>
                <a:srgbClr val="E2007A"/>
              </a:buClr>
              <a:buSzTx/>
              <a:buFont typeface="Wingdings" panose="05000000000000000000" pitchFamily="2" charset="2"/>
              <a:buChar char="§"/>
              <a:tabLst/>
              <a:defRPr/>
            </a:pPr>
            <a:r>
              <a:rPr kumimoji="0" lang="fr-FR" sz="1600" b="0" i="0" u="none" strike="noStrike" kern="1200" cap="none" spc="0" normalizeH="0" baseline="0" noProof="0" dirty="0">
                <a:ln>
                  <a:noFill/>
                </a:ln>
                <a:solidFill>
                  <a:prstClr val="black"/>
                </a:solidFill>
                <a:effectLst/>
                <a:uLnTx/>
                <a:uFillTx/>
                <a:latin typeface="Arial"/>
                <a:ea typeface="+mn-ea"/>
                <a:cs typeface="Arial"/>
                <a:sym typeface="Arial"/>
              </a:rPr>
              <a:t>Disciplinaires, thématiques, généralistes, éditeurs</a:t>
            </a:r>
          </a:p>
        </p:txBody>
      </p:sp>
      <p:sp>
        <p:nvSpPr>
          <p:cNvPr id="5" name="Rectangle 4">
            <a:extLst>
              <a:ext uri="{FF2B5EF4-FFF2-40B4-BE49-F238E27FC236}">
                <a16:creationId xmlns:a16="http://schemas.microsoft.com/office/drawing/2014/main" id="{5B9250B6-0580-4B07-AD10-82916C4CAB28}"/>
              </a:ext>
            </a:extLst>
          </p:cNvPr>
          <p:cNvSpPr/>
          <p:nvPr/>
        </p:nvSpPr>
        <p:spPr>
          <a:xfrm>
            <a:off x="360000" y="1757436"/>
            <a:ext cx="6333968" cy="1269578"/>
          </a:xfrm>
          <a:prstGeom prst="rect">
            <a:avLst/>
          </a:prstGeom>
        </p:spPr>
        <p:txBody>
          <a:bodyPr wrap="square">
            <a:spAutoFit/>
          </a:bodyPr>
          <a:lstStyle/>
          <a:p>
            <a:pPr marL="342900" marR="0" lvl="0" indent="-342900" algn="l" defTabSz="914400" rtl="0" eaLnBrk="1" fontAlgn="auto" latinLnBrk="0" hangingPunct="1">
              <a:lnSpc>
                <a:spcPct val="100000"/>
              </a:lnSpc>
              <a:spcBef>
                <a:spcPts val="450"/>
              </a:spcBef>
              <a:spcAft>
                <a:spcPts val="0"/>
              </a:spcAft>
              <a:buClr>
                <a:srgbClr val="E2007A"/>
              </a:buClr>
              <a:buSzTx/>
              <a:buFont typeface="Wingdings" panose="05000000000000000000" pitchFamily="2" charset="2"/>
              <a:buChar char="§"/>
              <a:tabLst/>
              <a:defRPr/>
            </a:pPr>
            <a:r>
              <a:rPr kumimoji="0" lang="fr-FR" sz="2000" b="0" i="0" u="none" strike="noStrike" kern="0" cap="none" spc="0" normalizeH="0" baseline="0" noProof="0" dirty="0">
                <a:ln>
                  <a:noFill/>
                </a:ln>
                <a:solidFill>
                  <a:srgbClr val="0066FF"/>
                </a:solidFill>
                <a:effectLst/>
                <a:uLnTx/>
                <a:uFillTx/>
                <a:latin typeface="Arial"/>
                <a:cs typeface="Arial"/>
                <a:sym typeface="Arial"/>
              </a:rPr>
              <a:t>La revue impose un entrepôt de données </a:t>
            </a:r>
            <a:r>
              <a:rPr kumimoji="0" lang="fr-FR" sz="1650" b="0" i="0" u="none" strike="noStrike" kern="0" cap="none" spc="0" normalizeH="0" baseline="0" noProof="0" dirty="0">
                <a:ln>
                  <a:noFill/>
                </a:ln>
                <a:solidFill>
                  <a:prstClr val="black"/>
                </a:solidFill>
                <a:effectLst/>
                <a:uLnTx/>
                <a:uFillTx/>
                <a:latin typeface="Arial"/>
                <a:cs typeface="Arial"/>
                <a:sym typeface="Arial"/>
              </a:rPr>
              <a:t>(rare)</a:t>
            </a:r>
          </a:p>
          <a:p>
            <a:pPr marL="347663" marR="0" lvl="0" indent="282575" algn="l" defTabSz="342900" rtl="0" eaLnBrk="1" fontAlgn="auto" latinLnBrk="0" hangingPunct="1">
              <a:lnSpc>
                <a:spcPct val="100000"/>
              </a:lnSpc>
              <a:spcBef>
                <a:spcPts val="450"/>
              </a:spcBef>
              <a:spcAft>
                <a:spcPts val="0"/>
              </a:spcAft>
              <a:buClr>
                <a:srgbClr val="E2007A"/>
              </a:buClr>
              <a:buSzTx/>
              <a:buFont typeface="Arial"/>
              <a:buNone/>
              <a:tabLst/>
              <a:defRPr/>
            </a:pPr>
            <a:r>
              <a:rPr kumimoji="0" lang="fr-FR" sz="1400" b="0" i="0" u="none" strike="noStrike" kern="1200" cap="none" spc="0" normalizeH="0" baseline="0" noProof="0" dirty="0" err="1">
                <a:ln>
                  <a:noFill/>
                </a:ln>
                <a:solidFill>
                  <a:prstClr val="black"/>
                </a:solidFill>
                <a:effectLst/>
                <a:uLnTx/>
                <a:uFillTx/>
                <a:latin typeface="Arial"/>
                <a:ea typeface="+mn-ea"/>
                <a:cs typeface="Arial"/>
                <a:sym typeface="Arial"/>
              </a:rPr>
              <a:t>Studies</a:t>
            </a:r>
            <a:r>
              <a:rPr kumimoji="0" lang="fr-FR" sz="1400" b="0" i="0" u="none" strike="noStrike" kern="1200" cap="none" spc="0" normalizeH="0" baseline="0" noProof="0" dirty="0">
                <a:ln>
                  <a:noFill/>
                </a:ln>
                <a:solidFill>
                  <a:prstClr val="black"/>
                </a:solidFill>
                <a:effectLst/>
                <a:uLnTx/>
                <a:uFillTx/>
                <a:latin typeface="Arial"/>
                <a:ea typeface="+mn-ea"/>
                <a:cs typeface="Arial"/>
                <a:sym typeface="Arial"/>
              </a:rPr>
              <a:t> in </a:t>
            </a:r>
            <a:r>
              <a:rPr kumimoji="0" lang="fr-FR" sz="1400" b="0" i="0" u="none" strike="noStrike" kern="1200" cap="none" spc="0" normalizeH="0" baseline="0" noProof="0" dirty="0" err="1">
                <a:ln>
                  <a:noFill/>
                </a:ln>
                <a:solidFill>
                  <a:prstClr val="black"/>
                </a:solidFill>
                <a:effectLst/>
                <a:uLnTx/>
                <a:uFillTx/>
                <a:latin typeface="Arial"/>
                <a:ea typeface="+mn-ea"/>
                <a:cs typeface="Arial"/>
                <a:sym typeface="Arial"/>
              </a:rPr>
              <a:t>Mycology</a:t>
            </a:r>
            <a:r>
              <a:rPr kumimoji="0" lang="fr-FR" sz="1400" b="0" i="0" u="none" strike="noStrike" kern="1200" cap="none" spc="0" normalizeH="0" baseline="0" noProof="0" dirty="0">
                <a:ln>
                  <a:noFill/>
                </a:ln>
                <a:solidFill>
                  <a:prstClr val="black"/>
                </a:solidFill>
                <a:effectLst/>
                <a:uLnTx/>
                <a:uFillTx/>
                <a:latin typeface="Arial"/>
                <a:ea typeface="+mn-ea"/>
                <a:cs typeface="Arial"/>
                <a:sym typeface="Arial"/>
              </a:rPr>
              <a:t> (</a:t>
            </a:r>
            <a:r>
              <a:rPr kumimoji="0" lang="fr-FR" sz="1400" b="0" i="0" u="none" strike="noStrike" kern="1200" cap="none" spc="0" normalizeH="0" baseline="0" noProof="0" dirty="0" err="1">
                <a:ln>
                  <a:noFill/>
                </a:ln>
                <a:solidFill>
                  <a:prstClr val="black"/>
                </a:solidFill>
                <a:effectLst/>
                <a:uLnTx/>
                <a:uFillTx/>
                <a:latin typeface="Arial"/>
                <a:ea typeface="+mn-ea"/>
                <a:cs typeface="Arial"/>
                <a:sym typeface="Arial"/>
              </a:rPr>
              <a:t>MycoBank</a:t>
            </a:r>
            <a:r>
              <a:rPr kumimoji="0" lang="fr-FR" sz="1400" b="0" i="0" u="none" strike="noStrike" kern="1200" cap="none" spc="0" normalizeH="0" baseline="0" noProof="0" dirty="0">
                <a:ln>
                  <a:noFill/>
                </a:ln>
                <a:solidFill>
                  <a:prstClr val="black"/>
                </a:solidFill>
                <a:effectLst/>
                <a:uLnTx/>
                <a:uFillTx/>
                <a:latin typeface="Arial"/>
                <a:ea typeface="+mn-ea"/>
                <a:cs typeface="Arial"/>
                <a:sym typeface="Arial"/>
              </a:rPr>
              <a:t>)</a:t>
            </a:r>
          </a:p>
          <a:p>
            <a:pPr marL="347663" marR="0" lvl="0" indent="282575" algn="l" defTabSz="342900" rtl="0" eaLnBrk="1" fontAlgn="auto" latinLnBrk="0" hangingPunct="1">
              <a:lnSpc>
                <a:spcPct val="100000"/>
              </a:lnSpc>
              <a:spcBef>
                <a:spcPts val="450"/>
              </a:spcBef>
              <a:spcAft>
                <a:spcPts val="0"/>
              </a:spcAft>
              <a:buClr>
                <a:srgbClr val="E2007A"/>
              </a:buClr>
              <a:buSzTx/>
              <a:buFont typeface="Arial"/>
              <a:buNone/>
              <a:tabLst/>
              <a:defRPr/>
            </a:pPr>
            <a:r>
              <a:rPr kumimoji="0" lang="fr-FR" sz="1400" b="0" i="0" u="none" strike="noStrike" kern="1200" cap="none" spc="0" normalizeH="0" baseline="0" noProof="0" dirty="0" err="1">
                <a:ln>
                  <a:noFill/>
                </a:ln>
                <a:solidFill>
                  <a:prstClr val="black"/>
                </a:solidFill>
                <a:effectLst/>
                <a:uLnTx/>
                <a:uFillTx/>
                <a:latin typeface="Arial"/>
                <a:ea typeface="+mn-ea"/>
                <a:cs typeface="Arial"/>
                <a:sym typeface="Arial"/>
              </a:rPr>
              <a:t>Chemosphere</a:t>
            </a:r>
            <a:r>
              <a:rPr kumimoji="0" lang="fr-FR" sz="1400" b="0" i="0" u="none" strike="noStrike" kern="1200" cap="none" spc="0" normalizeH="0" baseline="0" noProof="0" dirty="0">
                <a:ln>
                  <a:noFill/>
                </a:ln>
                <a:solidFill>
                  <a:prstClr val="black"/>
                </a:solidFill>
                <a:effectLst/>
                <a:uLnTx/>
                <a:uFillTx/>
                <a:latin typeface="Arial"/>
                <a:ea typeface="+mn-ea"/>
                <a:cs typeface="Arial"/>
                <a:sym typeface="Arial"/>
              </a:rPr>
              <a:t> (</a:t>
            </a:r>
            <a:r>
              <a:rPr kumimoji="0" lang="fr-FR" sz="1400" b="0" i="0" u="none" strike="noStrike" kern="1200" cap="none" spc="0" normalizeH="0" baseline="0" noProof="0" dirty="0" err="1">
                <a:ln>
                  <a:noFill/>
                </a:ln>
                <a:solidFill>
                  <a:prstClr val="black"/>
                </a:solidFill>
                <a:effectLst/>
                <a:uLnTx/>
                <a:uFillTx/>
                <a:latin typeface="Arial"/>
                <a:ea typeface="+mn-ea"/>
                <a:cs typeface="Arial"/>
                <a:sym typeface="Arial"/>
              </a:rPr>
              <a:t>Pangaea</a:t>
            </a:r>
            <a:r>
              <a:rPr kumimoji="0" lang="fr-FR" sz="1400" b="0" i="0" u="none" strike="noStrike" kern="1200" cap="none" spc="0" normalizeH="0" baseline="0" noProof="0" dirty="0">
                <a:ln>
                  <a:noFill/>
                </a:ln>
                <a:solidFill>
                  <a:prstClr val="black"/>
                </a:solidFill>
                <a:effectLst/>
                <a:uLnTx/>
                <a:uFillTx/>
                <a:latin typeface="Arial"/>
                <a:ea typeface="+mn-ea"/>
                <a:cs typeface="Arial"/>
                <a:sym typeface="Arial"/>
              </a:rPr>
              <a:t>)</a:t>
            </a:r>
          </a:p>
          <a:p>
            <a:pPr marL="347663" marR="0" lvl="0" indent="282575" algn="l" defTabSz="342900" rtl="0" eaLnBrk="1" fontAlgn="auto" latinLnBrk="0" hangingPunct="1">
              <a:lnSpc>
                <a:spcPct val="100000"/>
              </a:lnSpc>
              <a:spcBef>
                <a:spcPts val="450"/>
              </a:spcBef>
              <a:spcAft>
                <a:spcPts val="0"/>
              </a:spcAft>
              <a:buClr>
                <a:srgbClr val="E2007A"/>
              </a:buClr>
              <a:buSzTx/>
              <a:buFont typeface="Arial"/>
              <a:buNone/>
              <a:tabLst/>
              <a:defRPr/>
            </a:pPr>
            <a:r>
              <a:rPr kumimoji="0" lang="fr-FR" sz="1400" b="0" i="0" u="none" strike="noStrike" kern="1200" cap="none" spc="0" normalizeH="0" baseline="0" noProof="0" dirty="0" err="1">
                <a:ln>
                  <a:noFill/>
                </a:ln>
                <a:solidFill>
                  <a:prstClr val="black"/>
                </a:solidFill>
                <a:effectLst/>
                <a:uLnTx/>
                <a:uFillTx/>
                <a:latin typeface="Arial"/>
                <a:ea typeface="+mn-ea"/>
                <a:cs typeface="Arial"/>
                <a:sym typeface="Arial"/>
              </a:rPr>
              <a:t>Systematic</a:t>
            </a:r>
            <a:r>
              <a:rPr kumimoji="0" lang="fr-FR" sz="1400" b="0" i="0" u="none" strike="noStrike" kern="1200" cap="none" spc="0" normalizeH="0" baseline="0" noProof="0" dirty="0">
                <a:ln>
                  <a:noFill/>
                </a:ln>
                <a:solidFill>
                  <a:prstClr val="black"/>
                </a:solidFill>
                <a:effectLst/>
                <a:uLnTx/>
                <a:uFillTx/>
                <a:latin typeface="Arial"/>
                <a:ea typeface="+mn-ea"/>
                <a:cs typeface="Arial"/>
                <a:sym typeface="Arial"/>
              </a:rPr>
              <a:t> </a:t>
            </a:r>
            <a:r>
              <a:rPr kumimoji="0" lang="fr-FR" sz="1400" b="0" i="0" u="none" strike="noStrike" kern="1200" cap="none" spc="0" normalizeH="0" baseline="0" noProof="0" dirty="0" err="1">
                <a:ln>
                  <a:noFill/>
                </a:ln>
                <a:solidFill>
                  <a:prstClr val="black"/>
                </a:solidFill>
                <a:effectLst/>
                <a:uLnTx/>
                <a:uFillTx/>
                <a:latin typeface="Arial"/>
                <a:ea typeface="+mn-ea"/>
                <a:cs typeface="Arial"/>
                <a:sym typeface="Arial"/>
              </a:rPr>
              <a:t>Botany</a:t>
            </a:r>
            <a:r>
              <a:rPr kumimoji="0" lang="fr-FR" sz="1400" b="0" i="0" u="none" strike="noStrike" kern="1200" cap="none" spc="0" normalizeH="0" baseline="0" noProof="0" dirty="0">
                <a:ln>
                  <a:noFill/>
                </a:ln>
                <a:solidFill>
                  <a:prstClr val="black"/>
                </a:solidFill>
                <a:effectLst/>
                <a:uLnTx/>
                <a:uFillTx/>
                <a:latin typeface="Arial"/>
                <a:ea typeface="+mn-ea"/>
                <a:cs typeface="Arial"/>
                <a:sym typeface="Arial"/>
              </a:rPr>
              <a:t> (DRYAD, </a:t>
            </a:r>
            <a:r>
              <a:rPr kumimoji="0" lang="fr-FR" sz="1400" b="0" i="0" u="none" strike="noStrike" kern="1200" cap="none" spc="0" normalizeH="0" baseline="0" noProof="0" dirty="0" err="1">
                <a:ln>
                  <a:noFill/>
                </a:ln>
                <a:solidFill>
                  <a:prstClr val="black"/>
                </a:solidFill>
                <a:effectLst/>
                <a:uLnTx/>
                <a:uFillTx/>
                <a:latin typeface="Arial"/>
                <a:ea typeface="+mn-ea"/>
                <a:cs typeface="Arial"/>
                <a:sym typeface="Arial"/>
              </a:rPr>
              <a:t>GenBank</a:t>
            </a:r>
            <a:r>
              <a:rPr kumimoji="0" lang="fr-FR" sz="1400" b="0" i="0" u="none" strike="noStrike" kern="1200" cap="none" spc="0" normalizeH="0" baseline="0" noProof="0" dirty="0">
                <a:ln>
                  <a:noFill/>
                </a:ln>
                <a:solidFill>
                  <a:prstClr val="black"/>
                </a:solidFill>
                <a:effectLst/>
                <a:uLnTx/>
                <a:uFillTx/>
                <a:latin typeface="Arial"/>
                <a:ea typeface="+mn-ea"/>
                <a:cs typeface="Arial"/>
                <a:sym typeface="Arial"/>
              </a:rPr>
              <a:t>)	</a:t>
            </a:r>
          </a:p>
        </p:txBody>
      </p:sp>
      <p:sp>
        <p:nvSpPr>
          <p:cNvPr id="7" name="Rectangle 6">
            <a:extLst>
              <a:ext uri="{FF2B5EF4-FFF2-40B4-BE49-F238E27FC236}">
                <a16:creationId xmlns:a16="http://schemas.microsoft.com/office/drawing/2014/main" id="{2547F33C-D079-4E19-A47D-F1D8C1F72798}"/>
              </a:ext>
            </a:extLst>
          </p:cNvPr>
          <p:cNvSpPr/>
          <p:nvPr/>
        </p:nvSpPr>
        <p:spPr>
          <a:xfrm>
            <a:off x="360000" y="3103908"/>
            <a:ext cx="6333968" cy="1264449"/>
          </a:xfrm>
          <a:prstGeom prst="rect">
            <a:avLst/>
          </a:prstGeom>
        </p:spPr>
        <p:txBody>
          <a:bodyPr wrap="square">
            <a:spAutoFit/>
          </a:bodyPr>
          <a:lstStyle/>
          <a:p>
            <a:pPr marL="342900" marR="0" lvl="0" indent="-342900" algn="l" defTabSz="342900" rtl="0" eaLnBrk="1" fontAlgn="auto" latinLnBrk="0" hangingPunct="1">
              <a:lnSpc>
                <a:spcPct val="100000"/>
              </a:lnSpc>
              <a:spcBef>
                <a:spcPts val="450"/>
              </a:spcBef>
              <a:spcAft>
                <a:spcPts val="450"/>
              </a:spcAft>
              <a:buClr>
                <a:srgbClr val="E2007A"/>
              </a:buClr>
              <a:buSzTx/>
              <a:buFont typeface="Wingdings" panose="05000000000000000000" pitchFamily="2" charset="2"/>
              <a:buChar char="§"/>
              <a:tabLst/>
              <a:defRPr/>
            </a:pPr>
            <a:r>
              <a:rPr kumimoji="0" lang="fr-FR" sz="2000" b="0" i="0" u="none" strike="noStrike" kern="0" cap="none" spc="0" normalizeH="0" baseline="0" noProof="0" dirty="0">
                <a:ln>
                  <a:noFill/>
                </a:ln>
                <a:solidFill>
                  <a:srgbClr val="0066FF"/>
                </a:solidFill>
                <a:effectLst/>
                <a:uLnTx/>
                <a:uFillTx/>
                <a:latin typeface="Arial"/>
                <a:cs typeface="Arial"/>
                <a:sym typeface="Arial"/>
              </a:rPr>
              <a:t>La revue accepte d’intégrer les données dans l’article </a:t>
            </a:r>
          </a:p>
          <a:p>
            <a:pPr marL="604838" marR="0" lvl="0" indent="-257175" algn="l" defTabSz="342900" rtl="0" eaLnBrk="1" fontAlgn="auto" latinLnBrk="0" hangingPunct="1">
              <a:lnSpc>
                <a:spcPct val="100000"/>
              </a:lnSpc>
              <a:spcBef>
                <a:spcPts val="0"/>
              </a:spcBef>
              <a:spcAft>
                <a:spcPts val="0"/>
              </a:spcAft>
              <a:buClr>
                <a:srgbClr val="E2007A"/>
              </a:buClr>
              <a:buSzTx/>
              <a:buFont typeface="Wingdings" panose="05000000000000000000" pitchFamily="2" charset="2"/>
              <a:buChar char="§"/>
              <a:tabLst/>
              <a:defRPr/>
            </a:pPr>
            <a:r>
              <a:rPr kumimoji="0" lang="fr-FR" sz="1600" b="0" i="0" u="none" strike="noStrike" kern="1200" cap="none" spc="0" normalizeH="0" baseline="0" noProof="0" dirty="0">
                <a:ln>
                  <a:noFill/>
                </a:ln>
                <a:solidFill>
                  <a:prstClr val="black"/>
                </a:solidFill>
                <a:effectLst/>
                <a:uLnTx/>
                <a:uFillTx/>
                <a:latin typeface="Arial"/>
                <a:ea typeface="+mn-ea"/>
                <a:cs typeface="Arial"/>
                <a:sym typeface="Arial"/>
              </a:rPr>
              <a:t>Non conseillé : les données seront moins accessibles, moins visibles et plus difficilement réutilisables</a:t>
            </a:r>
          </a:p>
        </p:txBody>
      </p:sp>
    </p:spTree>
    <p:extLst>
      <p:ext uri="{BB962C8B-B14F-4D97-AF65-F5344CB8AC3E}">
        <p14:creationId xmlns:p14="http://schemas.microsoft.com/office/powerpoint/2010/main" val="412097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3" name="Image 2">
            <a:extLst>
              <a:ext uri="{FF2B5EF4-FFF2-40B4-BE49-F238E27FC236}">
                <a16:creationId xmlns:a16="http://schemas.microsoft.com/office/drawing/2014/main" id="{673ADF1C-9436-45FC-A30B-387E11DE2271}"/>
              </a:ext>
            </a:extLst>
          </p:cNvPr>
          <p:cNvPicPr>
            <a:picLocks noChangeAspect="1"/>
          </p:cNvPicPr>
          <p:nvPr/>
        </p:nvPicPr>
        <p:blipFill>
          <a:blip r:embed="rId3"/>
          <a:stretch>
            <a:fillRect/>
          </a:stretch>
        </p:blipFill>
        <p:spPr>
          <a:xfrm>
            <a:off x="134440" y="947059"/>
            <a:ext cx="3672267" cy="1573829"/>
          </a:xfrm>
          <a:prstGeom prst="rect">
            <a:avLst/>
          </a:prstGeom>
        </p:spPr>
      </p:pic>
      <p:pic>
        <p:nvPicPr>
          <p:cNvPr id="2" name="Image 1">
            <a:extLst>
              <a:ext uri="{FF2B5EF4-FFF2-40B4-BE49-F238E27FC236}">
                <a16:creationId xmlns:a16="http://schemas.microsoft.com/office/drawing/2014/main" id="{9516596B-ADCF-477D-89A8-3D5FE2238D5C}"/>
              </a:ext>
            </a:extLst>
          </p:cNvPr>
          <p:cNvPicPr>
            <a:picLocks noChangeAspect="1"/>
          </p:cNvPicPr>
          <p:nvPr/>
        </p:nvPicPr>
        <p:blipFill>
          <a:blip r:embed="rId4"/>
          <a:stretch>
            <a:fillRect/>
          </a:stretch>
        </p:blipFill>
        <p:spPr>
          <a:xfrm>
            <a:off x="5916633" y="60432"/>
            <a:ext cx="841377" cy="1116872"/>
          </a:xfrm>
          <a:prstGeom prst="rect">
            <a:avLst/>
          </a:prstGeom>
        </p:spPr>
      </p:pic>
      <p:pic>
        <p:nvPicPr>
          <p:cNvPr id="6" name="Image 5">
            <a:extLst>
              <a:ext uri="{FF2B5EF4-FFF2-40B4-BE49-F238E27FC236}">
                <a16:creationId xmlns:a16="http://schemas.microsoft.com/office/drawing/2014/main" id="{83BCBFEA-28FC-4F80-BE7B-EF6AB58B4C02}"/>
              </a:ext>
            </a:extLst>
          </p:cNvPr>
          <p:cNvPicPr>
            <a:picLocks noChangeAspect="1"/>
          </p:cNvPicPr>
          <p:nvPr/>
        </p:nvPicPr>
        <p:blipFill>
          <a:blip r:embed="rId5"/>
          <a:stretch>
            <a:fillRect/>
          </a:stretch>
        </p:blipFill>
        <p:spPr>
          <a:xfrm>
            <a:off x="43171" y="2515111"/>
            <a:ext cx="3815786" cy="2017700"/>
          </a:xfrm>
          <a:prstGeom prst="rect">
            <a:avLst/>
          </a:prstGeom>
        </p:spPr>
      </p:pic>
      <p:grpSp>
        <p:nvGrpSpPr>
          <p:cNvPr id="10" name="Groupe 9">
            <a:extLst>
              <a:ext uri="{FF2B5EF4-FFF2-40B4-BE49-F238E27FC236}">
                <a16:creationId xmlns:a16="http://schemas.microsoft.com/office/drawing/2014/main" id="{4F691A26-3F9F-497B-87F9-47C88988CA06}"/>
              </a:ext>
            </a:extLst>
          </p:cNvPr>
          <p:cNvGrpSpPr/>
          <p:nvPr/>
        </p:nvGrpSpPr>
        <p:grpSpPr>
          <a:xfrm>
            <a:off x="3428999" y="1595418"/>
            <a:ext cx="3873137" cy="2937394"/>
            <a:chOff x="4911066" y="1837393"/>
            <a:chExt cx="4107830" cy="3063858"/>
          </a:xfrm>
        </p:grpSpPr>
        <p:pic>
          <p:nvPicPr>
            <p:cNvPr id="8" name="Image 7">
              <a:extLst>
                <a:ext uri="{FF2B5EF4-FFF2-40B4-BE49-F238E27FC236}">
                  <a16:creationId xmlns:a16="http://schemas.microsoft.com/office/drawing/2014/main" id="{05B45249-36C8-47FE-95E4-9C577C560B09}"/>
                </a:ext>
              </a:extLst>
            </p:cNvPr>
            <p:cNvPicPr>
              <a:picLocks noChangeAspect="1"/>
            </p:cNvPicPr>
            <p:nvPr/>
          </p:nvPicPr>
          <p:blipFill>
            <a:blip r:embed="rId6"/>
            <a:stretch>
              <a:fillRect/>
            </a:stretch>
          </p:blipFill>
          <p:spPr>
            <a:xfrm>
              <a:off x="4911066" y="1837393"/>
              <a:ext cx="3816737" cy="1747510"/>
            </a:xfrm>
            <a:prstGeom prst="rect">
              <a:avLst/>
            </a:prstGeom>
          </p:spPr>
        </p:pic>
        <p:pic>
          <p:nvPicPr>
            <p:cNvPr id="9" name="Image 8">
              <a:extLst>
                <a:ext uri="{FF2B5EF4-FFF2-40B4-BE49-F238E27FC236}">
                  <a16:creationId xmlns:a16="http://schemas.microsoft.com/office/drawing/2014/main" id="{035FBFC2-33DC-4FA3-A982-04230744CC73}"/>
                </a:ext>
              </a:extLst>
            </p:cNvPr>
            <p:cNvPicPr>
              <a:picLocks noChangeAspect="1"/>
            </p:cNvPicPr>
            <p:nvPr/>
          </p:nvPicPr>
          <p:blipFill>
            <a:blip r:embed="rId7"/>
            <a:stretch>
              <a:fillRect/>
            </a:stretch>
          </p:blipFill>
          <p:spPr>
            <a:xfrm>
              <a:off x="4911066" y="3667369"/>
              <a:ext cx="4107830" cy="1233882"/>
            </a:xfrm>
            <a:prstGeom prst="rect">
              <a:avLst/>
            </a:prstGeom>
          </p:spPr>
        </p:pic>
      </p:grpSp>
      <p:sp>
        <p:nvSpPr>
          <p:cNvPr id="14" name="Rectangle : coins arrondis 13">
            <a:extLst>
              <a:ext uri="{FF2B5EF4-FFF2-40B4-BE49-F238E27FC236}">
                <a16:creationId xmlns:a16="http://schemas.microsoft.com/office/drawing/2014/main" id="{45408810-DD9C-41C1-AEEB-A5BE7854D96C}"/>
              </a:ext>
            </a:extLst>
          </p:cNvPr>
          <p:cNvSpPr/>
          <p:nvPr/>
        </p:nvSpPr>
        <p:spPr>
          <a:xfrm>
            <a:off x="3416147" y="4187899"/>
            <a:ext cx="1850999" cy="361053"/>
          </a:xfrm>
          <a:prstGeom prst="roundRect">
            <a:avLst/>
          </a:prstGeom>
          <a:noFill/>
          <a:ln w="57150" cap="flat" cmpd="sng" algn="ctr">
            <a:solidFill>
              <a:srgbClr val="F7436E"/>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fr-FR" sz="1013"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1" name="ZoneTexte 10">
            <a:extLst>
              <a:ext uri="{FF2B5EF4-FFF2-40B4-BE49-F238E27FC236}">
                <a16:creationId xmlns:a16="http://schemas.microsoft.com/office/drawing/2014/main" id="{4CBFD51A-A070-4A7E-BD54-864C5E97DDAD}"/>
              </a:ext>
            </a:extLst>
          </p:cNvPr>
          <p:cNvSpPr txBox="1"/>
          <p:nvPr/>
        </p:nvSpPr>
        <p:spPr>
          <a:xfrm>
            <a:off x="4313495" y="1174469"/>
            <a:ext cx="2518638" cy="2308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Arial"/>
                <a:cs typeface="Arial"/>
                <a:sym typeface="Arial"/>
                <a:hlinkClick r:id="rId8"/>
              </a:rPr>
              <a:t>http://www.journals.elsevier.com/data-in-brief/</a:t>
            </a:r>
            <a:endParaRPr kumimoji="0" lang="fr-FR" sz="900" b="0" i="0" u="none" strike="noStrike" kern="0" cap="none" spc="0" normalizeH="0" baseline="0" noProof="0" dirty="0">
              <a:ln>
                <a:noFill/>
              </a:ln>
              <a:solidFill>
                <a:srgbClr val="000000"/>
              </a:solidFill>
              <a:effectLst/>
              <a:uLnTx/>
              <a:uFillTx/>
              <a:latin typeface="Arial"/>
              <a:cs typeface="Arial"/>
              <a:sym typeface="Arial"/>
            </a:endParaRPr>
          </a:p>
        </p:txBody>
      </p:sp>
      <p:sp>
        <p:nvSpPr>
          <p:cNvPr id="12" name="Google Shape;105;p8">
            <a:extLst>
              <a:ext uri="{FF2B5EF4-FFF2-40B4-BE49-F238E27FC236}">
                <a16:creationId xmlns:a16="http://schemas.microsoft.com/office/drawing/2014/main" id="{E83B592E-7E2D-4435-88B0-6FFF47ECFED8}"/>
              </a:ext>
            </a:extLst>
          </p:cNvPr>
          <p:cNvSpPr txBox="1">
            <a:spLocks/>
          </p:cNvSpPr>
          <p:nvPr/>
        </p:nvSpPr>
        <p:spPr>
          <a:xfrm>
            <a:off x="168166" y="44161"/>
            <a:ext cx="6589844"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Accès aux données et entrepôts </a:t>
            </a:r>
            <a:endParaRPr kumimoji="0" lang="fr-FR" sz="2800" b="1" i="1" u="none" strike="noStrike" kern="0" cap="none" spc="0" normalizeH="0" baseline="0" noProof="0" dirty="0">
              <a:ln>
                <a:noFill/>
              </a:ln>
              <a:solidFill>
                <a:prstClr val="black"/>
              </a:solidFill>
              <a:effectLst/>
              <a:uLnTx/>
              <a:uFillTx/>
              <a:latin typeface="Oswald"/>
              <a:sym typeface="Oswald"/>
            </a:endParaRPr>
          </a:p>
        </p:txBody>
      </p:sp>
    </p:spTree>
    <p:extLst>
      <p:ext uri="{BB962C8B-B14F-4D97-AF65-F5344CB8AC3E}">
        <p14:creationId xmlns:p14="http://schemas.microsoft.com/office/powerpoint/2010/main" val="19174430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3" name="Image 2">
            <a:extLst>
              <a:ext uri="{FF2B5EF4-FFF2-40B4-BE49-F238E27FC236}">
                <a16:creationId xmlns:a16="http://schemas.microsoft.com/office/drawing/2014/main" id="{38E48198-B708-4416-920A-3AC5D9F0621C}"/>
              </a:ext>
            </a:extLst>
          </p:cNvPr>
          <p:cNvPicPr>
            <a:picLocks noChangeAspect="1"/>
          </p:cNvPicPr>
          <p:nvPr/>
        </p:nvPicPr>
        <p:blipFill>
          <a:blip r:embed="rId3"/>
          <a:stretch>
            <a:fillRect/>
          </a:stretch>
        </p:blipFill>
        <p:spPr>
          <a:xfrm>
            <a:off x="157673" y="851556"/>
            <a:ext cx="3117822" cy="3573861"/>
          </a:xfrm>
          <a:prstGeom prst="rect">
            <a:avLst/>
          </a:prstGeom>
        </p:spPr>
      </p:pic>
      <p:sp>
        <p:nvSpPr>
          <p:cNvPr id="14" name="ZoneTexte 13">
            <a:extLst>
              <a:ext uri="{FF2B5EF4-FFF2-40B4-BE49-F238E27FC236}">
                <a16:creationId xmlns:a16="http://schemas.microsoft.com/office/drawing/2014/main" id="{31205412-CB7B-4008-9A1F-94798D417A6C}"/>
              </a:ext>
            </a:extLst>
          </p:cNvPr>
          <p:cNvSpPr txBox="1"/>
          <p:nvPr/>
        </p:nvSpPr>
        <p:spPr>
          <a:xfrm>
            <a:off x="2493082" y="1960510"/>
            <a:ext cx="2712602" cy="571951"/>
          </a:xfrm>
          <a:prstGeom prst="rect">
            <a:avLst/>
          </a:prstGeom>
          <a:solidFill>
            <a:schemeClr val="bg1"/>
          </a:solidFill>
        </p:spPr>
        <p:txBody>
          <a:bodyPr wrap="none" rtlCol="0">
            <a:spAutoFit/>
          </a:bodyPr>
          <a:lstStyle/>
          <a:p>
            <a:pPr marL="0" marR="0" lvl="0" indent="0" algn="ctr" defTabSz="685800" rtl="0" eaLnBrk="1" fontAlgn="auto" latinLnBrk="0" hangingPunct="1">
              <a:lnSpc>
                <a:spcPct val="100000"/>
              </a:lnSpc>
              <a:spcBef>
                <a:spcPts val="450"/>
              </a:spcBef>
              <a:spcAft>
                <a:spcPts val="0"/>
              </a:spcAft>
              <a:buClrTx/>
              <a:buSzTx/>
              <a:buFont typeface="Arial"/>
              <a:buNone/>
              <a:tabLst/>
              <a:defRPr/>
            </a:pPr>
            <a:r>
              <a:rPr kumimoji="0" lang="fr-FR" sz="1350" b="1" i="0" u="none" strike="noStrike" kern="0" cap="none" spc="0" normalizeH="0" baseline="0" noProof="0" dirty="0">
                <a:ln>
                  <a:noFill/>
                </a:ln>
                <a:solidFill>
                  <a:prstClr val="black"/>
                </a:solidFill>
                <a:effectLst/>
                <a:uLnTx/>
                <a:uFillTx/>
                <a:latin typeface="Calibri"/>
                <a:ea typeface="+mn-ea"/>
                <a:cs typeface="Arial"/>
                <a:sym typeface="Arial"/>
              </a:rPr>
              <a:t>Données déposées</a:t>
            </a:r>
          </a:p>
          <a:p>
            <a:pPr marL="0" marR="0" lvl="0" indent="0" algn="ctr" defTabSz="685800" rtl="0" eaLnBrk="1" fontAlgn="auto" latinLnBrk="0" hangingPunct="1">
              <a:lnSpc>
                <a:spcPct val="100000"/>
              </a:lnSpc>
              <a:spcBef>
                <a:spcPts val="450"/>
              </a:spcBef>
              <a:spcAft>
                <a:spcPts val="0"/>
              </a:spcAft>
              <a:buClrTx/>
              <a:buSzTx/>
              <a:buFont typeface="Arial"/>
              <a:buNone/>
              <a:tabLst/>
              <a:defRPr/>
            </a:pPr>
            <a:r>
              <a:rPr kumimoji="0" lang="fr-FR" sz="1350" b="1" i="0" u="none" strike="noStrike" kern="0" cap="none" spc="0" normalizeH="0" baseline="0" noProof="0" dirty="0">
                <a:ln>
                  <a:noFill/>
                </a:ln>
                <a:solidFill>
                  <a:prstClr val="black"/>
                </a:solidFill>
                <a:effectLst/>
                <a:uLnTx/>
                <a:uFillTx/>
                <a:latin typeface="Calibri"/>
                <a:ea typeface="+mn-ea"/>
                <a:cs typeface="Arial"/>
                <a:sym typeface="Arial"/>
              </a:rPr>
              <a:t>           dans un entrepôt de données</a:t>
            </a:r>
          </a:p>
        </p:txBody>
      </p:sp>
      <p:pic>
        <p:nvPicPr>
          <p:cNvPr id="15" name="Image 14">
            <a:extLst>
              <a:ext uri="{FF2B5EF4-FFF2-40B4-BE49-F238E27FC236}">
                <a16:creationId xmlns:a16="http://schemas.microsoft.com/office/drawing/2014/main" id="{D93E694C-7960-44EA-BFDF-CC7AFB7C94DC}"/>
              </a:ext>
            </a:extLst>
          </p:cNvPr>
          <p:cNvPicPr>
            <a:picLocks noChangeAspect="1"/>
          </p:cNvPicPr>
          <p:nvPr/>
        </p:nvPicPr>
        <p:blipFill>
          <a:blip r:embed="rId4"/>
          <a:stretch>
            <a:fillRect/>
          </a:stretch>
        </p:blipFill>
        <p:spPr>
          <a:xfrm>
            <a:off x="4537839" y="956650"/>
            <a:ext cx="1593945" cy="1223921"/>
          </a:xfrm>
          <a:prstGeom prst="rect">
            <a:avLst/>
          </a:prstGeom>
        </p:spPr>
      </p:pic>
      <p:sp>
        <p:nvSpPr>
          <p:cNvPr id="16" name="Flèche : droite 15">
            <a:extLst>
              <a:ext uri="{FF2B5EF4-FFF2-40B4-BE49-F238E27FC236}">
                <a16:creationId xmlns:a16="http://schemas.microsoft.com/office/drawing/2014/main" id="{FD571264-9D83-4F8D-B40C-DF8B85A698D6}"/>
              </a:ext>
            </a:extLst>
          </p:cNvPr>
          <p:cNvSpPr/>
          <p:nvPr/>
        </p:nvSpPr>
        <p:spPr>
          <a:xfrm rot="19820240">
            <a:off x="2598894" y="2147238"/>
            <a:ext cx="577551" cy="158893"/>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fr-FR" sz="105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 name="Bulle narrative : rectangle à coins arrondis 5">
            <a:extLst>
              <a:ext uri="{FF2B5EF4-FFF2-40B4-BE49-F238E27FC236}">
                <a16:creationId xmlns:a16="http://schemas.microsoft.com/office/drawing/2014/main" id="{FCD49BCB-8013-46BC-9C93-B2FBD9BA2A12}"/>
              </a:ext>
            </a:extLst>
          </p:cNvPr>
          <p:cNvSpPr/>
          <p:nvPr/>
        </p:nvSpPr>
        <p:spPr>
          <a:xfrm>
            <a:off x="2714920" y="4207429"/>
            <a:ext cx="685800" cy="408623"/>
          </a:xfrm>
          <a:prstGeom prst="wedgeRoundRectCallout">
            <a:avLst/>
          </a:prstGeom>
        </p:spPr>
        <p:txBody>
          <a:bodyPr wrap="square" rtlCol="0" anchor="ctr">
            <a:spAutoFit/>
          </a:bodyPr>
          <a:lstStyle/>
          <a:p>
            <a:pPr marL="342900" marR="0" lvl="0" indent="-342900" algn="l" defTabSz="342900" rtl="0" eaLnBrk="1" fontAlgn="auto" latinLnBrk="0" hangingPunct="1">
              <a:lnSpc>
                <a:spcPct val="100000"/>
              </a:lnSpc>
              <a:spcBef>
                <a:spcPts val="450"/>
              </a:spcBef>
              <a:spcAft>
                <a:spcPts val="0"/>
              </a:spcAft>
              <a:buClr>
                <a:srgbClr val="E2007A"/>
              </a:buClr>
              <a:buSzTx/>
              <a:buFont typeface="Wingdings" panose="05000000000000000000" pitchFamily="2" charset="2"/>
              <a:buChar char="Ø"/>
              <a:tabLst/>
              <a:defRPr/>
            </a:pPr>
            <a:endParaRPr kumimoji="0" lang="fr-FR" sz="1800" b="0" i="1" u="none" strike="noStrike" kern="1200" cap="none" spc="0" normalizeH="0" baseline="0" noProof="0" dirty="0">
              <a:ln>
                <a:noFill/>
              </a:ln>
              <a:solidFill>
                <a:srgbClr val="0070C0"/>
              </a:solidFill>
              <a:effectLst/>
              <a:uLnTx/>
              <a:uFillTx/>
              <a:latin typeface="Arial"/>
              <a:ea typeface="+mn-ea"/>
              <a:cs typeface="Arial"/>
              <a:sym typeface="Arial"/>
            </a:endParaRPr>
          </a:p>
        </p:txBody>
      </p:sp>
      <p:grpSp>
        <p:nvGrpSpPr>
          <p:cNvPr id="2" name="Groupe 1">
            <a:extLst>
              <a:ext uri="{FF2B5EF4-FFF2-40B4-BE49-F238E27FC236}">
                <a16:creationId xmlns:a16="http://schemas.microsoft.com/office/drawing/2014/main" id="{E5F57B35-31D4-4139-B8DD-A421CCAA53BC}"/>
              </a:ext>
            </a:extLst>
          </p:cNvPr>
          <p:cNvGrpSpPr/>
          <p:nvPr/>
        </p:nvGrpSpPr>
        <p:grpSpPr>
          <a:xfrm>
            <a:off x="2104676" y="1647479"/>
            <a:ext cx="4753325" cy="3266562"/>
            <a:chOff x="2104676" y="1647479"/>
            <a:chExt cx="4753325" cy="3266562"/>
          </a:xfrm>
        </p:grpSpPr>
        <p:sp>
          <p:nvSpPr>
            <p:cNvPr id="20" name="Rectangle 19">
              <a:extLst>
                <a:ext uri="{FF2B5EF4-FFF2-40B4-BE49-F238E27FC236}">
                  <a16:creationId xmlns:a16="http://schemas.microsoft.com/office/drawing/2014/main" id="{5B2B6C93-C279-4A07-A7FE-36D128B18B9B}"/>
                </a:ext>
              </a:extLst>
            </p:cNvPr>
            <p:cNvSpPr/>
            <p:nvPr/>
          </p:nvSpPr>
          <p:spPr>
            <a:xfrm>
              <a:off x="3190441" y="2609949"/>
              <a:ext cx="3667560" cy="1818447"/>
            </a:xfrm>
            <a:prstGeom prst="rect">
              <a:avLst/>
            </a:prstGeom>
          </p:spPr>
          <p:txBody>
            <a:bodyPr wrap="square">
              <a:spAutoFit/>
            </a:bodyPr>
            <a:lstStyle/>
            <a:p>
              <a:pPr marL="203597" marR="0" lvl="0" indent="-203597" algn="l" defTabSz="342900" rtl="0" eaLnBrk="1" fontAlgn="auto" latinLnBrk="0" hangingPunct="1">
                <a:lnSpc>
                  <a:spcPct val="100000"/>
                </a:lnSpc>
                <a:spcBef>
                  <a:spcPts val="450"/>
                </a:spcBef>
                <a:spcAft>
                  <a:spcPts val="0"/>
                </a:spcAft>
                <a:buClr>
                  <a:srgbClr val="E2007A"/>
                </a:buClr>
                <a:buSzTx/>
                <a:buFont typeface="Wingdings" panose="05000000000000000000" pitchFamily="2" charset="2"/>
                <a:buChar char="Ø"/>
                <a:tabLst/>
                <a:defRPr/>
              </a:pPr>
              <a:r>
                <a:rPr kumimoji="0" lang="fr-FR" sz="2100" b="0" i="0" u="none" strike="noStrike" kern="1200" cap="none" spc="0" normalizeH="0" baseline="0" noProof="0" dirty="0">
                  <a:ln>
                    <a:noFill/>
                  </a:ln>
                  <a:solidFill>
                    <a:srgbClr val="0070C0"/>
                  </a:solidFill>
                  <a:effectLst/>
                  <a:uLnTx/>
                  <a:uFillTx/>
                  <a:latin typeface="Arial"/>
                  <a:ea typeface="+mn-ea"/>
                  <a:cs typeface="Arial"/>
                  <a:sym typeface="Arial"/>
                </a:rPr>
                <a:t> </a:t>
              </a:r>
              <a:r>
                <a:rPr kumimoji="0" lang="fr-FR" sz="2000" b="0" i="0" u="none" strike="noStrike" kern="0" cap="none" spc="0" normalizeH="0" baseline="0" noProof="0" dirty="0">
                  <a:ln>
                    <a:noFill/>
                  </a:ln>
                  <a:solidFill>
                    <a:srgbClr val="0066FF"/>
                  </a:solidFill>
                  <a:effectLst/>
                  <a:uLnTx/>
                  <a:uFillTx/>
                  <a:latin typeface="Arial"/>
                  <a:cs typeface="Arial"/>
                  <a:sym typeface="Arial"/>
                </a:rPr>
                <a:t>Licences de diffusion</a:t>
              </a:r>
            </a:p>
            <a:p>
              <a:pPr marL="131763" marR="0" lvl="0" indent="-41275" algn="l" defTabSz="201216" rtl="0" eaLnBrk="1" fontAlgn="auto" latinLnBrk="0" hangingPunct="1">
                <a:lnSpc>
                  <a:spcPct val="100000"/>
                </a:lnSpc>
                <a:spcBef>
                  <a:spcPts val="0"/>
                </a:spcBef>
                <a:spcAft>
                  <a:spcPts val="0"/>
                </a:spcAft>
                <a:buClr>
                  <a:srgbClr val="E2007A"/>
                </a:buClr>
                <a:buSzTx/>
                <a:buFont typeface="Arial"/>
                <a:buNone/>
                <a:tabLst/>
                <a:defRPr/>
              </a:pPr>
              <a:r>
                <a:rPr kumimoji="0" lang="fr-FR" sz="1500" b="0" i="0" u="none" strike="noStrike" kern="1200" cap="none" spc="0" normalizeH="0" baseline="0" noProof="0" dirty="0">
                  <a:ln>
                    <a:noFill/>
                  </a:ln>
                  <a:solidFill>
                    <a:prstClr val="black"/>
                  </a:solidFill>
                  <a:effectLst/>
                  <a:uLnTx/>
                  <a:uFillTx/>
                  <a:latin typeface="Arial"/>
                  <a:ea typeface="+mn-ea"/>
                  <a:cs typeface="Arial"/>
                  <a:sym typeface="Arial"/>
                </a:rPr>
                <a:t>Licence sur l’article dans la revue 		imposée par l’éditeur</a:t>
              </a:r>
            </a:p>
            <a:p>
              <a:pPr marL="131763" marR="0" lvl="0" indent="-41275" algn="l" defTabSz="201216" rtl="0" eaLnBrk="1" fontAlgn="auto" latinLnBrk="0" hangingPunct="1">
                <a:lnSpc>
                  <a:spcPct val="100000"/>
                </a:lnSpc>
                <a:spcBef>
                  <a:spcPts val="0"/>
                </a:spcBef>
                <a:spcAft>
                  <a:spcPts val="0"/>
                </a:spcAft>
                <a:buClr>
                  <a:srgbClr val="E2007A"/>
                </a:buClr>
                <a:buSzTx/>
                <a:buFont typeface="Arial"/>
                <a:buNone/>
                <a:tabLst/>
                <a:defRPr/>
              </a:pPr>
              <a:r>
                <a:rPr kumimoji="0" lang="fr-FR" sz="1200" b="1" i="0" u="none" strike="noStrike" kern="1200" cap="none" spc="0" normalizeH="0" baseline="0" noProof="0" dirty="0">
                  <a:ln>
                    <a:noFill/>
                  </a:ln>
                  <a:solidFill>
                    <a:prstClr val="black"/>
                  </a:solidFill>
                  <a:effectLst/>
                  <a:uLnTx/>
                  <a:uFillTx/>
                  <a:latin typeface="Arial"/>
                  <a:ea typeface="+mn-ea"/>
                  <a:cs typeface="Arial"/>
                  <a:sym typeface="Arial"/>
                </a:rPr>
                <a:t>+</a:t>
              </a:r>
            </a:p>
            <a:p>
              <a:pPr marL="88900" marR="0" lvl="0" indent="-41275" algn="l" defTabSz="201216" rtl="0" eaLnBrk="1" fontAlgn="auto" latinLnBrk="0" hangingPunct="1">
                <a:lnSpc>
                  <a:spcPct val="100000"/>
                </a:lnSpc>
                <a:spcBef>
                  <a:spcPts val="0"/>
                </a:spcBef>
                <a:spcAft>
                  <a:spcPts val="0"/>
                </a:spcAft>
                <a:buClr>
                  <a:srgbClr val="E2007A"/>
                </a:buClr>
                <a:buSzTx/>
                <a:buFont typeface="Arial"/>
                <a:buNone/>
                <a:tabLst/>
                <a:defRPr/>
              </a:pPr>
              <a:r>
                <a:rPr kumimoji="0" lang="fr-FR" sz="1500" b="0" i="0" u="none" strike="noStrike" kern="1200" cap="none" spc="0" normalizeH="0" baseline="0" noProof="0" dirty="0">
                  <a:ln>
                    <a:noFill/>
                  </a:ln>
                  <a:solidFill>
                    <a:prstClr val="black"/>
                  </a:solidFill>
                  <a:effectLst/>
                  <a:uLnTx/>
                  <a:uFillTx/>
                  <a:latin typeface="Arial"/>
                  <a:ea typeface="+mn-ea"/>
                  <a:cs typeface="Arial"/>
                  <a:sym typeface="Arial"/>
                </a:rPr>
                <a:t>Licence sur les données dans l’entrepôt que vous choisissez sauf si imposée par la revue !</a:t>
              </a:r>
            </a:p>
          </p:txBody>
        </p:sp>
        <p:sp>
          <p:nvSpPr>
            <p:cNvPr id="7" name="Bulle narrative : rectangle à coins arrondis 6">
              <a:extLst>
                <a:ext uri="{FF2B5EF4-FFF2-40B4-BE49-F238E27FC236}">
                  <a16:creationId xmlns:a16="http://schemas.microsoft.com/office/drawing/2014/main" id="{11CED15E-0914-42C2-A79D-CC2E0204EAC0}"/>
                </a:ext>
              </a:extLst>
            </p:cNvPr>
            <p:cNvSpPr/>
            <p:nvPr/>
          </p:nvSpPr>
          <p:spPr>
            <a:xfrm>
              <a:off x="2104676" y="4505418"/>
              <a:ext cx="1850447" cy="408623"/>
            </a:xfrm>
            <a:prstGeom prst="wedgeRoundRectCallout">
              <a:avLst>
                <a:gd name="adj1" fmla="val -76876"/>
                <a:gd name="adj2" fmla="val -226526"/>
                <a:gd name="adj3" fmla="val 16667"/>
              </a:avLst>
            </a:prstGeom>
            <a:solidFill>
              <a:schemeClr val="bg1"/>
            </a:solidFill>
            <a:ln>
              <a:solidFill>
                <a:srgbClr val="00B050"/>
              </a:solidFill>
            </a:ln>
          </p:spPr>
          <p:txBody>
            <a:bodyPr wrap="square" rtlCol="0" anchor="ctr">
              <a:spAutoFit/>
            </a:bodyPr>
            <a:lstStyle/>
            <a:p>
              <a:pPr marL="0" marR="0" lvl="0" indent="0" algn="l" defTabSz="342900" rtl="0" eaLnBrk="1" fontAlgn="auto" latinLnBrk="0" hangingPunct="1">
                <a:lnSpc>
                  <a:spcPct val="100000"/>
                </a:lnSpc>
                <a:spcBef>
                  <a:spcPts val="450"/>
                </a:spcBef>
                <a:spcAft>
                  <a:spcPts val="0"/>
                </a:spcAft>
                <a:buClr>
                  <a:srgbClr val="E2007A"/>
                </a:buClr>
                <a:buSzTx/>
                <a:buFont typeface="Arial"/>
                <a:buNone/>
                <a:tabLst/>
                <a:defRPr/>
              </a:pPr>
              <a:r>
                <a:rPr kumimoji="0" lang="fr-FR" sz="1800" b="0" i="1" u="none" strike="noStrike" kern="1200" cap="none" spc="0" normalizeH="0" baseline="0" noProof="0" dirty="0">
                  <a:ln>
                    <a:noFill/>
                  </a:ln>
                  <a:solidFill>
                    <a:srgbClr val="0070C0"/>
                  </a:solidFill>
                  <a:effectLst/>
                  <a:uLnTx/>
                  <a:uFillTx/>
                  <a:latin typeface="Arial"/>
                  <a:ea typeface="+mn-ea"/>
                  <a:cs typeface="Arial"/>
                  <a:sym typeface="Arial"/>
                </a:rPr>
                <a:t>Licence CC-BY</a:t>
              </a:r>
            </a:p>
          </p:txBody>
        </p:sp>
        <p:sp>
          <p:nvSpPr>
            <p:cNvPr id="27" name="Bulle narrative : rectangle à coins arrondis 26">
              <a:extLst>
                <a:ext uri="{FF2B5EF4-FFF2-40B4-BE49-F238E27FC236}">
                  <a16:creationId xmlns:a16="http://schemas.microsoft.com/office/drawing/2014/main" id="{D14A95ED-D0D2-44BC-9451-1B9B421CD474}"/>
                </a:ext>
              </a:extLst>
            </p:cNvPr>
            <p:cNvSpPr/>
            <p:nvPr/>
          </p:nvSpPr>
          <p:spPr>
            <a:xfrm>
              <a:off x="5763319" y="1647479"/>
              <a:ext cx="1059665" cy="837109"/>
            </a:xfrm>
            <a:prstGeom prst="wedgeRoundRectCallout">
              <a:avLst>
                <a:gd name="adj1" fmla="val -116941"/>
                <a:gd name="adj2" fmla="val -64915"/>
                <a:gd name="adj3" fmla="val 16667"/>
              </a:avLst>
            </a:prstGeom>
            <a:solidFill>
              <a:schemeClr val="bg1"/>
            </a:solidFill>
            <a:ln w="19050">
              <a:solidFill>
                <a:srgbClr val="C00000"/>
              </a:solidFill>
            </a:ln>
          </p:spPr>
          <p:txBody>
            <a:bodyPr wrap="square" rtlCol="0" anchor="ctr">
              <a:spAutoFit/>
            </a:bodyPr>
            <a:lstStyle/>
            <a:p>
              <a:pPr marL="0" marR="0" lvl="0" indent="0" algn="ctr" defTabSz="342900" rtl="0" eaLnBrk="1" fontAlgn="auto" latinLnBrk="0" hangingPunct="1">
                <a:lnSpc>
                  <a:spcPct val="100000"/>
                </a:lnSpc>
                <a:spcBef>
                  <a:spcPts val="450"/>
                </a:spcBef>
                <a:spcAft>
                  <a:spcPts val="0"/>
                </a:spcAft>
                <a:buClr>
                  <a:srgbClr val="E2007A"/>
                </a:buClr>
                <a:buSzTx/>
                <a:buFont typeface="Arial"/>
                <a:buNone/>
                <a:tabLst/>
                <a:defRPr/>
              </a:pPr>
              <a:r>
                <a:rPr kumimoji="0" lang="fr-FR" sz="1800" b="0" i="1" u="none" strike="noStrike" kern="1200" cap="none" spc="0" normalizeH="0" baseline="0" noProof="0" dirty="0">
                  <a:ln>
                    <a:noFill/>
                  </a:ln>
                  <a:solidFill>
                    <a:srgbClr val="0070C0"/>
                  </a:solidFill>
                  <a:effectLst/>
                  <a:uLnTx/>
                  <a:uFillTx/>
                  <a:latin typeface="Arial"/>
                  <a:ea typeface="+mn-ea"/>
                  <a:cs typeface="Arial"/>
                  <a:sym typeface="Arial"/>
                </a:rPr>
                <a:t>Licence</a:t>
              </a:r>
            </a:p>
            <a:p>
              <a:pPr marL="0" marR="0" lvl="0" indent="0" algn="ctr" defTabSz="342900" rtl="0" eaLnBrk="1" fontAlgn="auto" latinLnBrk="0" hangingPunct="1">
                <a:lnSpc>
                  <a:spcPct val="100000"/>
                </a:lnSpc>
                <a:spcBef>
                  <a:spcPts val="450"/>
                </a:spcBef>
                <a:spcAft>
                  <a:spcPts val="0"/>
                </a:spcAft>
                <a:buClr>
                  <a:srgbClr val="E2007A"/>
                </a:buClr>
                <a:buSzTx/>
                <a:buFont typeface="Arial"/>
                <a:buNone/>
                <a:tabLst/>
                <a:defRPr/>
              </a:pPr>
              <a:r>
                <a:rPr kumimoji="0" lang="fr-FR" sz="2100" b="0" i="1" u="none" strike="noStrike" kern="1200" cap="none" spc="0" normalizeH="0" baseline="0" noProof="0" dirty="0">
                  <a:ln>
                    <a:noFill/>
                  </a:ln>
                  <a:solidFill>
                    <a:srgbClr val="0070C0"/>
                  </a:solidFill>
                  <a:effectLst/>
                  <a:uLnTx/>
                  <a:uFillTx/>
                  <a:latin typeface="Arial"/>
                  <a:ea typeface="+mn-ea"/>
                  <a:cs typeface="Arial"/>
                  <a:sym typeface="Arial"/>
                </a:rPr>
                <a:t>≠</a:t>
              </a:r>
            </a:p>
          </p:txBody>
        </p:sp>
      </p:grpSp>
      <p:pic>
        <p:nvPicPr>
          <p:cNvPr id="17" name="Image 16">
            <a:extLst>
              <a:ext uri="{FF2B5EF4-FFF2-40B4-BE49-F238E27FC236}">
                <a16:creationId xmlns:a16="http://schemas.microsoft.com/office/drawing/2014/main" id="{9733914B-BF62-4CBE-9080-09A53D2FA735}"/>
              </a:ext>
            </a:extLst>
          </p:cNvPr>
          <p:cNvPicPr>
            <a:picLocks noChangeAspect="1"/>
          </p:cNvPicPr>
          <p:nvPr/>
        </p:nvPicPr>
        <p:blipFill>
          <a:blip r:embed="rId5"/>
          <a:stretch>
            <a:fillRect/>
          </a:stretch>
        </p:blipFill>
        <p:spPr>
          <a:xfrm>
            <a:off x="6129398" y="4833871"/>
            <a:ext cx="688321" cy="242477"/>
          </a:xfrm>
          <a:prstGeom prst="rect">
            <a:avLst/>
          </a:prstGeom>
        </p:spPr>
      </p:pic>
      <p:sp>
        <p:nvSpPr>
          <p:cNvPr id="12" name="Google Shape;105;p8">
            <a:extLst>
              <a:ext uri="{FF2B5EF4-FFF2-40B4-BE49-F238E27FC236}">
                <a16:creationId xmlns:a16="http://schemas.microsoft.com/office/drawing/2014/main" id="{A1AFF36A-DEF0-438A-B972-23064B53BBCF}"/>
              </a:ext>
            </a:extLst>
          </p:cNvPr>
          <p:cNvSpPr txBox="1">
            <a:spLocks/>
          </p:cNvSpPr>
          <p:nvPr/>
        </p:nvSpPr>
        <p:spPr>
          <a:xfrm>
            <a:off x="168166" y="44161"/>
            <a:ext cx="6589844"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Critère 4 </a:t>
            </a:r>
            <a:r>
              <a:rPr kumimoji="0" lang="fr-FR" sz="2600" b="1" i="0" u="none" strike="noStrike" kern="0" cap="none" spc="0" normalizeH="0" baseline="0" noProof="0" dirty="0">
                <a:ln>
                  <a:noFill/>
                </a:ln>
                <a:solidFill>
                  <a:prstClr val="black"/>
                </a:solidFill>
                <a:effectLst/>
                <a:uLnTx/>
                <a:uFillTx/>
                <a:latin typeface="Oswald"/>
                <a:sym typeface="Oswald"/>
              </a:rPr>
              <a:t>– Modalités de diffusion des données</a:t>
            </a:r>
          </a:p>
        </p:txBody>
      </p:sp>
    </p:spTree>
    <p:extLst>
      <p:ext uri="{BB962C8B-B14F-4D97-AF65-F5344CB8AC3E}">
        <p14:creationId xmlns:p14="http://schemas.microsoft.com/office/powerpoint/2010/main" val="177085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ZoneTexte 24">
            <a:extLst>
              <a:ext uri="{FF2B5EF4-FFF2-40B4-BE49-F238E27FC236}">
                <a16:creationId xmlns:a16="http://schemas.microsoft.com/office/drawing/2014/main" id="{856552B5-4001-4C70-A673-9E2148996A15}"/>
              </a:ext>
            </a:extLst>
          </p:cNvPr>
          <p:cNvSpPr txBox="1"/>
          <p:nvPr/>
        </p:nvSpPr>
        <p:spPr>
          <a:xfrm>
            <a:off x="2165447" y="2352259"/>
            <a:ext cx="2527106" cy="169277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r>
              <a:rPr lang="fr-FR" sz="2800" kern="1200" dirty="0">
                <a:solidFill>
                  <a:schemeClr val="tx1"/>
                </a:solidFill>
              </a:rPr>
              <a:t>Oui</a:t>
            </a:r>
          </a:p>
          <a:p>
            <a:r>
              <a:rPr lang="fr-FR" sz="2800" kern="1200" dirty="0">
                <a:solidFill>
                  <a:schemeClr val="tx1"/>
                </a:solidFill>
              </a:rPr>
              <a:t>Non</a:t>
            </a:r>
          </a:p>
          <a:p>
            <a:r>
              <a:rPr lang="fr-FR" sz="2800" kern="1200" dirty="0">
                <a:solidFill>
                  <a:schemeClr val="tx1"/>
                </a:solidFill>
              </a:rPr>
              <a:t>Ne sait pas</a:t>
            </a:r>
          </a:p>
        </p:txBody>
      </p:sp>
      <p:pic>
        <p:nvPicPr>
          <p:cNvPr id="8" name="Image 7">
            <a:extLst>
              <a:ext uri="{FF2B5EF4-FFF2-40B4-BE49-F238E27FC236}">
                <a16:creationId xmlns:a16="http://schemas.microsoft.com/office/drawing/2014/main" id="{89245615-7637-480D-A147-EEC8DF5D540F}"/>
              </a:ext>
            </a:extLst>
          </p:cNvPr>
          <p:cNvPicPr>
            <a:picLocks noChangeAspect="1"/>
          </p:cNvPicPr>
          <p:nvPr/>
        </p:nvPicPr>
        <p:blipFill>
          <a:blip r:embed="rId3"/>
          <a:stretch>
            <a:fillRect/>
          </a:stretch>
        </p:blipFill>
        <p:spPr>
          <a:xfrm>
            <a:off x="85687" y="167238"/>
            <a:ext cx="1427023" cy="1080716"/>
          </a:xfrm>
          <a:prstGeom prst="rect">
            <a:avLst/>
          </a:prstGeom>
        </p:spPr>
      </p:pic>
      <p:sp>
        <p:nvSpPr>
          <p:cNvPr id="9" name="Titre 1">
            <a:extLst>
              <a:ext uri="{FF2B5EF4-FFF2-40B4-BE49-F238E27FC236}">
                <a16:creationId xmlns:a16="http://schemas.microsoft.com/office/drawing/2014/main" id="{2459E9DB-ABEF-4FCE-B00F-AB46498E1633}"/>
              </a:ext>
            </a:extLst>
          </p:cNvPr>
          <p:cNvSpPr txBox="1">
            <a:spLocks/>
          </p:cNvSpPr>
          <p:nvPr/>
        </p:nvSpPr>
        <p:spPr>
          <a:xfrm>
            <a:off x="559001" y="1394711"/>
            <a:ext cx="5739998" cy="1000124"/>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defTabSz="342892">
              <a:spcAft>
                <a:spcPts val="600"/>
              </a:spcAft>
              <a:tabLst>
                <a:tab pos="69054" algn="l"/>
              </a:tabLst>
              <a:defRPr/>
            </a:pPr>
            <a:r>
              <a:rPr lang="fr-FR" sz="3200" dirty="0">
                <a:latin typeface="Oswald" panose="020B0604020202020204" charset="0"/>
              </a:rPr>
              <a:t>Avez-vous déjà lu un </a:t>
            </a:r>
            <a:r>
              <a:rPr lang="fr-FR" sz="3200" i="1" dirty="0">
                <a:latin typeface="Oswald" panose="020B0604020202020204" charset="0"/>
              </a:rPr>
              <a:t>Data paper </a:t>
            </a:r>
            <a:r>
              <a:rPr lang="fr-FR" sz="3200" dirty="0">
                <a:latin typeface="Oswald" panose="020B0604020202020204" charset="0"/>
              </a:rPr>
              <a:t>?</a:t>
            </a:r>
          </a:p>
          <a:p>
            <a:pPr defTabSz="342892">
              <a:spcAft>
                <a:spcPts val="600"/>
              </a:spcAft>
              <a:tabLst>
                <a:tab pos="69054" algn="l"/>
              </a:tabLst>
              <a:defRPr/>
            </a:pPr>
            <a:endParaRPr lang="it-IT" sz="2800" dirty="0">
              <a:latin typeface="Oswald" panose="020B0604020202020204" charset="0"/>
            </a:endParaRPr>
          </a:p>
        </p:txBody>
      </p:sp>
    </p:spTree>
    <p:extLst>
      <p:ext uri="{BB962C8B-B14F-4D97-AF65-F5344CB8AC3E}">
        <p14:creationId xmlns:p14="http://schemas.microsoft.com/office/powerpoint/2010/main" val="21761117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grpSp>
        <p:nvGrpSpPr>
          <p:cNvPr id="2" name="Groupe 1">
            <a:extLst>
              <a:ext uri="{FF2B5EF4-FFF2-40B4-BE49-F238E27FC236}">
                <a16:creationId xmlns:a16="http://schemas.microsoft.com/office/drawing/2014/main" id="{A3993224-FDAE-4C00-BA1D-A77FADC95A76}"/>
              </a:ext>
            </a:extLst>
          </p:cNvPr>
          <p:cNvGrpSpPr/>
          <p:nvPr/>
        </p:nvGrpSpPr>
        <p:grpSpPr>
          <a:xfrm>
            <a:off x="120403" y="810001"/>
            <a:ext cx="6591025" cy="2910996"/>
            <a:chOff x="160537" y="1080000"/>
            <a:chExt cx="8788033" cy="3881328"/>
          </a:xfrm>
        </p:grpSpPr>
        <p:sp>
          <p:nvSpPr>
            <p:cNvPr id="24" name="Rectangle 23">
              <a:extLst>
                <a:ext uri="{FF2B5EF4-FFF2-40B4-BE49-F238E27FC236}">
                  <a16:creationId xmlns:a16="http://schemas.microsoft.com/office/drawing/2014/main" id="{7DB248BA-7332-44CF-8851-31B7BBD0BB09}"/>
                </a:ext>
              </a:extLst>
            </p:cNvPr>
            <p:cNvSpPr/>
            <p:nvPr/>
          </p:nvSpPr>
          <p:spPr>
            <a:xfrm>
              <a:off x="720000" y="1080000"/>
              <a:ext cx="8228570" cy="492443"/>
            </a:xfrm>
            <a:prstGeom prst="rect">
              <a:avLst/>
            </a:prstGeom>
          </p:spPr>
          <p:txBody>
            <a:bodyPr wrap="square">
              <a:spAutoFit/>
            </a:bodyPr>
            <a:lstStyle/>
            <a:p>
              <a:pPr marL="342900" marR="0" lvl="0" indent="-342900" algn="l" defTabSz="342900" rtl="0" eaLnBrk="1" fontAlgn="auto" latinLnBrk="0" hangingPunct="1">
                <a:lnSpc>
                  <a:spcPct val="100000"/>
                </a:lnSpc>
                <a:spcBef>
                  <a:spcPts val="450"/>
                </a:spcBef>
                <a:spcAft>
                  <a:spcPts val="450"/>
                </a:spcAft>
                <a:buClr>
                  <a:srgbClr val="E2007A"/>
                </a:buClr>
                <a:buSzTx/>
                <a:buFont typeface="Wingdings" panose="05000000000000000000" pitchFamily="2" charset="2"/>
                <a:buChar char="§"/>
                <a:tabLst/>
                <a:defRPr/>
              </a:pPr>
              <a:r>
                <a:rPr kumimoji="0" lang="fr-FR" sz="1800" b="0" i="0" u="none" strike="noStrike" kern="0" cap="none" spc="0" normalizeH="0" baseline="0" noProof="0" dirty="0">
                  <a:ln>
                    <a:noFill/>
                  </a:ln>
                  <a:solidFill>
                    <a:srgbClr val="0066FF"/>
                  </a:solidFill>
                  <a:effectLst/>
                  <a:uLnTx/>
                  <a:uFillTx/>
                  <a:latin typeface="Arial"/>
                  <a:cs typeface="Arial"/>
                  <a:sym typeface="Arial"/>
                </a:rPr>
                <a:t>Revue impose une licence de diffusion des données</a:t>
              </a:r>
            </a:p>
          </p:txBody>
        </p:sp>
        <p:grpSp>
          <p:nvGrpSpPr>
            <p:cNvPr id="27" name="Groupe 26">
              <a:extLst>
                <a:ext uri="{FF2B5EF4-FFF2-40B4-BE49-F238E27FC236}">
                  <a16:creationId xmlns:a16="http://schemas.microsoft.com/office/drawing/2014/main" id="{0DAE9466-D60A-4955-A4C8-9FE31AA79E0D}"/>
                </a:ext>
              </a:extLst>
            </p:cNvPr>
            <p:cNvGrpSpPr/>
            <p:nvPr/>
          </p:nvGrpSpPr>
          <p:grpSpPr>
            <a:xfrm>
              <a:off x="160537" y="2338570"/>
              <a:ext cx="2139807" cy="2622758"/>
              <a:chOff x="160537" y="2338570"/>
              <a:chExt cx="2139807" cy="2622758"/>
            </a:xfrm>
          </p:grpSpPr>
          <p:pic>
            <p:nvPicPr>
              <p:cNvPr id="7" name="Image 6">
                <a:extLst>
                  <a:ext uri="{FF2B5EF4-FFF2-40B4-BE49-F238E27FC236}">
                    <a16:creationId xmlns:a16="http://schemas.microsoft.com/office/drawing/2014/main" id="{5388BD0A-3375-4324-98B5-9D8DB5E83D5F}"/>
                  </a:ext>
                </a:extLst>
              </p:cNvPr>
              <p:cNvPicPr>
                <a:picLocks noChangeAspect="1"/>
              </p:cNvPicPr>
              <p:nvPr/>
            </p:nvPicPr>
            <p:blipFill>
              <a:blip r:embed="rId3"/>
              <a:stretch>
                <a:fillRect/>
              </a:stretch>
            </p:blipFill>
            <p:spPr>
              <a:xfrm>
                <a:off x="195296" y="3129058"/>
                <a:ext cx="2019491" cy="612579"/>
              </a:xfrm>
              <a:prstGeom prst="rect">
                <a:avLst/>
              </a:prstGeom>
              <a:ln>
                <a:solidFill>
                  <a:schemeClr val="tx1"/>
                </a:solidFill>
              </a:ln>
            </p:spPr>
          </p:pic>
          <p:sp>
            <p:nvSpPr>
              <p:cNvPr id="15" name="ZoneTexte 14">
                <a:extLst>
                  <a:ext uri="{FF2B5EF4-FFF2-40B4-BE49-F238E27FC236}">
                    <a16:creationId xmlns:a16="http://schemas.microsoft.com/office/drawing/2014/main" id="{FE31B3BC-2DED-4150-AD23-2033BD38ABB6}"/>
                  </a:ext>
                </a:extLst>
              </p:cNvPr>
              <p:cNvSpPr txBox="1"/>
              <p:nvPr/>
            </p:nvSpPr>
            <p:spPr>
              <a:xfrm>
                <a:off x="195296" y="3853332"/>
                <a:ext cx="2019491" cy="1107996"/>
              </a:xfrm>
              <a:prstGeom prst="rect">
                <a:avLst/>
              </a:prstGeom>
              <a:gradFill rotWithShape="1">
                <a:gsLst>
                  <a:gs pos="0">
                    <a:srgbClr val="97BF0D">
                      <a:tint val="50000"/>
                      <a:satMod val="300000"/>
                    </a:srgbClr>
                  </a:gs>
                  <a:gs pos="35000">
                    <a:srgbClr val="97BF0D">
                      <a:tint val="37000"/>
                      <a:satMod val="300000"/>
                    </a:srgbClr>
                  </a:gs>
                  <a:gs pos="100000">
                    <a:srgbClr val="97BF0D">
                      <a:tint val="15000"/>
                      <a:satMod val="350000"/>
                    </a:srgbClr>
                  </a:gs>
                </a:gsLst>
                <a:lin ang="16200000" scaled="1"/>
              </a:gradFill>
              <a:ln w="9525" cap="flat" cmpd="sng" algn="ctr">
                <a:solidFill>
                  <a:srgbClr val="97BF0D">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r>
                  <a:rPr kumimoji="0" lang="fr-FR" sz="1200" b="0" i="0" u="none" strike="noStrike" kern="1200" cap="none" spc="0" normalizeH="0" baseline="0" noProof="0" dirty="0">
                    <a:ln>
                      <a:noFill/>
                    </a:ln>
                    <a:solidFill>
                      <a:prstClr val="black"/>
                    </a:solidFill>
                    <a:effectLst/>
                    <a:uLnTx/>
                    <a:uFillTx/>
                    <a:latin typeface="Arial"/>
                    <a:ea typeface="+mn-ea"/>
                    <a:cs typeface="Arial"/>
                    <a:sym typeface="Arial"/>
                  </a:rPr>
                  <a:t>Licence CC0</a:t>
                </a:r>
              </a:p>
              <a:p>
                <a:pPr marL="0" marR="0" lvl="0" indent="0" algn="ctr" defTabSz="342900" rtl="0" eaLnBrk="1" fontAlgn="auto" latinLnBrk="0" hangingPunct="1">
                  <a:lnSpc>
                    <a:spcPct val="100000"/>
                  </a:lnSpc>
                  <a:spcBef>
                    <a:spcPts val="0"/>
                  </a:spcBef>
                  <a:spcAft>
                    <a:spcPts val="0"/>
                  </a:spcAft>
                  <a:buClrTx/>
                  <a:buSzTx/>
                  <a:buFont typeface="Arial"/>
                  <a:buNone/>
                  <a:tabLst/>
                  <a:defRPr/>
                </a:pPr>
                <a:r>
                  <a:rPr kumimoji="0" lang="fr-FR" sz="1200" b="0" i="1" u="none" strike="noStrike" kern="1200" cap="none" spc="0" normalizeH="0" baseline="0" noProof="0" dirty="0">
                    <a:ln>
                      <a:noFill/>
                    </a:ln>
                    <a:solidFill>
                      <a:prstClr val="black"/>
                    </a:solidFill>
                    <a:effectLst/>
                    <a:uLnTx/>
                    <a:uFillTx/>
                    <a:latin typeface="Arial"/>
                    <a:ea typeface="+mn-ea"/>
                    <a:cs typeface="Arial"/>
                    <a:sym typeface="Arial"/>
                  </a:rPr>
                  <a:t>la + ouverte </a:t>
                </a:r>
              </a:p>
              <a:p>
                <a:pPr marL="0" marR="0" lvl="0" indent="0" algn="ctr" defTabSz="342900" rtl="0" eaLnBrk="1" fontAlgn="auto" latinLnBrk="0" hangingPunct="1">
                  <a:lnSpc>
                    <a:spcPct val="100000"/>
                  </a:lnSpc>
                  <a:spcBef>
                    <a:spcPts val="0"/>
                  </a:spcBef>
                  <a:spcAft>
                    <a:spcPts val="0"/>
                  </a:spcAft>
                  <a:buClrTx/>
                  <a:buSzTx/>
                  <a:buFont typeface="Arial"/>
                  <a:buNone/>
                  <a:tabLst/>
                  <a:defRPr/>
                </a:pPr>
                <a:r>
                  <a:rPr kumimoji="0" lang="fr-FR" sz="1200" b="0" i="1" u="none" strike="noStrike" kern="1200" cap="none" spc="0" normalizeH="0" baseline="0" noProof="0" dirty="0">
                    <a:ln>
                      <a:noFill/>
                    </a:ln>
                    <a:solidFill>
                      <a:prstClr val="black"/>
                    </a:solidFill>
                    <a:effectLst/>
                    <a:uLnTx/>
                    <a:uFillTx/>
                    <a:latin typeface="Arial"/>
                    <a:ea typeface="+mn-ea"/>
                    <a:cs typeface="Arial"/>
                    <a:sym typeface="Arial"/>
                  </a:rPr>
                  <a:t>aucune restriction possible</a:t>
                </a:r>
              </a:p>
            </p:txBody>
          </p:sp>
          <p:pic>
            <p:nvPicPr>
              <p:cNvPr id="4" name="Image 3">
                <a:extLst>
                  <a:ext uri="{FF2B5EF4-FFF2-40B4-BE49-F238E27FC236}">
                    <a16:creationId xmlns:a16="http://schemas.microsoft.com/office/drawing/2014/main" id="{42115761-AC0D-4B4A-86D0-03ADD690BAD0}"/>
                  </a:ext>
                </a:extLst>
              </p:cNvPr>
              <p:cNvPicPr>
                <a:picLocks noChangeAspect="1"/>
              </p:cNvPicPr>
              <p:nvPr/>
            </p:nvPicPr>
            <p:blipFill>
              <a:blip r:embed="rId4"/>
              <a:stretch>
                <a:fillRect/>
              </a:stretch>
            </p:blipFill>
            <p:spPr>
              <a:xfrm>
                <a:off x="207996" y="2338570"/>
                <a:ext cx="1609987" cy="531100"/>
              </a:xfrm>
              <a:prstGeom prst="rect">
                <a:avLst/>
              </a:prstGeom>
              <a:ln>
                <a:solidFill>
                  <a:schemeClr val="accent1"/>
                </a:solidFill>
              </a:ln>
            </p:spPr>
          </p:pic>
          <p:pic>
            <p:nvPicPr>
              <p:cNvPr id="3" name="Image 2">
                <a:extLst>
                  <a:ext uri="{FF2B5EF4-FFF2-40B4-BE49-F238E27FC236}">
                    <a16:creationId xmlns:a16="http://schemas.microsoft.com/office/drawing/2014/main" id="{B1826881-873F-4B2A-B4BC-C1966A849A36}"/>
                  </a:ext>
                </a:extLst>
              </p:cNvPr>
              <p:cNvPicPr>
                <a:picLocks noChangeAspect="1"/>
              </p:cNvPicPr>
              <p:nvPr/>
            </p:nvPicPr>
            <p:blipFill>
              <a:blip r:embed="rId5"/>
              <a:stretch>
                <a:fillRect/>
              </a:stretch>
            </p:blipFill>
            <p:spPr>
              <a:xfrm>
                <a:off x="160537" y="2928214"/>
                <a:ext cx="2139807" cy="393027"/>
              </a:xfrm>
              <a:prstGeom prst="rect">
                <a:avLst/>
              </a:prstGeom>
            </p:spPr>
          </p:pic>
        </p:grpSp>
      </p:grpSp>
      <p:grpSp>
        <p:nvGrpSpPr>
          <p:cNvPr id="5" name="Groupe 4">
            <a:extLst>
              <a:ext uri="{FF2B5EF4-FFF2-40B4-BE49-F238E27FC236}">
                <a16:creationId xmlns:a16="http://schemas.microsoft.com/office/drawing/2014/main" id="{3B166586-02D6-48ED-86A6-25F3469CD574}"/>
              </a:ext>
            </a:extLst>
          </p:cNvPr>
          <p:cNvGrpSpPr/>
          <p:nvPr/>
        </p:nvGrpSpPr>
        <p:grpSpPr>
          <a:xfrm>
            <a:off x="540000" y="1152900"/>
            <a:ext cx="6282501" cy="3609327"/>
            <a:chOff x="540000" y="1152900"/>
            <a:chExt cx="6282501" cy="3609327"/>
          </a:xfrm>
        </p:grpSpPr>
        <p:pic>
          <p:nvPicPr>
            <p:cNvPr id="30" name="Image 29">
              <a:extLst>
                <a:ext uri="{FF2B5EF4-FFF2-40B4-BE49-F238E27FC236}">
                  <a16:creationId xmlns:a16="http://schemas.microsoft.com/office/drawing/2014/main" id="{3160F176-3694-454F-823D-7F763E7074FF}"/>
                </a:ext>
              </a:extLst>
            </p:cNvPr>
            <p:cNvPicPr>
              <a:picLocks noChangeAspect="1"/>
            </p:cNvPicPr>
            <p:nvPr/>
          </p:nvPicPr>
          <p:blipFill>
            <a:blip r:embed="rId6"/>
            <a:stretch>
              <a:fillRect/>
            </a:stretch>
          </p:blipFill>
          <p:spPr>
            <a:xfrm>
              <a:off x="3424678" y="1694964"/>
              <a:ext cx="795854" cy="1041063"/>
            </a:xfrm>
            <a:prstGeom prst="rect">
              <a:avLst/>
            </a:prstGeom>
          </p:spPr>
        </p:pic>
        <p:grpSp>
          <p:nvGrpSpPr>
            <p:cNvPr id="29" name="Groupe 28">
              <a:extLst>
                <a:ext uri="{FF2B5EF4-FFF2-40B4-BE49-F238E27FC236}">
                  <a16:creationId xmlns:a16="http://schemas.microsoft.com/office/drawing/2014/main" id="{E6B50995-6DA9-4F60-9215-DCF2D412DDF7}"/>
                </a:ext>
              </a:extLst>
            </p:cNvPr>
            <p:cNvGrpSpPr/>
            <p:nvPr/>
          </p:nvGrpSpPr>
          <p:grpSpPr>
            <a:xfrm>
              <a:off x="540000" y="1152900"/>
              <a:ext cx="6282501" cy="3609327"/>
              <a:chOff x="720000" y="1537200"/>
              <a:chExt cx="8376667" cy="4812436"/>
            </a:xfrm>
          </p:grpSpPr>
          <p:sp>
            <p:nvSpPr>
              <p:cNvPr id="35" name="Rectangle 34">
                <a:extLst>
                  <a:ext uri="{FF2B5EF4-FFF2-40B4-BE49-F238E27FC236}">
                    <a16:creationId xmlns:a16="http://schemas.microsoft.com/office/drawing/2014/main" id="{0A695DBF-C3E3-4720-BAB3-21412F96AF83}"/>
                  </a:ext>
                </a:extLst>
              </p:cNvPr>
              <p:cNvSpPr/>
              <p:nvPr/>
            </p:nvSpPr>
            <p:spPr>
              <a:xfrm>
                <a:off x="720000" y="1537200"/>
                <a:ext cx="8228570" cy="492443"/>
              </a:xfrm>
              <a:prstGeom prst="rect">
                <a:avLst/>
              </a:prstGeom>
            </p:spPr>
            <p:txBody>
              <a:bodyPr wrap="square">
                <a:spAutoFit/>
              </a:bodyPr>
              <a:lstStyle/>
              <a:p>
                <a:pPr marL="342900" marR="0" lvl="0" indent="-342900" algn="l" defTabSz="342900" rtl="0" eaLnBrk="1" fontAlgn="auto" latinLnBrk="0" hangingPunct="1">
                  <a:lnSpc>
                    <a:spcPct val="100000"/>
                  </a:lnSpc>
                  <a:spcBef>
                    <a:spcPts val="450"/>
                  </a:spcBef>
                  <a:spcAft>
                    <a:spcPts val="450"/>
                  </a:spcAft>
                  <a:buClr>
                    <a:srgbClr val="E2007A"/>
                  </a:buClr>
                  <a:buSzTx/>
                  <a:buFont typeface="Wingdings" panose="05000000000000000000" pitchFamily="2" charset="2"/>
                  <a:buChar char="§"/>
                  <a:tabLst/>
                  <a:defRPr/>
                </a:pPr>
                <a:r>
                  <a:rPr kumimoji="0" lang="fr-FR" sz="1800" b="0" i="0" u="none" strike="noStrike" kern="0" cap="none" spc="0" normalizeH="0" baseline="0" noProof="0" dirty="0">
                    <a:ln>
                      <a:noFill/>
                    </a:ln>
                    <a:solidFill>
                      <a:srgbClr val="0066FF"/>
                    </a:solidFill>
                    <a:effectLst/>
                    <a:uLnTx/>
                    <a:uFillTx/>
                    <a:latin typeface="Arial"/>
                    <a:cs typeface="Arial"/>
                    <a:sym typeface="Arial"/>
                  </a:rPr>
                  <a:t>Revue propose un choix de licences +/- ouvertes</a:t>
                </a:r>
              </a:p>
            </p:txBody>
          </p:sp>
          <p:grpSp>
            <p:nvGrpSpPr>
              <p:cNvPr id="36" name="Groupe 35">
                <a:extLst>
                  <a:ext uri="{FF2B5EF4-FFF2-40B4-BE49-F238E27FC236}">
                    <a16:creationId xmlns:a16="http://schemas.microsoft.com/office/drawing/2014/main" id="{7489C95F-9894-40FB-B038-D776DB89605A}"/>
                  </a:ext>
                </a:extLst>
              </p:cNvPr>
              <p:cNvGrpSpPr/>
              <p:nvPr/>
            </p:nvGrpSpPr>
            <p:grpSpPr>
              <a:xfrm>
                <a:off x="6270254" y="2533740"/>
                <a:ext cx="2826413" cy="3244258"/>
                <a:chOff x="5948905" y="2666466"/>
                <a:chExt cx="2826413" cy="3244258"/>
              </a:xfrm>
            </p:grpSpPr>
            <p:pic>
              <p:nvPicPr>
                <p:cNvPr id="46" name="Image 45">
                  <a:extLst>
                    <a:ext uri="{FF2B5EF4-FFF2-40B4-BE49-F238E27FC236}">
                      <a16:creationId xmlns:a16="http://schemas.microsoft.com/office/drawing/2014/main" id="{CF8EC9F4-FCA3-43F5-88DA-37AB3314B136}"/>
                    </a:ext>
                  </a:extLst>
                </p:cNvPr>
                <p:cNvPicPr>
                  <a:picLocks noChangeAspect="1"/>
                </p:cNvPicPr>
                <p:nvPr/>
              </p:nvPicPr>
              <p:blipFill>
                <a:blip r:embed="rId7"/>
                <a:stretch>
                  <a:fillRect/>
                </a:stretch>
              </p:blipFill>
              <p:spPr>
                <a:xfrm>
                  <a:off x="7312665" y="2697270"/>
                  <a:ext cx="1187475" cy="1562467"/>
                </a:xfrm>
                <a:prstGeom prst="rect">
                  <a:avLst/>
                </a:prstGeom>
              </p:spPr>
            </p:pic>
            <p:grpSp>
              <p:nvGrpSpPr>
                <p:cNvPr id="47" name="Groupe 46">
                  <a:extLst>
                    <a:ext uri="{FF2B5EF4-FFF2-40B4-BE49-F238E27FC236}">
                      <a16:creationId xmlns:a16="http://schemas.microsoft.com/office/drawing/2014/main" id="{2CD4719E-D8BC-48D1-8F9F-1FFBC0E21B71}"/>
                    </a:ext>
                  </a:extLst>
                </p:cNvPr>
                <p:cNvGrpSpPr/>
                <p:nvPr/>
              </p:nvGrpSpPr>
              <p:grpSpPr>
                <a:xfrm>
                  <a:off x="5948905" y="2666466"/>
                  <a:ext cx="2826413" cy="3244258"/>
                  <a:chOff x="6052646" y="2694393"/>
                  <a:chExt cx="2826413" cy="3244258"/>
                </a:xfrm>
              </p:grpSpPr>
              <p:grpSp>
                <p:nvGrpSpPr>
                  <p:cNvPr id="48" name="Groupe 47">
                    <a:extLst>
                      <a:ext uri="{FF2B5EF4-FFF2-40B4-BE49-F238E27FC236}">
                        <a16:creationId xmlns:a16="http://schemas.microsoft.com/office/drawing/2014/main" id="{C3E32BAB-C2F0-4816-A7BC-08AE4F2A63B2}"/>
                      </a:ext>
                    </a:extLst>
                  </p:cNvPr>
                  <p:cNvGrpSpPr/>
                  <p:nvPr/>
                </p:nvGrpSpPr>
                <p:grpSpPr>
                  <a:xfrm>
                    <a:off x="6052646" y="2694393"/>
                    <a:ext cx="2826413" cy="3244258"/>
                    <a:chOff x="6983130" y="3970727"/>
                    <a:chExt cx="3768558" cy="4325667"/>
                  </a:xfrm>
                </p:grpSpPr>
                <p:pic>
                  <p:nvPicPr>
                    <p:cNvPr id="50" name="Image 49">
                      <a:extLst>
                        <a:ext uri="{FF2B5EF4-FFF2-40B4-BE49-F238E27FC236}">
                          <a16:creationId xmlns:a16="http://schemas.microsoft.com/office/drawing/2014/main" id="{B782D268-39E0-4096-B19D-474613A671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28099" y="3970727"/>
                      <a:ext cx="1583302" cy="2086599"/>
                    </a:xfrm>
                    <a:prstGeom prst="rect">
                      <a:avLst/>
                    </a:prstGeom>
                  </p:spPr>
                </p:pic>
                <p:sp>
                  <p:nvSpPr>
                    <p:cNvPr id="51" name="ZoneTexte 50">
                      <a:extLst>
                        <a:ext uri="{FF2B5EF4-FFF2-40B4-BE49-F238E27FC236}">
                          <a16:creationId xmlns:a16="http://schemas.microsoft.com/office/drawing/2014/main" id="{A29CDC07-7F3B-4765-BEDA-667B146C320D}"/>
                        </a:ext>
                      </a:extLst>
                    </p:cNvPr>
                    <p:cNvSpPr txBox="1"/>
                    <p:nvPr/>
                  </p:nvSpPr>
                  <p:spPr>
                    <a:xfrm>
                      <a:off x="6983130" y="7147364"/>
                      <a:ext cx="3768558" cy="1149030"/>
                    </a:xfrm>
                    <a:prstGeom prst="rect">
                      <a:avLst/>
                    </a:prstGeom>
                    <a:gradFill rotWithShape="1">
                      <a:gsLst>
                        <a:gs pos="0">
                          <a:srgbClr val="97BF0D">
                            <a:tint val="50000"/>
                            <a:satMod val="300000"/>
                          </a:srgbClr>
                        </a:gs>
                        <a:gs pos="35000">
                          <a:srgbClr val="97BF0D">
                            <a:tint val="37000"/>
                            <a:satMod val="300000"/>
                          </a:srgbClr>
                        </a:gs>
                        <a:gs pos="100000">
                          <a:srgbClr val="97BF0D">
                            <a:tint val="15000"/>
                            <a:satMod val="350000"/>
                          </a:srgbClr>
                        </a:gs>
                      </a:gsLst>
                      <a:lin ang="16200000" scaled="1"/>
                    </a:gradFill>
                    <a:ln w="9525" cap="flat" cmpd="sng" algn="ctr">
                      <a:solidFill>
                        <a:srgbClr val="97BF0D">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r>
                        <a:rPr kumimoji="0" lang="fr-FR" sz="1200" b="0" i="0" u="none" strike="noStrike" kern="1200" cap="none" spc="0" normalizeH="0" baseline="0" noProof="0" dirty="0">
                          <a:ln>
                            <a:noFill/>
                          </a:ln>
                          <a:solidFill>
                            <a:prstClr val="black"/>
                          </a:solidFill>
                          <a:effectLst/>
                          <a:uLnTx/>
                          <a:uFillTx/>
                          <a:latin typeface="Arial"/>
                          <a:ea typeface="+mn-ea"/>
                          <a:cs typeface="Arial"/>
                          <a:sym typeface="Arial"/>
                        </a:rPr>
                        <a:t>Licence CC-BY-NC</a:t>
                      </a:r>
                    </a:p>
                    <a:p>
                      <a:pPr marL="0" marR="0" lvl="0" indent="0" algn="ctr" defTabSz="342900" rtl="0" eaLnBrk="1" fontAlgn="auto" latinLnBrk="0" hangingPunct="1">
                        <a:lnSpc>
                          <a:spcPct val="100000"/>
                        </a:lnSpc>
                        <a:spcBef>
                          <a:spcPts val="0"/>
                        </a:spcBef>
                        <a:spcAft>
                          <a:spcPts val="0"/>
                        </a:spcAft>
                        <a:buClrTx/>
                        <a:buSzTx/>
                        <a:buFont typeface="Arial"/>
                        <a:buNone/>
                        <a:tabLst/>
                        <a:defRPr/>
                      </a:pPr>
                      <a:r>
                        <a:rPr kumimoji="0" lang="fr-FR" sz="1200" b="0" i="1" u="none" strike="noStrike" kern="1200" cap="none" spc="0" normalizeH="0" baseline="0" noProof="0" dirty="0">
                          <a:ln>
                            <a:noFill/>
                          </a:ln>
                          <a:solidFill>
                            <a:prstClr val="black"/>
                          </a:solidFill>
                          <a:effectLst/>
                          <a:uLnTx/>
                          <a:uFillTx/>
                          <a:latin typeface="Arial"/>
                          <a:ea typeface="+mn-ea"/>
                          <a:cs typeface="Arial"/>
                          <a:sym typeface="Arial"/>
                        </a:rPr>
                        <a:t>Pas d’utilisation commerciale</a:t>
                      </a:r>
                    </a:p>
                  </p:txBody>
                </p:sp>
              </p:grpSp>
              <p:pic>
                <p:nvPicPr>
                  <p:cNvPr id="49" name="Image 48">
                    <a:extLst>
                      <a:ext uri="{FF2B5EF4-FFF2-40B4-BE49-F238E27FC236}">
                        <a16:creationId xmlns:a16="http://schemas.microsoft.com/office/drawing/2014/main" id="{BFB9C4BC-7708-493D-A76C-98FB7F49553B}"/>
                      </a:ext>
                    </a:extLst>
                  </p:cNvPr>
                  <p:cNvPicPr>
                    <a:picLocks noChangeAspect="1"/>
                  </p:cNvPicPr>
                  <p:nvPr/>
                </p:nvPicPr>
                <p:blipFill>
                  <a:blip r:embed="rId9"/>
                  <a:stretch>
                    <a:fillRect/>
                  </a:stretch>
                </p:blipFill>
                <p:spPr>
                  <a:xfrm>
                    <a:off x="6176212" y="4422770"/>
                    <a:ext cx="2511957" cy="564891"/>
                  </a:xfrm>
                  <a:prstGeom prst="rect">
                    <a:avLst/>
                  </a:prstGeom>
                </p:spPr>
              </p:pic>
            </p:grpSp>
          </p:grpSp>
          <p:grpSp>
            <p:nvGrpSpPr>
              <p:cNvPr id="37" name="Groupe 36">
                <a:extLst>
                  <a:ext uri="{FF2B5EF4-FFF2-40B4-BE49-F238E27FC236}">
                    <a16:creationId xmlns:a16="http://schemas.microsoft.com/office/drawing/2014/main" id="{E5613079-CEC2-4713-8562-5A4A5D330E66}"/>
                  </a:ext>
                </a:extLst>
              </p:cNvPr>
              <p:cNvGrpSpPr/>
              <p:nvPr/>
            </p:nvGrpSpPr>
            <p:grpSpPr>
              <a:xfrm>
                <a:off x="2643462" y="2983025"/>
                <a:ext cx="2503844" cy="1130591"/>
                <a:chOff x="2280081" y="2810333"/>
                <a:chExt cx="2503844" cy="1130591"/>
              </a:xfrm>
            </p:grpSpPr>
            <p:pic>
              <p:nvPicPr>
                <p:cNvPr id="43" name="Image 42">
                  <a:extLst>
                    <a:ext uri="{FF2B5EF4-FFF2-40B4-BE49-F238E27FC236}">
                      <a16:creationId xmlns:a16="http://schemas.microsoft.com/office/drawing/2014/main" id="{704D58E6-2A42-4EF2-A494-517BEDFBACB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80081" y="2810333"/>
                  <a:ext cx="2312111" cy="449976"/>
                </a:xfrm>
                <a:prstGeom prst="rect">
                  <a:avLst/>
                </a:prstGeom>
              </p:spPr>
            </p:pic>
            <p:sp>
              <p:nvSpPr>
                <p:cNvPr id="44" name="ZoneTexte 43">
                  <a:extLst>
                    <a:ext uri="{FF2B5EF4-FFF2-40B4-BE49-F238E27FC236}">
                      <a16:creationId xmlns:a16="http://schemas.microsoft.com/office/drawing/2014/main" id="{638C4CE1-53D5-4326-8917-3AE1D21CCDA0}"/>
                    </a:ext>
                  </a:extLst>
                </p:cNvPr>
                <p:cNvSpPr txBox="1"/>
                <p:nvPr/>
              </p:nvSpPr>
              <p:spPr>
                <a:xfrm>
                  <a:off x="2764434" y="3325370"/>
                  <a:ext cx="2019491" cy="615554"/>
                </a:xfrm>
                <a:prstGeom prst="rect">
                  <a:avLst/>
                </a:prstGeom>
                <a:gradFill rotWithShape="1">
                  <a:gsLst>
                    <a:gs pos="0">
                      <a:srgbClr val="97BF0D">
                        <a:tint val="50000"/>
                        <a:satMod val="300000"/>
                      </a:srgbClr>
                    </a:gs>
                    <a:gs pos="35000">
                      <a:srgbClr val="97BF0D">
                        <a:tint val="37000"/>
                        <a:satMod val="300000"/>
                      </a:srgbClr>
                    </a:gs>
                    <a:gs pos="100000">
                      <a:srgbClr val="97BF0D">
                        <a:tint val="15000"/>
                        <a:satMod val="350000"/>
                      </a:srgbClr>
                    </a:gs>
                  </a:gsLst>
                  <a:lin ang="16200000" scaled="1"/>
                </a:gradFill>
                <a:ln w="9525" cap="flat" cmpd="sng" algn="ctr">
                  <a:solidFill>
                    <a:srgbClr val="97BF0D">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r>
                    <a:rPr kumimoji="0" lang="fr-FR" sz="1200" b="0" i="0" u="none" strike="noStrike" kern="1200" cap="none" spc="0" normalizeH="0" baseline="0" noProof="0" dirty="0">
                      <a:ln>
                        <a:noFill/>
                      </a:ln>
                      <a:solidFill>
                        <a:prstClr val="black"/>
                      </a:solidFill>
                      <a:effectLst/>
                      <a:uLnTx/>
                      <a:uFillTx/>
                      <a:latin typeface="Arial"/>
                      <a:ea typeface="+mn-ea"/>
                      <a:cs typeface="Arial"/>
                      <a:sym typeface="Arial"/>
                    </a:rPr>
                    <a:t>Licence CC0 ou CC-BY</a:t>
                  </a:r>
                </a:p>
              </p:txBody>
            </p:sp>
          </p:grpSp>
          <p:grpSp>
            <p:nvGrpSpPr>
              <p:cNvPr id="38" name="Groupe 37">
                <a:extLst>
                  <a:ext uri="{FF2B5EF4-FFF2-40B4-BE49-F238E27FC236}">
                    <a16:creationId xmlns:a16="http://schemas.microsoft.com/office/drawing/2014/main" id="{D7059428-284E-4DC1-95EE-F33484DD2500}"/>
                  </a:ext>
                </a:extLst>
              </p:cNvPr>
              <p:cNvGrpSpPr/>
              <p:nvPr/>
            </p:nvGrpSpPr>
            <p:grpSpPr>
              <a:xfrm>
                <a:off x="2312307" y="4301313"/>
                <a:ext cx="3456831" cy="2048323"/>
                <a:chOff x="2312307" y="4301313"/>
                <a:chExt cx="3456831" cy="2048323"/>
              </a:xfrm>
            </p:grpSpPr>
            <p:sp>
              <p:nvSpPr>
                <p:cNvPr id="39" name="ZoneTexte 38">
                  <a:extLst>
                    <a:ext uri="{FF2B5EF4-FFF2-40B4-BE49-F238E27FC236}">
                      <a16:creationId xmlns:a16="http://schemas.microsoft.com/office/drawing/2014/main" id="{1F8E3E90-7369-4F2D-934F-A67F8B0CFF1D}"/>
                    </a:ext>
                  </a:extLst>
                </p:cNvPr>
                <p:cNvSpPr txBox="1"/>
                <p:nvPr/>
              </p:nvSpPr>
              <p:spPr>
                <a:xfrm>
                  <a:off x="4471945" y="5734083"/>
                  <a:ext cx="1297193" cy="615553"/>
                </a:xfrm>
                <a:prstGeom prst="rect">
                  <a:avLst/>
                </a:prstGeom>
                <a:gradFill rotWithShape="1">
                  <a:gsLst>
                    <a:gs pos="0">
                      <a:srgbClr val="97BF0D">
                        <a:tint val="50000"/>
                        <a:satMod val="300000"/>
                      </a:srgbClr>
                    </a:gs>
                    <a:gs pos="35000">
                      <a:srgbClr val="97BF0D">
                        <a:tint val="37000"/>
                        <a:satMod val="300000"/>
                      </a:srgbClr>
                    </a:gs>
                    <a:gs pos="100000">
                      <a:srgbClr val="97BF0D">
                        <a:tint val="15000"/>
                        <a:satMod val="350000"/>
                      </a:srgbClr>
                    </a:gs>
                  </a:gsLst>
                  <a:lin ang="16200000" scaled="1"/>
                </a:gradFill>
                <a:ln w="9525" cap="flat" cmpd="sng" algn="ctr">
                  <a:solidFill>
                    <a:srgbClr val="97BF0D">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defPPr>
                    <a:defRPr lang="fr-FR"/>
                  </a:defPPr>
                  <a:lvl1pPr algn="ctr">
                    <a:defRPr sz="1600">
                      <a:solidFill>
                        <a:prstClr val="black"/>
                      </a:solidFill>
                      <a:latin typeface="Arial"/>
                    </a:defRPr>
                  </a:lvl1pP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r>
                    <a:rPr kumimoji="0" lang="fr-FR" sz="1200" b="0" i="0" u="none" strike="noStrike" kern="1200" cap="none" spc="0" normalizeH="0" baseline="0" noProof="0" dirty="0">
                      <a:ln>
                        <a:noFill/>
                      </a:ln>
                      <a:solidFill>
                        <a:prstClr val="black"/>
                      </a:solidFill>
                      <a:effectLst/>
                      <a:uLnTx/>
                      <a:uFillTx/>
                      <a:latin typeface="Arial"/>
                      <a:ea typeface="+mn-ea"/>
                      <a:cs typeface="Arial"/>
                      <a:sym typeface="Arial"/>
                    </a:rPr>
                    <a:t>CC-BY</a:t>
                  </a:r>
                </a:p>
                <a:p>
                  <a:pPr marL="0" marR="0" lvl="0" indent="0" algn="ctr" defTabSz="342900" rtl="0" eaLnBrk="1" fontAlgn="auto" latinLnBrk="0" hangingPunct="1">
                    <a:lnSpc>
                      <a:spcPct val="100000"/>
                    </a:lnSpc>
                    <a:spcBef>
                      <a:spcPts val="0"/>
                    </a:spcBef>
                    <a:spcAft>
                      <a:spcPts val="0"/>
                    </a:spcAft>
                    <a:buClrTx/>
                    <a:buSzTx/>
                    <a:buFont typeface="Arial"/>
                    <a:buNone/>
                    <a:tabLst/>
                    <a:defRPr/>
                  </a:pPr>
                  <a:r>
                    <a:rPr kumimoji="0" lang="fr-FR" sz="1200" b="0" i="0" u="none" strike="noStrike" kern="1200" cap="none" spc="0" normalizeH="0" baseline="0" noProof="0" dirty="0">
                      <a:ln>
                        <a:noFill/>
                      </a:ln>
                      <a:solidFill>
                        <a:prstClr val="black"/>
                      </a:solidFill>
                      <a:effectLst/>
                      <a:uLnTx/>
                      <a:uFillTx/>
                      <a:latin typeface="Arial"/>
                      <a:ea typeface="+mn-ea"/>
                      <a:cs typeface="Arial"/>
                      <a:sym typeface="Arial"/>
                    </a:rPr>
                    <a:t>CC-BY-SA</a:t>
                  </a:r>
                </a:p>
              </p:txBody>
            </p:sp>
            <p:pic>
              <p:nvPicPr>
                <p:cNvPr id="40" name="Image 39">
                  <a:extLst>
                    <a:ext uri="{FF2B5EF4-FFF2-40B4-BE49-F238E27FC236}">
                      <a16:creationId xmlns:a16="http://schemas.microsoft.com/office/drawing/2014/main" id="{3F4EAB48-9676-4185-9BE3-4EAC36A394CD}"/>
                    </a:ext>
                  </a:extLst>
                </p:cNvPr>
                <p:cNvPicPr>
                  <a:picLocks noChangeAspect="1"/>
                </p:cNvPicPr>
                <p:nvPr/>
              </p:nvPicPr>
              <p:blipFill>
                <a:blip r:embed="rId11"/>
                <a:stretch>
                  <a:fillRect/>
                </a:stretch>
              </p:blipFill>
              <p:spPr>
                <a:xfrm>
                  <a:off x="4589975" y="4301313"/>
                  <a:ext cx="1061138" cy="1396234"/>
                </a:xfrm>
                <a:prstGeom prst="rect">
                  <a:avLst/>
                </a:prstGeom>
              </p:spPr>
            </p:pic>
            <p:pic>
              <p:nvPicPr>
                <p:cNvPr id="41" name="Image 40">
                  <a:extLst>
                    <a:ext uri="{FF2B5EF4-FFF2-40B4-BE49-F238E27FC236}">
                      <a16:creationId xmlns:a16="http://schemas.microsoft.com/office/drawing/2014/main" id="{778CAEEF-EA59-47AC-8330-D97F9E23DB7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12307" y="4827008"/>
                  <a:ext cx="1965271" cy="572750"/>
                </a:xfrm>
                <a:prstGeom prst="rect">
                  <a:avLst/>
                </a:prstGeom>
                <a:solidFill>
                  <a:schemeClr val="bg1"/>
                </a:solidFill>
              </p:spPr>
            </p:pic>
            <p:sp>
              <p:nvSpPr>
                <p:cNvPr id="42" name="ZoneTexte 41">
                  <a:extLst>
                    <a:ext uri="{FF2B5EF4-FFF2-40B4-BE49-F238E27FC236}">
                      <a16:creationId xmlns:a16="http://schemas.microsoft.com/office/drawing/2014/main" id="{0A522A87-8C1B-4897-9853-5EF1A8C953EC}"/>
                    </a:ext>
                  </a:extLst>
                </p:cNvPr>
                <p:cNvSpPr txBox="1"/>
                <p:nvPr/>
              </p:nvSpPr>
              <p:spPr>
                <a:xfrm>
                  <a:off x="2726267" y="5430332"/>
                  <a:ext cx="1297193" cy="861775"/>
                </a:xfrm>
                <a:prstGeom prst="rect">
                  <a:avLst/>
                </a:prstGeom>
                <a:gradFill rotWithShape="1">
                  <a:gsLst>
                    <a:gs pos="0">
                      <a:srgbClr val="97BF0D">
                        <a:tint val="50000"/>
                        <a:satMod val="300000"/>
                      </a:srgbClr>
                    </a:gs>
                    <a:gs pos="35000">
                      <a:srgbClr val="97BF0D">
                        <a:tint val="37000"/>
                        <a:satMod val="300000"/>
                      </a:srgbClr>
                    </a:gs>
                    <a:gs pos="100000">
                      <a:srgbClr val="97BF0D">
                        <a:tint val="15000"/>
                        <a:satMod val="350000"/>
                      </a:srgbClr>
                    </a:gs>
                  </a:gsLst>
                  <a:lin ang="16200000" scaled="1"/>
                </a:gradFill>
                <a:ln w="9525" cap="flat" cmpd="sng" algn="ctr">
                  <a:solidFill>
                    <a:srgbClr val="97BF0D">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defPPr>
                    <a:defRPr lang="fr-FR"/>
                  </a:defPPr>
                  <a:lvl1pPr algn="ctr">
                    <a:defRPr sz="1600">
                      <a:solidFill>
                        <a:prstClr val="black"/>
                      </a:solidFill>
                      <a:latin typeface="Arial"/>
                    </a:defRPr>
                  </a:lvl1pP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r>
                    <a:rPr kumimoji="0" lang="fr-FR" sz="1200" b="0" i="0" u="none" strike="noStrike" kern="1200" cap="none" spc="0" normalizeH="0" baseline="0" noProof="0" dirty="0">
                      <a:ln>
                        <a:noFill/>
                      </a:ln>
                      <a:solidFill>
                        <a:prstClr val="black"/>
                      </a:solidFill>
                      <a:effectLst/>
                      <a:uLnTx/>
                      <a:uFillTx/>
                      <a:latin typeface="Arial"/>
                      <a:ea typeface="+mn-ea"/>
                      <a:cs typeface="Arial"/>
                      <a:sym typeface="Arial"/>
                    </a:rPr>
                    <a:t>CC0</a:t>
                  </a:r>
                </a:p>
                <a:p>
                  <a:pPr marL="0" marR="0" lvl="0" indent="0" algn="ctr" defTabSz="342900" rtl="0" eaLnBrk="1" fontAlgn="auto" latinLnBrk="0" hangingPunct="1">
                    <a:lnSpc>
                      <a:spcPct val="100000"/>
                    </a:lnSpc>
                    <a:spcBef>
                      <a:spcPts val="0"/>
                    </a:spcBef>
                    <a:spcAft>
                      <a:spcPts val="0"/>
                    </a:spcAft>
                    <a:buClrTx/>
                    <a:buSzTx/>
                    <a:buFont typeface="Arial"/>
                    <a:buNone/>
                    <a:tabLst/>
                    <a:defRPr/>
                  </a:pPr>
                  <a:r>
                    <a:rPr kumimoji="0" lang="fr-FR" sz="1200" b="0" i="0" u="none" strike="noStrike" kern="1200" cap="none" spc="0" normalizeH="0" baseline="0" noProof="0" dirty="0">
                      <a:ln>
                        <a:noFill/>
                      </a:ln>
                      <a:solidFill>
                        <a:prstClr val="black"/>
                      </a:solidFill>
                      <a:effectLst/>
                      <a:uLnTx/>
                      <a:uFillTx/>
                      <a:latin typeface="Arial"/>
                      <a:ea typeface="+mn-ea"/>
                      <a:cs typeface="Arial"/>
                      <a:sym typeface="Arial"/>
                    </a:rPr>
                    <a:t>CC-BY</a:t>
                  </a:r>
                </a:p>
                <a:p>
                  <a:pPr marL="0" marR="0" lvl="0" indent="0" algn="ctr" defTabSz="342900" rtl="0" eaLnBrk="1" fontAlgn="auto" latinLnBrk="0" hangingPunct="1">
                    <a:lnSpc>
                      <a:spcPct val="100000"/>
                    </a:lnSpc>
                    <a:spcBef>
                      <a:spcPts val="0"/>
                    </a:spcBef>
                    <a:spcAft>
                      <a:spcPts val="0"/>
                    </a:spcAft>
                    <a:buClrTx/>
                    <a:buSzTx/>
                    <a:buFont typeface="Arial"/>
                    <a:buNone/>
                    <a:tabLst/>
                    <a:defRPr/>
                  </a:pPr>
                  <a:r>
                    <a:rPr kumimoji="0" lang="fr-FR" sz="1200" b="0" i="0" u="none" strike="noStrike" kern="1200" cap="none" spc="0" normalizeH="0" baseline="0" noProof="0" dirty="0">
                      <a:ln>
                        <a:noFill/>
                      </a:ln>
                      <a:solidFill>
                        <a:prstClr val="black"/>
                      </a:solidFill>
                      <a:effectLst/>
                      <a:uLnTx/>
                      <a:uFillTx/>
                      <a:latin typeface="Arial"/>
                      <a:ea typeface="+mn-ea"/>
                      <a:cs typeface="Arial"/>
                      <a:sym typeface="Arial"/>
                    </a:rPr>
                    <a:t>CC-BY-SA</a:t>
                  </a:r>
                </a:p>
              </p:txBody>
            </p:sp>
          </p:grpSp>
        </p:grpSp>
      </p:grpSp>
      <p:sp>
        <p:nvSpPr>
          <p:cNvPr id="28" name="Google Shape;105;p8">
            <a:extLst>
              <a:ext uri="{FF2B5EF4-FFF2-40B4-BE49-F238E27FC236}">
                <a16:creationId xmlns:a16="http://schemas.microsoft.com/office/drawing/2014/main" id="{09D23E6C-A67E-4A2F-86FB-8054B51AB17C}"/>
              </a:ext>
            </a:extLst>
          </p:cNvPr>
          <p:cNvSpPr txBox="1">
            <a:spLocks/>
          </p:cNvSpPr>
          <p:nvPr/>
        </p:nvSpPr>
        <p:spPr>
          <a:xfrm>
            <a:off x="168166" y="44161"/>
            <a:ext cx="6589844"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Modalités de diffusion des données</a:t>
            </a:r>
          </a:p>
        </p:txBody>
      </p:sp>
    </p:spTree>
    <p:extLst>
      <p:ext uri="{BB962C8B-B14F-4D97-AF65-F5344CB8AC3E}">
        <p14:creationId xmlns:p14="http://schemas.microsoft.com/office/powerpoint/2010/main" val="208838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grpSp>
        <p:nvGrpSpPr>
          <p:cNvPr id="20" name="Groupe 19">
            <a:extLst>
              <a:ext uri="{FF2B5EF4-FFF2-40B4-BE49-F238E27FC236}">
                <a16:creationId xmlns:a16="http://schemas.microsoft.com/office/drawing/2014/main" id="{20F81F4A-F407-4E66-98E5-81EF3375681D}"/>
              </a:ext>
            </a:extLst>
          </p:cNvPr>
          <p:cNvGrpSpPr/>
          <p:nvPr/>
        </p:nvGrpSpPr>
        <p:grpSpPr>
          <a:xfrm>
            <a:off x="31628" y="1200218"/>
            <a:ext cx="3101930" cy="3660547"/>
            <a:chOff x="250971" y="2057595"/>
            <a:chExt cx="3696813" cy="5168571"/>
          </a:xfrm>
        </p:grpSpPr>
        <p:grpSp>
          <p:nvGrpSpPr>
            <p:cNvPr id="25" name="Groupe 24">
              <a:extLst>
                <a:ext uri="{FF2B5EF4-FFF2-40B4-BE49-F238E27FC236}">
                  <a16:creationId xmlns:a16="http://schemas.microsoft.com/office/drawing/2014/main" id="{4BC2F8E0-796F-4AD1-B86E-F682539EAD5D}"/>
                </a:ext>
              </a:extLst>
            </p:cNvPr>
            <p:cNvGrpSpPr/>
            <p:nvPr/>
          </p:nvGrpSpPr>
          <p:grpSpPr>
            <a:xfrm>
              <a:off x="250971" y="2057595"/>
              <a:ext cx="3696813" cy="4551142"/>
              <a:chOff x="453229" y="2058478"/>
              <a:chExt cx="3494554" cy="4455276"/>
            </a:xfrm>
          </p:grpSpPr>
          <p:pic>
            <p:nvPicPr>
              <p:cNvPr id="27" name="Image 26">
                <a:extLst>
                  <a:ext uri="{FF2B5EF4-FFF2-40B4-BE49-F238E27FC236}">
                    <a16:creationId xmlns:a16="http://schemas.microsoft.com/office/drawing/2014/main" id="{1BEBDEDA-AA48-4D56-B4C1-9A1E18C2140C}"/>
                  </a:ext>
                </a:extLst>
              </p:cNvPr>
              <p:cNvPicPr>
                <a:picLocks noChangeAspect="1"/>
              </p:cNvPicPr>
              <p:nvPr/>
            </p:nvPicPr>
            <p:blipFill>
              <a:blip r:embed="rId3"/>
              <a:stretch>
                <a:fillRect/>
              </a:stretch>
            </p:blipFill>
            <p:spPr>
              <a:xfrm>
                <a:off x="453229" y="2058478"/>
                <a:ext cx="3494554" cy="4455276"/>
              </a:xfrm>
              <a:prstGeom prst="rect">
                <a:avLst/>
              </a:prstGeom>
            </p:spPr>
          </p:pic>
          <p:cxnSp>
            <p:nvCxnSpPr>
              <p:cNvPr id="28" name="Connecteur droit avec flèche 27">
                <a:extLst>
                  <a:ext uri="{FF2B5EF4-FFF2-40B4-BE49-F238E27FC236}">
                    <a16:creationId xmlns:a16="http://schemas.microsoft.com/office/drawing/2014/main" id="{1DB1F84D-4E57-4D4B-A0C0-1B3F6AF67F1C}"/>
                  </a:ext>
                </a:extLst>
              </p:cNvPr>
              <p:cNvCxnSpPr>
                <a:cxnSpLocks/>
              </p:cNvCxnSpPr>
              <p:nvPr/>
            </p:nvCxnSpPr>
            <p:spPr>
              <a:xfrm flipH="1">
                <a:off x="3479965" y="2105482"/>
                <a:ext cx="179800" cy="593337"/>
              </a:xfrm>
              <a:prstGeom prst="straightConnector1">
                <a:avLst/>
              </a:prstGeom>
              <a:noFill/>
              <a:ln w="38100" cap="flat" cmpd="sng" algn="ctr">
                <a:solidFill>
                  <a:srgbClr val="1FA22E">
                    <a:shade val="95000"/>
                    <a:satMod val="105000"/>
                  </a:srgbClr>
                </a:solidFill>
                <a:prstDash val="solid"/>
                <a:tailEnd type="triangle"/>
              </a:ln>
              <a:effectLst/>
            </p:spPr>
          </p:cxnSp>
        </p:grpSp>
        <p:sp>
          <p:nvSpPr>
            <p:cNvPr id="26" name="Rectangle 25">
              <a:extLst>
                <a:ext uri="{FF2B5EF4-FFF2-40B4-BE49-F238E27FC236}">
                  <a16:creationId xmlns:a16="http://schemas.microsoft.com/office/drawing/2014/main" id="{86556635-1239-409F-BD87-CB9B0CBF9D29}"/>
                </a:ext>
              </a:extLst>
            </p:cNvPr>
            <p:cNvSpPr/>
            <p:nvPr/>
          </p:nvSpPr>
          <p:spPr>
            <a:xfrm>
              <a:off x="523558" y="6900239"/>
              <a:ext cx="3282088" cy="325927"/>
            </a:xfrm>
            <a:prstGeom prst="rect">
              <a:avLst/>
            </a:prstGeom>
            <a:solidFill>
              <a:schemeClr val="bg1"/>
            </a:solidFill>
          </p:spPr>
          <p:txBody>
            <a:bodyPr wrap="square">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fr-FR" sz="900" b="0" i="0" u="none" strike="noStrike" kern="1200" cap="none" spc="0" normalizeH="0" baseline="0" noProof="0" dirty="0">
                  <a:ln>
                    <a:noFill/>
                  </a:ln>
                  <a:solidFill>
                    <a:prstClr val="black"/>
                  </a:solidFill>
                  <a:effectLst/>
                  <a:uLnTx/>
                  <a:uFillTx/>
                  <a:latin typeface="Arial"/>
                  <a:ea typeface="+mn-ea"/>
                  <a:cs typeface="Arial"/>
                  <a:sym typeface="Arial"/>
                  <a:hlinkClick r:id="rId4"/>
                </a:rPr>
                <a:t>h</a:t>
              </a:r>
              <a:r>
                <a:rPr kumimoji="0" lang="pt-BR" sz="900" b="0" i="0" u="none" strike="noStrike" kern="1200" cap="none" spc="0" normalizeH="0" baseline="0" noProof="0" dirty="0">
                  <a:ln>
                    <a:noFill/>
                  </a:ln>
                  <a:solidFill>
                    <a:prstClr val="black"/>
                  </a:solidFill>
                  <a:effectLst/>
                  <a:uLnTx/>
                  <a:uFillTx/>
                  <a:latin typeface="Arial"/>
                  <a:ea typeface="+mn-ea"/>
                  <a:cs typeface="Arial"/>
                  <a:sym typeface="Arial"/>
                  <a:hlinkClick r:id="rId4"/>
                </a:rPr>
                <a:t>ttps://doi.org/10.1038/s41597-019-0120-8</a:t>
              </a:r>
              <a:r>
                <a:rPr kumimoji="0" lang="pt-BR" sz="900" b="0" i="0" u="none" strike="noStrike" kern="1200" cap="none" spc="0" normalizeH="0" baseline="0" noProof="0" dirty="0">
                  <a:ln>
                    <a:noFill/>
                  </a:ln>
                  <a:solidFill>
                    <a:prstClr val="black"/>
                  </a:solidFill>
                  <a:effectLst/>
                  <a:uLnTx/>
                  <a:uFillTx/>
                  <a:latin typeface="Arial"/>
                  <a:ea typeface="+mn-ea"/>
                  <a:cs typeface="Arial"/>
                  <a:sym typeface="Arial"/>
                </a:rPr>
                <a:t> </a:t>
              </a:r>
              <a:endParaRPr kumimoji="0" lang="fr-FR" sz="900" b="0" i="0" u="none" strike="noStrike" kern="1200" cap="none" spc="0" normalizeH="0" baseline="0" noProof="0" dirty="0">
                <a:ln>
                  <a:noFill/>
                </a:ln>
                <a:solidFill>
                  <a:prstClr val="black"/>
                </a:solidFill>
                <a:effectLst/>
                <a:uLnTx/>
                <a:uFillTx/>
                <a:latin typeface="Arial"/>
                <a:ea typeface="+mn-ea"/>
                <a:cs typeface="Arial"/>
                <a:sym typeface="Arial"/>
              </a:endParaRPr>
            </a:p>
          </p:txBody>
        </p:sp>
      </p:grpSp>
      <p:sp>
        <p:nvSpPr>
          <p:cNvPr id="19" name="Rectangle 18">
            <a:extLst>
              <a:ext uri="{FF2B5EF4-FFF2-40B4-BE49-F238E27FC236}">
                <a16:creationId xmlns:a16="http://schemas.microsoft.com/office/drawing/2014/main" id="{EF7C3B55-B11C-4B40-A928-6E5C33A3B82B}"/>
              </a:ext>
            </a:extLst>
          </p:cNvPr>
          <p:cNvSpPr/>
          <p:nvPr/>
        </p:nvSpPr>
        <p:spPr>
          <a:xfrm>
            <a:off x="591950" y="742751"/>
            <a:ext cx="6066000" cy="338554"/>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wrap="square">
            <a:spAutoFit/>
          </a:bodyPr>
          <a:lstStyle/>
          <a:p>
            <a:pPr marL="0" marR="0" lvl="0" indent="0" algn="just" defTabSz="3429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Arial"/>
                <a:sym typeface="Arial"/>
              </a:rPr>
              <a:t>FLOTROP: </a:t>
            </a:r>
            <a:r>
              <a:rPr kumimoji="0" lang="fr-FR" sz="1600" b="0" i="1" u="none" strike="noStrike" kern="1200" cap="none" spc="0" normalizeH="0" baseline="0" noProof="0" dirty="0">
                <a:ln>
                  <a:noFill/>
                </a:ln>
                <a:solidFill>
                  <a:prstClr val="black"/>
                </a:solidFill>
                <a:effectLst/>
                <a:uLnTx/>
                <a:uFillTx/>
                <a:latin typeface="Arial"/>
                <a:ea typeface="+mn-ea"/>
                <a:cs typeface="Arial"/>
                <a:sym typeface="Arial"/>
              </a:rPr>
              <a:t>base de données botaniques d’Afrique tropicale</a:t>
            </a:r>
            <a:r>
              <a:rPr kumimoji="0" lang="fr-FR" sz="1600" b="0" i="0" u="none" strike="noStrike" kern="1200" cap="none" spc="0" normalizeH="0" baseline="0" noProof="0" dirty="0">
                <a:ln>
                  <a:noFill/>
                </a:ln>
                <a:solidFill>
                  <a:prstClr val="black"/>
                </a:solidFill>
                <a:effectLst/>
                <a:uLnTx/>
                <a:uFillTx/>
                <a:latin typeface="Arial"/>
                <a:ea typeface="+mn-ea"/>
                <a:cs typeface="Arial"/>
                <a:sym typeface="Arial"/>
              </a:rPr>
              <a:t> </a:t>
            </a:r>
            <a:endParaRPr kumimoji="0" lang="en-US" sz="1600" b="0" i="0" u="none" strike="noStrike" kern="1200" cap="none" spc="0" normalizeH="0" baseline="0" noProof="0" dirty="0">
              <a:ln>
                <a:noFill/>
              </a:ln>
              <a:solidFill>
                <a:prstClr val="black"/>
              </a:solidFill>
              <a:effectLst/>
              <a:uLnTx/>
              <a:uFillTx/>
              <a:latin typeface="Arial"/>
              <a:ea typeface="+mn-ea"/>
              <a:cs typeface="Arial"/>
              <a:sym typeface="Arial"/>
            </a:endParaRPr>
          </a:p>
        </p:txBody>
      </p:sp>
      <p:grpSp>
        <p:nvGrpSpPr>
          <p:cNvPr id="10" name="Groupe 9">
            <a:extLst>
              <a:ext uri="{FF2B5EF4-FFF2-40B4-BE49-F238E27FC236}">
                <a16:creationId xmlns:a16="http://schemas.microsoft.com/office/drawing/2014/main" id="{7CFB7163-75D4-4998-AD64-251566160D0E}"/>
              </a:ext>
            </a:extLst>
          </p:cNvPr>
          <p:cNvGrpSpPr/>
          <p:nvPr/>
        </p:nvGrpSpPr>
        <p:grpSpPr>
          <a:xfrm>
            <a:off x="3022607" y="1208824"/>
            <a:ext cx="3803772" cy="3846065"/>
            <a:chOff x="4586113" y="1438828"/>
            <a:chExt cx="4259442" cy="4353504"/>
          </a:xfrm>
        </p:grpSpPr>
        <p:grpSp>
          <p:nvGrpSpPr>
            <p:cNvPr id="30" name="Groupe 29">
              <a:extLst>
                <a:ext uri="{FF2B5EF4-FFF2-40B4-BE49-F238E27FC236}">
                  <a16:creationId xmlns:a16="http://schemas.microsoft.com/office/drawing/2014/main" id="{96ADD99C-2CAF-4345-B7DE-2CCE38B8C3E7}"/>
                </a:ext>
              </a:extLst>
            </p:cNvPr>
            <p:cNvGrpSpPr/>
            <p:nvPr/>
          </p:nvGrpSpPr>
          <p:grpSpPr>
            <a:xfrm>
              <a:off x="4586113" y="1438828"/>
              <a:ext cx="4259442" cy="3901660"/>
              <a:chOff x="5110658" y="2273556"/>
              <a:chExt cx="4259442" cy="3901660"/>
            </a:xfrm>
          </p:grpSpPr>
          <p:pic>
            <p:nvPicPr>
              <p:cNvPr id="31" name="Image 30">
                <a:extLst>
                  <a:ext uri="{FF2B5EF4-FFF2-40B4-BE49-F238E27FC236}">
                    <a16:creationId xmlns:a16="http://schemas.microsoft.com/office/drawing/2014/main" id="{1F5A6100-C209-463A-AA1A-B53C9DAD0B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0634" y="2819983"/>
                <a:ext cx="4069466" cy="3355233"/>
              </a:xfrm>
              <a:prstGeom prst="rect">
                <a:avLst/>
              </a:prstGeom>
            </p:spPr>
          </p:pic>
          <p:grpSp>
            <p:nvGrpSpPr>
              <p:cNvPr id="32" name="Groupe 31">
                <a:extLst>
                  <a:ext uri="{FF2B5EF4-FFF2-40B4-BE49-F238E27FC236}">
                    <a16:creationId xmlns:a16="http://schemas.microsoft.com/office/drawing/2014/main" id="{C2B56689-C058-4D68-99D6-E89DF3875459}"/>
                  </a:ext>
                </a:extLst>
              </p:cNvPr>
              <p:cNvGrpSpPr/>
              <p:nvPr/>
            </p:nvGrpSpPr>
            <p:grpSpPr>
              <a:xfrm>
                <a:off x="5110658" y="2273556"/>
                <a:ext cx="4167515" cy="729527"/>
                <a:chOff x="5110658" y="2273556"/>
                <a:chExt cx="4167515" cy="729527"/>
              </a:xfrm>
            </p:grpSpPr>
            <p:cxnSp>
              <p:nvCxnSpPr>
                <p:cNvPr id="33" name="Connecteur droit avec flèche 32">
                  <a:extLst>
                    <a:ext uri="{FF2B5EF4-FFF2-40B4-BE49-F238E27FC236}">
                      <a16:creationId xmlns:a16="http://schemas.microsoft.com/office/drawing/2014/main" id="{47536905-A956-44D1-96B3-91A7E5DC74DC}"/>
                    </a:ext>
                  </a:extLst>
                </p:cNvPr>
                <p:cNvCxnSpPr>
                  <a:cxnSpLocks/>
                </p:cNvCxnSpPr>
                <p:nvPr/>
              </p:nvCxnSpPr>
              <p:spPr>
                <a:xfrm>
                  <a:off x="5110658" y="2273556"/>
                  <a:ext cx="191162" cy="535974"/>
                </a:xfrm>
                <a:prstGeom prst="straightConnector1">
                  <a:avLst/>
                </a:prstGeom>
                <a:noFill/>
                <a:ln w="38100" cap="flat" cmpd="sng" algn="ctr">
                  <a:solidFill>
                    <a:srgbClr val="1FA22E">
                      <a:shade val="95000"/>
                      <a:satMod val="105000"/>
                    </a:srgbClr>
                  </a:solidFill>
                  <a:prstDash val="solid"/>
                  <a:tailEnd type="triangle"/>
                </a:ln>
                <a:effectLst/>
              </p:spPr>
            </p:cxnSp>
            <p:pic>
              <p:nvPicPr>
                <p:cNvPr id="34" name="Image 33">
                  <a:extLst>
                    <a:ext uri="{FF2B5EF4-FFF2-40B4-BE49-F238E27FC236}">
                      <a16:creationId xmlns:a16="http://schemas.microsoft.com/office/drawing/2014/main" id="{F76EAB58-94DA-4FAC-BF98-7ADA8362FE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7665" y="2427655"/>
                  <a:ext cx="1137992" cy="543769"/>
                </a:xfrm>
                <a:prstGeom prst="rect">
                  <a:avLst/>
                </a:prstGeom>
              </p:spPr>
            </p:pic>
            <p:sp>
              <p:nvSpPr>
                <p:cNvPr id="35" name="ZoneTexte 34">
                  <a:extLst>
                    <a:ext uri="{FF2B5EF4-FFF2-40B4-BE49-F238E27FC236}">
                      <a16:creationId xmlns:a16="http://schemas.microsoft.com/office/drawing/2014/main" id="{32D60A0A-D1A3-45A6-9254-6F867F4C11F8}"/>
                    </a:ext>
                  </a:extLst>
                </p:cNvPr>
                <p:cNvSpPr txBox="1"/>
                <p:nvPr/>
              </p:nvSpPr>
              <p:spPr>
                <a:xfrm>
                  <a:off x="6717103" y="2376491"/>
                  <a:ext cx="2561070" cy="626592"/>
                </a:xfrm>
                <a:prstGeom prst="rect">
                  <a:avLst/>
                </a:prstGeom>
                <a:solidFill>
                  <a:srgbClr val="92D05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fr-FR" sz="1400" b="0" i="0" u="none" strike="noStrike" kern="1200" cap="none" spc="0" normalizeH="0" baseline="0" noProof="0" dirty="0">
                      <a:ln>
                        <a:noFill/>
                      </a:ln>
                      <a:solidFill>
                        <a:prstClr val="black"/>
                      </a:solidFill>
                      <a:effectLst/>
                      <a:uLnTx/>
                      <a:uFillTx/>
                      <a:latin typeface="Arial"/>
                      <a:ea typeface="+mn-ea"/>
                      <a:cs typeface="+mn-cs"/>
                      <a:sym typeface="Arial"/>
                    </a:rPr>
                    <a:t>Global </a:t>
                  </a:r>
                  <a:r>
                    <a:rPr kumimoji="0" lang="fr-FR" sz="1400" b="0" i="0" u="none" strike="noStrike" kern="1200" cap="none" spc="0" normalizeH="0" baseline="0" noProof="0" dirty="0" err="1">
                      <a:ln>
                        <a:noFill/>
                      </a:ln>
                      <a:solidFill>
                        <a:prstClr val="black"/>
                      </a:solidFill>
                      <a:effectLst/>
                      <a:uLnTx/>
                      <a:uFillTx/>
                      <a:latin typeface="Arial"/>
                      <a:ea typeface="+mn-ea"/>
                      <a:cs typeface="+mn-cs"/>
                      <a:sym typeface="Arial"/>
                    </a:rPr>
                    <a:t>Biodiversity</a:t>
                  </a:r>
                  <a:r>
                    <a:rPr kumimoji="0" lang="fr-FR" sz="1400" b="0" i="0" u="none" strike="noStrike" kern="1200" cap="none" spc="0" normalizeH="0" baseline="0" noProof="0" dirty="0">
                      <a:ln>
                        <a:noFill/>
                      </a:ln>
                      <a:solidFill>
                        <a:prstClr val="black"/>
                      </a:solidFill>
                      <a:effectLst/>
                      <a:uLnTx/>
                      <a:uFillTx/>
                      <a:latin typeface="Arial"/>
                      <a:ea typeface="+mn-ea"/>
                      <a:cs typeface="+mn-cs"/>
                      <a:sym typeface="Arial"/>
                    </a:rPr>
                    <a:t> </a:t>
                  </a: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fr-FR" sz="1400" b="0" i="0" u="none" strike="noStrike" kern="1200" cap="none" spc="0" normalizeH="0" baseline="0" noProof="0" dirty="0">
                      <a:ln>
                        <a:noFill/>
                      </a:ln>
                      <a:solidFill>
                        <a:prstClr val="black"/>
                      </a:solidFill>
                      <a:effectLst/>
                      <a:uLnTx/>
                      <a:uFillTx/>
                      <a:latin typeface="Arial"/>
                      <a:ea typeface="+mn-ea"/>
                      <a:cs typeface="+mn-cs"/>
                      <a:sym typeface="Arial"/>
                    </a:rPr>
                    <a:t>Information </a:t>
                  </a:r>
                  <a:r>
                    <a:rPr kumimoji="0" lang="fr-FR" sz="1400" b="0" i="0" u="none" strike="noStrike" kern="1200" cap="none" spc="0" normalizeH="0" baseline="0" noProof="0" dirty="0" err="1">
                      <a:ln>
                        <a:noFill/>
                      </a:ln>
                      <a:solidFill>
                        <a:prstClr val="black"/>
                      </a:solidFill>
                      <a:effectLst/>
                      <a:uLnTx/>
                      <a:uFillTx/>
                      <a:latin typeface="Arial"/>
                      <a:ea typeface="+mn-ea"/>
                      <a:cs typeface="+mn-cs"/>
                      <a:sym typeface="Arial"/>
                    </a:rPr>
                    <a:t>facility</a:t>
                  </a:r>
                  <a:endParaRPr kumimoji="0" lang="fr-FR" sz="1400" b="0" i="0" u="none" strike="noStrike" kern="1200" cap="none" spc="0" normalizeH="0" baseline="0" noProof="0" dirty="0">
                    <a:ln>
                      <a:noFill/>
                    </a:ln>
                    <a:solidFill>
                      <a:prstClr val="black"/>
                    </a:solidFill>
                    <a:effectLst/>
                    <a:uLnTx/>
                    <a:uFillTx/>
                    <a:latin typeface="Arial"/>
                    <a:ea typeface="+mn-ea"/>
                    <a:cs typeface="+mn-cs"/>
                    <a:sym typeface="Arial"/>
                  </a:endParaRPr>
                </a:p>
              </p:txBody>
            </p:sp>
          </p:grpSp>
        </p:grpSp>
        <p:sp>
          <p:nvSpPr>
            <p:cNvPr id="43" name="Rectangle 42">
              <a:extLst>
                <a:ext uri="{FF2B5EF4-FFF2-40B4-BE49-F238E27FC236}">
                  <a16:creationId xmlns:a16="http://schemas.microsoft.com/office/drawing/2014/main" id="{401F6F52-FC78-46BC-8A89-92CD4C57C394}"/>
                </a:ext>
              </a:extLst>
            </p:cNvPr>
            <p:cNvSpPr/>
            <p:nvPr/>
          </p:nvSpPr>
          <p:spPr>
            <a:xfrm>
              <a:off x="5921111" y="5515895"/>
              <a:ext cx="2216949" cy="276437"/>
            </a:xfrm>
            <a:prstGeom prst="rect">
              <a:avLst/>
            </a:prstGeom>
          </p:spPr>
          <p:txBody>
            <a:bodyPr wrap="none">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fr-FR" sz="900" b="0" i="0" u="none" strike="noStrike" kern="1200" cap="none" spc="0" normalizeH="0" baseline="0" noProof="0" dirty="0">
                  <a:ln>
                    <a:noFill/>
                  </a:ln>
                  <a:solidFill>
                    <a:prstClr val="black"/>
                  </a:solidFill>
                  <a:effectLst/>
                  <a:uLnTx/>
                  <a:uFillTx/>
                  <a:latin typeface="Arial"/>
                  <a:ea typeface="+mn-ea"/>
                  <a:cs typeface="Arial"/>
                  <a:sym typeface="Arial"/>
                  <a:hlinkClick r:id="rId7"/>
                </a:rPr>
                <a:t>https://doi.org/10.15468/oxunf1</a:t>
              </a:r>
              <a:r>
                <a:rPr kumimoji="0" lang="fr-FR" sz="900" b="0" i="0" u="none" strike="noStrike" kern="1200" cap="none" spc="0" normalizeH="0" baseline="0" noProof="0" dirty="0">
                  <a:ln>
                    <a:noFill/>
                  </a:ln>
                  <a:solidFill>
                    <a:prstClr val="black"/>
                  </a:solidFill>
                  <a:effectLst/>
                  <a:uLnTx/>
                  <a:uFillTx/>
                  <a:latin typeface="Arial"/>
                  <a:ea typeface="+mn-ea"/>
                  <a:cs typeface="Arial"/>
                  <a:sym typeface="Arial"/>
                </a:rPr>
                <a:t> </a:t>
              </a:r>
            </a:p>
          </p:txBody>
        </p:sp>
      </p:grpSp>
      <p:sp>
        <p:nvSpPr>
          <p:cNvPr id="39" name="ZoneTexte 38">
            <a:extLst>
              <a:ext uri="{FF2B5EF4-FFF2-40B4-BE49-F238E27FC236}">
                <a16:creationId xmlns:a16="http://schemas.microsoft.com/office/drawing/2014/main" id="{1E12B5C6-EA08-4E28-B618-0DF79C51E0CC}"/>
              </a:ext>
            </a:extLst>
          </p:cNvPr>
          <p:cNvSpPr txBox="1"/>
          <p:nvPr/>
        </p:nvSpPr>
        <p:spPr>
          <a:xfrm>
            <a:off x="3467939" y="2421386"/>
            <a:ext cx="1491435" cy="276999"/>
          </a:xfrm>
          <a:prstGeom prst="rect">
            <a:avLst/>
          </a:prstGeom>
          <a:gradFill rotWithShape="1">
            <a:gsLst>
              <a:gs pos="0">
                <a:srgbClr val="E2007A">
                  <a:tint val="50000"/>
                  <a:satMod val="300000"/>
                </a:srgbClr>
              </a:gs>
              <a:gs pos="35000">
                <a:srgbClr val="E2007A">
                  <a:tint val="37000"/>
                  <a:satMod val="300000"/>
                </a:srgbClr>
              </a:gs>
              <a:gs pos="100000">
                <a:srgbClr val="E2007A">
                  <a:tint val="15000"/>
                  <a:satMod val="350000"/>
                </a:srgbClr>
              </a:gs>
            </a:gsLst>
            <a:lin ang="16200000" scaled="1"/>
          </a:gradFill>
          <a:ln w="9525" cap="flat" cmpd="sng" algn="ctr">
            <a:solidFill>
              <a:srgbClr val="E2007A">
                <a:shade val="95000"/>
                <a:satMod val="105000"/>
              </a:srgbClr>
            </a:solidFill>
            <a:prstDash val="solid"/>
          </a:ln>
          <a:effectLst>
            <a:outerShdw blurRad="40000" dist="20000" dir="5400000" rotWithShape="0">
              <a:srgbClr val="000000">
                <a:alpha val="38000"/>
              </a:srgbClr>
            </a:outerShdw>
          </a:effectLst>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r>
              <a:rPr kumimoji="0" lang="fr-FR" sz="1200" b="0" i="0" u="none" strike="noStrike" kern="1200" cap="none" spc="0" normalizeH="0" baseline="0" noProof="0" dirty="0">
                <a:ln>
                  <a:noFill/>
                </a:ln>
                <a:solidFill>
                  <a:prstClr val="black"/>
                </a:solidFill>
                <a:effectLst/>
                <a:uLnTx/>
                <a:uFillTx/>
                <a:latin typeface="Arial"/>
                <a:ea typeface="+mn-ea"/>
                <a:cs typeface="Arial"/>
                <a:sym typeface="Arial"/>
              </a:rPr>
              <a:t>Licence CC-BY-NC</a:t>
            </a:r>
          </a:p>
        </p:txBody>
      </p:sp>
      <p:grpSp>
        <p:nvGrpSpPr>
          <p:cNvPr id="2" name="Groupe 1">
            <a:extLst>
              <a:ext uri="{FF2B5EF4-FFF2-40B4-BE49-F238E27FC236}">
                <a16:creationId xmlns:a16="http://schemas.microsoft.com/office/drawing/2014/main" id="{DFB784BB-E8FB-41D7-BC0E-4C6B13B34C6F}"/>
              </a:ext>
            </a:extLst>
          </p:cNvPr>
          <p:cNvGrpSpPr/>
          <p:nvPr/>
        </p:nvGrpSpPr>
        <p:grpSpPr>
          <a:xfrm>
            <a:off x="699999" y="2673610"/>
            <a:ext cx="4751823" cy="1009102"/>
            <a:chOff x="699999" y="2673610"/>
            <a:chExt cx="4751823" cy="1009102"/>
          </a:xfrm>
        </p:grpSpPr>
        <p:sp>
          <p:nvSpPr>
            <p:cNvPr id="38" name="ZoneTexte 37">
              <a:extLst>
                <a:ext uri="{FF2B5EF4-FFF2-40B4-BE49-F238E27FC236}">
                  <a16:creationId xmlns:a16="http://schemas.microsoft.com/office/drawing/2014/main" id="{4FAE5709-711E-48E9-B1BB-9AF204643569}"/>
                </a:ext>
              </a:extLst>
            </p:cNvPr>
            <p:cNvSpPr txBox="1"/>
            <p:nvPr/>
          </p:nvSpPr>
          <p:spPr>
            <a:xfrm>
              <a:off x="699999" y="3221046"/>
              <a:ext cx="1471878" cy="461666"/>
            </a:xfrm>
            <a:prstGeom prst="rect">
              <a:avLst/>
            </a:prstGeom>
            <a:gradFill rotWithShape="1">
              <a:gsLst>
                <a:gs pos="0">
                  <a:srgbClr val="97BF0D">
                    <a:tint val="50000"/>
                    <a:satMod val="300000"/>
                  </a:srgbClr>
                </a:gs>
                <a:gs pos="35000">
                  <a:srgbClr val="97BF0D">
                    <a:tint val="37000"/>
                    <a:satMod val="300000"/>
                  </a:srgbClr>
                </a:gs>
                <a:gs pos="100000">
                  <a:srgbClr val="97BF0D">
                    <a:tint val="15000"/>
                    <a:satMod val="350000"/>
                  </a:srgbClr>
                </a:gs>
              </a:gsLst>
              <a:lin ang="16200000" scaled="1"/>
            </a:gradFill>
            <a:ln w="9525" cap="flat" cmpd="sng" algn="ctr">
              <a:solidFill>
                <a:srgbClr val="97BF0D">
                  <a:shade val="95000"/>
                  <a:satMod val="105000"/>
                </a:srgbClr>
              </a:solidFill>
              <a:prstDash val="solid"/>
            </a:ln>
            <a:effectLst>
              <a:outerShdw blurRad="40000" dist="20000" dir="5400000" rotWithShape="0">
                <a:srgbClr val="000000">
                  <a:alpha val="38000"/>
                </a:srgbClr>
              </a:outerShdw>
            </a:effectLst>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r>
                <a:rPr kumimoji="0" lang="fr-FR" sz="1200" b="0" i="0" u="none" strike="noStrike" kern="1200" cap="none" spc="0" normalizeH="0" baseline="0" noProof="0" dirty="0">
                  <a:ln>
                    <a:noFill/>
                  </a:ln>
                  <a:solidFill>
                    <a:prstClr val="black"/>
                  </a:solidFill>
                  <a:effectLst/>
                  <a:uLnTx/>
                  <a:uFillTx/>
                  <a:latin typeface="Arial"/>
                  <a:ea typeface="+mn-ea"/>
                  <a:cs typeface="Arial"/>
                  <a:sym typeface="Arial"/>
                </a:rPr>
                <a:t>Licence autorisée :</a:t>
              </a:r>
            </a:p>
            <a:p>
              <a:pPr marL="0" marR="0" lvl="0" indent="0" algn="ctr" defTabSz="342900" rtl="0" eaLnBrk="1" fontAlgn="auto" latinLnBrk="0" hangingPunct="1">
                <a:lnSpc>
                  <a:spcPct val="100000"/>
                </a:lnSpc>
                <a:spcBef>
                  <a:spcPts val="0"/>
                </a:spcBef>
                <a:spcAft>
                  <a:spcPts val="0"/>
                </a:spcAft>
                <a:buClrTx/>
                <a:buSzTx/>
                <a:buFont typeface="Arial"/>
                <a:buNone/>
                <a:tabLst/>
                <a:defRPr/>
              </a:pPr>
              <a:r>
                <a:rPr kumimoji="0" lang="fr-FR" sz="1200" b="0" i="0" u="none" strike="noStrike" kern="1200" cap="none" spc="0" normalizeH="0" baseline="0" noProof="0" dirty="0">
                  <a:ln>
                    <a:noFill/>
                  </a:ln>
                  <a:solidFill>
                    <a:prstClr val="black"/>
                  </a:solidFill>
                  <a:effectLst/>
                  <a:uLnTx/>
                  <a:uFillTx/>
                  <a:latin typeface="Arial"/>
                  <a:ea typeface="+mn-ea"/>
                  <a:cs typeface="Arial"/>
                  <a:sym typeface="Arial"/>
                </a:rPr>
                <a:t>CC-0 ou CC-BY</a:t>
              </a:r>
            </a:p>
          </p:txBody>
        </p:sp>
        <p:grpSp>
          <p:nvGrpSpPr>
            <p:cNvPr id="40" name="Groupe 39">
              <a:extLst>
                <a:ext uri="{FF2B5EF4-FFF2-40B4-BE49-F238E27FC236}">
                  <a16:creationId xmlns:a16="http://schemas.microsoft.com/office/drawing/2014/main" id="{1FED58A9-325E-4C0F-82AD-7EAB523C34E8}"/>
                </a:ext>
              </a:extLst>
            </p:cNvPr>
            <p:cNvGrpSpPr/>
            <p:nvPr/>
          </p:nvGrpSpPr>
          <p:grpSpPr>
            <a:xfrm>
              <a:off x="4007812" y="2673610"/>
              <a:ext cx="1444010" cy="653026"/>
              <a:chOff x="7084268" y="4384903"/>
              <a:chExt cx="1925346" cy="870701"/>
            </a:xfrm>
          </p:grpSpPr>
          <p:sp>
            <p:nvSpPr>
              <p:cNvPr id="41" name="ZoneTexte 40">
                <a:extLst>
                  <a:ext uri="{FF2B5EF4-FFF2-40B4-BE49-F238E27FC236}">
                    <a16:creationId xmlns:a16="http://schemas.microsoft.com/office/drawing/2014/main" id="{B752FA19-0F4D-463A-852B-5FF62ECD8409}"/>
                  </a:ext>
                </a:extLst>
              </p:cNvPr>
              <p:cNvSpPr txBox="1"/>
              <p:nvPr/>
            </p:nvSpPr>
            <p:spPr>
              <a:xfrm>
                <a:off x="7365572" y="4886272"/>
                <a:ext cx="1644042" cy="369332"/>
              </a:xfrm>
              <a:prstGeom prst="rect">
                <a:avLst/>
              </a:prstGeom>
              <a:gradFill rotWithShape="1">
                <a:gsLst>
                  <a:gs pos="0">
                    <a:srgbClr val="E2007A">
                      <a:tint val="50000"/>
                      <a:satMod val="300000"/>
                    </a:srgbClr>
                  </a:gs>
                  <a:gs pos="35000">
                    <a:srgbClr val="E2007A">
                      <a:tint val="37000"/>
                      <a:satMod val="300000"/>
                    </a:srgbClr>
                  </a:gs>
                  <a:gs pos="100000">
                    <a:srgbClr val="E2007A">
                      <a:tint val="15000"/>
                      <a:satMod val="350000"/>
                    </a:srgbClr>
                  </a:gs>
                </a:gsLst>
                <a:lin ang="16200000" scaled="1"/>
              </a:gradFill>
              <a:ln w="9525" cap="flat" cmpd="sng" algn="ctr">
                <a:solidFill>
                  <a:srgbClr val="E2007A">
                    <a:shade val="95000"/>
                    <a:satMod val="105000"/>
                  </a:srgbClr>
                </a:solidFill>
                <a:prstDash val="solid"/>
              </a:ln>
              <a:effectLst>
                <a:outerShdw blurRad="40000" dist="20000" dir="5400000" rotWithShape="0">
                  <a:srgbClr val="000000">
                    <a:alpha val="38000"/>
                  </a:srgbClr>
                </a:outerShdw>
              </a:effectLst>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r>
                  <a:rPr kumimoji="0" lang="fr-FR" sz="1200" b="0" i="0" u="none" strike="noStrike" kern="1200" cap="none" spc="0" normalizeH="0" baseline="0" noProof="0" dirty="0">
                    <a:ln>
                      <a:noFill/>
                    </a:ln>
                    <a:solidFill>
                      <a:prstClr val="black"/>
                    </a:solidFill>
                    <a:effectLst/>
                    <a:uLnTx/>
                    <a:uFillTx/>
                    <a:latin typeface="Arial"/>
                    <a:ea typeface="+mn-ea"/>
                    <a:cs typeface="Arial"/>
                    <a:sym typeface="Arial"/>
                  </a:rPr>
                  <a:t>Licence CC-BY</a:t>
                </a:r>
              </a:p>
            </p:txBody>
          </p:sp>
          <p:sp>
            <p:nvSpPr>
              <p:cNvPr id="42" name="Flèche : courbe vers la droite 41">
                <a:extLst>
                  <a:ext uri="{FF2B5EF4-FFF2-40B4-BE49-F238E27FC236}">
                    <a16:creationId xmlns:a16="http://schemas.microsoft.com/office/drawing/2014/main" id="{9D8313B0-EB83-463D-8C80-48E65975CC57}"/>
                  </a:ext>
                </a:extLst>
              </p:cNvPr>
              <p:cNvSpPr/>
              <p:nvPr/>
            </p:nvSpPr>
            <p:spPr>
              <a:xfrm>
                <a:off x="7084268" y="4384903"/>
                <a:ext cx="622560" cy="634025"/>
              </a:xfrm>
              <a:prstGeom prst="curvedRightArrow">
                <a:avLst>
                  <a:gd name="adj1" fmla="val 12077"/>
                  <a:gd name="adj2" fmla="val 50000"/>
                  <a:gd name="adj3" fmla="val 25000"/>
                </a:avLst>
              </a:prstGeom>
              <a:gradFill rotWithShape="1">
                <a:gsLst>
                  <a:gs pos="0">
                    <a:srgbClr val="97BF0D">
                      <a:tint val="100000"/>
                      <a:shade val="100000"/>
                      <a:satMod val="130000"/>
                    </a:srgbClr>
                  </a:gs>
                  <a:gs pos="100000">
                    <a:srgbClr val="97BF0D">
                      <a:tint val="50000"/>
                      <a:shade val="100000"/>
                      <a:satMod val="350000"/>
                    </a:srgbClr>
                  </a:gs>
                </a:gsLst>
                <a:lin ang="16200000" scaled="0"/>
              </a:gradFill>
              <a:ln w="9525" cap="flat" cmpd="sng" algn="ctr">
                <a:solidFill>
                  <a:srgbClr val="97BF0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fr-FR" sz="1350" b="0" i="0" u="none" strike="noStrike" kern="1200" cap="none" spc="0" normalizeH="0" baseline="0" noProof="0">
                  <a:ln>
                    <a:noFill/>
                  </a:ln>
                  <a:solidFill>
                    <a:prstClr val="black"/>
                  </a:solidFill>
                  <a:effectLst/>
                  <a:uLnTx/>
                  <a:uFillTx/>
                  <a:latin typeface="Arial"/>
                  <a:ea typeface="+mn-ea"/>
                  <a:cs typeface="Arial"/>
                  <a:sym typeface="Arial"/>
                </a:endParaRPr>
              </a:p>
            </p:txBody>
          </p:sp>
        </p:grpSp>
      </p:grpSp>
      <p:sp>
        <p:nvSpPr>
          <p:cNvPr id="24" name="Google Shape;105;p8">
            <a:extLst>
              <a:ext uri="{FF2B5EF4-FFF2-40B4-BE49-F238E27FC236}">
                <a16:creationId xmlns:a16="http://schemas.microsoft.com/office/drawing/2014/main" id="{CFAAC6AB-1474-4B7B-A045-FD917982A550}"/>
              </a:ext>
            </a:extLst>
          </p:cNvPr>
          <p:cNvSpPr txBox="1">
            <a:spLocks/>
          </p:cNvSpPr>
          <p:nvPr/>
        </p:nvSpPr>
        <p:spPr>
          <a:xfrm>
            <a:off x="168166" y="44161"/>
            <a:ext cx="6589844"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Modalités de diffusion des données</a:t>
            </a:r>
          </a:p>
        </p:txBody>
      </p:sp>
    </p:spTree>
    <p:extLst>
      <p:ext uri="{BB962C8B-B14F-4D97-AF65-F5344CB8AC3E}">
        <p14:creationId xmlns:p14="http://schemas.microsoft.com/office/powerpoint/2010/main" val="114271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500" fill="hold"/>
                                        <p:tgtEl>
                                          <p:spTgt spid="39"/>
                                        </p:tgtEl>
                                        <p:attrNameLst>
                                          <p:attrName>ppt_w</p:attrName>
                                        </p:attrNameLst>
                                      </p:cBhvr>
                                      <p:tavLst>
                                        <p:tav tm="0">
                                          <p:val>
                                            <p:fltVal val="0"/>
                                          </p:val>
                                        </p:tav>
                                        <p:tav tm="100000">
                                          <p:val>
                                            <p:strVal val="#ppt_w"/>
                                          </p:val>
                                        </p:tav>
                                      </p:tavLst>
                                    </p:anim>
                                    <p:anim calcmode="lin" valueType="num">
                                      <p:cBhvr>
                                        <p:cTn id="18" dur="500" fill="hold"/>
                                        <p:tgtEl>
                                          <p:spTgt spid="39"/>
                                        </p:tgtEl>
                                        <p:attrNameLst>
                                          <p:attrName>ppt_h</p:attrName>
                                        </p:attrNameLst>
                                      </p:cBhvr>
                                      <p:tavLst>
                                        <p:tav tm="0">
                                          <p:val>
                                            <p:fltVal val="0"/>
                                          </p:val>
                                        </p:tav>
                                        <p:tav tm="100000">
                                          <p:val>
                                            <p:strVal val="#ppt_h"/>
                                          </p:val>
                                        </p:tav>
                                      </p:tavLst>
                                    </p:anim>
                                    <p:animEffect transition="in" filter="fade">
                                      <p:cBhvr>
                                        <p:cTn id="19" dur="5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8" name="Image 17">
            <a:extLst>
              <a:ext uri="{FF2B5EF4-FFF2-40B4-BE49-F238E27FC236}">
                <a16:creationId xmlns:a16="http://schemas.microsoft.com/office/drawing/2014/main" id="{D36737D9-9E04-44CA-8D9B-028D5BC643CA}"/>
              </a:ext>
            </a:extLst>
          </p:cNvPr>
          <p:cNvPicPr>
            <a:picLocks noChangeAspect="1"/>
          </p:cNvPicPr>
          <p:nvPr/>
        </p:nvPicPr>
        <p:blipFill>
          <a:blip r:embed="rId3"/>
          <a:stretch>
            <a:fillRect/>
          </a:stretch>
        </p:blipFill>
        <p:spPr>
          <a:xfrm>
            <a:off x="6129398" y="4833871"/>
            <a:ext cx="688321" cy="242477"/>
          </a:xfrm>
          <a:prstGeom prst="rect">
            <a:avLst/>
          </a:prstGeom>
        </p:spPr>
      </p:pic>
      <p:sp>
        <p:nvSpPr>
          <p:cNvPr id="6" name="Google Shape;105;p8">
            <a:extLst>
              <a:ext uri="{FF2B5EF4-FFF2-40B4-BE49-F238E27FC236}">
                <a16:creationId xmlns:a16="http://schemas.microsoft.com/office/drawing/2014/main" id="{2BD288B2-AE1C-49EC-9FEF-F87E8C72AB91}"/>
              </a:ext>
            </a:extLst>
          </p:cNvPr>
          <p:cNvSpPr txBox="1">
            <a:spLocks/>
          </p:cNvSpPr>
          <p:nvPr/>
        </p:nvSpPr>
        <p:spPr>
          <a:xfrm>
            <a:off x="168166" y="44161"/>
            <a:ext cx="6589844"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Critère 5 - </a:t>
            </a:r>
            <a:r>
              <a:rPr kumimoji="0" lang="fr-FR" sz="2600" b="1" i="1" u="none" strike="noStrike" kern="0" cap="none" spc="0" normalizeH="0" baseline="0" noProof="0" dirty="0">
                <a:ln>
                  <a:noFill/>
                </a:ln>
                <a:solidFill>
                  <a:prstClr val="black"/>
                </a:solidFill>
                <a:effectLst/>
                <a:uLnTx/>
                <a:uFillTx/>
                <a:latin typeface="Oswald"/>
                <a:sym typeface="Oswald"/>
              </a:rPr>
              <a:t>Data paper </a:t>
            </a:r>
            <a:r>
              <a:rPr kumimoji="0" lang="fr-FR" sz="2600" b="1" i="0" u="none" strike="noStrike" kern="0" cap="none" spc="0" normalizeH="0" baseline="0" noProof="0" dirty="0">
                <a:ln>
                  <a:noFill/>
                </a:ln>
                <a:solidFill>
                  <a:prstClr val="black"/>
                </a:solidFill>
                <a:effectLst/>
                <a:uLnTx/>
                <a:uFillTx/>
                <a:latin typeface="Oswald"/>
                <a:sym typeface="Oswald"/>
              </a:rPr>
              <a:t>/ Article de recherche</a:t>
            </a:r>
          </a:p>
        </p:txBody>
      </p:sp>
      <p:sp>
        <p:nvSpPr>
          <p:cNvPr id="8" name="Rectangle 7">
            <a:extLst>
              <a:ext uri="{FF2B5EF4-FFF2-40B4-BE49-F238E27FC236}">
                <a16:creationId xmlns:a16="http://schemas.microsoft.com/office/drawing/2014/main" id="{D0C9E147-2209-4433-BF26-EBBDA5875746}"/>
              </a:ext>
            </a:extLst>
          </p:cNvPr>
          <p:cNvSpPr/>
          <p:nvPr/>
        </p:nvSpPr>
        <p:spPr>
          <a:xfrm>
            <a:off x="360000" y="900000"/>
            <a:ext cx="6398010" cy="446020"/>
          </a:xfrm>
          <a:prstGeom prst="rect">
            <a:avLst/>
          </a:prstGeom>
        </p:spPr>
        <p:txBody>
          <a:bodyPr wrap="square">
            <a:spAutoFit/>
          </a:bodyPr>
          <a:lstStyle/>
          <a:p>
            <a:pPr marL="266700" marR="0" lvl="0" indent="-266700" algn="l" defTabSz="342900" rtl="0" eaLnBrk="1" fontAlgn="auto" latinLnBrk="0" hangingPunct="1">
              <a:lnSpc>
                <a:spcPct val="114000"/>
              </a:lnSpc>
              <a:spcBef>
                <a:spcPts val="450"/>
              </a:spcBef>
              <a:spcAft>
                <a:spcPts val="450"/>
              </a:spcAft>
              <a:buClr>
                <a:srgbClr val="E2007A"/>
              </a:buClr>
              <a:buSzTx/>
              <a:buFont typeface="Wingdings" panose="05000000000000000000" pitchFamily="2" charset="2"/>
              <a:buChar char="§"/>
              <a:tabLst/>
              <a:defRPr/>
            </a:pPr>
            <a:r>
              <a:rPr kumimoji="0" lang="fr-FR" sz="2200" b="0" i="1" u="none" strike="noStrike" kern="1200" cap="none" spc="0" normalizeH="0" baseline="0" noProof="0" dirty="0">
                <a:ln>
                  <a:noFill/>
                </a:ln>
                <a:solidFill>
                  <a:srgbClr val="0070C0"/>
                </a:solidFill>
                <a:effectLst/>
                <a:uLnTx/>
                <a:uFillTx/>
                <a:latin typeface="Arial"/>
                <a:ea typeface="+mn-ea"/>
                <a:cs typeface="Arial"/>
                <a:sym typeface="Arial"/>
              </a:rPr>
              <a:t>Data paper</a:t>
            </a:r>
            <a:r>
              <a:rPr kumimoji="0" lang="fr-FR" sz="2200" b="0" i="0" u="none" strike="noStrike" kern="1200" cap="none" spc="0" normalizeH="0" baseline="0" noProof="0" dirty="0">
                <a:ln>
                  <a:noFill/>
                </a:ln>
                <a:solidFill>
                  <a:srgbClr val="0070C0"/>
                </a:solidFill>
                <a:effectLst/>
                <a:uLnTx/>
                <a:uFillTx/>
                <a:latin typeface="Arial"/>
                <a:ea typeface="+mn-ea"/>
                <a:cs typeface="Arial"/>
                <a:sym typeface="Arial"/>
              </a:rPr>
              <a:t> complémentaire du </a:t>
            </a:r>
            <a:r>
              <a:rPr kumimoji="0" lang="fr-FR" sz="2200" b="0" i="1" u="none" strike="noStrike" kern="1200" cap="none" spc="0" normalizeH="0" baseline="0" noProof="0" dirty="0">
                <a:ln>
                  <a:noFill/>
                </a:ln>
                <a:solidFill>
                  <a:srgbClr val="0070C0"/>
                </a:solidFill>
                <a:effectLst/>
                <a:uLnTx/>
                <a:uFillTx/>
                <a:latin typeface="Arial"/>
                <a:ea typeface="+mn-ea"/>
                <a:cs typeface="Arial"/>
                <a:sym typeface="Arial"/>
              </a:rPr>
              <a:t>Research paper</a:t>
            </a:r>
          </a:p>
        </p:txBody>
      </p:sp>
      <p:sp>
        <p:nvSpPr>
          <p:cNvPr id="10" name="Rectangle 9">
            <a:extLst>
              <a:ext uri="{FF2B5EF4-FFF2-40B4-BE49-F238E27FC236}">
                <a16:creationId xmlns:a16="http://schemas.microsoft.com/office/drawing/2014/main" id="{90DA87A8-7652-428E-9781-0C0C31B491B6}"/>
              </a:ext>
            </a:extLst>
          </p:cNvPr>
          <p:cNvSpPr/>
          <p:nvPr/>
        </p:nvSpPr>
        <p:spPr>
          <a:xfrm>
            <a:off x="568378" y="1291567"/>
            <a:ext cx="6203700" cy="697563"/>
          </a:xfrm>
          <a:prstGeom prst="rect">
            <a:avLst/>
          </a:prstGeom>
        </p:spPr>
        <p:txBody>
          <a:bodyPr wrap="square">
            <a:spAutoFit/>
          </a:bodyPr>
          <a:lstStyle/>
          <a:p>
            <a:pPr marL="0" marR="0" lvl="0" indent="0" algn="l" defTabSz="342900" rtl="0" eaLnBrk="1" fontAlgn="auto" latinLnBrk="0" hangingPunct="1">
              <a:lnSpc>
                <a:spcPct val="114000"/>
              </a:lnSpc>
              <a:spcBef>
                <a:spcPts val="450"/>
              </a:spcBef>
              <a:spcAft>
                <a:spcPts val="450"/>
              </a:spcAft>
              <a:buClr>
                <a:srgbClr val="E2007A"/>
              </a:buClr>
              <a:buSzTx/>
              <a:buFont typeface="Arial"/>
              <a:buNone/>
              <a:tabLst/>
              <a:defRPr/>
            </a:pPr>
            <a:r>
              <a:rPr kumimoji="0" lang="fr-FR" sz="1800" b="0" i="0" u="none" strike="noStrike" kern="1200" cap="none" spc="0" normalizeH="0" baseline="0" noProof="0" dirty="0">
                <a:ln>
                  <a:noFill/>
                </a:ln>
                <a:solidFill>
                  <a:srgbClr val="FF0000"/>
                </a:solidFill>
                <a:effectLst/>
                <a:uLnTx/>
                <a:uFillTx/>
                <a:latin typeface="Arial"/>
                <a:ea typeface="+mn-ea"/>
                <a:cs typeface="Arial"/>
                <a:sym typeface="Arial"/>
              </a:rPr>
              <a:t>Mais</a:t>
            </a:r>
            <a:r>
              <a:rPr kumimoji="0" lang="fr-FR" sz="1800" b="0" i="0" u="none" strike="noStrike" kern="1200" cap="none" spc="0" normalizeH="0" baseline="0" noProof="0" dirty="0">
                <a:ln>
                  <a:noFill/>
                </a:ln>
                <a:solidFill>
                  <a:prstClr val="black"/>
                </a:solidFill>
                <a:effectLst/>
                <a:uLnTx/>
                <a:uFillTx/>
                <a:latin typeface="Arial"/>
                <a:ea typeface="+mn-ea"/>
                <a:cs typeface="Arial"/>
                <a:sym typeface="Arial"/>
              </a:rPr>
              <a:t> vérifiez, selon la revue choisie pour l’article de recherche, que publier le </a:t>
            </a:r>
            <a:r>
              <a:rPr kumimoji="0" lang="fr-FR" sz="1800" b="0" i="1" u="none" strike="noStrike" kern="1200" cap="none" spc="0" normalizeH="0" baseline="0" noProof="0" dirty="0">
                <a:ln>
                  <a:noFill/>
                </a:ln>
                <a:solidFill>
                  <a:prstClr val="black"/>
                </a:solidFill>
                <a:effectLst/>
                <a:uLnTx/>
                <a:uFillTx/>
                <a:latin typeface="Arial"/>
                <a:ea typeface="+mn-ea"/>
                <a:cs typeface="Arial"/>
                <a:sym typeface="Arial"/>
              </a:rPr>
              <a:t>Data paper </a:t>
            </a:r>
            <a:r>
              <a:rPr kumimoji="0" lang="fr-FR" sz="1800" b="0" i="0" u="none" strike="noStrike" kern="1200" cap="none" spc="0" normalizeH="0" baseline="0" noProof="0" dirty="0">
                <a:ln>
                  <a:noFill/>
                </a:ln>
                <a:solidFill>
                  <a:prstClr val="black"/>
                </a:solidFill>
                <a:effectLst/>
                <a:uLnTx/>
                <a:uFillTx/>
                <a:latin typeface="Arial"/>
                <a:ea typeface="+mn-ea"/>
                <a:cs typeface="Arial"/>
                <a:sym typeface="Arial"/>
              </a:rPr>
              <a:t>ne sera pas bloquant</a:t>
            </a:r>
          </a:p>
        </p:txBody>
      </p:sp>
      <p:sp>
        <p:nvSpPr>
          <p:cNvPr id="12" name="Rectangle 11">
            <a:extLst>
              <a:ext uri="{FF2B5EF4-FFF2-40B4-BE49-F238E27FC236}">
                <a16:creationId xmlns:a16="http://schemas.microsoft.com/office/drawing/2014/main" id="{17C70A4E-8036-426C-8D3B-F06B70A47071}"/>
              </a:ext>
            </a:extLst>
          </p:cNvPr>
          <p:cNvSpPr/>
          <p:nvPr/>
        </p:nvSpPr>
        <p:spPr>
          <a:xfrm>
            <a:off x="360001" y="1997662"/>
            <a:ext cx="6412078" cy="2227789"/>
          </a:xfrm>
          <a:prstGeom prst="rect">
            <a:avLst/>
          </a:prstGeom>
        </p:spPr>
        <p:txBody>
          <a:bodyPr wrap="square">
            <a:spAutoFit/>
          </a:bodyPr>
          <a:lstStyle/>
          <a:p>
            <a:pPr marL="266700" marR="0" lvl="0" indent="-266700" algn="l" defTabSz="342900" rtl="0" eaLnBrk="1" fontAlgn="auto" latinLnBrk="0" hangingPunct="1">
              <a:lnSpc>
                <a:spcPct val="100000"/>
              </a:lnSpc>
              <a:spcBef>
                <a:spcPts val="450"/>
              </a:spcBef>
              <a:spcAft>
                <a:spcPts val="0"/>
              </a:spcAft>
              <a:buClr>
                <a:srgbClr val="E2007A"/>
              </a:buClr>
              <a:buSzTx/>
              <a:buFont typeface="Wingdings" panose="05000000000000000000" pitchFamily="2" charset="2"/>
              <a:buChar char="§"/>
              <a:tabLst/>
              <a:defRPr/>
            </a:pPr>
            <a:r>
              <a:rPr kumimoji="0" lang="fr-FR" sz="2000" b="0" i="0" u="none" strike="noStrike" kern="1200" cap="none" spc="0" normalizeH="0" baseline="0" noProof="0" dirty="0">
                <a:ln>
                  <a:noFill/>
                </a:ln>
                <a:solidFill>
                  <a:srgbClr val="0070C0"/>
                </a:solidFill>
                <a:effectLst/>
                <a:uLnTx/>
                <a:uFillTx/>
                <a:latin typeface="Arial"/>
                <a:ea typeface="+mn-ea"/>
                <a:cs typeface="Arial"/>
                <a:sym typeface="Arial"/>
              </a:rPr>
              <a:t>Certaines revues l’acceptent</a:t>
            </a:r>
          </a:p>
          <a:p>
            <a:pPr marL="450850" marR="0" lvl="0" indent="-311150" algn="just" defTabSz="336947" rtl="0" eaLnBrk="1" fontAlgn="auto" latinLnBrk="0" hangingPunct="1">
              <a:lnSpc>
                <a:spcPct val="100000"/>
              </a:lnSpc>
              <a:spcBef>
                <a:spcPts val="300"/>
              </a:spcBef>
              <a:spcAft>
                <a:spcPts val="0"/>
              </a:spcAft>
              <a:buClr>
                <a:srgbClr val="0070C0"/>
              </a:buClr>
              <a:buSzTx/>
              <a:buFontTx/>
              <a:buNone/>
              <a:tabLst>
                <a:tab pos="361950" algn="l"/>
              </a:tabLst>
              <a:defRPr/>
            </a:pPr>
            <a:r>
              <a:rPr kumimoji="0" lang="fr-FR" sz="1350" b="0" i="1" u="none" strike="noStrike" kern="0" cap="none" spc="0" normalizeH="0" baseline="0" noProof="0" dirty="0">
                <a:ln>
                  <a:noFill/>
                </a:ln>
                <a:solidFill>
                  <a:sysClr val="windowText" lastClr="000000"/>
                </a:solidFill>
                <a:effectLst/>
                <a:uLnTx/>
                <a:uFillTx/>
                <a:latin typeface="Arial"/>
                <a:cs typeface="Arial"/>
                <a:sym typeface="Arial"/>
              </a:rPr>
              <a:t>	</a:t>
            </a:r>
            <a:r>
              <a:rPr kumimoji="0" lang="fr-FR" sz="1400" b="0" i="0" u="none" strike="noStrike" kern="0" cap="none" spc="0" normalizeH="0" baseline="0" noProof="0" dirty="0">
                <a:ln>
                  <a:noFill/>
                </a:ln>
                <a:solidFill>
                  <a:sysClr val="windowText" lastClr="000000"/>
                </a:solidFill>
                <a:effectLst/>
                <a:uLnTx/>
                <a:uFillTx/>
                <a:latin typeface="Arial"/>
                <a:cs typeface="Arial"/>
                <a:sym typeface="Arial"/>
              </a:rPr>
              <a:t>Voir liste : </a:t>
            </a:r>
            <a:r>
              <a:rPr kumimoji="0" lang="fr-FR" sz="1200" b="0" i="0" u="none" strike="noStrike" kern="0" cap="none" spc="0" normalizeH="0" baseline="0" noProof="0" dirty="0">
                <a:ln>
                  <a:noFill/>
                </a:ln>
                <a:solidFill>
                  <a:sysClr val="windowText" lastClr="000000"/>
                </a:solidFill>
                <a:effectLst/>
                <a:uLnTx/>
                <a:uFillTx/>
                <a:latin typeface="Arial"/>
                <a:cs typeface="Arial"/>
                <a:sym typeface="Arial"/>
                <a:hlinkClick r:id="rId4"/>
              </a:rPr>
              <a:t>https://open-research-europe.ec.europa.eu/data-policies</a:t>
            </a:r>
            <a:endParaRPr kumimoji="0" lang="fr-FR" sz="1200" b="0" i="0" u="none" strike="noStrike" kern="0" cap="none" spc="0" normalizeH="0" baseline="0" noProof="0" dirty="0">
              <a:ln>
                <a:noFill/>
              </a:ln>
              <a:solidFill>
                <a:sysClr val="windowText" lastClr="000000"/>
              </a:solidFill>
              <a:effectLst/>
              <a:uLnTx/>
              <a:uFillTx/>
              <a:latin typeface="Arial"/>
              <a:cs typeface="Arial"/>
              <a:sym typeface="Arial"/>
            </a:endParaRPr>
          </a:p>
          <a:p>
            <a:pPr marL="450850" marR="0" lvl="0" indent="-311150" algn="just" defTabSz="336947" rtl="0" eaLnBrk="1" fontAlgn="auto" latinLnBrk="0" hangingPunct="1">
              <a:lnSpc>
                <a:spcPct val="100000"/>
              </a:lnSpc>
              <a:spcBef>
                <a:spcPts val="300"/>
              </a:spcBef>
              <a:spcAft>
                <a:spcPts val="0"/>
              </a:spcAft>
              <a:buClr>
                <a:srgbClr val="0070C0"/>
              </a:buClr>
              <a:buSzTx/>
              <a:buFontTx/>
              <a:buNone/>
              <a:tabLst>
                <a:tab pos="361950" algn="l"/>
              </a:tabLst>
              <a:defRPr/>
            </a:pPr>
            <a:r>
              <a:rPr kumimoji="0" lang="fr-FR" sz="1400" b="0" i="0" u="none" strike="noStrike" kern="0" cap="none" spc="0" normalizeH="0" baseline="0" noProof="0" dirty="0">
                <a:ln>
                  <a:noFill/>
                </a:ln>
                <a:solidFill>
                  <a:sysClr val="windowText" lastClr="000000"/>
                </a:solidFill>
                <a:effectLst/>
                <a:uLnTx/>
                <a:uFillTx/>
                <a:latin typeface="Arial"/>
                <a:cs typeface="Arial"/>
                <a:sym typeface="Arial"/>
              </a:rPr>
              <a:t>	ou la note des </a:t>
            </a:r>
            <a:r>
              <a:rPr kumimoji="0" lang="fr-FR" sz="1400" b="0" i="0" u="none" strike="noStrike" kern="0" cap="none" spc="0" normalizeH="0" baseline="0" noProof="0" dirty="0">
                <a:ln>
                  <a:noFill/>
                </a:ln>
                <a:solidFill>
                  <a:sysClr val="windowText" lastClr="000000"/>
                </a:solidFill>
                <a:effectLst/>
                <a:uLnTx/>
                <a:uFillTx/>
                <a:latin typeface="Arial"/>
                <a:cs typeface="Arial"/>
                <a:sym typeface="Arial"/>
                <a:hlinkClick r:id="rId5"/>
              </a:rPr>
              <a:t>revues du groupe Nature</a:t>
            </a:r>
            <a:r>
              <a:rPr kumimoji="0" lang="fr-FR" sz="1400" b="0" i="0" u="none" strike="noStrike" kern="0" cap="none" spc="0" normalizeH="0" baseline="0" noProof="0" dirty="0">
                <a:ln>
                  <a:noFill/>
                </a:ln>
                <a:solidFill>
                  <a:sysClr val="windowText" lastClr="000000"/>
                </a:solidFill>
                <a:effectLst/>
                <a:uLnTx/>
                <a:uFillTx/>
                <a:latin typeface="Arial"/>
                <a:cs typeface="Arial"/>
                <a:sym typeface="Arial"/>
              </a:rPr>
              <a:t> ou des éditeurs </a:t>
            </a:r>
            <a:r>
              <a:rPr kumimoji="0" lang="fr-FR" sz="1200" b="0" i="0" u="none" strike="noStrike" kern="0" cap="none" spc="0" normalizeH="0" baseline="0" noProof="0" dirty="0">
                <a:ln>
                  <a:noFill/>
                </a:ln>
                <a:solidFill>
                  <a:prstClr val="black"/>
                </a:solidFill>
                <a:effectLst/>
                <a:uLnTx/>
                <a:uFillTx/>
                <a:latin typeface="Arial"/>
                <a:cs typeface="Arial"/>
                <a:sym typeface="Arial"/>
                <a:hlinkClick r:id="rId6"/>
              </a:rPr>
              <a:t>BMC, </a:t>
            </a:r>
            <a:r>
              <a:rPr kumimoji="0" lang="fr-FR" sz="1200" b="0" i="0" u="none" strike="noStrike" kern="0" cap="none" spc="0" normalizeH="0" baseline="0" noProof="0" dirty="0" err="1">
                <a:ln>
                  <a:noFill/>
                </a:ln>
                <a:solidFill>
                  <a:prstClr val="black"/>
                </a:solidFill>
                <a:effectLst/>
                <a:uLnTx/>
                <a:uFillTx/>
                <a:latin typeface="Arial"/>
                <a:cs typeface="Arial"/>
                <a:sym typeface="Arial"/>
                <a:hlinkClick r:id="rId6"/>
              </a:rPr>
              <a:t>PLoS</a:t>
            </a:r>
            <a:r>
              <a:rPr kumimoji="0" lang="fr-FR" sz="1200" b="0" i="0" u="none" strike="noStrike" kern="0" cap="none" spc="0" normalizeH="0" baseline="0" noProof="0" dirty="0">
                <a:ln>
                  <a:noFill/>
                </a:ln>
                <a:solidFill>
                  <a:prstClr val="black"/>
                </a:solidFill>
                <a:effectLst/>
                <a:uLnTx/>
                <a:uFillTx/>
                <a:latin typeface="Arial"/>
                <a:cs typeface="Arial"/>
                <a:sym typeface="Arial"/>
                <a:hlinkClick r:id="rId6"/>
              </a:rPr>
              <a:t>, Elsevier, SAGE, PNAS, Science</a:t>
            </a:r>
            <a:endParaRPr kumimoji="0" lang="fr-FR" sz="1200" b="0" i="0" u="none" strike="noStrike" kern="0" cap="none" spc="0" normalizeH="0" baseline="0" noProof="0" dirty="0">
              <a:ln>
                <a:noFill/>
              </a:ln>
              <a:solidFill>
                <a:prstClr val="black"/>
              </a:solidFill>
              <a:effectLst/>
              <a:uLnTx/>
              <a:uFillTx/>
              <a:latin typeface="Arial"/>
              <a:cs typeface="Arial"/>
              <a:sym typeface="Arial"/>
            </a:endParaRPr>
          </a:p>
          <a:p>
            <a:pPr marL="266700" marR="0" lvl="0" indent="-266700" algn="l" defTabSz="342900" rtl="0" eaLnBrk="1" fontAlgn="auto" latinLnBrk="0" hangingPunct="1">
              <a:lnSpc>
                <a:spcPct val="114000"/>
              </a:lnSpc>
              <a:spcBef>
                <a:spcPts val="1200"/>
              </a:spcBef>
              <a:spcAft>
                <a:spcPts val="450"/>
              </a:spcAft>
              <a:buClr>
                <a:srgbClr val="E2007A"/>
              </a:buClr>
              <a:buSzTx/>
              <a:buFont typeface="Wingdings" panose="05000000000000000000" pitchFamily="2" charset="2"/>
              <a:buChar char="§"/>
              <a:tabLst/>
              <a:defRPr/>
            </a:pPr>
            <a:r>
              <a:rPr kumimoji="0" lang="fr-FR" sz="2000" b="0" i="0" u="none" strike="noStrike" kern="1200" cap="none" spc="0" normalizeH="0" baseline="0" noProof="0" dirty="0">
                <a:ln>
                  <a:noFill/>
                </a:ln>
                <a:solidFill>
                  <a:srgbClr val="0070C0"/>
                </a:solidFill>
                <a:effectLst/>
                <a:uLnTx/>
                <a:uFillTx/>
                <a:latin typeface="Arial"/>
                <a:ea typeface="+mn-ea"/>
                <a:cs typeface="Arial"/>
                <a:sym typeface="Arial"/>
              </a:rPr>
              <a:t>Pour d’autres, la publication du </a:t>
            </a:r>
            <a:r>
              <a:rPr kumimoji="0" lang="fr-FR" sz="2000" b="0" i="1" u="none" strike="noStrike" kern="1200" cap="none" spc="0" normalizeH="0" baseline="0" noProof="0" dirty="0">
                <a:ln>
                  <a:noFill/>
                </a:ln>
                <a:solidFill>
                  <a:srgbClr val="0070C0"/>
                </a:solidFill>
                <a:effectLst/>
                <a:uLnTx/>
                <a:uFillTx/>
                <a:latin typeface="Arial"/>
                <a:ea typeface="+mn-ea"/>
                <a:cs typeface="Arial"/>
                <a:sym typeface="Arial"/>
              </a:rPr>
              <a:t>Data paper </a:t>
            </a:r>
            <a:r>
              <a:rPr kumimoji="0" lang="fr-FR" sz="2000" b="0" i="0" u="none" strike="noStrike" kern="1200" cap="none" spc="0" normalizeH="0" baseline="0" noProof="0" dirty="0">
                <a:ln>
                  <a:noFill/>
                </a:ln>
                <a:solidFill>
                  <a:srgbClr val="0070C0"/>
                </a:solidFill>
                <a:effectLst/>
                <a:uLnTx/>
                <a:uFillTx/>
                <a:latin typeface="Arial"/>
                <a:ea typeface="+mn-ea"/>
                <a:cs typeface="Arial"/>
                <a:sym typeface="Arial"/>
              </a:rPr>
              <a:t>entraine une perte d’originalité pour l’article de recherche.</a:t>
            </a:r>
          </a:p>
          <a:p>
            <a:pPr marL="361950" marR="0" lvl="1" indent="0" algn="l" defTabSz="303610" rtl="0" eaLnBrk="1" fontAlgn="auto" latinLnBrk="0" hangingPunct="1">
              <a:lnSpc>
                <a:spcPct val="100000"/>
              </a:lnSpc>
              <a:spcBef>
                <a:spcPts val="0"/>
              </a:spcBef>
              <a:spcAft>
                <a:spcPts val="0"/>
              </a:spcAft>
              <a:buClr>
                <a:srgbClr val="E2007A"/>
              </a:buClr>
              <a:buSzTx/>
              <a:buFontTx/>
              <a:buNone/>
              <a:tabLst>
                <a:tab pos="673894" algn="l"/>
              </a:tabLst>
              <a:defRPr/>
            </a:pPr>
            <a:r>
              <a:rPr kumimoji="0" lang="fr-FR" sz="1400" b="0" i="0" u="none" strike="noStrike" kern="1200" cap="none" spc="0" normalizeH="0" baseline="0" noProof="0" dirty="0">
                <a:ln>
                  <a:noFill/>
                </a:ln>
                <a:solidFill>
                  <a:prstClr val="black"/>
                </a:solidFill>
                <a:effectLst/>
                <a:uLnTx/>
                <a:uFillTx/>
                <a:latin typeface="Arial"/>
                <a:ea typeface="+mn-ea"/>
                <a:cs typeface="Arial"/>
                <a:sym typeface="Arial"/>
              </a:rPr>
              <a:t>Toutes les revues de l’éditeur </a:t>
            </a:r>
            <a:r>
              <a:rPr kumimoji="0" lang="fr-FR" sz="1400" b="0" i="0" u="none" strike="noStrike" kern="1200" cap="none" spc="0" normalizeH="0" baseline="0" noProof="0" dirty="0" err="1">
                <a:ln>
                  <a:noFill/>
                </a:ln>
                <a:solidFill>
                  <a:prstClr val="black"/>
                </a:solidFill>
                <a:effectLst/>
                <a:uLnTx/>
                <a:uFillTx/>
                <a:latin typeface="Arial"/>
                <a:ea typeface="+mn-ea"/>
                <a:cs typeface="Arial"/>
                <a:sym typeface="Arial"/>
              </a:rPr>
              <a:t>Cell</a:t>
            </a:r>
            <a:r>
              <a:rPr kumimoji="0" lang="fr-FR" sz="1400" b="0" i="0" u="none" strike="noStrike" kern="1200" cap="none" spc="0" normalizeH="0" baseline="0" noProof="0" dirty="0">
                <a:ln>
                  <a:noFill/>
                </a:ln>
                <a:solidFill>
                  <a:prstClr val="black"/>
                </a:solidFill>
                <a:effectLst/>
                <a:uLnTx/>
                <a:uFillTx/>
                <a:latin typeface="Arial"/>
                <a:ea typeface="+mn-ea"/>
                <a:cs typeface="Arial"/>
                <a:sym typeface="Arial"/>
              </a:rPr>
              <a:t> </a:t>
            </a:r>
            <a:r>
              <a:rPr kumimoji="0" lang="fr-FR" sz="1400" b="0" i="0" u="none" strike="noStrike" kern="1200" cap="none" spc="0" normalizeH="0" baseline="0" noProof="0" dirty="0" err="1">
                <a:ln>
                  <a:noFill/>
                </a:ln>
                <a:solidFill>
                  <a:prstClr val="black"/>
                </a:solidFill>
                <a:effectLst/>
                <a:uLnTx/>
                <a:uFillTx/>
                <a:latin typeface="Arial"/>
                <a:ea typeface="+mn-ea"/>
                <a:cs typeface="Arial"/>
                <a:sym typeface="Arial"/>
              </a:rPr>
              <a:t>Press</a:t>
            </a:r>
            <a:r>
              <a:rPr kumimoji="0" lang="fr-FR" sz="1400" b="0" i="0" u="none" strike="noStrike" kern="1200" cap="none" spc="0" normalizeH="0" baseline="0" noProof="0" dirty="0">
                <a:ln>
                  <a:noFill/>
                </a:ln>
                <a:solidFill>
                  <a:prstClr val="black"/>
                </a:solidFill>
                <a:effectLst/>
                <a:uLnTx/>
                <a:uFillTx/>
                <a:latin typeface="Arial"/>
                <a:ea typeface="+mn-ea"/>
                <a:cs typeface="Arial"/>
                <a:sym typeface="Arial"/>
              </a:rPr>
              <a:t> : </a:t>
            </a:r>
            <a:r>
              <a:rPr kumimoji="0" lang="en-US" sz="1050" b="0" i="0" u="none" strike="noStrike" kern="0" cap="none" spc="0" normalizeH="0" baseline="0" noProof="0" dirty="0">
                <a:ln>
                  <a:noFill/>
                </a:ln>
                <a:solidFill>
                  <a:sysClr val="windowText" lastClr="000000"/>
                </a:solidFill>
                <a:effectLst/>
                <a:uLnTx/>
                <a:uFillTx/>
                <a:latin typeface="Arial"/>
                <a:cs typeface="Arial"/>
                <a:sym typeface="Arial"/>
                <a:hlinkClick r:id="rId7"/>
              </a:rPr>
              <a:t>https://www.cell.com/cell/authors#policies</a:t>
            </a:r>
            <a:r>
              <a:rPr kumimoji="0" lang="en-US" sz="1050" b="0" i="0" u="none" strike="noStrike" kern="0" cap="none" spc="0" normalizeH="0" baseline="0" noProof="0" dirty="0">
                <a:ln>
                  <a:noFill/>
                </a:ln>
                <a:solidFill>
                  <a:sysClr val="windowText" lastClr="000000"/>
                </a:solidFill>
                <a:effectLst/>
                <a:uLnTx/>
                <a:uFillTx/>
                <a:latin typeface="Arial"/>
                <a:cs typeface="Arial"/>
                <a:sym typeface="Arial"/>
              </a:rPr>
              <a:t> </a:t>
            </a:r>
          </a:p>
        </p:txBody>
      </p:sp>
    </p:spTree>
    <p:extLst>
      <p:ext uri="{BB962C8B-B14F-4D97-AF65-F5344CB8AC3E}">
        <p14:creationId xmlns:p14="http://schemas.microsoft.com/office/powerpoint/2010/main" val="102376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7" name="Rectangle 16">
            <a:extLst>
              <a:ext uri="{FF2B5EF4-FFF2-40B4-BE49-F238E27FC236}">
                <a16:creationId xmlns:a16="http://schemas.microsoft.com/office/drawing/2014/main" id="{ABC592F2-F5B2-4CE6-97F4-14F312EE9432}"/>
              </a:ext>
            </a:extLst>
          </p:cNvPr>
          <p:cNvSpPr/>
          <p:nvPr/>
        </p:nvSpPr>
        <p:spPr>
          <a:xfrm>
            <a:off x="360000" y="824936"/>
            <a:ext cx="6171428" cy="400110"/>
          </a:xfrm>
          <a:prstGeom prst="rect">
            <a:avLst/>
          </a:prstGeom>
        </p:spPr>
        <p:txBody>
          <a:bodyPr wrap="square">
            <a:spAutoFit/>
          </a:bodyPr>
          <a:lstStyle/>
          <a:p>
            <a:pPr marL="342900" marR="0" lvl="0" indent="-342900" algn="l" defTabSz="342900" rtl="0" eaLnBrk="1" fontAlgn="auto" latinLnBrk="0" hangingPunct="1">
              <a:lnSpc>
                <a:spcPct val="100000"/>
              </a:lnSpc>
              <a:spcBef>
                <a:spcPts val="450"/>
              </a:spcBef>
              <a:spcAft>
                <a:spcPts val="0"/>
              </a:spcAft>
              <a:buClr>
                <a:srgbClr val="E2007A"/>
              </a:buClr>
              <a:buSzTx/>
              <a:buFont typeface="Wingdings" panose="05000000000000000000" pitchFamily="2" charset="2"/>
              <a:buChar char="Ø"/>
              <a:tabLst/>
              <a:defRPr/>
            </a:pPr>
            <a:r>
              <a:rPr kumimoji="0" lang="fr-FR" sz="2000" b="0" i="0" u="none" strike="noStrike" kern="0" cap="none" spc="0" normalizeH="0" baseline="0" noProof="0" dirty="0">
                <a:ln>
                  <a:noFill/>
                </a:ln>
                <a:solidFill>
                  <a:srgbClr val="0066FF"/>
                </a:solidFill>
                <a:effectLst/>
                <a:uLnTx/>
                <a:uFillTx/>
                <a:latin typeface="Arial"/>
                <a:cs typeface="Arial"/>
                <a:sym typeface="Arial"/>
              </a:rPr>
              <a:t>Consulter sa communauté scientifique</a:t>
            </a:r>
          </a:p>
        </p:txBody>
      </p:sp>
      <p:grpSp>
        <p:nvGrpSpPr>
          <p:cNvPr id="2" name="Groupe 1">
            <a:extLst>
              <a:ext uri="{FF2B5EF4-FFF2-40B4-BE49-F238E27FC236}">
                <a16:creationId xmlns:a16="http://schemas.microsoft.com/office/drawing/2014/main" id="{0B0A907A-E9F7-42FA-9579-ABBA45A9F4A1}"/>
              </a:ext>
            </a:extLst>
          </p:cNvPr>
          <p:cNvGrpSpPr/>
          <p:nvPr/>
        </p:nvGrpSpPr>
        <p:grpSpPr>
          <a:xfrm>
            <a:off x="360000" y="1171434"/>
            <a:ext cx="6398010" cy="1216978"/>
            <a:chOff x="720000" y="1938439"/>
            <a:chExt cx="8530679" cy="1622637"/>
          </a:xfrm>
        </p:grpSpPr>
        <p:sp>
          <p:nvSpPr>
            <p:cNvPr id="5" name="ZoneTexte 4">
              <a:extLst>
                <a:ext uri="{FF2B5EF4-FFF2-40B4-BE49-F238E27FC236}">
                  <a16:creationId xmlns:a16="http://schemas.microsoft.com/office/drawing/2014/main" id="{A4AA7EAB-A3C5-4323-AAF6-AF142C7DE8ED}"/>
                </a:ext>
              </a:extLst>
            </p:cNvPr>
            <p:cNvSpPr txBox="1"/>
            <p:nvPr/>
          </p:nvSpPr>
          <p:spPr>
            <a:xfrm>
              <a:off x="1079384" y="2350488"/>
              <a:ext cx="8171295" cy="1210588"/>
            </a:xfrm>
            <a:prstGeom prst="rect">
              <a:avLst/>
            </a:prstGeom>
            <a:noFill/>
          </p:spPr>
          <p:txBody>
            <a:bodyPr wrap="square" rtlCol="0">
              <a:spAutoFit/>
            </a:bodyPr>
            <a:lstStyle/>
            <a:p>
              <a:pPr marL="171450" marR="0" lvl="0" indent="-171450" algn="l" defTabSz="257175"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black"/>
                  </a:solidFill>
                  <a:effectLst/>
                  <a:uLnTx/>
                  <a:uFillTx/>
                  <a:latin typeface="Arial"/>
                  <a:ea typeface="+mn-ea"/>
                  <a:cs typeface="Arial"/>
                  <a:sym typeface="Arial"/>
                </a:rPr>
                <a:t>Liste Cirad de revues publiant des </a:t>
              </a:r>
              <a:r>
                <a:rPr kumimoji="0" lang="fr-FR" sz="1200" b="1" i="1" u="none" strike="noStrike" kern="1200" cap="none" spc="0" normalizeH="0" baseline="0" noProof="0" dirty="0">
                  <a:ln>
                    <a:noFill/>
                  </a:ln>
                  <a:solidFill>
                    <a:prstClr val="black"/>
                  </a:solidFill>
                  <a:effectLst/>
                  <a:uLnTx/>
                  <a:uFillTx/>
                  <a:latin typeface="Arial"/>
                  <a:ea typeface="+mn-ea"/>
                  <a:cs typeface="Arial"/>
                  <a:sym typeface="Arial"/>
                </a:rPr>
                <a:t>Data papers </a:t>
              </a:r>
              <a:r>
                <a:rPr kumimoji="0" lang="fr-FR" sz="1200" b="0" i="0" u="none" strike="noStrike" kern="1200" cap="none" spc="0" normalizeH="0" baseline="0" noProof="0" dirty="0">
                  <a:ln>
                    <a:noFill/>
                  </a:ln>
                  <a:solidFill>
                    <a:prstClr val="black"/>
                  </a:solidFill>
                  <a:effectLst/>
                  <a:uLnTx/>
                  <a:uFillTx/>
                  <a:latin typeface="Arial"/>
                  <a:ea typeface="+mn-ea"/>
                  <a:cs typeface="Arial"/>
                  <a:sym typeface="Arial"/>
                </a:rPr>
                <a:t>: </a:t>
              </a:r>
              <a:r>
                <a:rPr kumimoji="0" lang="fr-FR" sz="1000" b="0" i="0" u="none" strike="noStrike" kern="1200" cap="none" spc="0" normalizeH="0" baseline="0" noProof="0" dirty="0">
                  <a:ln>
                    <a:noFill/>
                  </a:ln>
                  <a:solidFill>
                    <a:prstClr val="black"/>
                  </a:solidFill>
                  <a:effectLst/>
                  <a:uLnTx/>
                  <a:uFillTx/>
                  <a:latin typeface="Arial"/>
                  <a:ea typeface="+mn-ea"/>
                  <a:cs typeface="Arial"/>
                  <a:sym typeface="Arial"/>
                  <a:hlinkClick r:id="rId3" tooltip="Lien vers https://doi.org/10.18167/coopist/0057"/>
                </a:rPr>
                <a:t>https://doi.org/10.18167/coopist/0057</a:t>
              </a:r>
              <a:r>
                <a:rPr kumimoji="0" lang="fr-FR" sz="1000" b="0" i="0" u="none" strike="noStrike" kern="1200" cap="none" spc="0" normalizeH="0" baseline="0" noProof="0" dirty="0">
                  <a:ln>
                    <a:noFill/>
                  </a:ln>
                  <a:solidFill>
                    <a:srgbClr val="0070C0"/>
                  </a:solidFill>
                  <a:effectLst/>
                  <a:uLnTx/>
                  <a:uFillTx/>
                  <a:latin typeface="Arial"/>
                  <a:ea typeface="+mn-ea"/>
                  <a:cs typeface="Arial"/>
                  <a:sym typeface="Arial"/>
                </a:rPr>
                <a:t> </a:t>
              </a:r>
            </a:p>
            <a:p>
              <a:pPr marL="171450" marR="0" lvl="0" indent="-171450" algn="l" defTabSz="257175"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err="1">
                  <a:ln>
                    <a:noFill/>
                  </a:ln>
                  <a:solidFill>
                    <a:prstClr val="black"/>
                  </a:solidFill>
                  <a:effectLst/>
                  <a:uLnTx/>
                  <a:uFillTx/>
                  <a:latin typeface="Arial"/>
                  <a:ea typeface="+mn-ea"/>
                  <a:cs typeface="Arial"/>
                  <a:sym typeface="Arial"/>
                </a:rPr>
                <a:t>Forschungsdaten</a:t>
              </a:r>
              <a:r>
                <a:rPr kumimoji="0" lang="fr-FR" sz="1200" b="0" i="0" u="none" strike="noStrike" kern="1200" cap="none" spc="0" normalizeH="0" baseline="0" noProof="0" dirty="0">
                  <a:ln>
                    <a:noFill/>
                  </a:ln>
                  <a:solidFill>
                    <a:prstClr val="black"/>
                  </a:solidFill>
                  <a:effectLst/>
                  <a:uLnTx/>
                  <a:uFillTx/>
                  <a:latin typeface="Arial"/>
                  <a:ea typeface="+mn-ea"/>
                  <a:cs typeface="Arial"/>
                  <a:sym typeface="Arial"/>
                </a:rPr>
                <a:t> :</a:t>
              </a:r>
              <a:r>
                <a:rPr kumimoji="0" lang="fr-FR" sz="1200" b="1" i="0" u="none" strike="noStrike" kern="1200" cap="none" spc="0" normalizeH="0" baseline="0" noProof="0" dirty="0">
                  <a:ln>
                    <a:noFill/>
                  </a:ln>
                  <a:solidFill>
                    <a:prstClr val="black"/>
                  </a:solidFill>
                  <a:effectLst/>
                  <a:uLnTx/>
                  <a:uFillTx/>
                  <a:latin typeface="Arial"/>
                  <a:ea typeface="+mn-ea"/>
                  <a:cs typeface="Arial"/>
                  <a:sym typeface="Arial"/>
                </a:rPr>
                <a:t> </a:t>
              </a:r>
              <a:r>
                <a:rPr kumimoji="0" lang="fr-FR" sz="1000" b="0" i="0" u="none" strike="noStrike" kern="1200" cap="none" spc="0" normalizeH="0" baseline="0" noProof="0" dirty="0">
                  <a:ln>
                    <a:noFill/>
                  </a:ln>
                  <a:solidFill>
                    <a:prstClr val="black"/>
                  </a:solidFill>
                  <a:effectLst/>
                  <a:uLnTx/>
                  <a:uFillTx/>
                  <a:latin typeface="Arial"/>
                  <a:ea typeface="+mn-ea"/>
                  <a:cs typeface="Arial"/>
                  <a:sym typeface="Arial"/>
                  <a:hlinkClick r:id="rId4"/>
                </a:rPr>
                <a:t>https://www.forschungsdaten.org/index.php/Data_Journals</a:t>
              </a:r>
              <a:r>
                <a:rPr kumimoji="0" lang="fr-FR" sz="1000" b="0" i="0" u="none" strike="noStrike" kern="1200" cap="none" spc="0" normalizeH="0" baseline="0" noProof="0" dirty="0">
                  <a:ln>
                    <a:noFill/>
                  </a:ln>
                  <a:solidFill>
                    <a:prstClr val="black"/>
                  </a:solidFill>
                  <a:effectLst/>
                  <a:uLnTx/>
                  <a:uFillTx/>
                  <a:latin typeface="Arial"/>
                  <a:ea typeface="+mn-ea"/>
                  <a:cs typeface="Arial"/>
                  <a:sym typeface="Arial"/>
                </a:rPr>
                <a:t> </a:t>
              </a:r>
            </a:p>
            <a:p>
              <a:pPr marL="171450" marR="0" lvl="0" indent="-171450" algn="l" defTabSz="257175"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err="1">
                  <a:ln>
                    <a:noFill/>
                  </a:ln>
                  <a:solidFill>
                    <a:prstClr val="black"/>
                  </a:solidFill>
                  <a:effectLst/>
                  <a:uLnTx/>
                  <a:uFillTx/>
                  <a:latin typeface="Arial"/>
                  <a:ea typeface="+mn-ea"/>
                  <a:cs typeface="Arial"/>
                  <a:sym typeface="Arial"/>
                </a:rPr>
                <a:t>University</a:t>
              </a:r>
              <a:r>
                <a:rPr kumimoji="0" lang="fr-FR" sz="1200" b="0" i="0" u="none" strike="noStrike" kern="1200" cap="none" spc="0" normalizeH="0" baseline="0" noProof="0" dirty="0">
                  <a:ln>
                    <a:noFill/>
                  </a:ln>
                  <a:solidFill>
                    <a:prstClr val="black"/>
                  </a:solidFill>
                  <a:effectLst/>
                  <a:uLnTx/>
                  <a:uFillTx/>
                  <a:latin typeface="Arial"/>
                  <a:ea typeface="+mn-ea"/>
                  <a:cs typeface="Arial"/>
                  <a:sym typeface="Arial"/>
                </a:rPr>
                <a:t> of Edinburgh </a:t>
              </a:r>
              <a:r>
                <a:rPr kumimoji="0" lang="fr-FR" sz="900" b="0" i="0" u="none" strike="noStrike" kern="1200" cap="none" spc="0" normalizeH="0" baseline="0" noProof="0" dirty="0">
                  <a:ln>
                    <a:noFill/>
                  </a:ln>
                  <a:solidFill>
                    <a:prstClr val="black"/>
                  </a:solidFill>
                  <a:effectLst/>
                  <a:uLnTx/>
                  <a:uFillTx/>
                  <a:latin typeface="Arial"/>
                  <a:ea typeface="+mn-ea"/>
                  <a:cs typeface="Arial"/>
                  <a:sym typeface="Arial"/>
                </a:rPr>
                <a:t>: </a:t>
              </a:r>
              <a:r>
                <a:rPr kumimoji="0" lang="fr-FR" sz="900" b="0" i="0" u="none" strike="noStrike" kern="1200" cap="none" spc="0" normalizeH="0" baseline="0" noProof="0" dirty="0">
                  <a:ln>
                    <a:noFill/>
                  </a:ln>
                  <a:solidFill>
                    <a:prstClr val="black"/>
                  </a:solidFill>
                  <a:effectLst/>
                  <a:uLnTx/>
                  <a:uFillTx/>
                  <a:latin typeface="Arial"/>
                  <a:ea typeface="+mn-ea"/>
                  <a:cs typeface="Arial"/>
                  <a:sym typeface="Arial"/>
                  <a:hlinkClick r:id="rId5"/>
                </a:rPr>
                <a:t>https://www.wiki.ed.ac.uk/display/datashare/Sources+of+dataset+peer+review</a:t>
              </a:r>
              <a:r>
                <a:rPr kumimoji="0" lang="fr-FR" sz="900" b="0" i="0" u="none" strike="noStrike" kern="1200" cap="none" spc="0" normalizeH="0" baseline="0" noProof="0" dirty="0">
                  <a:ln>
                    <a:noFill/>
                  </a:ln>
                  <a:solidFill>
                    <a:prstClr val="black"/>
                  </a:solidFill>
                  <a:effectLst/>
                  <a:uLnTx/>
                  <a:uFillTx/>
                  <a:latin typeface="Arial"/>
                  <a:ea typeface="+mn-ea"/>
                  <a:cs typeface="Arial"/>
                  <a:sym typeface="Arial"/>
                </a:rPr>
                <a:t> </a:t>
              </a:r>
            </a:p>
            <a:p>
              <a:pPr marL="171450" marR="0" lvl="0" indent="-171450" algn="l" defTabSz="257175"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prstClr val="black"/>
                  </a:solidFill>
                  <a:effectLst/>
                  <a:uLnTx/>
                  <a:uFillTx/>
                  <a:latin typeface="Arial"/>
                  <a:ea typeface="+mn-ea"/>
                  <a:cs typeface="Arial"/>
                  <a:sym typeface="Arial"/>
                </a:rPr>
                <a:t>GBIF (biodiversité): </a:t>
              </a:r>
              <a:r>
                <a:rPr kumimoji="0" lang="fr-FR" sz="1000" b="0" i="0" u="none" strike="noStrike" kern="1200" cap="none" spc="0" normalizeH="0" baseline="0" noProof="0" dirty="0">
                  <a:ln>
                    <a:noFill/>
                  </a:ln>
                  <a:solidFill>
                    <a:prstClr val="black"/>
                  </a:solidFill>
                  <a:effectLst/>
                  <a:uLnTx/>
                  <a:uFillTx/>
                  <a:latin typeface="Arial"/>
                  <a:ea typeface="+mn-ea"/>
                  <a:cs typeface="Arial"/>
                  <a:sym typeface="Arial"/>
                  <a:hlinkClick r:id="rId6"/>
                </a:rPr>
                <a:t>http://www.gbif.fr/page/contrib/publier-un-datapaper</a:t>
              </a:r>
              <a:r>
                <a:rPr kumimoji="0" lang="fr-FR" sz="1000" b="0" i="0" u="none" strike="noStrike" kern="1200" cap="none" spc="0" normalizeH="0" baseline="0" noProof="0" dirty="0">
                  <a:ln>
                    <a:noFill/>
                  </a:ln>
                  <a:solidFill>
                    <a:prstClr val="black"/>
                  </a:solidFill>
                  <a:effectLst/>
                  <a:uLnTx/>
                  <a:uFillTx/>
                  <a:latin typeface="Arial"/>
                  <a:ea typeface="+mn-ea"/>
                  <a:cs typeface="Arial"/>
                  <a:sym typeface="Arial"/>
                </a:rPr>
                <a:t>   </a:t>
              </a:r>
            </a:p>
          </p:txBody>
        </p:sp>
        <p:sp>
          <p:nvSpPr>
            <p:cNvPr id="6" name="Rectangle 5">
              <a:extLst>
                <a:ext uri="{FF2B5EF4-FFF2-40B4-BE49-F238E27FC236}">
                  <a16:creationId xmlns:a16="http://schemas.microsoft.com/office/drawing/2014/main" id="{F303DE6A-9FAA-41CB-BB19-95FDC1C791C3}"/>
                </a:ext>
              </a:extLst>
            </p:cNvPr>
            <p:cNvSpPr/>
            <p:nvPr/>
          </p:nvSpPr>
          <p:spPr>
            <a:xfrm>
              <a:off x="720000" y="1938439"/>
              <a:ext cx="8228570" cy="533480"/>
            </a:xfrm>
            <a:prstGeom prst="rect">
              <a:avLst/>
            </a:prstGeom>
          </p:spPr>
          <p:txBody>
            <a:bodyPr wrap="square">
              <a:spAutoFit/>
            </a:bodyPr>
            <a:lstStyle/>
            <a:p>
              <a:pPr marL="342900" marR="0" lvl="0" indent="-342900" algn="l" defTabSz="342900" rtl="0" eaLnBrk="1" fontAlgn="auto" latinLnBrk="0" hangingPunct="1">
                <a:lnSpc>
                  <a:spcPct val="100000"/>
                </a:lnSpc>
                <a:spcBef>
                  <a:spcPts val="450"/>
                </a:spcBef>
                <a:spcAft>
                  <a:spcPts val="0"/>
                </a:spcAft>
                <a:buClr>
                  <a:srgbClr val="E2007A"/>
                </a:buClr>
                <a:buSzTx/>
                <a:buFont typeface="Wingdings" panose="05000000000000000000" pitchFamily="2" charset="2"/>
                <a:buChar char="§"/>
                <a:tabLst/>
                <a:defRPr/>
              </a:pPr>
              <a:r>
                <a:rPr kumimoji="0" lang="fr-FR" sz="2000" b="0" i="0" u="none" strike="noStrike" kern="0" cap="none" spc="0" normalizeH="0" baseline="0" noProof="0" dirty="0">
                  <a:ln>
                    <a:noFill/>
                  </a:ln>
                  <a:solidFill>
                    <a:srgbClr val="0066FF"/>
                  </a:solidFill>
                  <a:effectLst/>
                  <a:uLnTx/>
                  <a:uFillTx/>
                  <a:latin typeface="Arial"/>
                  <a:cs typeface="Arial"/>
                  <a:sym typeface="Arial"/>
                </a:rPr>
                <a:t>Listes disponibles</a:t>
              </a:r>
            </a:p>
          </p:txBody>
        </p:sp>
      </p:grpSp>
      <p:pic>
        <p:nvPicPr>
          <p:cNvPr id="20" name="Image 19">
            <a:extLst>
              <a:ext uri="{FF2B5EF4-FFF2-40B4-BE49-F238E27FC236}">
                <a16:creationId xmlns:a16="http://schemas.microsoft.com/office/drawing/2014/main" id="{BF1CF967-5DB2-4E6D-93DB-5D26B4CAB3D6}"/>
              </a:ext>
            </a:extLst>
          </p:cNvPr>
          <p:cNvPicPr>
            <a:picLocks noChangeAspect="1"/>
          </p:cNvPicPr>
          <p:nvPr/>
        </p:nvPicPr>
        <p:blipFill>
          <a:blip r:embed="rId7"/>
          <a:stretch>
            <a:fillRect/>
          </a:stretch>
        </p:blipFill>
        <p:spPr>
          <a:xfrm>
            <a:off x="6129398" y="4833871"/>
            <a:ext cx="688321" cy="242477"/>
          </a:xfrm>
          <a:prstGeom prst="rect">
            <a:avLst/>
          </a:prstGeom>
        </p:spPr>
      </p:pic>
      <p:grpSp>
        <p:nvGrpSpPr>
          <p:cNvPr id="10" name="Groupe 9">
            <a:extLst>
              <a:ext uri="{FF2B5EF4-FFF2-40B4-BE49-F238E27FC236}">
                <a16:creationId xmlns:a16="http://schemas.microsoft.com/office/drawing/2014/main" id="{66FF80C5-8A23-4FCD-868A-45250CF1EC47}"/>
              </a:ext>
            </a:extLst>
          </p:cNvPr>
          <p:cNvGrpSpPr/>
          <p:nvPr/>
        </p:nvGrpSpPr>
        <p:grpSpPr>
          <a:xfrm>
            <a:off x="360000" y="2400301"/>
            <a:ext cx="6171428" cy="2712347"/>
            <a:chOff x="726926" y="3200401"/>
            <a:chExt cx="8228570" cy="3616462"/>
          </a:xfrm>
        </p:grpSpPr>
        <p:sp>
          <p:nvSpPr>
            <p:cNvPr id="18" name="ZoneTexte 17">
              <a:extLst>
                <a:ext uri="{FF2B5EF4-FFF2-40B4-BE49-F238E27FC236}">
                  <a16:creationId xmlns:a16="http://schemas.microsoft.com/office/drawing/2014/main" id="{C0F16888-86E9-4F69-A13D-F4FB61BB974C}"/>
                </a:ext>
              </a:extLst>
            </p:cNvPr>
            <p:cNvSpPr txBox="1"/>
            <p:nvPr/>
          </p:nvSpPr>
          <p:spPr>
            <a:xfrm>
              <a:off x="1009325" y="4118359"/>
              <a:ext cx="2782790" cy="1730388"/>
            </a:xfrm>
            <a:prstGeom prst="rect">
              <a:avLst/>
            </a:prstGeom>
            <a:noFill/>
          </p:spPr>
          <p:txBody>
            <a:bodyPr wrap="square" rtlCol="0">
              <a:spAutoFit/>
            </a:bodyPr>
            <a:lstStyle/>
            <a:p>
              <a:pPr marL="160735" marR="0" lvl="0" indent="-160735" algn="just" defTabSz="257175" rtl="0" eaLnBrk="1" fontAlgn="auto" latinLnBrk="0" hangingPunct="1">
                <a:lnSpc>
                  <a:spcPct val="100000"/>
                </a:lnSpc>
                <a:spcBef>
                  <a:spcPts val="254"/>
                </a:spcBef>
                <a:spcAft>
                  <a:spcPts val="254"/>
                </a:spcAft>
                <a:buClr>
                  <a:srgbClr val="F7436E"/>
                </a:buClr>
                <a:buSzTx/>
                <a:buFont typeface="Wingdings" panose="05000000000000000000" pitchFamily="2" charset="2"/>
                <a:buChar char="§"/>
                <a:tabLst/>
                <a:defRPr/>
              </a:pPr>
              <a:r>
                <a:rPr kumimoji="0" lang="fr-FR" sz="1200" b="0" i="0" u="none" strike="noStrike" kern="1200" cap="none" spc="0" normalizeH="0" baseline="0" noProof="0" dirty="0">
                  <a:ln>
                    <a:noFill/>
                  </a:ln>
                  <a:solidFill>
                    <a:prstClr val="black"/>
                  </a:solidFill>
                  <a:effectLst/>
                  <a:uLnTx/>
                  <a:uFillTx/>
                  <a:latin typeface="Arial"/>
                  <a:ea typeface="+mn-ea"/>
                  <a:cs typeface="Arial"/>
                  <a:sym typeface="Arial"/>
                </a:rPr>
                <a:t>2300 revues</a:t>
              </a:r>
            </a:p>
            <a:p>
              <a:pPr marL="160735" marR="0" lvl="0" indent="-160735" algn="just" defTabSz="257175" rtl="0" eaLnBrk="1" fontAlgn="auto" latinLnBrk="0" hangingPunct="1">
                <a:lnSpc>
                  <a:spcPct val="100000"/>
                </a:lnSpc>
                <a:spcBef>
                  <a:spcPts val="254"/>
                </a:spcBef>
                <a:spcAft>
                  <a:spcPts val="254"/>
                </a:spcAft>
                <a:buClr>
                  <a:srgbClr val="F7436E"/>
                </a:buClr>
                <a:buSzTx/>
                <a:buFont typeface="Wingdings" panose="05000000000000000000" pitchFamily="2" charset="2"/>
                <a:buChar char="§"/>
                <a:tabLst/>
                <a:defRPr/>
              </a:pPr>
              <a:r>
                <a:rPr kumimoji="0" lang="fr-FR" sz="1200" b="0" i="0" u="none" strike="noStrike" kern="1200" cap="none" spc="0" normalizeH="0" baseline="0" noProof="0" dirty="0">
                  <a:ln>
                    <a:noFill/>
                  </a:ln>
                  <a:solidFill>
                    <a:prstClr val="black"/>
                  </a:solidFill>
                  <a:effectLst/>
                  <a:uLnTx/>
                  <a:uFillTx/>
                  <a:latin typeface="Arial"/>
                  <a:ea typeface="+mn-ea"/>
                  <a:cs typeface="Arial"/>
                  <a:sym typeface="Arial"/>
                </a:rPr>
                <a:t>Critères de recherche : </a:t>
              </a:r>
            </a:p>
            <a:p>
              <a:pPr marL="0" marR="0" lvl="0" indent="0" algn="just" defTabSz="190873" rtl="0" eaLnBrk="1" fontAlgn="auto" latinLnBrk="0" hangingPunct="1">
                <a:lnSpc>
                  <a:spcPct val="100000"/>
                </a:lnSpc>
                <a:spcBef>
                  <a:spcPts val="127"/>
                </a:spcBef>
                <a:spcAft>
                  <a:spcPts val="0"/>
                </a:spcAft>
                <a:buClr>
                  <a:srgbClr val="0070C0"/>
                </a:buClr>
                <a:buSzTx/>
                <a:buFont typeface="Arial"/>
                <a:buNone/>
                <a:tabLst/>
                <a:defRPr/>
              </a:pPr>
              <a:r>
                <a:rPr kumimoji="0" lang="fr-FR" sz="1200" b="0" i="0" u="none" strike="noStrike" kern="1200" cap="none" spc="0" normalizeH="0" baseline="0" noProof="0" dirty="0">
                  <a:ln>
                    <a:noFill/>
                  </a:ln>
                  <a:solidFill>
                    <a:prstClr val="black"/>
                  </a:solidFill>
                  <a:effectLst/>
                  <a:uLnTx/>
                  <a:uFillTx/>
                  <a:latin typeface="Arial"/>
                  <a:ea typeface="+mn-ea"/>
                  <a:cs typeface="Arial"/>
                  <a:sym typeface="Arial"/>
                </a:rPr>
                <a:t>		</a:t>
              </a:r>
              <a:r>
                <a:rPr kumimoji="0" lang="fr-FR" sz="1050" b="0" i="0" u="none" strike="noStrike" kern="1200" cap="none" spc="0" normalizeH="0" baseline="0" noProof="0" dirty="0">
                  <a:ln>
                    <a:noFill/>
                  </a:ln>
                  <a:solidFill>
                    <a:prstClr val="black"/>
                  </a:solidFill>
                  <a:effectLst/>
                  <a:uLnTx/>
                  <a:uFillTx/>
                  <a:latin typeface="Arial"/>
                  <a:ea typeface="+mn-ea"/>
                  <a:cs typeface="Arial"/>
                  <a:sym typeface="Arial"/>
                </a:rPr>
                <a:t>thèmes / sous-thèmes</a:t>
              </a:r>
            </a:p>
            <a:p>
              <a:pPr marL="0" marR="0" lvl="0" indent="0" algn="just" defTabSz="190873" rtl="0" eaLnBrk="1" fontAlgn="auto" latinLnBrk="0" hangingPunct="1">
                <a:lnSpc>
                  <a:spcPct val="100000"/>
                </a:lnSpc>
                <a:spcBef>
                  <a:spcPts val="127"/>
                </a:spcBef>
                <a:spcAft>
                  <a:spcPts val="0"/>
                </a:spcAft>
                <a:buClr>
                  <a:srgbClr val="0070C0"/>
                </a:buClr>
                <a:buSzTx/>
                <a:buFont typeface="Arial"/>
                <a:buNone/>
                <a:tabLst/>
                <a:defRPr/>
              </a:pPr>
              <a:r>
                <a:rPr kumimoji="0" lang="fr-FR" sz="1050" b="0" i="0" u="none" strike="noStrike" kern="1200" cap="none" spc="0" normalizeH="0" baseline="0" noProof="0" dirty="0">
                  <a:ln>
                    <a:noFill/>
                  </a:ln>
                  <a:solidFill>
                    <a:prstClr val="black"/>
                  </a:solidFill>
                  <a:effectLst/>
                  <a:uLnTx/>
                  <a:uFillTx/>
                  <a:latin typeface="Arial"/>
                  <a:ea typeface="+mn-ea"/>
                  <a:cs typeface="Arial"/>
                  <a:sym typeface="Arial"/>
                </a:rPr>
                <a:t>		types d’articles</a:t>
              </a:r>
            </a:p>
            <a:p>
              <a:pPr marL="0" marR="0" lvl="0" indent="0" algn="just" defTabSz="190873" rtl="0" eaLnBrk="1" fontAlgn="auto" latinLnBrk="0" hangingPunct="1">
                <a:lnSpc>
                  <a:spcPct val="100000"/>
                </a:lnSpc>
                <a:spcBef>
                  <a:spcPts val="127"/>
                </a:spcBef>
                <a:spcAft>
                  <a:spcPts val="0"/>
                </a:spcAft>
                <a:buClr>
                  <a:srgbClr val="0070C0"/>
                </a:buClr>
                <a:buSzTx/>
                <a:buFont typeface="Arial"/>
                <a:buNone/>
                <a:tabLst/>
                <a:defRPr/>
              </a:pPr>
              <a:r>
                <a:rPr kumimoji="0" lang="fr-FR" sz="1050" b="0" i="0" u="none" strike="noStrike" kern="1200" cap="none" spc="0" normalizeH="0" baseline="0" noProof="0" dirty="0">
                  <a:ln>
                    <a:noFill/>
                  </a:ln>
                  <a:solidFill>
                    <a:prstClr val="black"/>
                  </a:solidFill>
                  <a:effectLst/>
                  <a:uLnTx/>
                  <a:uFillTx/>
                  <a:latin typeface="Arial"/>
                  <a:ea typeface="+mn-ea"/>
                  <a:cs typeface="Arial"/>
                  <a:sym typeface="Arial"/>
                </a:rPr>
                <a:t>		libre accès</a:t>
              </a:r>
            </a:p>
            <a:p>
              <a:pPr marL="0" marR="0" lvl="0" indent="0" algn="just" defTabSz="190873" rtl="0" eaLnBrk="1" fontAlgn="auto" latinLnBrk="0" hangingPunct="1">
                <a:lnSpc>
                  <a:spcPct val="100000"/>
                </a:lnSpc>
                <a:spcBef>
                  <a:spcPts val="127"/>
                </a:spcBef>
                <a:spcAft>
                  <a:spcPts val="0"/>
                </a:spcAft>
                <a:buClr>
                  <a:srgbClr val="0070C0"/>
                </a:buClr>
                <a:buSzTx/>
                <a:buFont typeface="Arial"/>
                <a:buNone/>
                <a:tabLst/>
                <a:defRPr/>
              </a:pPr>
              <a:r>
                <a:rPr kumimoji="0" lang="fr-FR" sz="1050" b="0" i="0" u="none" strike="noStrike" kern="1200" cap="none" spc="0" normalizeH="0" baseline="0" noProof="0" dirty="0">
                  <a:ln>
                    <a:noFill/>
                  </a:ln>
                  <a:solidFill>
                    <a:prstClr val="black"/>
                  </a:solidFill>
                  <a:effectLst/>
                  <a:uLnTx/>
                  <a:uFillTx/>
                  <a:latin typeface="Arial"/>
                  <a:ea typeface="+mn-ea"/>
                  <a:cs typeface="Arial"/>
                  <a:sym typeface="Arial"/>
                </a:rPr>
                <a:t>		notoriété</a:t>
              </a:r>
            </a:p>
          </p:txBody>
        </p:sp>
        <p:sp>
          <p:nvSpPr>
            <p:cNvPr id="16" name="Rectangle 15">
              <a:extLst>
                <a:ext uri="{FF2B5EF4-FFF2-40B4-BE49-F238E27FC236}">
                  <a16:creationId xmlns:a16="http://schemas.microsoft.com/office/drawing/2014/main" id="{8BC5E68E-8E2C-4B3D-A406-226DD8647FFE}"/>
                </a:ext>
              </a:extLst>
            </p:cNvPr>
            <p:cNvSpPr/>
            <p:nvPr/>
          </p:nvSpPr>
          <p:spPr>
            <a:xfrm>
              <a:off x="726926" y="3560252"/>
              <a:ext cx="8228570" cy="492443"/>
            </a:xfrm>
            <a:prstGeom prst="rect">
              <a:avLst/>
            </a:prstGeom>
          </p:spPr>
          <p:txBody>
            <a:bodyPr wrap="square">
              <a:spAutoFit/>
            </a:bodyPr>
            <a:lstStyle/>
            <a:p>
              <a:pPr marL="342900" marR="0" lvl="0" indent="-342900" algn="l" defTabSz="342900" rtl="0" eaLnBrk="1" fontAlgn="auto" latinLnBrk="0" hangingPunct="1">
                <a:lnSpc>
                  <a:spcPct val="100000"/>
                </a:lnSpc>
                <a:spcBef>
                  <a:spcPts val="450"/>
                </a:spcBef>
                <a:spcAft>
                  <a:spcPts val="0"/>
                </a:spcAft>
                <a:buClr>
                  <a:srgbClr val="E2007A"/>
                </a:buClr>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uLnTx/>
                  <a:uFillTx/>
                  <a:latin typeface="Arial"/>
                  <a:ea typeface="+mn-ea"/>
                  <a:cs typeface="Arial"/>
                  <a:sym typeface="Arial"/>
                  <a:hlinkClick r:id="rId8"/>
                </a:rPr>
                <a:t>Où publier</a:t>
              </a:r>
              <a:r>
                <a:rPr kumimoji="0" lang="fr-FR" sz="1800" b="0" i="0" u="none" strike="noStrike" kern="1200" cap="none" spc="0" normalizeH="0" baseline="0" noProof="0" dirty="0">
                  <a:ln>
                    <a:noFill/>
                  </a:ln>
                  <a:solidFill>
                    <a:prstClr val="black"/>
                  </a:solidFill>
                  <a:effectLst/>
                  <a:uLnTx/>
                  <a:uFillTx/>
                  <a:latin typeface="Arial"/>
                  <a:ea typeface="+mn-ea"/>
                  <a:cs typeface="Arial"/>
                  <a:sym typeface="Arial"/>
                </a:rPr>
                <a:t> </a:t>
              </a:r>
              <a:r>
                <a:rPr kumimoji="0" lang="fr-FR" sz="1400" b="0" i="0" u="none" strike="noStrike" kern="1200" cap="none" spc="0" normalizeH="0" baseline="0" noProof="0" dirty="0">
                  <a:ln>
                    <a:noFill/>
                  </a:ln>
                  <a:solidFill>
                    <a:prstClr val="black"/>
                  </a:solidFill>
                  <a:effectLst/>
                  <a:uLnTx/>
                  <a:uFillTx/>
                  <a:latin typeface="Arial"/>
                  <a:ea typeface="+mn-ea"/>
                  <a:cs typeface="Arial"/>
                  <a:sym typeface="Arial"/>
                </a:rPr>
                <a:t>(site internet) </a:t>
              </a:r>
            </a:p>
          </p:txBody>
        </p:sp>
        <p:pic>
          <p:nvPicPr>
            <p:cNvPr id="9" name="Image 8">
              <a:extLst>
                <a:ext uri="{FF2B5EF4-FFF2-40B4-BE49-F238E27FC236}">
                  <a16:creationId xmlns:a16="http://schemas.microsoft.com/office/drawing/2014/main" id="{DFA602F9-AC08-4676-BC40-B3B46CF5BAF9}"/>
                </a:ext>
              </a:extLst>
            </p:cNvPr>
            <p:cNvPicPr>
              <a:picLocks noChangeAspect="1"/>
            </p:cNvPicPr>
            <p:nvPr/>
          </p:nvPicPr>
          <p:blipFill>
            <a:blip r:embed="rId9"/>
            <a:stretch>
              <a:fillRect/>
            </a:stretch>
          </p:blipFill>
          <p:spPr>
            <a:xfrm>
              <a:off x="4249316" y="3200401"/>
              <a:ext cx="2918080" cy="3616462"/>
            </a:xfrm>
            <a:prstGeom prst="rect">
              <a:avLst/>
            </a:prstGeom>
          </p:spPr>
        </p:pic>
        <p:grpSp>
          <p:nvGrpSpPr>
            <p:cNvPr id="19" name="Groupe 18">
              <a:extLst>
                <a:ext uri="{FF2B5EF4-FFF2-40B4-BE49-F238E27FC236}">
                  <a16:creationId xmlns:a16="http://schemas.microsoft.com/office/drawing/2014/main" id="{27E2CDBD-ED0D-4D9E-B4F4-797D123453F7}"/>
                </a:ext>
              </a:extLst>
            </p:cNvPr>
            <p:cNvGrpSpPr/>
            <p:nvPr/>
          </p:nvGrpSpPr>
          <p:grpSpPr>
            <a:xfrm>
              <a:off x="6120808" y="3595433"/>
              <a:ext cx="2013864" cy="2492210"/>
              <a:chOff x="6390199" y="1785623"/>
              <a:chExt cx="2263105" cy="2919810"/>
            </a:xfrm>
          </p:grpSpPr>
          <p:sp>
            <p:nvSpPr>
              <p:cNvPr id="21" name="Bulle narrative : ronde 20">
                <a:extLst>
                  <a:ext uri="{FF2B5EF4-FFF2-40B4-BE49-F238E27FC236}">
                    <a16:creationId xmlns:a16="http://schemas.microsoft.com/office/drawing/2014/main" id="{C96D811F-164E-441E-8474-C92426229F24}"/>
                  </a:ext>
                </a:extLst>
              </p:cNvPr>
              <p:cNvSpPr/>
              <p:nvPr/>
            </p:nvSpPr>
            <p:spPr>
              <a:xfrm>
                <a:off x="6390199" y="1785623"/>
                <a:ext cx="1825558" cy="612648"/>
              </a:xfrm>
              <a:prstGeom prst="wedgeEllipseCallout">
                <a:avLst>
                  <a:gd name="adj1" fmla="val -101458"/>
                  <a:gd name="adj2" fmla="val 216705"/>
                </a:avLst>
              </a:prstGeom>
              <a:solidFill>
                <a:srgbClr val="DFDB00">
                  <a:lumMod val="60000"/>
                  <a:lumOff val="40000"/>
                </a:srgbClr>
              </a:solidFill>
              <a:ln w="9525" cap="flat" cmpd="sng" algn="ctr">
                <a:solidFill>
                  <a:srgbClr val="1FA22E">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257175" rtl="0" eaLnBrk="1" fontAlgn="auto" latinLnBrk="0" hangingPunct="1">
                  <a:lnSpc>
                    <a:spcPct val="100000"/>
                  </a:lnSpc>
                  <a:spcBef>
                    <a:spcPts val="0"/>
                  </a:spcBef>
                  <a:spcAft>
                    <a:spcPts val="0"/>
                  </a:spcAft>
                  <a:buClrTx/>
                  <a:buSzTx/>
                  <a:buFont typeface="Arial"/>
                  <a:buNone/>
                  <a:tabLst/>
                  <a:defRPr/>
                </a:pPr>
                <a:r>
                  <a:rPr kumimoji="0" lang="fr-FR" sz="900" b="0" i="0" u="none" strike="noStrike" kern="1200" cap="none" spc="0" normalizeH="0" baseline="0" noProof="0" dirty="0">
                    <a:ln>
                      <a:noFill/>
                    </a:ln>
                    <a:solidFill>
                      <a:srgbClr val="FF0000"/>
                    </a:solidFill>
                    <a:effectLst/>
                    <a:uLnTx/>
                    <a:uFillTx/>
                    <a:latin typeface="Arial"/>
                    <a:ea typeface="+mn-ea"/>
                    <a:cs typeface="Arial"/>
                    <a:sym typeface="Arial"/>
                  </a:rPr>
                  <a:t>Thème</a:t>
                </a:r>
              </a:p>
            </p:txBody>
          </p:sp>
          <p:sp>
            <p:nvSpPr>
              <p:cNvPr id="22" name="Bulle narrative : ronde 21">
                <a:extLst>
                  <a:ext uri="{FF2B5EF4-FFF2-40B4-BE49-F238E27FC236}">
                    <a16:creationId xmlns:a16="http://schemas.microsoft.com/office/drawing/2014/main" id="{FDCA1347-439A-4168-BFEF-F68B058544EB}"/>
                  </a:ext>
                </a:extLst>
              </p:cNvPr>
              <p:cNvSpPr/>
              <p:nvPr/>
            </p:nvSpPr>
            <p:spPr>
              <a:xfrm>
                <a:off x="6827748" y="4092785"/>
                <a:ext cx="1825556" cy="612648"/>
              </a:xfrm>
              <a:prstGeom prst="wedgeEllipseCallout">
                <a:avLst>
                  <a:gd name="adj1" fmla="val -147896"/>
                  <a:gd name="adj2" fmla="val 153581"/>
                </a:avLst>
              </a:prstGeom>
              <a:solidFill>
                <a:srgbClr val="DFDB00">
                  <a:lumMod val="60000"/>
                  <a:lumOff val="40000"/>
                </a:srgbClr>
              </a:solidFill>
              <a:ln w="9525" cap="flat" cmpd="sng" algn="ctr">
                <a:solidFill>
                  <a:srgbClr val="1FA22E">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257175" rtl="0" eaLnBrk="1" fontAlgn="auto" latinLnBrk="0" hangingPunct="1">
                  <a:lnSpc>
                    <a:spcPct val="100000"/>
                  </a:lnSpc>
                  <a:spcBef>
                    <a:spcPts val="0"/>
                  </a:spcBef>
                  <a:spcAft>
                    <a:spcPts val="0"/>
                  </a:spcAft>
                  <a:buClrTx/>
                  <a:buSzTx/>
                  <a:buFont typeface="Arial"/>
                  <a:buNone/>
                  <a:tabLst/>
                  <a:defRPr/>
                </a:pPr>
                <a:r>
                  <a:rPr kumimoji="0" lang="fr-FR" sz="900" b="0" i="0" u="none" strike="noStrike" kern="1200" cap="none" spc="0" normalizeH="0" baseline="0" noProof="0" dirty="0">
                    <a:ln>
                      <a:noFill/>
                    </a:ln>
                    <a:solidFill>
                      <a:srgbClr val="FF0000"/>
                    </a:solidFill>
                    <a:effectLst/>
                    <a:uLnTx/>
                    <a:uFillTx/>
                    <a:latin typeface="Arial"/>
                    <a:ea typeface="+mn-ea"/>
                    <a:cs typeface="Arial"/>
                    <a:sym typeface="Arial"/>
                  </a:rPr>
                  <a:t>Type d’article</a:t>
                </a:r>
              </a:p>
            </p:txBody>
          </p:sp>
        </p:grpSp>
      </p:grpSp>
      <p:sp>
        <p:nvSpPr>
          <p:cNvPr id="23" name="Google Shape;105;p8">
            <a:extLst>
              <a:ext uri="{FF2B5EF4-FFF2-40B4-BE49-F238E27FC236}">
                <a16:creationId xmlns:a16="http://schemas.microsoft.com/office/drawing/2014/main" id="{8EAF3DEA-A80C-4915-AC8F-390EC8BE09CC}"/>
              </a:ext>
            </a:extLst>
          </p:cNvPr>
          <p:cNvSpPr txBox="1">
            <a:spLocks/>
          </p:cNvSpPr>
          <p:nvPr/>
        </p:nvSpPr>
        <p:spPr>
          <a:xfrm>
            <a:off x="168166" y="44161"/>
            <a:ext cx="6589844"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Choisir une revue scientifique</a:t>
            </a:r>
          </a:p>
        </p:txBody>
      </p:sp>
    </p:spTree>
    <p:extLst>
      <p:ext uri="{BB962C8B-B14F-4D97-AF65-F5344CB8AC3E}">
        <p14:creationId xmlns:p14="http://schemas.microsoft.com/office/powerpoint/2010/main" val="218534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3"/>
          <a:stretch>
            <a:fillRect/>
          </a:stretch>
        </p:blipFill>
        <p:spPr>
          <a:xfrm>
            <a:off x="6129398" y="4833871"/>
            <a:ext cx="688321" cy="242477"/>
          </a:xfrm>
          <a:prstGeom prst="rect">
            <a:avLst/>
          </a:prstGeom>
        </p:spPr>
      </p:pic>
      <p:pic>
        <p:nvPicPr>
          <p:cNvPr id="7" name="Image 6">
            <a:extLst>
              <a:ext uri="{FF2B5EF4-FFF2-40B4-BE49-F238E27FC236}">
                <a16:creationId xmlns:a16="http://schemas.microsoft.com/office/drawing/2014/main" id="{9D4C0484-29D1-4013-A16B-2425510F0C28}"/>
              </a:ext>
            </a:extLst>
          </p:cNvPr>
          <p:cNvPicPr>
            <a:picLocks noChangeAspect="1"/>
          </p:cNvPicPr>
          <p:nvPr/>
        </p:nvPicPr>
        <p:blipFill>
          <a:blip r:embed="rId4"/>
          <a:stretch>
            <a:fillRect/>
          </a:stretch>
        </p:blipFill>
        <p:spPr>
          <a:xfrm>
            <a:off x="1568489" y="458560"/>
            <a:ext cx="3975968" cy="3975968"/>
          </a:xfrm>
          <a:prstGeom prst="rect">
            <a:avLst/>
          </a:prstGeom>
        </p:spPr>
      </p:pic>
    </p:spTree>
    <p:extLst>
      <p:ext uri="{BB962C8B-B14F-4D97-AF65-F5344CB8AC3E}">
        <p14:creationId xmlns:p14="http://schemas.microsoft.com/office/powerpoint/2010/main" val="379335299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8A8287D-7522-44A5-A049-BD4CC7B19E0E}"/>
              </a:ext>
            </a:extLst>
          </p:cNvPr>
          <p:cNvPicPr>
            <a:picLocks noChangeAspect="1"/>
          </p:cNvPicPr>
          <p:nvPr/>
        </p:nvPicPr>
        <p:blipFill>
          <a:blip r:embed="rId3"/>
          <a:stretch>
            <a:fillRect/>
          </a:stretch>
        </p:blipFill>
        <p:spPr>
          <a:xfrm>
            <a:off x="85687" y="167238"/>
            <a:ext cx="1427023" cy="1080716"/>
          </a:xfrm>
          <a:prstGeom prst="rect">
            <a:avLst/>
          </a:prstGeom>
        </p:spPr>
      </p:pic>
      <p:sp>
        <p:nvSpPr>
          <p:cNvPr id="7" name="Titre 1">
            <a:extLst>
              <a:ext uri="{FF2B5EF4-FFF2-40B4-BE49-F238E27FC236}">
                <a16:creationId xmlns:a16="http://schemas.microsoft.com/office/drawing/2014/main" id="{770502D6-84D0-41F5-99EF-5486238A19FE}"/>
              </a:ext>
            </a:extLst>
          </p:cNvPr>
          <p:cNvSpPr txBox="1">
            <a:spLocks/>
          </p:cNvSpPr>
          <p:nvPr/>
        </p:nvSpPr>
        <p:spPr>
          <a:xfrm>
            <a:off x="799198" y="1436126"/>
            <a:ext cx="5530132" cy="1466874"/>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342892" rtl="0" eaLnBrk="1" fontAlgn="auto" latinLnBrk="0" hangingPunct="1">
              <a:lnSpc>
                <a:spcPct val="100000"/>
              </a:lnSpc>
              <a:spcBef>
                <a:spcPct val="0"/>
              </a:spcBef>
              <a:spcAft>
                <a:spcPts val="600"/>
              </a:spcAft>
              <a:buClr>
                <a:srgbClr val="000000"/>
              </a:buClr>
              <a:buSzTx/>
              <a:buFont typeface="Arial"/>
              <a:buNone/>
              <a:tabLst>
                <a:tab pos="69054" algn="l"/>
              </a:tabLst>
              <a:defRPr/>
            </a:pPr>
            <a:r>
              <a:rPr kumimoji="0" lang="fr-FR" sz="4400" b="0" i="0" u="none" strike="noStrike" kern="1200" cap="none" spc="0" normalizeH="0" baseline="0" noProof="0" dirty="0">
                <a:ln>
                  <a:noFill/>
                </a:ln>
                <a:solidFill>
                  <a:srgbClr val="1FA22E"/>
                </a:solidFill>
                <a:effectLst/>
                <a:uLnTx/>
                <a:uFillTx/>
                <a:latin typeface="Oswald" panose="020B0604020202020204" charset="0"/>
                <a:ea typeface="+mj-ea"/>
                <a:cs typeface="+mj-cs"/>
                <a:sym typeface="Arial"/>
              </a:rPr>
              <a:t>Exercice de recherche de revues</a:t>
            </a:r>
            <a:endParaRPr kumimoji="0" lang="it-IT" sz="4400" b="0" i="0" u="none" strike="noStrike" kern="1200" cap="none" spc="0" normalizeH="0" baseline="0" noProof="0" dirty="0">
              <a:ln>
                <a:noFill/>
              </a:ln>
              <a:solidFill>
                <a:srgbClr val="1FA22E"/>
              </a:solidFill>
              <a:effectLst/>
              <a:uLnTx/>
              <a:uFillTx/>
              <a:latin typeface="Oswald" panose="020B0604020202020204" charset="0"/>
              <a:ea typeface="+mj-ea"/>
              <a:cs typeface="+mj-cs"/>
              <a:sym typeface="Arial"/>
            </a:endParaRPr>
          </a:p>
        </p:txBody>
      </p:sp>
      <p:sp>
        <p:nvSpPr>
          <p:cNvPr id="4" name="ZoneTexte 3">
            <a:extLst>
              <a:ext uri="{FF2B5EF4-FFF2-40B4-BE49-F238E27FC236}">
                <a16:creationId xmlns:a16="http://schemas.microsoft.com/office/drawing/2014/main" id="{A336DB50-55DF-4B73-8CE1-8C6381F0E33E}"/>
              </a:ext>
            </a:extLst>
          </p:cNvPr>
          <p:cNvSpPr txBox="1"/>
          <p:nvPr/>
        </p:nvSpPr>
        <p:spPr>
          <a:xfrm>
            <a:off x="2524389" y="3462835"/>
            <a:ext cx="16914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400" b="0" i="0" u="none" strike="noStrike" kern="0" cap="none" spc="0" normalizeH="0" baseline="0" noProof="0" dirty="0">
                <a:ln>
                  <a:noFill/>
                </a:ln>
                <a:solidFill>
                  <a:prstClr val="black"/>
                </a:solidFill>
                <a:effectLst/>
                <a:uLnTx/>
                <a:uFillTx/>
                <a:latin typeface="Arial"/>
                <a:cs typeface="Arial"/>
                <a:sym typeface="Arial"/>
              </a:rPr>
              <a:t>20 minutes</a:t>
            </a:r>
          </a:p>
        </p:txBody>
      </p:sp>
    </p:spTree>
    <p:extLst>
      <p:ext uri="{BB962C8B-B14F-4D97-AF65-F5344CB8AC3E}">
        <p14:creationId xmlns:p14="http://schemas.microsoft.com/office/powerpoint/2010/main" val="2115433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8" name="Image 17">
            <a:extLst>
              <a:ext uri="{FF2B5EF4-FFF2-40B4-BE49-F238E27FC236}">
                <a16:creationId xmlns:a16="http://schemas.microsoft.com/office/drawing/2014/main" id="{D36737D9-9E04-44CA-8D9B-028D5BC643CA}"/>
              </a:ext>
            </a:extLst>
          </p:cNvPr>
          <p:cNvPicPr>
            <a:picLocks noChangeAspect="1"/>
          </p:cNvPicPr>
          <p:nvPr/>
        </p:nvPicPr>
        <p:blipFill>
          <a:blip r:embed="rId3"/>
          <a:stretch>
            <a:fillRect/>
          </a:stretch>
        </p:blipFill>
        <p:spPr>
          <a:xfrm>
            <a:off x="6129398" y="4833871"/>
            <a:ext cx="688321" cy="242477"/>
          </a:xfrm>
          <a:prstGeom prst="rect">
            <a:avLst/>
          </a:prstGeom>
        </p:spPr>
      </p:pic>
      <p:sp>
        <p:nvSpPr>
          <p:cNvPr id="6" name="Google Shape;105;p8">
            <a:extLst>
              <a:ext uri="{FF2B5EF4-FFF2-40B4-BE49-F238E27FC236}">
                <a16:creationId xmlns:a16="http://schemas.microsoft.com/office/drawing/2014/main" id="{2BD288B2-AE1C-49EC-9FEF-F87E8C72AB91}"/>
              </a:ext>
            </a:extLst>
          </p:cNvPr>
          <p:cNvSpPr txBox="1">
            <a:spLocks/>
          </p:cNvSpPr>
          <p:nvPr/>
        </p:nvSpPr>
        <p:spPr>
          <a:xfrm>
            <a:off x="168166" y="44161"/>
            <a:ext cx="6589844"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Exercice: choisir une revue scientifique</a:t>
            </a:r>
            <a:endParaRPr kumimoji="0" lang="fr-FR" sz="2600" b="1" i="0" u="none" strike="noStrike" kern="0" cap="none" spc="0" normalizeH="0" baseline="0" noProof="0" dirty="0">
              <a:ln>
                <a:noFill/>
              </a:ln>
              <a:solidFill>
                <a:prstClr val="black"/>
              </a:solidFill>
              <a:effectLst/>
              <a:uLnTx/>
              <a:uFillTx/>
              <a:latin typeface="Oswald"/>
              <a:sym typeface="Oswald"/>
            </a:endParaRPr>
          </a:p>
        </p:txBody>
      </p:sp>
      <p:sp>
        <p:nvSpPr>
          <p:cNvPr id="7" name="Rectangle 6">
            <a:extLst>
              <a:ext uri="{FF2B5EF4-FFF2-40B4-BE49-F238E27FC236}">
                <a16:creationId xmlns:a16="http://schemas.microsoft.com/office/drawing/2014/main" id="{FBC18E1D-7F7E-4FB0-8A60-6CA451607C82}"/>
              </a:ext>
            </a:extLst>
          </p:cNvPr>
          <p:cNvSpPr/>
          <p:nvPr/>
        </p:nvSpPr>
        <p:spPr>
          <a:xfrm>
            <a:off x="360000" y="900000"/>
            <a:ext cx="6318000" cy="400110"/>
          </a:xfrm>
          <a:prstGeom prst="rect">
            <a:avLst/>
          </a:prstGeom>
        </p:spPr>
        <p:txBody>
          <a:bodyPr wrap="square">
            <a:spAutoFit/>
          </a:bodyPr>
          <a:lstStyle/>
          <a:p>
            <a:pPr marL="342900" marR="0" lvl="0" indent="-342900" algn="l" defTabSz="342900" rtl="0" eaLnBrk="1" fontAlgn="auto" latinLnBrk="0" hangingPunct="1">
              <a:lnSpc>
                <a:spcPct val="100000"/>
              </a:lnSpc>
              <a:spcBef>
                <a:spcPts val="450"/>
              </a:spcBef>
              <a:spcAft>
                <a:spcPts val="0"/>
              </a:spcAft>
              <a:buClr>
                <a:srgbClr val="E2007A"/>
              </a:buClr>
              <a:buSzTx/>
              <a:buFont typeface="Wingdings" panose="05000000000000000000" pitchFamily="2" charset="2"/>
              <a:buChar char="§"/>
              <a:tabLst/>
              <a:defRPr/>
            </a:pPr>
            <a:r>
              <a:rPr kumimoji="0" lang="fr-FR" sz="2000" b="0" i="0" u="none" strike="noStrike" kern="0" cap="none" spc="0" normalizeH="0" baseline="0" noProof="0" dirty="0">
                <a:ln>
                  <a:noFill/>
                </a:ln>
                <a:solidFill>
                  <a:srgbClr val="0066FF"/>
                </a:solidFill>
                <a:effectLst/>
                <a:uLnTx/>
                <a:uFillTx/>
                <a:latin typeface="Arial"/>
                <a:cs typeface="Arial"/>
                <a:sym typeface="Arial"/>
              </a:rPr>
              <a:t>A partir du site Où publier :</a:t>
            </a:r>
          </a:p>
        </p:txBody>
      </p:sp>
      <p:sp>
        <p:nvSpPr>
          <p:cNvPr id="8" name="Rectangle 7">
            <a:extLst>
              <a:ext uri="{FF2B5EF4-FFF2-40B4-BE49-F238E27FC236}">
                <a16:creationId xmlns:a16="http://schemas.microsoft.com/office/drawing/2014/main" id="{9CA0A061-F339-418A-AE94-B3AAE1597AA3}"/>
              </a:ext>
            </a:extLst>
          </p:cNvPr>
          <p:cNvSpPr/>
          <p:nvPr/>
        </p:nvSpPr>
        <p:spPr>
          <a:xfrm>
            <a:off x="874392" y="1254493"/>
            <a:ext cx="2236597" cy="276999"/>
          </a:xfrm>
          <a:prstGeom prst="rect">
            <a:avLst/>
          </a:prstGeom>
        </p:spPr>
        <p:txBody>
          <a:bodyPr wrap="square">
            <a:spAutoFit/>
          </a:bodyPr>
          <a:lstStyle/>
          <a:p>
            <a:pPr marL="0" marR="0" lvl="0" indent="0" algn="l" defTabSz="342900" rtl="0" eaLnBrk="1" fontAlgn="auto" latinLnBrk="0" hangingPunct="1">
              <a:lnSpc>
                <a:spcPct val="100000"/>
              </a:lnSpc>
              <a:spcBef>
                <a:spcPts val="0"/>
              </a:spcBef>
              <a:spcAft>
                <a:spcPts val="0"/>
              </a:spcAft>
              <a:buClr>
                <a:srgbClr val="E2007A"/>
              </a:buClr>
              <a:buSzTx/>
              <a:buFont typeface="Arial"/>
              <a:buNone/>
              <a:tabLst/>
              <a:defRPr/>
            </a:pPr>
            <a:r>
              <a:rPr kumimoji="0" lang="fr-FR" sz="1200" b="0" i="0" u="none" strike="noStrike" kern="0" cap="none" spc="0" normalizeH="0" baseline="0" noProof="0" dirty="0">
                <a:ln>
                  <a:noFill/>
                </a:ln>
                <a:solidFill>
                  <a:srgbClr val="0070C0"/>
                </a:solidFill>
                <a:effectLst/>
                <a:uLnTx/>
                <a:uFillTx/>
                <a:latin typeface="Arial"/>
                <a:cs typeface="Arial"/>
                <a:sym typeface="Arial"/>
                <a:hlinkClick r:id="rId4"/>
              </a:rPr>
              <a:t>https://ou-publier.cirad.fr/</a:t>
            </a:r>
            <a:endParaRPr kumimoji="0" lang="fr-FR" sz="1200" b="0" i="0" u="none" strike="noStrike" kern="1200" cap="none" spc="0" normalizeH="0" baseline="0" noProof="0" dirty="0">
              <a:ln>
                <a:noFill/>
              </a:ln>
              <a:solidFill>
                <a:prstClr val="black"/>
              </a:solidFill>
              <a:effectLst/>
              <a:uLnTx/>
              <a:uFillTx/>
              <a:latin typeface="Arial"/>
              <a:ea typeface="+mn-ea"/>
              <a:cs typeface="Arial"/>
              <a:sym typeface="Arial"/>
            </a:endParaRPr>
          </a:p>
        </p:txBody>
      </p:sp>
      <p:grpSp>
        <p:nvGrpSpPr>
          <p:cNvPr id="10" name="Groupe 9">
            <a:extLst>
              <a:ext uri="{FF2B5EF4-FFF2-40B4-BE49-F238E27FC236}">
                <a16:creationId xmlns:a16="http://schemas.microsoft.com/office/drawing/2014/main" id="{FC80A580-62E8-43FD-9D2A-ED624B7A58CB}"/>
              </a:ext>
            </a:extLst>
          </p:cNvPr>
          <p:cNvGrpSpPr/>
          <p:nvPr/>
        </p:nvGrpSpPr>
        <p:grpSpPr>
          <a:xfrm>
            <a:off x="360000" y="3097893"/>
            <a:ext cx="6398010" cy="1477400"/>
            <a:chOff x="720000" y="1796395"/>
            <a:chExt cx="8530679" cy="1969862"/>
          </a:xfrm>
        </p:grpSpPr>
        <p:sp>
          <p:nvSpPr>
            <p:cNvPr id="11" name="ZoneTexte 10">
              <a:extLst>
                <a:ext uri="{FF2B5EF4-FFF2-40B4-BE49-F238E27FC236}">
                  <a16:creationId xmlns:a16="http://schemas.microsoft.com/office/drawing/2014/main" id="{068C7E40-46BB-4FC5-ABD7-8E0568DC77ED}"/>
                </a:ext>
              </a:extLst>
            </p:cNvPr>
            <p:cNvSpPr txBox="1"/>
            <p:nvPr/>
          </p:nvSpPr>
          <p:spPr>
            <a:xfrm>
              <a:off x="1079384" y="2350488"/>
              <a:ext cx="8171295" cy="1415769"/>
            </a:xfrm>
            <a:prstGeom prst="rect">
              <a:avLst/>
            </a:prstGeom>
            <a:noFill/>
          </p:spPr>
          <p:txBody>
            <a:bodyPr wrap="square" rtlCol="0">
              <a:spAutoFit/>
            </a:bodyPr>
            <a:lstStyle/>
            <a:p>
              <a:pPr marL="171450" marR="0" lvl="0" indent="-171450" algn="l" defTabSz="257175"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black"/>
                  </a:solidFill>
                  <a:effectLst/>
                  <a:uLnTx/>
                  <a:uFillTx/>
                  <a:latin typeface="Arial"/>
                  <a:ea typeface="+mn-ea"/>
                  <a:cs typeface="Arial"/>
                  <a:sym typeface="Arial"/>
                </a:rPr>
                <a:t>Liste Cirad de revues publiant des </a:t>
              </a:r>
              <a:r>
                <a:rPr kumimoji="0" lang="fr-FR" sz="1200" b="1" i="1" u="none" strike="noStrike" kern="1200" cap="none" spc="0" normalizeH="0" baseline="0" noProof="0" dirty="0">
                  <a:ln>
                    <a:noFill/>
                  </a:ln>
                  <a:solidFill>
                    <a:prstClr val="black"/>
                  </a:solidFill>
                  <a:effectLst/>
                  <a:uLnTx/>
                  <a:uFillTx/>
                  <a:latin typeface="Arial"/>
                  <a:ea typeface="+mn-ea"/>
                  <a:cs typeface="Arial"/>
                  <a:sym typeface="Arial"/>
                </a:rPr>
                <a:t>Data papers </a:t>
              </a:r>
              <a:r>
                <a:rPr kumimoji="0" lang="fr-FR" sz="1200" b="0" i="0" u="none" strike="noStrike" kern="1200" cap="none" spc="0" normalizeH="0" baseline="0" noProof="0" dirty="0">
                  <a:ln>
                    <a:noFill/>
                  </a:ln>
                  <a:solidFill>
                    <a:prstClr val="black"/>
                  </a:solidFill>
                  <a:effectLst/>
                  <a:uLnTx/>
                  <a:uFillTx/>
                  <a:latin typeface="Arial"/>
                  <a:ea typeface="+mn-ea"/>
                  <a:cs typeface="Arial"/>
                  <a:sym typeface="Arial"/>
                </a:rPr>
                <a:t>: </a:t>
              </a:r>
              <a:r>
                <a:rPr kumimoji="0" lang="fr-FR" sz="1000" b="0" i="0" u="none" strike="noStrike" kern="1200" cap="none" spc="0" normalizeH="0" baseline="0" noProof="0" dirty="0">
                  <a:ln>
                    <a:noFill/>
                  </a:ln>
                  <a:solidFill>
                    <a:prstClr val="black"/>
                  </a:solidFill>
                  <a:effectLst/>
                  <a:uLnTx/>
                  <a:uFillTx/>
                  <a:latin typeface="Arial"/>
                  <a:ea typeface="+mn-ea"/>
                  <a:cs typeface="Arial"/>
                  <a:sym typeface="Arial"/>
                  <a:hlinkClick r:id="rId5" tooltip="Lien vers https://doi.org/10.18167/coopist/0057"/>
                </a:rPr>
                <a:t>https://doi.org/10.18167/coopist/0057</a:t>
              </a:r>
              <a:r>
                <a:rPr kumimoji="0" lang="fr-FR" sz="1000" b="0" i="0" u="none" strike="noStrike" kern="1200" cap="none" spc="0" normalizeH="0" baseline="0" noProof="0" dirty="0">
                  <a:ln>
                    <a:noFill/>
                  </a:ln>
                  <a:solidFill>
                    <a:srgbClr val="0070C0"/>
                  </a:solidFill>
                  <a:effectLst/>
                  <a:uLnTx/>
                  <a:uFillTx/>
                  <a:latin typeface="Arial"/>
                  <a:ea typeface="+mn-ea"/>
                  <a:cs typeface="Arial"/>
                  <a:sym typeface="Arial"/>
                </a:rPr>
                <a:t> </a:t>
              </a:r>
            </a:p>
            <a:p>
              <a:pPr marL="171450" marR="0" lvl="0" indent="-171450" algn="l" defTabSz="257175"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err="1">
                  <a:ln>
                    <a:noFill/>
                  </a:ln>
                  <a:solidFill>
                    <a:prstClr val="black"/>
                  </a:solidFill>
                  <a:effectLst/>
                  <a:uLnTx/>
                  <a:uFillTx/>
                  <a:latin typeface="Arial"/>
                  <a:ea typeface="+mn-ea"/>
                  <a:cs typeface="Arial"/>
                  <a:sym typeface="Arial"/>
                </a:rPr>
                <a:t>Forschungsdaten</a:t>
              </a:r>
              <a:r>
                <a:rPr kumimoji="0" lang="fr-FR" sz="1200" b="0" i="0" u="none" strike="noStrike" kern="1200" cap="none" spc="0" normalizeH="0" baseline="0" noProof="0" dirty="0">
                  <a:ln>
                    <a:noFill/>
                  </a:ln>
                  <a:solidFill>
                    <a:prstClr val="black"/>
                  </a:solidFill>
                  <a:effectLst/>
                  <a:uLnTx/>
                  <a:uFillTx/>
                  <a:latin typeface="Arial"/>
                  <a:ea typeface="+mn-ea"/>
                  <a:cs typeface="Arial"/>
                  <a:sym typeface="Arial"/>
                </a:rPr>
                <a:t> :</a:t>
              </a:r>
              <a:r>
                <a:rPr kumimoji="0" lang="fr-FR" sz="1200" b="1" i="0" u="none" strike="noStrike" kern="1200" cap="none" spc="0" normalizeH="0" baseline="0" noProof="0" dirty="0">
                  <a:ln>
                    <a:noFill/>
                  </a:ln>
                  <a:solidFill>
                    <a:prstClr val="black"/>
                  </a:solidFill>
                  <a:effectLst/>
                  <a:uLnTx/>
                  <a:uFillTx/>
                  <a:latin typeface="Arial"/>
                  <a:ea typeface="+mn-ea"/>
                  <a:cs typeface="Arial"/>
                  <a:sym typeface="Arial"/>
                </a:rPr>
                <a:t> </a:t>
              </a:r>
              <a:r>
                <a:rPr kumimoji="0" lang="fr-FR" sz="1000" b="0" i="0" u="none" strike="noStrike" kern="1200" cap="none" spc="0" normalizeH="0" baseline="0" noProof="0" dirty="0">
                  <a:ln>
                    <a:noFill/>
                  </a:ln>
                  <a:solidFill>
                    <a:prstClr val="black"/>
                  </a:solidFill>
                  <a:effectLst/>
                  <a:uLnTx/>
                  <a:uFillTx/>
                  <a:latin typeface="Arial"/>
                  <a:ea typeface="+mn-ea"/>
                  <a:cs typeface="Arial"/>
                  <a:sym typeface="Arial"/>
                  <a:hlinkClick r:id="rId6"/>
                </a:rPr>
                <a:t>https://www.forschungsdaten.org/index.php/Data_Journals</a:t>
              </a:r>
              <a:r>
                <a:rPr kumimoji="0" lang="fr-FR" sz="1000" b="0" i="0" u="none" strike="noStrike" kern="1200" cap="none" spc="0" normalizeH="0" baseline="0" noProof="0" dirty="0">
                  <a:ln>
                    <a:noFill/>
                  </a:ln>
                  <a:solidFill>
                    <a:prstClr val="black"/>
                  </a:solidFill>
                  <a:effectLst/>
                  <a:uLnTx/>
                  <a:uFillTx/>
                  <a:latin typeface="Arial"/>
                  <a:ea typeface="+mn-ea"/>
                  <a:cs typeface="Arial"/>
                  <a:sym typeface="Arial"/>
                </a:rPr>
                <a:t> </a:t>
              </a:r>
            </a:p>
            <a:p>
              <a:pPr marL="171450" marR="0" lvl="0" indent="-171450" algn="l" defTabSz="257175"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err="1">
                  <a:ln>
                    <a:noFill/>
                  </a:ln>
                  <a:solidFill>
                    <a:prstClr val="black"/>
                  </a:solidFill>
                  <a:effectLst/>
                  <a:uLnTx/>
                  <a:uFillTx/>
                  <a:latin typeface="Arial"/>
                  <a:ea typeface="+mn-ea"/>
                  <a:cs typeface="Arial"/>
                  <a:sym typeface="Arial"/>
                </a:rPr>
                <a:t>University</a:t>
              </a:r>
              <a:r>
                <a:rPr kumimoji="0" lang="fr-FR" sz="1200" b="0" i="0" u="none" strike="noStrike" kern="1200" cap="none" spc="0" normalizeH="0" baseline="0" noProof="0" dirty="0">
                  <a:ln>
                    <a:noFill/>
                  </a:ln>
                  <a:solidFill>
                    <a:prstClr val="black"/>
                  </a:solidFill>
                  <a:effectLst/>
                  <a:uLnTx/>
                  <a:uFillTx/>
                  <a:latin typeface="Arial"/>
                  <a:ea typeface="+mn-ea"/>
                  <a:cs typeface="Arial"/>
                  <a:sym typeface="Arial"/>
                </a:rPr>
                <a:t> of Edinburgh </a:t>
              </a:r>
              <a:r>
                <a:rPr kumimoji="0" lang="fr-FR" sz="900" b="0" i="0" u="none" strike="noStrike" kern="1200" cap="none" spc="0" normalizeH="0" baseline="0" noProof="0" dirty="0">
                  <a:ln>
                    <a:noFill/>
                  </a:ln>
                  <a:solidFill>
                    <a:prstClr val="black"/>
                  </a:solidFill>
                  <a:effectLst/>
                  <a:uLnTx/>
                  <a:uFillTx/>
                  <a:latin typeface="Arial"/>
                  <a:ea typeface="+mn-ea"/>
                  <a:cs typeface="Arial"/>
                  <a:sym typeface="Arial"/>
                </a:rPr>
                <a:t>: </a:t>
              </a:r>
              <a:r>
                <a:rPr kumimoji="0" lang="fr-FR" sz="900" b="0" i="0" u="none" strike="noStrike" kern="1200" cap="none" spc="0" normalizeH="0" baseline="0" noProof="0" dirty="0">
                  <a:ln>
                    <a:noFill/>
                  </a:ln>
                  <a:solidFill>
                    <a:prstClr val="black"/>
                  </a:solidFill>
                  <a:effectLst/>
                  <a:uLnTx/>
                  <a:uFillTx/>
                  <a:latin typeface="Arial"/>
                  <a:ea typeface="+mn-ea"/>
                  <a:cs typeface="Arial"/>
                  <a:sym typeface="Arial"/>
                  <a:hlinkClick r:id="rId7"/>
                </a:rPr>
                <a:t>https://www.wiki.ed.ac.uk/display/datashare/Sources+of+dataset+peer+review</a:t>
              </a:r>
              <a:r>
                <a:rPr kumimoji="0" lang="fr-FR" sz="900" b="0" i="0" u="none" strike="noStrike" kern="1200" cap="none" spc="0" normalizeH="0" baseline="0" noProof="0" dirty="0">
                  <a:ln>
                    <a:noFill/>
                  </a:ln>
                  <a:solidFill>
                    <a:prstClr val="black"/>
                  </a:solidFill>
                  <a:effectLst/>
                  <a:uLnTx/>
                  <a:uFillTx/>
                  <a:latin typeface="Arial"/>
                  <a:ea typeface="+mn-ea"/>
                  <a:cs typeface="Arial"/>
                  <a:sym typeface="Arial"/>
                </a:rPr>
                <a:t> </a:t>
              </a:r>
            </a:p>
            <a:p>
              <a:pPr marL="171450" marR="0" lvl="0" indent="-171450" algn="l" defTabSz="257175"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prstClr val="black"/>
                  </a:solidFill>
                  <a:effectLst/>
                  <a:uLnTx/>
                  <a:uFillTx/>
                  <a:latin typeface="Arial"/>
                  <a:ea typeface="+mn-ea"/>
                  <a:cs typeface="Arial"/>
                  <a:sym typeface="Arial"/>
                </a:rPr>
                <a:t>GBIF (biodiversité): </a:t>
              </a:r>
              <a:r>
                <a:rPr kumimoji="0" lang="fr-FR" sz="1000" b="0" i="0" u="none" strike="noStrike" kern="1200" cap="none" spc="0" normalizeH="0" baseline="0" noProof="0" dirty="0">
                  <a:ln>
                    <a:noFill/>
                  </a:ln>
                  <a:solidFill>
                    <a:prstClr val="black"/>
                  </a:solidFill>
                  <a:effectLst/>
                  <a:uLnTx/>
                  <a:uFillTx/>
                  <a:latin typeface="Arial"/>
                  <a:ea typeface="+mn-ea"/>
                  <a:cs typeface="Arial"/>
                  <a:sym typeface="Arial"/>
                  <a:hlinkClick r:id="rId8"/>
                </a:rPr>
                <a:t>http://www.gbif.fr/page/contrib/publier-un-datapaper</a:t>
              </a:r>
              <a:r>
                <a:rPr kumimoji="0" lang="fr-FR" sz="1000" b="0" i="0" u="none" strike="noStrike" kern="1200" cap="none" spc="0" normalizeH="0" baseline="0" noProof="0" dirty="0">
                  <a:ln>
                    <a:noFill/>
                  </a:ln>
                  <a:solidFill>
                    <a:prstClr val="black"/>
                  </a:solidFill>
                  <a:effectLst/>
                  <a:uLnTx/>
                  <a:uFillTx/>
                  <a:latin typeface="Arial"/>
                  <a:ea typeface="+mn-ea"/>
                  <a:cs typeface="Arial"/>
                  <a:sym typeface="Arial"/>
                </a:rPr>
                <a:t>   </a:t>
              </a:r>
            </a:p>
          </p:txBody>
        </p:sp>
        <p:sp>
          <p:nvSpPr>
            <p:cNvPr id="12" name="Rectangle 11">
              <a:extLst>
                <a:ext uri="{FF2B5EF4-FFF2-40B4-BE49-F238E27FC236}">
                  <a16:creationId xmlns:a16="http://schemas.microsoft.com/office/drawing/2014/main" id="{DED9BD8C-95E5-4891-A12B-3AAB06FFDD86}"/>
                </a:ext>
              </a:extLst>
            </p:cNvPr>
            <p:cNvSpPr/>
            <p:nvPr/>
          </p:nvSpPr>
          <p:spPr>
            <a:xfrm>
              <a:off x="720000" y="1796395"/>
              <a:ext cx="8228570" cy="533479"/>
            </a:xfrm>
            <a:prstGeom prst="rect">
              <a:avLst/>
            </a:prstGeom>
          </p:spPr>
          <p:txBody>
            <a:bodyPr wrap="square">
              <a:spAutoFit/>
            </a:bodyPr>
            <a:lstStyle/>
            <a:p>
              <a:pPr marL="342900" marR="0" lvl="0" indent="-342900" algn="l" defTabSz="342900" rtl="0" eaLnBrk="1" fontAlgn="auto" latinLnBrk="0" hangingPunct="1">
                <a:lnSpc>
                  <a:spcPct val="100000"/>
                </a:lnSpc>
                <a:spcBef>
                  <a:spcPts val="450"/>
                </a:spcBef>
                <a:spcAft>
                  <a:spcPts val="0"/>
                </a:spcAft>
                <a:buClr>
                  <a:srgbClr val="E2007A"/>
                </a:buClr>
                <a:buSzTx/>
                <a:buFont typeface="Wingdings" panose="05000000000000000000" pitchFamily="2" charset="2"/>
                <a:buChar char="§"/>
                <a:tabLst/>
                <a:defRPr/>
              </a:pPr>
              <a:r>
                <a:rPr kumimoji="0" lang="fr-FR" sz="2000" b="0" i="0" u="none" strike="noStrike" kern="0" cap="none" spc="0" normalizeH="0" baseline="0" noProof="0" dirty="0">
                  <a:ln>
                    <a:noFill/>
                  </a:ln>
                  <a:solidFill>
                    <a:srgbClr val="0066FF"/>
                  </a:solidFill>
                  <a:effectLst/>
                  <a:uLnTx/>
                  <a:uFillTx/>
                  <a:latin typeface="Arial"/>
                  <a:cs typeface="Arial"/>
                  <a:sym typeface="Arial"/>
                </a:rPr>
                <a:t>A partir des listes disponibles</a:t>
              </a:r>
            </a:p>
          </p:txBody>
        </p:sp>
      </p:grpSp>
      <p:pic>
        <p:nvPicPr>
          <p:cNvPr id="2" name="Image 1">
            <a:extLst>
              <a:ext uri="{FF2B5EF4-FFF2-40B4-BE49-F238E27FC236}">
                <a16:creationId xmlns:a16="http://schemas.microsoft.com/office/drawing/2014/main" id="{1D37DD89-EBC4-41F8-B740-FBDAFED2240F}"/>
              </a:ext>
            </a:extLst>
          </p:cNvPr>
          <p:cNvPicPr>
            <a:picLocks noChangeAspect="1"/>
          </p:cNvPicPr>
          <p:nvPr/>
        </p:nvPicPr>
        <p:blipFill>
          <a:blip r:embed="rId9"/>
          <a:stretch>
            <a:fillRect/>
          </a:stretch>
        </p:blipFill>
        <p:spPr>
          <a:xfrm>
            <a:off x="4065973" y="645346"/>
            <a:ext cx="2549883" cy="2875037"/>
          </a:xfrm>
          <a:prstGeom prst="rect">
            <a:avLst/>
          </a:prstGeom>
        </p:spPr>
      </p:pic>
    </p:spTree>
    <p:extLst>
      <p:ext uri="{BB962C8B-B14F-4D97-AF65-F5344CB8AC3E}">
        <p14:creationId xmlns:p14="http://schemas.microsoft.com/office/powerpoint/2010/main" val="389548688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8" name="Image 17">
            <a:extLst>
              <a:ext uri="{FF2B5EF4-FFF2-40B4-BE49-F238E27FC236}">
                <a16:creationId xmlns:a16="http://schemas.microsoft.com/office/drawing/2014/main" id="{D36737D9-9E04-44CA-8D9B-028D5BC643CA}"/>
              </a:ext>
            </a:extLst>
          </p:cNvPr>
          <p:cNvPicPr>
            <a:picLocks noChangeAspect="1"/>
          </p:cNvPicPr>
          <p:nvPr/>
        </p:nvPicPr>
        <p:blipFill>
          <a:blip r:embed="rId3"/>
          <a:stretch>
            <a:fillRect/>
          </a:stretch>
        </p:blipFill>
        <p:spPr>
          <a:xfrm>
            <a:off x="6129398" y="4833871"/>
            <a:ext cx="688321" cy="242477"/>
          </a:xfrm>
          <a:prstGeom prst="rect">
            <a:avLst/>
          </a:prstGeom>
        </p:spPr>
      </p:pic>
      <p:sp>
        <p:nvSpPr>
          <p:cNvPr id="6" name="Google Shape;105;p8">
            <a:extLst>
              <a:ext uri="{FF2B5EF4-FFF2-40B4-BE49-F238E27FC236}">
                <a16:creationId xmlns:a16="http://schemas.microsoft.com/office/drawing/2014/main" id="{2BD288B2-AE1C-49EC-9FEF-F87E8C72AB91}"/>
              </a:ext>
            </a:extLst>
          </p:cNvPr>
          <p:cNvSpPr txBox="1">
            <a:spLocks/>
          </p:cNvSpPr>
          <p:nvPr/>
        </p:nvSpPr>
        <p:spPr>
          <a:xfrm>
            <a:off x="168166" y="44161"/>
            <a:ext cx="6589844"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Critères à retenir pour choisir une revue</a:t>
            </a:r>
            <a:endParaRPr kumimoji="0" lang="fr-FR" sz="2600" b="1" i="0" u="none" strike="noStrike" kern="0" cap="none" spc="0" normalizeH="0" baseline="0" noProof="0" dirty="0">
              <a:ln>
                <a:noFill/>
              </a:ln>
              <a:solidFill>
                <a:prstClr val="black"/>
              </a:solidFill>
              <a:effectLst/>
              <a:uLnTx/>
              <a:uFillTx/>
              <a:latin typeface="Oswald"/>
              <a:sym typeface="Oswald"/>
            </a:endParaRPr>
          </a:p>
        </p:txBody>
      </p:sp>
      <p:sp>
        <p:nvSpPr>
          <p:cNvPr id="7" name="Rectangle 6">
            <a:extLst>
              <a:ext uri="{FF2B5EF4-FFF2-40B4-BE49-F238E27FC236}">
                <a16:creationId xmlns:a16="http://schemas.microsoft.com/office/drawing/2014/main" id="{FBC18E1D-7F7E-4FB0-8A60-6CA451607C82}"/>
              </a:ext>
            </a:extLst>
          </p:cNvPr>
          <p:cNvSpPr/>
          <p:nvPr/>
        </p:nvSpPr>
        <p:spPr>
          <a:xfrm>
            <a:off x="360000" y="900000"/>
            <a:ext cx="6318000" cy="400110"/>
          </a:xfrm>
          <a:prstGeom prst="rect">
            <a:avLst/>
          </a:prstGeom>
        </p:spPr>
        <p:txBody>
          <a:bodyPr wrap="square">
            <a:spAutoFit/>
          </a:bodyPr>
          <a:lstStyle/>
          <a:p>
            <a:pPr marL="342900" marR="0" lvl="0" indent="-342900" algn="l" defTabSz="342900" rtl="0" eaLnBrk="1" fontAlgn="auto" latinLnBrk="0" hangingPunct="1">
              <a:lnSpc>
                <a:spcPct val="100000"/>
              </a:lnSpc>
              <a:spcBef>
                <a:spcPts val="450"/>
              </a:spcBef>
              <a:spcAft>
                <a:spcPts val="0"/>
              </a:spcAft>
              <a:buClr>
                <a:srgbClr val="E2007A"/>
              </a:buClr>
              <a:buSzTx/>
              <a:buFont typeface="Wingdings" panose="05000000000000000000" pitchFamily="2" charset="2"/>
              <a:buChar char="Ø"/>
              <a:tabLst/>
              <a:defRPr/>
            </a:pPr>
            <a:r>
              <a:rPr kumimoji="0" lang="fr-FR" sz="2000" b="0" i="0" u="none" strike="noStrike" kern="0" cap="none" spc="0" normalizeH="0" baseline="0" noProof="0" dirty="0">
                <a:ln>
                  <a:noFill/>
                </a:ln>
                <a:solidFill>
                  <a:srgbClr val="0066FF"/>
                </a:solidFill>
                <a:effectLst/>
                <a:uLnTx/>
                <a:uFillTx/>
                <a:latin typeface="Arial"/>
                <a:cs typeface="Arial"/>
                <a:sym typeface="Arial"/>
              </a:rPr>
              <a:t>Domaine scientifique et lectorat visé</a:t>
            </a:r>
            <a:endParaRPr kumimoji="0" lang="fr-FR" sz="1350" b="0" i="0" u="none" strike="noStrike" kern="1200" cap="none" spc="0" normalizeH="0" baseline="0" noProof="0" dirty="0">
              <a:ln>
                <a:noFill/>
              </a:ln>
              <a:solidFill>
                <a:prstClr val="black"/>
              </a:solidFill>
              <a:effectLst/>
              <a:uLnTx/>
              <a:uFillTx/>
              <a:latin typeface="Arial"/>
              <a:ea typeface="+mn-ea"/>
              <a:cs typeface="Arial"/>
              <a:sym typeface="Arial"/>
            </a:endParaRPr>
          </a:p>
        </p:txBody>
      </p:sp>
      <p:sp>
        <p:nvSpPr>
          <p:cNvPr id="9" name="Rectangle 8">
            <a:extLst>
              <a:ext uri="{FF2B5EF4-FFF2-40B4-BE49-F238E27FC236}">
                <a16:creationId xmlns:a16="http://schemas.microsoft.com/office/drawing/2014/main" id="{10BDB900-EBF1-4C81-9DE8-1681E01FAD30}"/>
              </a:ext>
            </a:extLst>
          </p:cNvPr>
          <p:cNvSpPr/>
          <p:nvPr/>
        </p:nvSpPr>
        <p:spPr>
          <a:xfrm>
            <a:off x="372947" y="3459599"/>
            <a:ext cx="5975100" cy="784830"/>
          </a:xfrm>
          <a:prstGeom prst="rect">
            <a:avLst/>
          </a:prstGeom>
        </p:spPr>
        <p:txBody>
          <a:bodyPr wrap="square">
            <a:spAutoFit/>
          </a:bodyPr>
          <a:lstStyle/>
          <a:p>
            <a:pPr marL="342900" marR="0" lvl="0" indent="-342900" algn="l" defTabSz="342900" rtl="0" eaLnBrk="1" fontAlgn="auto" latinLnBrk="0" hangingPunct="1">
              <a:lnSpc>
                <a:spcPct val="100000"/>
              </a:lnSpc>
              <a:spcBef>
                <a:spcPts val="450"/>
              </a:spcBef>
              <a:spcAft>
                <a:spcPts val="0"/>
              </a:spcAft>
              <a:buClr>
                <a:srgbClr val="E2007A"/>
              </a:buClr>
              <a:buSzTx/>
              <a:buFont typeface="Wingdings" panose="05000000000000000000" pitchFamily="2" charset="2"/>
              <a:buChar char="§"/>
              <a:tabLst/>
              <a:defRPr/>
            </a:pPr>
            <a:r>
              <a:rPr kumimoji="0" lang="fr-FR" sz="2000" b="0" i="0" u="none" strike="noStrike" kern="0" cap="none" spc="0" normalizeH="0" baseline="0" noProof="0" dirty="0">
                <a:ln>
                  <a:noFill/>
                </a:ln>
                <a:solidFill>
                  <a:srgbClr val="0066FF"/>
                </a:solidFill>
                <a:effectLst/>
                <a:uLnTx/>
                <a:uFillTx/>
                <a:latin typeface="Arial"/>
                <a:cs typeface="Arial"/>
                <a:sym typeface="Arial"/>
              </a:rPr>
              <a:t>Libre accès au </a:t>
            </a:r>
            <a:r>
              <a:rPr kumimoji="0" lang="fr-FR" sz="2000" b="0" i="1" u="none" strike="noStrike" kern="0" cap="none" spc="0" normalizeH="0" baseline="0" noProof="0" dirty="0">
                <a:ln>
                  <a:noFill/>
                </a:ln>
                <a:solidFill>
                  <a:srgbClr val="0066FF"/>
                </a:solidFill>
                <a:effectLst/>
                <a:uLnTx/>
                <a:uFillTx/>
                <a:latin typeface="Arial"/>
                <a:cs typeface="Arial"/>
                <a:sym typeface="Arial"/>
              </a:rPr>
              <a:t>Data paper </a:t>
            </a:r>
          </a:p>
          <a:p>
            <a:pPr marL="342900" marR="0" lvl="0" indent="-342900" algn="l" defTabSz="342900" rtl="0" eaLnBrk="1" fontAlgn="auto" latinLnBrk="0" hangingPunct="1">
              <a:lnSpc>
                <a:spcPct val="100000"/>
              </a:lnSpc>
              <a:spcBef>
                <a:spcPts val="450"/>
              </a:spcBef>
              <a:spcAft>
                <a:spcPts val="0"/>
              </a:spcAft>
              <a:buClr>
                <a:srgbClr val="E2007A"/>
              </a:buClr>
              <a:buSzTx/>
              <a:buFont typeface="Wingdings" panose="05000000000000000000" pitchFamily="2" charset="2"/>
              <a:buChar char="§"/>
              <a:tabLst/>
              <a:defRPr/>
            </a:pPr>
            <a:r>
              <a:rPr kumimoji="0" lang="fr-FR" sz="2000" b="0" i="0" u="none" strike="noStrike" kern="0" cap="none" spc="0" normalizeH="0" baseline="0" noProof="0" dirty="0">
                <a:ln>
                  <a:noFill/>
                </a:ln>
                <a:solidFill>
                  <a:srgbClr val="0066FF"/>
                </a:solidFill>
                <a:effectLst/>
                <a:uLnTx/>
                <a:uFillTx/>
                <a:latin typeface="Arial"/>
                <a:cs typeface="Arial"/>
                <a:sym typeface="Arial"/>
              </a:rPr>
              <a:t>Coût de publication</a:t>
            </a:r>
          </a:p>
        </p:txBody>
      </p:sp>
      <p:sp>
        <p:nvSpPr>
          <p:cNvPr id="8" name="Rectangle 7">
            <a:extLst>
              <a:ext uri="{FF2B5EF4-FFF2-40B4-BE49-F238E27FC236}">
                <a16:creationId xmlns:a16="http://schemas.microsoft.com/office/drawing/2014/main" id="{34AE583F-FB5A-4E8D-AAD3-A8E389B8CB03}"/>
              </a:ext>
            </a:extLst>
          </p:cNvPr>
          <p:cNvSpPr/>
          <p:nvPr/>
        </p:nvSpPr>
        <p:spPr>
          <a:xfrm>
            <a:off x="360000" y="1261329"/>
            <a:ext cx="6318000" cy="2185214"/>
          </a:xfrm>
          <a:prstGeom prst="rect">
            <a:avLst/>
          </a:prstGeom>
        </p:spPr>
        <p:txBody>
          <a:bodyPr wrap="square">
            <a:spAutoFit/>
          </a:bodyPr>
          <a:lstStyle/>
          <a:p>
            <a:pPr marL="342900" marR="0" lvl="0" indent="-342900" algn="l" defTabSz="342900" rtl="0" eaLnBrk="1" fontAlgn="auto" latinLnBrk="0" hangingPunct="1">
              <a:lnSpc>
                <a:spcPct val="100000"/>
              </a:lnSpc>
              <a:spcBef>
                <a:spcPts val="450"/>
              </a:spcBef>
              <a:spcAft>
                <a:spcPts val="0"/>
              </a:spcAft>
              <a:buClr>
                <a:srgbClr val="E2007A"/>
              </a:buClr>
              <a:buSzTx/>
              <a:buFont typeface="Wingdings" panose="05000000000000000000" pitchFamily="2" charset="2"/>
              <a:buChar char="§"/>
              <a:tabLst/>
              <a:defRPr/>
            </a:pPr>
            <a:r>
              <a:rPr kumimoji="0" lang="fr-FR" sz="2000" b="0" i="0" u="none" strike="noStrike" kern="0" cap="none" spc="0" normalizeH="0" baseline="0" noProof="0" dirty="0">
                <a:ln>
                  <a:noFill/>
                </a:ln>
                <a:solidFill>
                  <a:srgbClr val="0066FF"/>
                </a:solidFill>
                <a:effectLst/>
                <a:uLnTx/>
                <a:uFillTx/>
                <a:latin typeface="Arial"/>
                <a:cs typeface="Arial"/>
                <a:sym typeface="Arial"/>
              </a:rPr>
              <a:t>Cohérence entre vos données et les exigences de la revue telles que:</a:t>
            </a:r>
          </a:p>
          <a:p>
            <a:pPr marL="635794" marR="0" lvl="1" indent="-285750" algn="l" defTabSz="342900" rtl="0" eaLnBrk="1" fontAlgn="auto" latinLnBrk="0" hangingPunct="1">
              <a:lnSpc>
                <a:spcPct val="100000"/>
              </a:lnSpc>
              <a:spcBef>
                <a:spcPts val="450"/>
              </a:spcBef>
              <a:spcAft>
                <a:spcPts val="0"/>
              </a:spcAft>
              <a:buClrTx/>
              <a:buSzTx/>
              <a:buFont typeface="Arial" panose="020B0604020202020204" pitchFamily="34" charset="0"/>
              <a:buChar char="•"/>
              <a:tabLst>
                <a:tab pos="807244" algn="l"/>
              </a:tabLst>
              <a:defRPr/>
            </a:pPr>
            <a:r>
              <a:rPr kumimoji="0" lang="fr-FR" sz="1350" b="0" i="0" u="none" strike="noStrike" kern="1200" cap="none" spc="0" normalizeH="0" baseline="0" noProof="0" dirty="0">
                <a:ln>
                  <a:noFill/>
                </a:ln>
                <a:solidFill>
                  <a:prstClr val="black"/>
                </a:solidFill>
                <a:effectLst/>
                <a:uLnTx/>
                <a:uFillTx/>
                <a:latin typeface="Arial"/>
                <a:ea typeface="+mn-ea"/>
                <a:cs typeface="Arial"/>
                <a:sym typeface="Arial"/>
              </a:rPr>
              <a:t>Portée des données: large échelle, fort intérêt pour la communauté,…</a:t>
            </a:r>
          </a:p>
          <a:p>
            <a:pPr marL="636985" marR="0" lvl="1" indent="-285750" algn="l" defTabSz="342900" rtl="0" eaLnBrk="1" fontAlgn="auto" latinLnBrk="0" hangingPunct="1">
              <a:lnSpc>
                <a:spcPct val="100000"/>
              </a:lnSpc>
              <a:spcBef>
                <a:spcPts val="450"/>
              </a:spcBef>
              <a:spcAft>
                <a:spcPts val="0"/>
              </a:spcAft>
              <a:buClrTx/>
              <a:buSzTx/>
              <a:buFont typeface="Arial" panose="020B0604020202020204" pitchFamily="34" charset="0"/>
              <a:buChar char="•"/>
              <a:tabLst>
                <a:tab pos="807244" algn="l"/>
              </a:tabLst>
              <a:defRPr/>
            </a:pPr>
            <a:r>
              <a:rPr kumimoji="0" lang="fr-FR" sz="1350" b="0" i="0" u="none" strike="noStrike" kern="1200" cap="none" spc="0" normalizeH="0" baseline="0" noProof="0" dirty="0">
                <a:ln>
                  <a:noFill/>
                </a:ln>
                <a:solidFill>
                  <a:prstClr val="black"/>
                </a:solidFill>
                <a:effectLst/>
                <a:uLnTx/>
                <a:uFillTx/>
                <a:latin typeface="Arial"/>
                <a:ea typeface="+mn-ea"/>
                <a:cs typeface="Arial"/>
                <a:sym typeface="Arial"/>
              </a:rPr>
              <a:t>Contraintes en termes de : </a:t>
            </a:r>
          </a:p>
          <a:p>
            <a:pPr marL="894159" marR="0" lvl="2" indent="-285750" algn="l" defTabSz="342900" rtl="0" eaLnBrk="1" fontAlgn="auto" latinLnBrk="0" hangingPunct="1">
              <a:lnSpc>
                <a:spcPct val="100000"/>
              </a:lnSpc>
              <a:spcBef>
                <a:spcPts val="225"/>
              </a:spcBef>
              <a:spcAft>
                <a:spcPts val="0"/>
              </a:spcAft>
              <a:buClrTx/>
              <a:buSzTx/>
              <a:buFont typeface="Arial" panose="020B0604020202020204" pitchFamily="34" charset="0"/>
              <a:buChar char="•"/>
              <a:tabLst>
                <a:tab pos="807244" algn="l"/>
              </a:tabLst>
              <a:defRPr/>
            </a:pPr>
            <a:r>
              <a:rPr kumimoji="0" lang="fr-FR" sz="1350" b="0" i="0" u="none" strike="noStrike" kern="1200" cap="none" spc="0" normalizeH="0" baseline="0" noProof="0" dirty="0">
                <a:ln>
                  <a:noFill/>
                </a:ln>
                <a:solidFill>
                  <a:prstClr val="black"/>
                </a:solidFill>
                <a:effectLst/>
                <a:uLnTx/>
                <a:uFillTx/>
                <a:latin typeface="Arial"/>
                <a:ea typeface="+mn-ea"/>
                <a:cs typeface="Arial"/>
                <a:sym typeface="Arial"/>
              </a:rPr>
              <a:t>modèle du </a:t>
            </a:r>
            <a:r>
              <a:rPr kumimoji="0" lang="fr-FR" sz="1350" b="0" i="1" u="none" strike="noStrike" kern="1200" cap="none" spc="0" normalizeH="0" baseline="0" noProof="0" dirty="0">
                <a:ln>
                  <a:noFill/>
                </a:ln>
                <a:solidFill>
                  <a:prstClr val="black"/>
                </a:solidFill>
                <a:effectLst/>
                <a:uLnTx/>
                <a:uFillTx/>
                <a:latin typeface="Arial"/>
                <a:ea typeface="+mn-ea"/>
                <a:cs typeface="Arial"/>
                <a:sym typeface="Arial"/>
              </a:rPr>
              <a:t>Data paper</a:t>
            </a:r>
          </a:p>
          <a:p>
            <a:pPr marL="894159" marR="0" lvl="2" indent="-285750" algn="l" defTabSz="342900" rtl="0" eaLnBrk="1" fontAlgn="auto" latinLnBrk="0" hangingPunct="1">
              <a:lnSpc>
                <a:spcPct val="100000"/>
              </a:lnSpc>
              <a:spcBef>
                <a:spcPts val="225"/>
              </a:spcBef>
              <a:spcAft>
                <a:spcPts val="0"/>
              </a:spcAft>
              <a:buClrTx/>
              <a:buSzTx/>
              <a:buFont typeface="Arial" panose="020B0604020202020204" pitchFamily="34" charset="0"/>
              <a:buChar char="•"/>
              <a:tabLst>
                <a:tab pos="807244" algn="l"/>
              </a:tabLst>
              <a:defRPr/>
            </a:pPr>
            <a:r>
              <a:rPr kumimoji="0" lang="fr-FR" sz="1350" b="0" i="0" u="none" strike="noStrike" kern="1200" cap="none" spc="0" normalizeH="0" baseline="0" noProof="0" dirty="0">
                <a:ln>
                  <a:noFill/>
                </a:ln>
                <a:solidFill>
                  <a:prstClr val="black"/>
                </a:solidFill>
                <a:effectLst/>
                <a:uLnTx/>
                <a:uFillTx/>
                <a:latin typeface="Arial"/>
                <a:ea typeface="+mn-ea"/>
                <a:cs typeface="Arial"/>
                <a:sym typeface="Arial"/>
              </a:rPr>
              <a:t>métadonnées imposées ou non</a:t>
            </a:r>
          </a:p>
          <a:p>
            <a:pPr marL="894159" marR="0" lvl="2" indent="-285750" algn="l" defTabSz="342900" rtl="0" eaLnBrk="1" fontAlgn="auto" latinLnBrk="0" hangingPunct="1">
              <a:lnSpc>
                <a:spcPct val="100000"/>
              </a:lnSpc>
              <a:spcBef>
                <a:spcPts val="225"/>
              </a:spcBef>
              <a:spcAft>
                <a:spcPts val="0"/>
              </a:spcAft>
              <a:buClrTx/>
              <a:buSzTx/>
              <a:buFont typeface="Arial" panose="020B0604020202020204" pitchFamily="34" charset="0"/>
              <a:buChar char="•"/>
              <a:tabLst>
                <a:tab pos="807244" algn="l"/>
              </a:tabLst>
              <a:defRPr/>
            </a:pPr>
            <a:r>
              <a:rPr kumimoji="0" lang="fr-FR" sz="1350" b="0" i="0" u="none" strike="noStrike" kern="1200" cap="none" spc="0" normalizeH="0" baseline="0" noProof="0" dirty="0">
                <a:ln>
                  <a:noFill/>
                </a:ln>
                <a:solidFill>
                  <a:prstClr val="black"/>
                </a:solidFill>
                <a:effectLst/>
                <a:uLnTx/>
                <a:uFillTx/>
                <a:latin typeface="Arial"/>
                <a:ea typeface="+mn-ea"/>
                <a:cs typeface="Arial"/>
                <a:sym typeface="Arial"/>
              </a:rPr>
              <a:t>choix d’entrepôt  </a:t>
            </a:r>
          </a:p>
          <a:p>
            <a:pPr marL="894159" marR="0" lvl="2" indent="-285750" algn="l" defTabSz="342900" rtl="0" eaLnBrk="1" fontAlgn="auto" latinLnBrk="0" hangingPunct="1">
              <a:lnSpc>
                <a:spcPct val="100000"/>
              </a:lnSpc>
              <a:spcBef>
                <a:spcPts val="225"/>
              </a:spcBef>
              <a:spcAft>
                <a:spcPts val="0"/>
              </a:spcAft>
              <a:buClrTx/>
              <a:buSzTx/>
              <a:buFont typeface="Arial" panose="020B0604020202020204" pitchFamily="34" charset="0"/>
              <a:buChar char="•"/>
              <a:tabLst>
                <a:tab pos="807244" algn="l"/>
              </a:tabLst>
              <a:defRPr/>
            </a:pPr>
            <a:r>
              <a:rPr kumimoji="0" lang="fr-FR" sz="1350" b="0" i="0" u="none" strike="noStrike" kern="1200" cap="none" spc="0" normalizeH="0" baseline="0" noProof="0" dirty="0">
                <a:ln>
                  <a:noFill/>
                </a:ln>
                <a:solidFill>
                  <a:prstClr val="black"/>
                </a:solidFill>
                <a:effectLst/>
                <a:uLnTx/>
                <a:uFillTx/>
                <a:latin typeface="Arial"/>
                <a:ea typeface="+mn-ea"/>
                <a:cs typeface="Arial"/>
                <a:sym typeface="Arial"/>
              </a:rPr>
              <a:t>modalités d’accès et de diffusion des données</a:t>
            </a:r>
          </a:p>
        </p:txBody>
      </p:sp>
    </p:spTree>
    <p:extLst>
      <p:ext uri="{BB962C8B-B14F-4D97-AF65-F5344CB8AC3E}">
        <p14:creationId xmlns:p14="http://schemas.microsoft.com/office/powerpoint/2010/main" val="424522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3"/>
          <a:stretch>
            <a:fillRect/>
          </a:stretch>
        </p:blipFill>
        <p:spPr>
          <a:xfrm>
            <a:off x="6129398" y="4833871"/>
            <a:ext cx="688321" cy="242477"/>
          </a:xfrm>
          <a:prstGeom prst="rect">
            <a:avLst/>
          </a:prstGeom>
        </p:spPr>
      </p:pic>
      <p:pic>
        <p:nvPicPr>
          <p:cNvPr id="7" name="Image 6">
            <a:extLst>
              <a:ext uri="{FF2B5EF4-FFF2-40B4-BE49-F238E27FC236}">
                <a16:creationId xmlns:a16="http://schemas.microsoft.com/office/drawing/2014/main" id="{9D4C0484-29D1-4013-A16B-2425510F0C28}"/>
              </a:ext>
            </a:extLst>
          </p:cNvPr>
          <p:cNvPicPr>
            <a:picLocks noChangeAspect="1"/>
          </p:cNvPicPr>
          <p:nvPr/>
        </p:nvPicPr>
        <p:blipFill>
          <a:blip r:embed="rId4"/>
          <a:stretch>
            <a:fillRect/>
          </a:stretch>
        </p:blipFill>
        <p:spPr>
          <a:xfrm>
            <a:off x="1568489" y="458560"/>
            <a:ext cx="3975968" cy="3975968"/>
          </a:xfrm>
          <a:prstGeom prst="rect">
            <a:avLst/>
          </a:prstGeom>
        </p:spPr>
      </p:pic>
    </p:spTree>
    <p:extLst>
      <p:ext uri="{BB962C8B-B14F-4D97-AF65-F5344CB8AC3E}">
        <p14:creationId xmlns:p14="http://schemas.microsoft.com/office/powerpoint/2010/main" val="170318997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AA364948-A20E-4C8B-B56E-51736F86B0AB}"/>
              </a:ext>
            </a:extLst>
          </p:cNvPr>
          <p:cNvSpPr txBox="1"/>
          <p:nvPr/>
        </p:nvSpPr>
        <p:spPr>
          <a:xfrm>
            <a:off x="474562" y="262891"/>
            <a:ext cx="6180881" cy="923330"/>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r>
              <a:rPr kumimoji="0" lang="fr-FR" sz="5400" b="0" i="0" u="none" strike="noStrike" kern="1200" cap="none" spc="0" normalizeH="0" baseline="0" noProof="0" dirty="0">
                <a:ln>
                  <a:noFill/>
                </a:ln>
                <a:solidFill>
                  <a:prstClr val="black"/>
                </a:solidFill>
                <a:effectLst/>
                <a:uLnTx/>
                <a:uFillTx/>
                <a:latin typeface="Oswald" panose="020B0604020202020204" charset="0"/>
                <a:ea typeface="+mn-ea"/>
                <a:cs typeface="Arial"/>
                <a:sym typeface="Arial"/>
              </a:rPr>
              <a:t>Entrepôts de données</a:t>
            </a:r>
            <a:endParaRPr kumimoji="0" lang="fr-FR" sz="5400" b="0" i="1" u="none" strike="noStrike" kern="1200" cap="none" spc="0" normalizeH="0" baseline="0" noProof="0" dirty="0">
              <a:ln>
                <a:noFill/>
              </a:ln>
              <a:solidFill>
                <a:prstClr val="black"/>
              </a:solidFill>
              <a:effectLst/>
              <a:uLnTx/>
              <a:uFillTx/>
              <a:latin typeface="Oswald" panose="020B0604020202020204" charset="0"/>
              <a:ea typeface="+mn-ea"/>
              <a:cs typeface="Arial"/>
              <a:sym typeface="Arial"/>
            </a:endParaRPr>
          </a:p>
        </p:txBody>
      </p:sp>
      <p:pic>
        <p:nvPicPr>
          <p:cNvPr id="4" name="Image 3">
            <a:extLst>
              <a:ext uri="{FF2B5EF4-FFF2-40B4-BE49-F238E27FC236}">
                <a16:creationId xmlns:a16="http://schemas.microsoft.com/office/drawing/2014/main" id="{DC6B3E26-766E-4CE0-B8E4-CADC64241714}"/>
              </a:ext>
            </a:extLst>
          </p:cNvPr>
          <p:cNvPicPr>
            <a:picLocks noChangeAspect="1"/>
          </p:cNvPicPr>
          <p:nvPr/>
        </p:nvPicPr>
        <p:blipFill>
          <a:blip r:embed="rId4"/>
          <a:stretch>
            <a:fillRect/>
          </a:stretch>
        </p:blipFill>
        <p:spPr>
          <a:xfrm>
            <a:off x="6129398" y="4833871"/>
            <a:ext cx="688321" cy="242477"/>
          </a:xfrm>
          <a:prstGeom prst="rect">
            <a:avLst/>
          </a:prstGeom>
        </p:spPr>
      </p:pic>
      <p:sp>
        <p:nvSpPr>
          <p:cNvPr id="6" name="Rectangle 5">
            <a:extLst>
              <a:ext uri="{FF2B5EF4-FFF2-40B4-BE49-F238E27FC236}">
                <a16:creationId xmlns:a16="http://schemas.microsoft.com/office/drawing/2014/main" id="{4012E924-9B09-4154-B277-A821A7C95587}"/>
              </a:ext>
            </a:extLst>
          </p:cNvPr>
          <p:cNvSpPr/>
          <p:nvPr/>
        </p:nvSpPr>
        <p:spPr>
          <a:xfrm>
            <a:off x="1630271" y="4756016"/>
            <a:ext cx="4489516" cy="369332"/>
          </a:xfrm>
          <a:prstGeom prst="rect">
            <a:avLst/>
          </a:prstGeom>
          <a:solidFill>
            <a:sysClr val="window" lastClr="FFFFFF">
              <a:lumMod val="85000"/>
            </a:sysClr>
          </a:solid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a:ea typeface="+mn-ea"/>
                <a:cs typeface="Arial"/>
                <a:sym typeface="Arial"/>
              </a:rPr>
              <a:t>Ce support est mis à disposition selon les termes de la </a:t>
            </a:r>
            <a:r>
              <a:rPr kumimoji="0" lang="fr-FR" sz="900" b="0" i="0" u="none" strike="noStrike" kern="1200" cap="none" spc="0" normalizeH="0" baseline="0" noProof="0" dirty="0">
                <a:ln>
                  <a:noFill/>
                </a:ln>
                <a:solidFill>
                  <a:prstClr val="black"/>
                </a:solidFill>
                <a:effectLst/>
                <a:uLnTx/>
                <a:uFillTx/>
                <a:latin typeface="Calibri"/>
                <a:ea typeface="+mn-ea"/>
                <a:cs typeface="Arial"/>
                <a:sym typeface="Arial"/>
                <a:hlinkClick r:id="rId5"/>
              </a:rPr>
              <a:t>licence Creative Commons Attribution - Pas d’Utilisation Commerciale 4.0 International</a:t>
            </a:r>
            <a:r>
              <a:rPr kumimoji="0" lang="fr-FR" sz="900" b="0" i="0" u="none" strike="noStrike" kern="1200" cap="none" spc="0" normalizeH="0" baseline="0" noProof="0" dirty="0">
                <a:ln>
                  <a:noFill/>
                </a:ln>
                <a:solidFill>
                  <a:prstClr val="black"/>
                </a:solidFill>
                <a:effectLst/>
                <a:uLnTx/>
                <a:uFillTx/>
                <a:latin typeface="Calibri"/>
                <a:ea typeface="+mn-ea"/>
                <a:cs typeface="Arial"/>
                <a:sym typeface="Arial"/>
              </a:rPr>
              <a:t>.</a:t>
            </a:r>
          </a:p>
        </p:txBody>
      </p:sp>
      <p:pic>
        <p:nvPicPr>
          <p:cNvPr id="3" name="Image 2">
            <a:extLst>
              <a:ext uri="{FF2B5EF4-FFF2-40B4-BE49-F238E27FC236}">
                <a16:creationId xmlns:a16="http://schemas.microsoft.com/office/drawing/2014/main" id="{30189977-5E95-4926-A24F-D080B4F39FF4}"/>
              </a:ext>
            </a:extLst>
          </p:cNvPr>
          <p:cNvPicPr>
            <a:picLocks noChangeAspect="1"/>
          </p:cNvPicPr>
          <p:nvPr/>
        </p:nvPicPr>
        <p:blipFill>
          <a:blip r:embed="rId6"/>
          <a:stretch>
            <a:fillRect/>
          </a:stretch>
        </p:blipFill>
        <p:spPr>
          <a:xfrm>
            <a:off x="2385849" y="2182638"/>
            <a:ext cx="1926503" cy="1755800"/>
          </a:xfrm>
          <a:prstGeom prst="rect">
            <a:avLst/>
          </a:prstGeom>
        </p:spPr>
      </p:pic>
    </p:spTree>
    <p:extLst>
      <p:ext uri="{BB962C8B-B14F-4D97-AF65-F5344CB8AC3E}">
        <p14:creationId xmlns:p14="http://schemas.microsoft.com/office/powerpoint/2010/main" val="3682839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ZoneTexte 24">
            <a:extLst>
              <a:ext uri="{FF2B5EF4-FFF2-40B4-BE49-F238E27FC236}">
                <a16:creationId xmlns:a16="http://schemas.microsoft.com/office/drawing/2014/main" id="{856552B5-4001-4C70-A673-9E2148996A15}"/>
              </a:ext>
            </a:extLst>
          </p:cNvPr>
          <p:cNvSpPr txBox="1"/>
          <p:nvPr/>
        </p:nvSpPr>
        <p:spPr>
          <a:xfrm>
            <a:off x="351692" y="1760027"/>
            <a:ext cx="6084277" cy="187743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r>
              <a:rPr lang="fr-FR" sz="2400" kern="1200" dirty="0">
                <a:solidFill>
                  <a:srgbClr val="002060"/>
                </a:solidFill>
              </a:rPr>
              <a:t>A - à se faire bien voir</a:t>
            </a:r>
          </a:p>
          <a:p>
            <a:r>
              <a:rPr lang="fr-FR" sz="2400" kern="1200" dirty="0">
                <a:solidFill>
                  <a:srgbClr val="002060"/>
                </a:solidFill>
              </a:rPr>
              <a:t>B - à augmenter son taux de publication</a:t>
            </a:r>
          </a:p>
          <a:p>
            <a:r>
              <a:rPr lang="fr-FR" sz="2400" kern="1200" dirty="0">
                <a:solidFill>
                  <a:srgbClr val="002060"/>
                </a:solidFill>
              </a:rPr>
              <a:t>C - à rendre disponibles et réutilisables ses données</a:t>
            </a:r>
          </a:p>
        </p:txBody>
      </p:sp>
      <p:pic>
        <p:nvPicPr>
          <p:cNvPr id="8" name="Image 7">
            <a:extLst>
              <a:ext uri="{FF2B5EF4-FFF2-40B4-BE49-F238E27FC236}">
                <a16:creationId xmlns:a16="http://schemas.microsoft.com/office/drawing/2014/main" id="{89245615-7637-480D-A147-EEC8DF5D540F}"/>
              </a:ext>
            </a:extLst>
          </p:cNvPr>
          <p:cNvPicPr>
            <a:picLocks noChangeAspect="1"/>
          </p:cNvPicPr>
          <p:nvPr/>
        </p:nvPicPr>
        <p:blipFill>
          <a:blip r:embed="rId3"/>
          <a:stretch>
            <a:fillRect/>
          </a:stretch>
        </p:blipFill>
        <p:spPr>
          <a:xfrm>
            <a:off x="85687" y="167238"/>
            <a:ext cx="1427023" cy="1080716"/>
          </a:xfrm>
          <a:prstGeom prst="rect">
            <a:avLst/>
          </a:prstGeom>
        </p:spPr>
      </p:pic>
      <p:sp>
        <p:nvSpPr>
          <p:cNvPr id="9" name="Titre 1">
            <a:extLst>
              <a:ext uri="{FF2B5EF4-FFF2-40B4-BE49-F238E27FC236}">
                <a16:creationId xmlns:a16="http://schemas.microsoft.com/office/drawing/2014/main" id="{2459E9DB-ABEF-4FCE-B00F-AB46498E1633}"/>
              </a:ext>
            </a:extLst>
          </p:cNvPr>
          <p:cNvSpPr txBox="1">
            <a:spLocks/>
          </p:cNvSpPr>
          <p:nvPr/>
        </p:nvSpPr>
        <p:spPr>
          <a:xfrm>
            <a:off x="1242181" y="247830"/>
            <a:ext cx="5739998" cy="1000124"/>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defTabSz="342892">
              <a:spcAft>
                <a:spcPts val="600"/>
              </a:spcAft>
              <a:tabLst>
                <a:tab pos="69054" algn="l"/>
              </a:tabLst>
              <a:defRPr/>
            </a:pPr>
            <a:r>
              <a:rPr lang="fr-FR" sz="2800" dirty="0">
                <a:latin typeface="Oswald" panose="020B0604020202020204" charset="0"/>
              </a:rPr>
              <a:t>A quoi sert de publier un </a:t>
            </a:r>
            <a:r>
              <a:rPr lang="fr-FR" sz="2800" i="1" dirty="0">
                <a:latin typeface="Oswald" panose="020B0604020202020204" charset="0"/>
              </a:rPr>
              <a:t>Data paper ?</a:t>
            </a:r>
          </a:p>
          <a:p>
            <a:pPr defTabSz="342892">
              <a:spcAft>
                <a:spcPts val="600"/>
              </a:spcAft>
              <a:tabLst>
                <a:tab pos="69054" algn="l"/>
              </a:tabLst>
              <a:defRPr/>
            </a:pPr>
            <a:endParaRPr lang="it-IT" sz="2800" dirty="0">
              <a:latin typeface="Oswald" panose="020B0604020202020204" charset="0"/>
            </a:endParaRPr>
          </a:p>
        </p:txBody>
      </p:sp>
    </p:spTree>
    <p:extLst>
      <p:ext uri="{BB962C8B-B14F-4D97-AF65-F5344CB8AC3E}">
        <p14:creationId xmlns:p14="http://schemas.microsoft.com/office/powerpoint/2010/main" val="416561071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A2F58E3C-1AE5-4779-8280-82E656CD1C62}"/>
              </a:ext>
            </a:extLst>
          </p:cNvPr>
          <p:cNvSpPr txBox="1">
            <a:spLocks/>
          </p:cNvSpPr>
          <p:nvPr/>
        </p:nvSpPr>
        <p:spPr>
          <a:xfrm>
            <a:off x="756757" y="642939"/>
            <a:ext cx="6186968" cy="1000124"/>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
                <a:srgbClr val="000000"/>
              </a:buClr>
              <a:buSzTx/>
              <a:buFont typeface="Arial"/>
              <a:buNone/>
              <a:tabLst>
                <a:tab pos="69056" algn="l"/>
              </a:tabLst>
              <a:defRPr/>
            </a:pPr>
            <a:r>
              <a:rPr kumimoji="0" lang="fr-FR" sz="3000" b="0" i="0" u="none" strike="noStrike" kern="1200" cap="none" spc="0" normalizeH="0" baseline="0" noProof="0" dirty="0">
                <a:ln>
                  <a:noFill/>
                </a:ln>
                <a:solidFill>
                  <a:srgbClr val="1FA22E"/>
                </a:solidFill>
                <a:effectLst/>
                <a:uLnTx/>
                <a:uFillTx/>
                <a:latin typeface="Oswald" panose="020B0604020202020204" charset="0"/>
                <a:ea typeface="+mj-ea"/>
                <a:cs typeface="+mj-cs"/>
                <a:sym typeface="Arial"/>
              </a:rPr>
              <a:t>Pourquoi déposer vos jeux de données</a:t>
            </a:r>
          </a:p>
          <a:p>
            <a:pPr marL="0" marR="0" lvl="0" indent="0" algn="ctr" defTabSz="457200" rtl="0" eaLnBrk="1" fontAlgn="auto" latinLnBrk="0" hangingPunct="1">
              <a:lnSpc>
                <a:spcPct val="100000"/>
              </a:lnSpc>
              <a:spcBef>
                <a:spcPct val="0"/>
              </a:spcBef>
              <a:spcAft>
                <a:spcPts val="0"/>
              </a:spcAft>
              <a:buClr>
                <a:srgbClr val="000000"/>
              </a:buClr>
              <a:buSzTx/>
              <a:buFont typeface="Arial"/>
              <a:buNone/>
              <a:tabLst>
                <a:tab pos="69056" algn="l"/>
              </a:tabLst>
              <a:defRPr/>
            </a:pPr>
            <a:r>
              <a:rPr kumimoji="0" lang="fr-FR" sz="3000" b="0" i="0" u="none" strike="noStrike" kern="1200" cap="none" spc="0" normalizeH="0" baseline="0" noProof="0" dirty="0">
                <a:ln>
                  <a:noFill/>
                </a:ln>
                <a:solidFill>
                  <a:srgbClr val="1FA22E"/>
                </a:solidFill>
                <a:effectLst/>
                <a:uLnTx/>
                <a:uFillTx/>
                <a:latin typeface="Oswald" panose="020B0604020202020204" charset="0"/>
                <a:ea typeface="+mj-ea"/>
                <a:cs typeface="+mj-cs"/>
                <a:sym typeface="Arial"/>
              </a:rPr>
              <a:t>dans un entrepôt ?</a:t>
            </a:r>
            <a:endParaRPr kumimoji="0" lang="it-IT" sz="3000" b="0" i="0" u="none" strike="noStrike" kern="1200" cap="none" spc="0" normalizeH="0" baseline="0" noProof="0" dirty="0">
              <a:ln>
                <a:noFill/>
              </a:ln>
              <a:solidFill>
                <a:srgbClr val="1FA22E"/>
              </a:solidFill>
              <a:effectLst/>
              <a:uLnTx/>
              <a:uFillTx/>
              <a:latin typeface="Oswald" panose="020B0604020202020204" charset="0"/>
              <a:ea typeface="+mj-ea"/>
              <a:cs typeface="+mj-cs"/>
              <a:sym typeface="Arial"/>
            </a:endParaRPr>
          </a:p>
        </p:txBody>
      </p:sp>
      <p:sp>
        <p:nvSpPr>
          <p:cNvPr id="8" name="ZoneTexte 7">
            <a:extLst>
              <a:ext uri="{FF2B5EF4-FFF2-40B4-BE49-F238E27FC236}">
                <a16:creationId xmlns:a16="http://schemas.microsoft.com/office/drawing/2014/main" id="{79B13254-13A6-45BE-9326-7BD8D272ADC4}"/>
              </a:ext>
            </a:extLst>
          </p:cNvPr>
          <p:cNvSpPr txBox="1"/>
          <p:nvPr/>
        </p:nvSpPr>
        <p:spPr>
          <a:xfrm>
            <a:off x="525831" y="1992333"/>
            <a:ext cx="6079312" cy="150810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just" defTabSz="914400" rtl="0" eaLnBrk="1" fontAlgn="auto" latinLnBrk="0" hangingPunct="1">
              <a:lnSpc>
                <a:spcPct val="100000"/>
              </a:lnSpc>
              <a:spcBef>
                <a:spcPts val="600"/>
              </a:spcBef>
              <a:spcAft>
                <a:spcPts val="600"/>
              </a:spcAft>
              <a:buClr>
                <a:srgbClr val="0070C0"/>
              </a:buClr>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black"/>
                </a:solidFill>
                <a:effectLst/>
                <a:uLnTx/>
                <a:uFillTx/>
                <a:latin typeface="Arial"/>
                <a:cs typeface="Times New Roman"/>
                <a:sym typeface="Arial"/>
              </a:rPr>
              <a:t>A - pour les conserver dans un environnement réfrigéré</a:t>
            </a:r>
          </a:p>
          <a:p>
            <a:pPr marL="342900" marR="0" lvl="0" indent="-342900" algn="just" defTabSz="914400" rtl="0" eaLnBrk="1" fontAlgn="auto" latinLnBrk="0" hangingPunct="1">
              <a:lnSpc>
                <a:spcPct val="100000"/>
              </a:lnSpc>
              <a:spcBef>
                <a:spcPts val="600"/>
              </a:spcBef>
              <a:spcAft>
                <a:spcPts val="600"/>
              </a:spcAft>
              <a:buClr>
                <a:srgbClr val="0070C0"/>
              </a:buClr>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black"/>
                </a:solidFill>
                <a:effectLst/>
                <a:uLnTx/>
                <a:uFillTx/>
                <a:latin typeface="Arial"/>
                <a:cs typeface="Times New Roman"/>
                <a:sym typeface="Arial"/>
              </a:rPr>
              <a:t>B - pour les cacher avec d'autres données</a:t>
            </a:r>
          </a:p>
          <a:p>
            <a:pPr marL="342900" marR="0" lvl="0" indent="-342900" algn="just" defTabSz="914400" rtl="0" eaLnBrk="1" fontAlgn="auto" latinLnBrk="0" hangingPunct="1">
              <a:lnSpc>
                <a:spcPct val="100000"/>
              </a:lnSpc>
              <a:spcBef>
                <a:spcPts val="600"/>
              </a:spcBef>
              <a:spcAft>
                <a:spcPts val="600"/>
              </a:spcAft>
              <a:buClr>
                <a:srgbClr val="0070C0"/>
              </a:buClr>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black"/>
                </a:solidFill>
                <a:effectLst/>
                <a:uLnTx/>
                <a:uFillTx/>
                <a:latin typeface="Arial"/>
                <a:cs typeface="Times New Roman"/>
                <a:sym typeface="Arial"/>
              </a:rPr>
              <a:t>C - pour les faire connaitre et faciliter leur réutilisation</a:t>
            </a:r>
          </a:p>
        </p:txBody>
      </p:sp>
      <p:pic>
        <p:nvPicPr>
          <p:cNvPr id="9" name="Image 8">
            <a:extLst>
              <a:ext uri="{FF2B5EF4-FFF2-40B4-BE49-F238E27FC236}">
                <a16:creationId xmlns:a16="http://schemas.microsoft.com/office/drawing/2014/main" id="{81C5FC3E-93D9-4A97-9422-1393B9C09023}"/>
              </a:ext>
            </a:extLst>
          </p:cNvPr>
          <p:cNvPicPr>
            <a:picLocks noChangeAspect="1"/>
          </p:cNvPicPr>
          <p:nvPr/>
        </p:nvPicPr>
        <p:blipFill>
          <a:blip r:embed="rId3"/>
          <a:stretch>
            <a:fillRect/>
          </a:stretch>
        </p:blipFill>
        <p:spPr>
          <a:xfrm>
            <a:off x="74398" y="658185"/>
            <a:ext cx="902867" cy="683761"/>
          </a:xfrm>
          <a:prstGeom prst="rect">
            <a:avLst/>
          </a:prstGeom>
        </p:spPr>
      </p:pic>
    </p:spTree>
    <p:extLst>
      <p:ext uri="{BB962C8B-B14F-4D97-AF65-F5344CB8AC3E}">
        <p14:creationId xmlns:p14="http://schemas.microsoft.com/office/powerpoint/2010/main" val="212243805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8" name="Image 17">
            <a:extLst>
              <a:ext uri="{FF2B5EF4-FFF2-40B4-BE49-F238E27FC236}">
                <a16:creationId xmlns:a16="http://schemas.microsoft.com/office/drawing/2014/main" id="{D36737D9-9E04-44CA-8D9B-028D5BC643CA}"/>
              </a:ext>
            </a:extLst>
          </p:cNvPr>
          <p:cNvPicPr>
            <a:picLocks noChangeAspect="1"/>
          </p:cNvPicPr>
          <p:nvPr/>
        </p:nvPicPr>
        <p:blipFill>
          <a:blip r:embed="rId3"/>
          <a:stretch>
            <a:fillRect/>
          </a:stretch>
        </p:blipFill>
        <p:spPr>
          <a:xfrm>
            <a:off x="6129398" y="4833871"/>
            <a:ext cx="688321" cy="242477"/>
          </a:xfrm>
          <a:prstGeom prst="rect">
            <a:avLst/>
          </a:prstGeom>
        </p:spPr>
      </p:pic>
      <p:sp>
        <p:nvSpPr>
          <p:cNvPr id="6" name="Google Shape;105;p8">
            <a:extLst>
              <a:ext uri="{FF2B5EF4-FFF2-40B4-BE49-F238E27FC236}">
                <a16:creationId xmlns:a16="http://schemas.microsoft.com/office/drawing/2014/main" id="{2BD288B2-AE1C-49EC-9FEF-F87E8C72AB91}"/>
              </a:ext>
            </a:extLst>
          </p:cNvPr>
          <p:cNvSpPr txBox="1">
            <a:spLocks/>
          </p:cNvSpPr>
          <p:nvPr/>
        </p:nvSpPr>
        <p:spPr>
          <a:xfrm>
            <a:off x="168166" y="44161"/>
            <a:ext cx="6589844"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D</a:t>
            </a:r>
            <a:r>
              <a:rPr kumimoji="0" lang="fr-FR" sz="2800" b="1" i="0" u="none" strike="noStrike" kern="0" cap="none" spc="0" normalizeH="0" baseline="0" noProof="0" dirty="0" err="1">
                <a:ln>
                  <a:noFill/>
                </a:ln>
                <a:solidFill>
                  <a:prstClr val="black"/>
                </a:solidFill>
                <a:effectLst/>
                <a:uLnTx/>
                <a:uFillTx/>
                <a:latin typeface="Oswald"/>
                <a:sym typeface="Oswald"/>
              </a:rPr>
              <a:t>épôser</a:t>
            </a:r>
            <a:r>
              <a:rPr kumimoji="0" lang="fr-FR" sz="2800" b="1" i="0" u="none" strike="noStrike" kern="0" cap="none" spc="0" normalizeH="0" baseline="0" noProof="0" dirty="0">
                <a:ln>
                  <a:noFill/>
                </a:ln>
                <a:solidFill>
                  <a:prstClr val="black"/>
                </a:solidFill>
                <a:effectLst/>
                <a:uLnTx/>
                <a:uFillTx/>
                <a:latin typeface="Oswald"/>
                <a:sym typeface="Oswald"/>
              </a:rPr>
              <a:t> ses données dans un entrepôt </a:t>
            </a:r>
            <a:endParaRPr kumimoji="0" lang="fr-FR" sz="2600" b="1" i="0" u="none" strike="noStrike" kern="0" cap="none" spc="0" normalizeH="0" baseline="0" noProof="0" dirty="0">
              <a:ln>
                <a:noFill/>
              </a:ln>
              <a:solidFill>
                <a:prstClr val="black"/>
              </a:solidFill>
              <a:effectLst/>
              <a:uLnTx/>
              <a:uFillTx/>
              <a:latin typeface="Oswald"/>
              <a:sym typeface="Oswald"/>
            </a:endParaRPr>
          </a:p>
        </p:txBody>
      </p:sp>
      <p:sp>
        <p:nvSpPr>
          <p:cNvPr id="7" name="Rectangle 6">
            <a:extLst>
              <a:ext uri="{FF2B5EF4-FFF2-40B4-BE49-F238E27FC236}">
                <a16:creationId xmlns:a16="http://schemas.microsoft.com/office/drawing/2014/main" id="{FBC18E1D-7F7E-4FB0-8A60-6CA451607C82}"/>
              </a:ext>
            </a:extLst>
          </p:cNvPr>
          <p:cNvSpPr/>
          <p:nvPr/>
        </p:nvSpPr>
        <p:spPr>
          <a:xfrm>
            <a:off x="360000" y="900000"/>
            <a:ext cx="6318000" cy="430887"/>
          </a:xfrm>
          <a:prstGeom prst="rect">
            <a:avLst/>
          </a:prstGeom>
        </p:spPr>
        <p:txBody>
          <a:bodyPr wrap="square">
            <a:spAutoFit/>
          </a:bodyPr>
          <a:lstStyle/>
          <a:p>
            <a:pPr marL="342900" marR="0" lvl="0" indent="-342900" algn="l" defTabSz="342900" rtl="0" eaLnBrk="1" fontAlgn="auto" latinLnBrk="0" hangingPunct="1">
              <a:lnSpc>
                <a:spcPct val="100000"/>
              </a:lnSpc>
              <a:spcBef>
                <a:spcPts val="450"/>
              </a:spcBef>
              <a:spcAft>
                <a:spcPts val="0"/>
              </a:spcAft>
              <a:buClr>
                <a:srgbClr val="E2007A"/>
              </a:buClr>
              <a:buSzTx/>
              <a:buFont typeface="Wingdings" panose="05000000000000000000" pitchFamily="2" charset="2"/>
              <a:buChar char="Ø"/>
              <a:tabLst/>
              <a:defRPr/>
            </a:pPr>
            <a:r>
              <a:rPr kumimoji="0" lang="fr-FR" sz="2200" b="0" i="0" u="none" strike="noStrike" kern="0" cap="none" spc="0" normalizeH="0" baseline="0" noProof="0" dirty="0">
                <a:ln>
                  <a:noFill/>
                </a:ln>
                <a:solidFill>
                  <a:srgbClr val="0066FF"/>
                </a:solidFill>
                <a:effectLst/>
                <a:uLnTx/>
                <a:uFillTx/>
                <a:latin typeface="Arial"/>
                <a:cs typeface="Arial"/>
                <a:sym typeface="Arial"/>
              </a:rPr>
              <a:t>Optimise les possibilités de réutilisation</a:t>
            </a:r>
            <a:endParaRPr kumimoji="0" lang="fr-FR" sz="1350" b="0" i="0" u="none" strike="noStrike" kern="1200" cap="none" spc="0" normalizeH="0" baseline="0" noProof="0" dirty="0">
              <a:ln>
                <a:noFill/>
              </a:ln>
              <a:solidFill>
                <a:prstClr val="black"/>
              </a:solidFill>
              <a:effectLst/>
              <a:uLnTx/>
              <a:uFillTx/>
              <a:latin typeface="Arial"/>
              <a:ea typeface="+mn-ea"/>
              <a:cs typeface="Arial"/>
              <a:sym typeface="Arial"/>
            </a:endParaRPr>
          </a:p>
        </p:txBody>
      </p:sp>
      <p:sp>
        <p:nvSpPr>
          <p:cNvPr id="8" name="Rectangle 7">
            <a:extLst>
              <a:ext uri="{FF2B5EF4-FFF2-40B4-BE49-F238E27FC236}">
                <a16:creationId xmlns:a16="http://schemas.microsoft.com/office/drawing/2014/main" id="{03083337-1D5B-4B07-8F9F-C6D8B6949579}"/>
              </a:ext>
            </a:extLst>
          </p:cNvPr>
          <p:cNvSpPr/>
          <p:nvPr/>
        </p:nvSpPr>
        <p:spPr>
          <a:xfrm>
            <a:off x="708573" y="1321633"/>
            <a:ext cx="6049437" cy="1051570"/>
          </a:xfrm>
          <a:prstGeom prst="rect">
            <a:avLst/>
          </a:prstGeom>
        </p:spPr>
        <p:txBody>
          <a:bodyPr wrap="square">
            <a:spAutoFit/>
          </a:bodyPr>
          <a:lstStyle/>
          <a:p>
            <a:pPr marL="271463" marR="0" lvl="0" indent="-271463" algn="l" defTabSz="914400" rtl="0" eaLnBrk="1" fontAlgn="auto" latinLnBrk="0" hangingPunct="1">
              <a:lnSpc>
                <a:spcPct val="100000"/>
              </a:lnSpc>
              <a:spcBef>
                <a:spcPts val="450"/>
              </a:spcBef>
              <a:spcAft>
                <a:spcPts val="0"/>
              </a:spcAft>
              <a:buClr>
                <a:srgbClr val="E2007A"/>
              </a:buClr>
              <a:buSzTx/>
              <a:buFont typeface="Arial" panose="020B0604020202020204" pitchFamily="34" charset="0"/>
              <a:buChar char="•"/>
              <a:tabLst/>
              <a:defRPr/>
            </a:pPr>
            <a:r>
              <a:rPr kumimoji="0" lang="fr-FR" sz="1800" b="0" i="0" u="none" strike="noStrike" kern="0" cap="none" spc="0" normalizeH="0" baseline="0" noProof="0" dirty="0">
                <a:ln>
                  <a:noFill/>
                </a:ln>
                <a:solidFill>
                  <a:srgbClr val="000000"/>
                </a:solidFill>
                <a:effectLst/>
                <a:uLnTx/>
                <a:uFillTx/>
                <a:latin typeface="Arial"/>
                <a:cs typeface="Arial"/>
                <a:sym typeface="Arial"/>
              </a:rPr>
              <a:t>+ de visibilité : 2 sources indépendantes</a:t>
            </a:r>
          </a:p>
          <a:p>
            <a:pPr marL="271463" marR="0" lvl="1" indent="-271463" algn="l" defTabSz="914400" rtl="0" eaLnBrk="1" fontAlgn="auto" latinLnBrk="0" hangingPunct="1">
              <a:lnSpc>
                <a:spcPct val="100000"/>
              </a:lnSpc>
              <a:spcBef>
                <a:spcPts val="450"/>
              </a:spcBef>
              <a:spcAft>
                <a:spcPts val="0"/>
              </a:spcAft>
              <a:buClr>
                <a:srgbClr val="E2007A"/>
              </a:buClr>
              <a:buSzTx/>
              <a:buFont typeface="Arial" panose="020B0604020202020204" pitchFamily="34" charset="0"/>
              <a:buChar char="•"/>
              <a:tabLst/>
              <a:defRPr/>
            </a:pPr>
            <a:r>
              <a:rPr kumimoji="0" lang="fr-FR" sz="1800" b="0" i="0" u="none" strike="noStrike" kern="0" cap="none" spc="0" normalizeH="0" baseline="0" noProof="0" dirty="0">
                <a:ln>
                  <a:noFill/>
                </a:ln>
                <a:solidFill>
                  <a:srgbClr val="000000"/>
                </a:solidFill>
                <a:effectLst/>
                <a:uLnTx/>
                <a:uFillTx/>
                <a:latin typeface="Arial"/>
                <a:cs typeface="Arial"/>
                <a:sym typeface="Arial"/>
              </a:rPr>
              <a:t>+ d’opportunités que vos données soient trouvées</a:t>
            </a:r>
          </a:p>
          <a:p>
            <a:pPr marL="271463" marR="0" lvl="1" indent="-271463" algn="l" defTabSz="914400" rtl="0" eaLnBrk="1" fontAlgn="auto" latinLnBrk="0" hangingPunct="1">
              <a:lnSpc>
                <a:spcPct val="100000"/>
              </a:lnSpc>
              <a:spcBef>
                <a:spcPts val="450"/>
              </a:spcBef>
              <a:spcAft>
                <a:spcPts val="0"/>
              </a:spcAft>
              <a:buClr>
                <a:srgbClr val="E2007A"/>
              </a:buClr>
              <a:buSzTx/>
              <a:buFont typeface="Arial" panose="020B0604020202020204" pitchFamily="34" charset="0"/>
              <a:buChar char="•"/>
              <a:tabLst/>
              <a:defRPr/>
            </a:pPr>
            <a:r>
              <a:rPr kumimoji="0" lang="fr-FR" sz="1800" b="0" i="0" u="none" strike="noStrike" kern="0" cap="none" spc="0" normalizeH="0" baseline="0" noProof="0" dirty="0">
                <a:ln>
                  <a:noFill/>
                </a:ln>
                <a:solidFill>
                  <a:srgbClr val="000000"/>
                </a:solidFill>
                <a:effectLst/>
                <a:uLnTx/>
                <a:uFillTx/>
                <a:latin typeface="Arial"/>
                <a:cs typeface="Arial"/>
                <a:sym typeface="Arial"/>
              </a:rPr>
              <a:t>+ de chances d’être cité : 2 identifiants numériques</a:t>
            </a:r>
          </a:p>
        </p:txBody>
      </p:sp>
      <p:sp>
        <p:nvSpPr>
          <p:cNvPr id="10" name="Rectangle 9">
            <a:extLst>
              <a:ext uri="{FF2B5EF4-FFF2-40B4-BE49-F238E27FC236}">
                <a16:creationId xmlns:a16="http://schemas.microsoft.com/office/drawing/2014/main" id="{AC66E5DA-ACE1-4771-A55D-2F1835C5D942}"/>
              </a:ext>
            </a:extLst>
          </p:cNvPr>
          <p:cNvSpPr/>
          <p:nvPr/>
        </p:nvSpPr>
        <p:spPr>
          <a:xfrm>
            <a:off x="708573" y="2420846"/>
            <a:ext cx="6025195" cy="1051570"/>
          </a:xfrm>
          <a:prstGeom prst="rect">
            <a:avLst/>
          </a:prstGeom>
        </p:spPr>
        <p:txBody>
          <a:bodyPr wrap="square">
            <a:spAutoFit/>
          </a:bodyPr>
          <a:lstStyle/>
          <a:p>
            <a:pPr marL="271463" marR="0" lvl="1" indent="-271463" algn="l" defTabSz="914400" rtl="0" eaLnBrk="1" fontAlgn="auto" latinLnBrk="0" hangingPunct="1">
              <a:lnSpc>
                <a:spcPct val="100000"/>
              </a:lnSpc>
              <a:spcBef>
                <a:spcPts val="450"/>
              </a:spcBef>
              <a:spcAft>
                <a:spcPts val="0"/>
              </a:spcAft>
              <a:buClr>
                <a:srgbClr val="E2007A"/>
              </a:buClr>
              <a:buSzTx/>
              <a:buFont typeface="Arial" panose="020B0604020202020204" pitchFamily="34" charset="0"/>
              <a:buChar char="•"/>
              <a:tabLst/>
              <a:defRPr/>
            </a:pPr>
            <a:r>
              <a:rPr kumimoji="0" lang="fr-FR" sz="1800" b="0" i="0" u="none" strike="noStrike" kern="0" cap="none" spc="0" normalizeH="0" baseline="0" noProof="0" dirty="0">
                <a:ln>
                  <a:noFill/>
                </a:ln>
                <a:solidFill>
                  <a:srgbClr val="000000"/>
                </a:solidFill>
                <a:effectLst/>
                <a:uLnTx/>
                <a:uFillTx/>
                <a:latin typeface="Arial"/>
                <a:cs typeface="Arial"/>
                <a:sym typeface="Arial"/>
              </a:rPr>
              <a:t>Meilleure préservation des données</a:t>
            </a:r>
          </a:p>
          <a:p>
            <a:pPr marL="271463" marR="0" lvl="1" indent="-271463" algn="l" defTabSz="914400" rtl="0" eaLnBrk="1" fontAlgn="auto" latinLnBrk="0" hangingPunct="1">
              <a:lnSpc>
                <a:spcPct val="100000"/>
              </a:lnSpc>
              <a:spcBef>
                <a:spcPts val="450"/>
              </a:spcBef>
              <a:spcAft>
                <a:spcPts val="0"/>
              </a:spcAft>
              <a:buClr>
                <a:srgbClr val="E2007A"/>
              </a:buClr>
              <a:buSzTx/>
              <a:buFont typeface="Arial" panose="020B0604020202020204" pitchFamily="34" charset="0"/>
              <a:buChar char="•"/>
              <a:tabLst/>
              <a:defRPr/>
            </a:pPr>
            <a:r>
              <a:rPr kumimoji="0" lang="fr-FR" sz="1800" b="0" i="0" u="none" strike="noStrike" kern="0" cap="none" spc="0" normalizeH="0" baseline="0" noProof="0" dirty="0">
                <a:ln>
                  <a:noFill/>
                </a:ln>
                <a:solidFill>
                  <a:srgbClr val="000000"/>
                </a:solidFill>
                <a:effectLst/>
                <a:uLnTx/>
                <a:uFillTx/>
                <a:latin typeface="Arial"/>
                <a:cs typeface="Arial"/>
                <a:sym typeface="Arial"/>
              </a:rPr>
              <a:t>Valorisation des données </a:t>
            </a:r>
            <a:r>
              <a:rPr kumimoji="0" lang="fr-FR" sz="1600" b="0" i="0" u="none" strike="noStrike" kern="0" cap="none" spc="0" normalizeH="0" baseline="0" noProof="0" dirty="0">
                <a:ln>
                  <a:noFill/>
                </a:ln>
                <a:solidFill>
                  <a:srgbClr val="000000"/>
                </a:solidFill>
                <a:effectLst/>
                <a:uLnTx/>
                <a:uFillTx/>
                <a:latin typeface="Arial"/>
                <a:cs typeface="Arial"/>
                <a:sym typeface="Arial"/>
              </a:rPr>
              <a:t>(Ex: SEANOE, GBIF)</a:t>
            </a:r>
          </a:p>
          <a:p>
            <a:pPr marL="271463" marR="0" lvl="1" indent="-271463" algn="l" defTabSz="914400" rtl="0" eaLnBrk="1" fontAlgn="auto" latinLnBrk="0" hangingPunct="1">
              <a:lnSpc>
                <a:spcPct val="100000"/>
              </a:lnSpc>
              <a:spcBef>
                <a:spcPts val="450"/>
              </a:spcBef>
              <a:spcAft>
                <a:spcPts val="0"/>
              </a:spcAft>
              <a:buClr>
                <a:srgbClr val="E2007A"/>
              </a:buClr>
              <a:buSzTx/>
              <a:buFont typeface="Arial" panose="020B0604020202020204" pitchFamily="34" charset="0"/>
              <a:buChar char="•"/>
              <a:tabLst/>
              <a:defRPr/>
            </a:pPr>
            <a:r>
              <a:rPr kumimoji="0" lang="fr-FR" sz="1800" b="0" i="0" u="none" strike="noStrike" kern="0" cap="none" spc="0" normalizeH="0" baseline="0" noProof="0" dirty="0">
                <a:ln>
                  <a:noFill/>
                </a:ln>
                <a:solidFill>
                  <a:srgbClr val="000000"/>
                </a:solidFill>
                <a:effectLst/>
                <a:uLnTx/>
                <a:uFillTx/>
                <a:latin typeface="Arial"/>
                <a:cs typeface="Arial"/>
                <a:sym typeface="Arial"/>
              </a:rPr>
              <a:t>Suivi des citations de vos données</a:t>
            </a:r>
          </a:p>
        </p:txBody>
      </p:sp>
      <p:sp>
        <p:nvSpPr>
          <p:cNvPr id="11" name="Rectangle 10">
            <a:extLst>
              <a:ext uri="{FF2B5EF4-FFF2-40B4-BE49-F238E27FC236}">
                <a16:creationId xmlns:a16="http://schemas.microsoft.com/office/drawing/2014/main" id="{0FDDE08D-D2C9-430E-A445-B085355AEC49}"/>
              </a:ext>
            </a:extLst>
          </p:cNvPr>
          <p:cNvSpPr/>
          <p:nvPr/>
        </p:nvSpPr>
        <p:spPr>
          <a:xfrm>
            <a:off x="360000" y="3570797"/>
            <a:ext cx="6498000" cy="769441"/>
          </a:xfrm>
          <a:prstGeom prst="rect">
            <a:avLst/>
          </a:prstGeom>
        </p:spPr>
        <p:txBody>
          <a:bodyPr wrap="square">
            <a:spAutoFit/>
          </a:bodyPr>
          <a:lstStyle/>
          <a:p>
            <a:pPr marL="342900" marR="0" lvl="0" indent="-342900" algn="l" defTabSz="342900" rtl="0" eaLnBrk="1" fontAlgn="auto" latinLnBrk="0" hangingPunct="1">
              <a:lnSpc>
                <a:spcPct val="100000"/>
              </a:lnSpc>
              <a:spcBef>
                <a:spcPts val="450"/>
              </a:spcBef>
              <a:spcAft>
                <a:spcPts val="0"/>
              </a:spcAft>
              <a:buClr>
                <a:srgbClr val="E2007A"/>
              </a:buClr>
              <a:buSzTx/>
              <a:buFont typeface="Wingdings" panose="05000000000000000000" pitchFamily="2" charset="2"/>
              <a:buChar char="Ø"/>
              <a:tabLst/>
              <a:defRPr/>
            </a:pPr>
            <a:r>
              <a:rPr kumimoji="0" lang="fr-FR" sz="2200" b="0" i="0" u="none" strike="noStrike" kern="0" cap="none" spc="0" normalizeH="0" baseline="0" noProof="0" dirty="0">
                <a:ln>
                  <a:noFill/>
                </a:ln>
                <a:solidFill>
                  <a:srgbClr val="0066FF"/>
                </a:solidFill>
                <a:effectLst/>
                <a:uLnTx/>
                <a:uFillTx/>
                <a:latin typeface="Arial"/>
                <a:cs typeface="Arial"/>
                <a:sym typeface="Arial"/>
              </a:rPr>
              <a:t>Répond aux attentes des éditeurs et des évaluateurs</a:t>
            </a:r>
          </a:p>
        </p:txBody>
      </p:sp>
    </p:spTree>
    <p:extLst>
      <p:ext uri="{BB962C8B-B14F-4D97-AF65-F5344CB8AC3E}">
        <p14:creationId xmlns:p14="http://schemas.microsoft.com/office/powerpoint/2010/main" val="316767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3" name="Image 2">
            <a:extLst>
              <a:ext uri="{FF2B5EF4-FFF2-40B4-BE49-F238E27FC236}">
                <a16:creationId xmlns:a16="http://schemas.microsoft.com/office/drawing/2014/main" id="{38E48198-B708-4416-920A-3AC5D9F0621C}"/>
              </a:ext>
            </a:extLst>
          </p:cNvPr>
          <p:cNvPicPr>
            <a:picLocks noChangeAspect="1"/>
          </p:cNvPicPr>
          <p:nvPr/>
        </p:nvPicPr>
        <p:blipFill>
          <a:blip r:embed="rId3"/>
          <a:stretch>
            <a:fillRect/>
          </a:stretch>
        </p:blipFill>
        <p:spPr>
          <a:xfrm>
            <a:off x="157673" y="851556"/>
            <a:ext cx="3117822" cy="3573861"/>
          </a:xfrm>
          <a:prstGeom prst="rect">
            <a:avLst/>
          </a:prstGeom>
        </p:spPr>
      </p:pic>
      <p:sp>
        <p:nvSpPr>
          <p:cNvPr id="14" name="ZoneTexte 13">
            <a:extLst>
              <a:ext uri="{FF2B5EF4-FFF2-40B4-BE49-F238E27FC236}">
                <a16:creationId xmlns:a16="http://schemas.microsoft.com/office/drawing/2014/main" id="{31205412-CB7B-4008-9A1F-94798D417A6C}"/>
              </a:ext>
            </a:extLst>
          </p:cNvPr>
          <p:cNvSpPr txBox="1"/>
          <p:nvPr/>
        </p:nvSpPr>
        <p:spPr>
          <a:xfrm>
            <a:off x="2493082" y="1960510"/>
            <a:ext cx="2712602" cy="571951"/>
          </a:xfrm>
          <a:prstGeom prst="rect">
            <a:avLst/>
          </a:prstGeom>
          <a:solidFill>
            <a:schemeClr val="bg1"/>
          </a:solidFill>
        </p:spPr>
        <p:txBody>
          <a:bodyPr wrap="none" rtlCol="0">
            <a:spAutoFit/>
          </a:bodyPr>
          <a:lstStyle/>
          <a:p>
            <a:pPr marL="0" marR="0" lvl="0" indent="0" algn="ctr" defTabSz="685800" rtl="0" eaLnBrk="1" fontAlgn="auto" latinLnBrk="0" hangingPunct="1">
              <a:lnSpc>
                <a:spcPct val="100000"/>
              </a:lnSpc>
              <a:spcBef>
                <a:spcPts val="450"/>
              </a:spcBef>
              <a:spcAft>
                <a:spcPts val="0"/>
              </a:spcAft>
              <a:buClrTx/>
              <a:buSzTx/>
              <a:buFont typeface="Arial"/>
              <a:buNone/>
              <a:tabLst/>
              <a:defRPr/>
            </a:pPr>
            <a:r>
              <a:rPr kumimoji="0" lang="fr-FR" sz="1350" b="1" i="0" u="none" strike="noStrike" kern="0" cap="none" spc="0" normalizeH="0" baseline="0" noProof="0" dirty="0">
                <a:ln>
                  <a:noFill/>
                </a:ln>
                <a:solidFill>
                  <a:prstClr val="black"/>
                </a:solidFill>
                <a:effectLst/>
                <a:uLnTx/>
                <a:uFillTx/>
                <a:latin typeface="Calibri"/>
                <a:ea typeface="+mn-ea"/>
                <a:cs typeface="Arial"/>
                <a:sym typeface="Arial"/>
              </a:rPr>
              <a:t>Données déposées</a:t>
            </a:r>
          </a:p>
          <a:p>
            <a:pPr marL="0" marR="0" lvl="0" indent="0" algn="ctr" defTabSz="685800" rtl="0" eaLnBrk="1" fontAlgn="auto" latinLnBrk="0" hangingPunct="1">
              <a:lnSpc>
                <a:spcPct val="100000"/>
              </a:lnSpc>
              <a:spcBef>
                <a:spcPts val="450"/>
              </a:spcBef>
              <a:spcAft>
                <a:spcPts val="0"/>
              </a:spcAft>
              <a:buClrTx/>
              <a:buSzTx/>
              <a:buFont typeface="Arial"/>
              <a:buNone/>
              <a:tabLst/>
              <a:defRPr/>
            </a:pPr>
            <a:r>
              <a:rPr kumimoji="0" lang="fr-FR" sz="1350" b="1" i="0" u="none" strike="noStrike" kern="0" cap="none" spc="0" normalizeH="0" baseline="0" noProof="0" dirty="0">
                <a:ln>
                  <a:noFill/>
                </a:ln>
                <a:solidFill>
                  <a:prstClr val="black"/>
                </a:solidFill>
                <a:effectLst/>
                <a:uLnTx/>
                <a:uFillTx/>
                <a:latin typeface="Calibri"/>
                <a:ea typeface="+mn-ea"/>
                <a:cs typeface="Arial"/>
                <a:sym typeface="Arial"/>
              </a:rPr>
              <a:t>           dans un entrepôt de données</a:t>
            </a:r>
          </a:p>
        </p:txBody>
      </p:sp>
      <p:pic>
        <p:nvPicPr>
          <p:cNvPr id="15" name="Image 14">
            <a:extLst>
              <a:ext uri="{FF2B5EF4-FFF2-40B4-BE49-F238E27FC236}">
                <a16:creationId xmlns:a16="http://schemas.microsoft.com/office/drawing/2014/main" id="{D93E694C-7960-44EA-BFDF-CC7AFB7C94DC}"/>
              </a:ext>
            </a:extLst>
          </p:cNvPr>
          <p:cNvPicPr>
            <a:picLocks noChangeAspect="1"/>
          </p:cNvPicPr>
          <p:nvPr/>
        </p:nvPicPr>
        <p:blipFill>
          <a:blip r:embed="rId4"/>
          <a:stretch>
            <a:fillRect/>
          </a:stretch>
        </p:blipFill>
        <p:spPr>
          <a:xfrm>
            <a:off x="4537839" y="956650"/>
            <a:ext cx="1593945" cy="1223921"/>
          </a:xfrm>
          <a:prstGeom prst="rect">
            <a:avLst/>
          </a:prstGeom>
        </p:spPr>
      </p:pic>
      <p:sp>
        <p:nvSpPr>
          <p:cNvPr id="16" name="Flèche : droite 15">
            <a:extLst>
              <a:ext uri="{FF2B5EF4-FFF2-40B4-BE49-F238E27FC236}">
                <a16:creationId xmlns:a16="http://schemas.microsoft.com/office/drawing/2014/main" id="{FD571264-9D83-4F8D-B40C-DF8B85A698D6}"/>
              </a:ext>
            </a:extLst>
          </p:cNvPr>
          <p:cNvSpPr/>
          <p:nvPr/>
        </p:nvSpPr>
        <p:spPr>
          <a:xfrm rot="19820240">
            <a:off x="2598894" y="2147238"/>
            <a:ext cx="577551" cy="158893"/>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fr-FR" sz="105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 name="Bulle narrative : rectangle à coins arrondis 5">
            <a:extLst>
              <a:ext uri="{FF2B5EF4-FFF2-40B4-BE49-F238E27FC236}">
                <a16:creationId xmlns:a16="http://schemas.microsoft.com/office/drawing/2014/main" id="{FCD49BCB-8013-46BC-9C93-B2FBD9BA2A12}"/>
              </a:ext>
            </a:extLst>
          </p:cNvPr>
          <p:cNvSpPr/>
          <p:nvPr/>
        </p:nvSpPr>
        <p:spPr>
          <a:xfrm>
            <a:off x="2714920" y="4207429"/>
            <a:ext cx="685800" cy="408623"/>
          </a:xfrm>
          <a:prstGeom prst="wedgeRoundRectCallout">
            <a:avLst/>
          </a:prstGeom>
        </p:spPr>
        <p:txBody>
          <a:bodyPr wrap="square" rtlCol="0" anchor="ctr">
            <a:spAutoFit/>
          </a:bodyPr>
          <a:lstStyle/>
          <a:p>
            <a:pPr marL="342900" marR="0" lvl="0" indent="-342900" algn="l" defTabSz="342900" rtl="0" eaLnBrk="1" fontAlgn="auto" latinLnBrk="0" hangingPunct="1">
              <a:lnSpc>
                <a:spcPct val="100000"/>
              </a:lnSpc>
              <a:spcBef>
                <a:spcPts val="450"/>
              </a:spcBef>
              <a:spcAft>
                <a:spcPts val="0"/>
              </a:spcAft>
              <a:buClr>
                <a:srgbClr val="E2007A"/>
              </a:buClr>
              <a:buSzTx/>
              <a:buFont typeface="Wingdings" panose="05000000000000000000" pitchFamily="2" charset="2"/>
              <a:buChar char="Ø"/>
              <a:tabLst/>
              <a:defRPr/>
            </a:pPr>
            <a:endParaRPr kumimoji="0" lang="fr-FR" sz="1800" b="0" i="1" u="none" strike="noStrike" kern="1200" cap="none" spc="0" normalizeH="0" baseline="0" noProof="0" dirty="0">
              <a:ln>
                <a:noFill/>
              </a:ln>
              <a:solidFill>
                <a:srgbClr val="0070C0"/>
              </a:solidFill>
              <a:effectLst/>
              <a:uLnTx/>
              <a:uFillTx/>
              <a:latin typeface="Arial"/>
              <a:ea typeface="+mn-ea"/>
              <a:cs typeface="Arial"/>
              <a:sym typeface="Arial"/>
            </a:endParaRPr>
          </a:p>
        </p:txBody>
      </p:sp>
      <p:pic>
        <p:nvPicPr>
          <p:cNvPr id="17" name="Image 16">
            <a:extLst>
              <a:ext uri="{FF2B5EF4-FFF2-40B4-BE49-F238E27FC236}">
                <a16:creationId xmlns:a16="http://schemas.microsoft.com/office/drawing/2014/main" id="{9733914B-BF62-4CBE-9080-09A53D2FA735}"/>
              </a:ext>
            </a:extLst>
          </p:cNvPr>
          <p:cNvPicPr>
            <a:picLocks noChangeAspect="1"/>
          </p:cNvPicPr>
          <p:nvPr/>
        </p:nvPicPr>
        <p:blipFill>
          <a:blip r:embed="rId5"/>
          <a:stretch>
            <a:fillRect/>
          </a:stretch>
        </p:blipFill>
        <p:spPr>
          <a:xfrm>
            <a:off x="6129398" y="4833871"/>
            <a:ext cx="688321" cy="242477"/>
          </a:xfrm>
          <a:prstGeom prst="rect">
            <a:avLst/>
          </a:prstGeom>
        </p:spPr>
      </p:pic>
      <p:sp>
        <p:nvSpPr>
          <p:cNvPr id="13" name="Google Shape;105;p8">
            <a:extLst>
              <a:ext uri="{FF2B5EF4-FFF2-40B4-BE49-F238E27FC236}">
                <a16:creationId xmlns:a16="http://schemas.microsoft.com/office/drawing/2014/main" id="{E7FCC48B-5D6F-4B82-AF67-16A41E9155C3}"/>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Concept du </a:t>
            </a:r>
            <a:r>
              <a:rPr kumimoji="0" lang="fr-FR" sz="2800" b="1" i="1" u="none" strike="noStrike" kern="0" cap="none" spc="0" normalizeH="0" baseline="0" noProof="0" dirty="0">
                <a:ln>
                  <a:noFill/>
                </a:ln>
                <a:solidFill>
                  <a:prstClr val="black"/>
                </a:solidFill>
                <a:effectLst/>
                <a:uLnTx/>
                <a:uFillTx/>
                <a:latin typeface="Oswald"/>
                <a:sym typeface="Oswald"/>
              </a:rPr>
              <a:t>Data paper </a:t>
            </a:r>
            <a:r>
              <a:rPr kumimoji="0" lang="fr-FR" sz="2800" b="1" i="0" u="none" strike="noStrike" kern="0" cap="none" spc="0" normalizeH="0" baseline="0" noProof="0" dirty="0">
                <a:ln>
                  <a:noFill/>
                </a:ln>
                <a:solidFill>
                  <a:prstClr val="black"/>
                </a:solidFill>
                <a:effectLst/>
                <a:uLnTx/>
                <a:uFillTx/>
                <a:latin typeface="Oswald"/>
                <a:sym typeface="Oswald"/>
              </a:rPr>
              <a:t>: </a:t>
            </a:r>
            <a:r>
              <a:rPr kumimoji="0" lang="fr-FR" sz="2800" b="1" i="0" u="none" strike="noStrike" kern="0" cap="none" spc="0" normalizeH="0" baseline="0" noProof="0" dirty="0">
                <a:ln>
                  <a:noFill/>
                </a:ln>
                <a:solidFill>
                  <a:srgbClr val="009900"/>
                </a:solidFill>
                <a:effectLst/>
                <a:uLnTx/>
                <a:uFillTx/>
                <a:latin typeface="Oswald"/>
                <a:sym typeface="Oswald"/>
              </a:rPr>
              <a:t>article</a:t>
            </a:r>
            <a:r>
              <a:rPr kumimoji="0" lang="fr-FR" sz="2800" b="1" i="0" u="none" strike="noStrike" kern="0" cap="none" spc="0" normalizeH="0" baseline="0" noProof="0" dirty="0">
                <a:ln>
                  <a:noFill/>
                </a:ln>
                <a:solidFill>
                  <a:prstClr val="black"/>
                </a:solidFill>
                <a:effectLst/>
                <a:uLnTx/>
                <a:uFillTx/>
                <a:latin typeface="Oswald"/>
                <a:sym typeface="Oswald"/>
              </a:rPr>
              <a:t> + </a:t>
            </a:r>
            <a:r>
              <a:rPr kumimoji="0" lang="fr-FR" sz="2800" b="1" i="0" u="none" strike="noStrike" kern="0" cap="none" spc="0" normalizeH="0" baseline="0" noProof="0" dirty="0">
                <a:ln>
                  <a:noFill/>
                </a:ln>
                <a:solidFill>
                  <a:srgbClr val="0066FF"/>
                </a:solidFill>
                <a:effectLst/>
                <a:uLnTx/>
                <a:uFillTx/>
                <a:latin typeface="Oswald"/>
                <a:sym typeface="Oswald"/>
              </a:rPr>
              <a:t>entrepôt</a:t>
            </a:r>
          </a:p>
        </p:txBody>
      </p:sp>
      <p:sp>
        <p:nvSpPr>
          <p:cNvPr id="18" name="ZoneTexte 17">
            <a:extLst>
              <a:ext uri="{FF2B5EF4-FFF2-40B4-BE49-F238E27FC236}">
                <a16:creationId xmlns:a16="http://schemas.microsoft.com/office/drawing/2014/main" id="{3BF6A0A4-8A62-4AEA-9EE0-78312D66DFF8}"/>
              </a:ext>
            </a:extLst>
          </p:cNvPr>
          <p:cNvSpPr txBox="1"/>
          <p:nvPr/>
        </p:nvSpPr>
        <p:spPr>
          <a:xfrm>
            <a:off x="4354063" y="2909804"/>
            <a:ext cx="2140330" cy="101822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450"/>
              </a:spcBef>
              <a:spcAft>
                <a:spcPts val="0"/>
              </a:spcAft>
              <a:buClrTx/>
              <a:buSzTx/>
              <a:buFont typeface="Arial"/>
              <a:buNone/>
              <a:tabLst/>
              <a:defRPr/>
            </a:pPr>
            <a:r>
              <a:rPr kumimoji="0" lang="fr-FR" sz="2800" b="1" i="0" u="none" strike="noStrike" kern="0" cap="none" spc="0" normalizeH="0" baseline="0" noProof="0" dirty="0">
                <a:ln>
                  <a:noFill/>
                </a:ln>
                <a:solidFill>
                  <a:srgbClr val="0066FF"/>
                </a:solidFill>
                <a:effectLst/>
                <a:uLnTx/>
                <a:uFillTx/>
                <a:latin typeface="Oswald"/>
                <a:ea typeface="Oswald"/>
                <a:cs typeface="Oswald"/>
                <a:sym typeface="Oswald"/>
              </a:rPr>
              <a:t>Bien choisir</a:t>
            </a:r>
          </a:p>
          <a:p>
            <a:pPr marL="0" marR="0" lvl="0" indent="0" algn="ctr" defTabSz="914400" rtl="0" eaLnBrk="1" fontAlgn="auto" latinLnBrk="0" hangingPunct="1">
              <a:lnSpc>
                <a:spcPct val="100000"/>
              </a:lnSpc>
              <a:spcBef>
                <a:spcPts val="450"/>
              </a:spcBef>
              <a:spcAft>
                <a:spcPts val="0"/>
              </a:spcAft>
              <a:buClrTx/>
              <a:buSzTx/>
              <a:buFont typeface="Arial"/>
              <a:buNone/>
              <a:tabLst/>
              <a:defRPr/>
            </a:pPr>
            <a:r>
              <a:rPr kumimoji="0" lang="fr-FR" sz="2800" b="1" i="0" u="none" strike="noStrike" kern="0" cap="none" spc="0" normalizeH="0" baseline="0" noProof="0" dirty="0">
                <a:ln>
                  <a:noFill/>
                </a:ln>
                <a:solidFill>
                  <a:srgbClr val="0066FF"/>
                </a:solidFill>
                <a:effectLst/>
                <a:uLnTx/>
                <a:uFillTx/>
                <a:latin typeface="Oswald"/>
                <a:ea typeface="Oswald"/>
                <a:cs typeface="Oswald"/>
                <a:sym typeface="Oswald"/>
              </a:rPr>
              <a:t> son entrepôt</a:t>
            </a:r>
          </a:p>
        </p:txBody>
      </p:sp>
      <p:sp>
        <p:nvSpPr>
          <p:cNvPr id="19" name="Flèche : droite 18">
            <a:extLst>
              <a:ext uri="{FF2B5EF4-FFF2-40B4-BE49-F238E27FC236}">
                <a16:creationId xmlns:a16="http://schemas.microsoft.com/office/drawing/2014/main" id="{D2788CCB-CF60-4348-92F6-3F960E239FD9}"/>
              </a:ext>
            </a:extLst>
          </p:cNvPr>
          <p:cNvSpPr/>
          <p:nvPr/>
        </p:nvSpPr>
        <p:spPr>
          <a:xfrm rot="5400000">
            <a:off x="5056006" y="2492303"/>
            <a:ext cx="577551" cy="158893"/>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fr-FR" sz="105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94972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ZoneTexte 24">
            <a:extLst>
              <a:ext uri="{FF2B5EF4-FFF2-40B4-BE49-F238E27FC236}">
                <a16:creationId xmlns:a16="http://schemas.microsoft.com/office/drawing/2014/main" id="{856552B5-4001-4C70-A673-9E2148996A15}"/>
              </a:ext>
            </a:extLst>
          </p:cNvPr>
          <p:cNvSpPr txBox="1"/>
          <p:nvPr/>
        </p:nvSpPr>
        <p:spPr>
          <a:xfrm>
            <a:off x="2398911" y="2443452"/>
            <a:ext cx="2527106" cy="150810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just" defTabSz="914400" rtl="0" eaLnBrk="1" fontAlgn="auto" latinLnBrk="0" hangingPunct="1">
              <a:lnSpc>
                <a:spcPct val="100000"/>
              </a:lnSpc>
              <a:spcBef>
                <a:spcPts val="600"/>
              </a:spcBef>
              <a:spcAft>
                <a:spcPts val="600"/>
              </a:spcAft>
              <a:buClr>
                <a:srgbClr val="0070C0"/>
              </a:buClr>
              <a:buSzTx/>
              <a:buFont typeface="Wingdings" panose="05000000000000000000" pitchFamily="2" charset="2"/>
              <a:buChar char="Ø"/>
              <a:tabLst/>
              <a:defRPr/>
            </a:pPr>
            <a:r>
              <a:rPr kumimoji="0" lang="fr-FR" sz="2400" b="0" i="0" u="none" strike="noStrike" kern="1200" cap="none" spc="0" normalizeH="0" baseline="0" noProof="0" dirty="0">
                <a:ln>
                  <a:noFill/>
                </a:ln>
                <a:solidFill>
                  <a:prstClr val="black"/>
                </a:solidFill>
                <a:effectLst/>
                <a:uLnTx/>
                <a:uFillTx/>
                <a:latin typeface="Arial"/>
                <a:cs typeface="Times New Roman"/>
                <a:sym typeface="Arial"/>
              </a:rPr>
              <a:t>Oui</a:t>
            </a:r>
          </a:p>
          <a:p>
            <a:pPr marL="342900" marR="0" lvl="0" indent="-342900" algn="just" defTabSz="914400" rtl="0" eaLnBrk="1" fontAlgn="auto" latinLnBrk="0" hangingPunct="1">
              <a:lnSpc>
                <a:spcPct val="100000"/>
              </a:lnSpc>
              <a:spcBef>
                <a:spcPts val="600"/>
              </a:spcBef>
              <a:spcAft>
                <a:spcPts val="600"/>
              </a:spcAft>
              <a:buClr>
                <a:srgbClr val="0070C0"/>
              </a:buClr>
              <a:buSzTx/>
              <a:buFont typeface="Wingdings" panose="05000000000000000000" pitchFamily="2" charset="2"/>
              <a:buChar char="Ø"/>
              <a:tabLst/>
              <a:defRPr/>
            </a:pPr>
            <a:r>
              <a:rPr kumimoji="0" lang="fr-FR" sz="2400" b="0" i="0" u="none" strike="noStrike" kern="1200" cap="none" spc="0" normalizeH="0" baseline="0" noProof="0" dirty="0">
                <a:ln>
                  <a:noFill/>
                </a:ln>
                <a:solidFill>
                  <a:prstClr val="black"/>
                </a:solidFill>
                <a:effectLst/>
                <a:uLnTx/>
                <a:uFillTx/>
                <a:latin typeface="Arial"/>
                <a:cs typeface="Times New Roman"/>
                <a:sym typeface="Arial"/>
              </a:rPr>
              <a:t>Non</a:t>
            </a:r>
          </a:p>
          <a:p>
            <a:pPr marL="342900" marR="0" lvl="0" indent="-342900" algn="just" defTabSz="914400" rtl="0" eaLnBrk="1" fontAlgn="auto" latinLnBrk="0" hangingPunct="1">
              <a:lnSpc>
                <a:spcPct val="100000"/>
              </a:lnSpc>
              <a:spcBef>
                <a:spcPts val="600"/>
              </a:spcBef>
              <a:spcAft>
                <a:spcPts val="600"/>
              </a:spcAft>
              <a:buClr>
                <a:srgbClr val="0070C0"/>
              </a:buClr>
              <a:buSzTx/>
              <a:buFont typeface="Wingdings" panose="05000000000000000000" pitchFamily="2" charset="2"/>
              <a:buChar char="Ø"/>
              <a:tabLst/>
              <a:defRPr/>
            </a:pPr>
            <a:r>
              <a:rPr kumimoji="0" lang="fr-FR" sz="2400" b="0" i="0" u="none" strike="noStrike" kern="1200" cap="none" spc="0" normalizeH="0" baseline="0" noProof="0" dirty="0">
                <a:ln>
                  <a:noFill/>
                </a:ln>
                <a:solidFill>
                  <a:prstClr val="black"/>
                </a:solidFill>
                <a:effectLst/>
                <a:uLnTx/>
                <a:uFillTx/>
                <a:latin typeface="Arial"/>
                <a:cs typeface="Times New Roman"/>
                <a:sym typeface="Arial"/>
              </a:rPr>
              <a:t>Ne sait pas</a:t>
            </a:r>
          </a:p>
        </p:txBody>
      </p:sp>
      <p:pic>
        <p:nvPicPr>
          <p:cNvPr id="8" name="Image 7">
            <a:extLst>
              <a:ext uri="{FF2B5EF4-FFF2-40B4-BE49-F238E27FC236}">
                <a16:creationId xmlns:a16="http://schemas.microsoft.com/office/drawing/2014/main" id="{89245615-7637-480D-A147-EEC8DF5D540F}"/>
              </a:ext>
            </a:extLst>
          </p:cNvPr>
          <p:cNvPicPr>
            <a:picLocks noChangeAspect="1"/>
          </p:cNvPicPr>
          <p:nvPr/>
        </p:nvPicPr>
        <p:blipFill>
          <a:blip r:embed="rId3"/>
          <a:stretch>
            <a:fillRect/>
          </a:stretch>
        </p:blipFill>
        <p:spPr>
          <a:xfrm>
            <a:off x="85687" y="167238"/>
            <a:ext cx="1427023" cy="1080716"/>
          </a:xfrm>
          <a:prstGeom prst="rect">
            <a:avLst/>
          </a:prstGeom>
        </p:spPr>
      </p:pic>
      <p:sp>
        <p:nvSpPr>
          <p:cNvPr id="6" name="Titre 1">
            <a:extLst>
              <a:ext uri="{FF2B5EF4-FFF2-40B4-BE49-F238E27FC236}">
                <a16:creationId xmlns:a16="http://schemas.microsoft.com/office/drawing/2014/main" id="{603D9AE3-E0F6-4744-96D1-E50E5F248748}"/>
              </a:ext>
            </a:extLst>
          </p:cNvPr>
          <p:cNvSpPr txBox="1">
            <a:spLocks/>
          </p:cNvSpPr>
          <p:nvPr/>
        </p:nvSpPr>
        <p:spPr>
          <a:xfrm>
            <a:off x="559878" y="1339147"/>
            <a:ext cx="5738243" cy="1013112"/>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
                <a:srgbClr val="000000"/>
              </a:buClr>
              <a:buSzTx/>
              <a:buFont typeface="Arial"/>
              <a:buNone/>
              <a:tabLst/>
              <a:defRPr/>
            </a:pPr>
            <a:r>
              <a:rPr kumimoji="0" lang="fr-FR" sz="3000" b="0" i="0" u="none" strike="noStrike" kern="1200" cap="none" spc="0" normalizeH="0" baseline="0" noProof="0" dirty="0">
                <a:ln>
                  <a:noFill/>
                </a:ln>
                <a:solidFill>
                  <a:srgbClr val="1FA22E"/>
                </a:solidFill>
                <a:effectLst/>
                <a:uLnTx/>
                <a:uFillTx/>
                <a:latin typeface="Oswald" panose="020B0604020202020204" charset="0"/>
                <a:ea typeface="+mj-ea"/>
                <a:cs typeface="+mj-cs"/>
                <a:sym typeface="Arial"/>
              </a:rPr>
              <a:t>Connaissez-vous des entrepôts de données dans votre domaine ?</a:t>
            </a:r>
            <a:endParaRPr kumimoji="0" lang="it-IT" sz="3000" b="0" i="0" u="none" strike="noStrike" kern="1200" cap="none" spc="0" normalizeH="0" baseline="0" noProof="0" dirty="0">
              <a:ln>
                <a:noFill/>
              </a:ln>
              <a:solidFill>
                <a:srgbClr val="1FA22E"/>
              </a:solidFill>
              <a:effectLst/>
              <a:uLnTx/>
              <a:uFillTx/>
              <a:latin typeface="Oswald" panose="020B0604020202020204" charset="0"/>
              <a:ea typeface="+mj-ea"/>
              <a:cs typeface="+mj-cs"/>
              <a:sym typeface="Arial"/>
            </a:endParaRPr>
          </a:p>
        </p:txBody>
      </p:sp>
    </p:spTree>
    <p:extLst>
      <p:ext uri="{BB962C8B-B14F-4D97-AF65-F5344CB8AC3E}">
        <p14:creationId xmlns:p14="http://schemas.microsoft.com/office/powerpoint/2010/main" val="399421763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ZoneTexte 24">
            <a:extLst>
              <a:ext uri="{FF2B5EF4-FFF2-40B4-BE49-F238E27FC236}">
                <a16:creationId xmlns:a16="http://schemas.microsoft.com/office/drawing/2014/main" id="{856552B5-4001-4C70-A673-9E2148996A15}"/>
              </a:ext>
            </a:extLst>
          </p:cNvPr>
          <p:cNvSpPr txBox="1"/>
          <p:nvPr/>
        </p:nvSpPr>
        <p:spPr>
          <a:xfrm>
            <a:off x="2165447" y="2293573"/>
            <a:ext cx="2527106" cy="150810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just" defTabSz="914400" rtl="0" eaLnBrk="1" fontAlgn="auto" latinLnBrk="0" hangingPunct="1">
              <a:lnSpc>
                <a:spcPct val="100000"/>
              </a:lnSpc>
              <a:spcBef>
                <a:spcPts val="600"/>
              </a:spcBef>
              <a:spcAft>
                <a:spcPts val="600"/>
              </a:spcAft>
              <a:buClr>
                <a:srgbClr val="0070C0"/>
              </a:buClr>
              <a:buSzTx/>
              <a:buFont typeface="Wingdings" panose="05000000000000000000" pitchFamily="2" charset="2"/>
              <a:buChar char="Ø"/>
              <a:tabLst/>
              <a:defRPr/>
            </a:pPr>
            <a:r>
              <a:rPr kumimoji="0" lang="fr-FR" sz="2400" b="0" i="0" u="none" strike="noStrike" kern="1200" cap="none" spc="0" normalizeH="0" baseline="0" noProof="0" dirty="0">
                <a:ln>
                  <a:noFill/>
                </a:ln>
                <a:solidFill>
                  <a:prstClr val="black"/>
                </a:solidFill>
                <a:effectLst/>
                <a:uLnTx/>
                <a:uFillTx/>
                <a:latin typeface="Arial"/>
                <a:cs typeface="Times New Roman"/>
                <a:sym typeface="Arial"/>
              </a:rPr>
              <a:t>Oui</a:t>
            </a:r>
          </a:p>
          <a:p>
            <a:pPr marL="342900" marR="0" lvl="0" indent="-342900" algn="just" defTabSz="914400" rtl="0" eaLnBrk="1" fontAlgn="auto" latinLnBrk="0" hangingPunct="1">
              <a:lnSpc>
                <a:spcPct val="100000"/>
              </a:lnSpc>
              <a:spcBef>
                <a:spcPts val="600"/>
              </a:spcBef>
              <a:spcAft>
                <a:spcPts val="600"/>
              </a:spcAft>
              <a:buClr>
                <a:srgbClr val="0070C0"/>
              </a:buClr>
              <a:buSzTx/>
              <a:buFont typeface="Wingdings" panose="05000000000000000000" pitchFamily="2" charset="2"/>
              <a:buChar char="Ø"/>
              <a:tabLst/>
              <a:defRPr/>
            </a:pPr>
            <a:r>
              <a:rPr kumimoji="0" lang="fr-FR" sz="2400" b="0" i="0" u="none" strike="noStrike" kern="1200" cap="none" spc="0" normalizeH="0" baseline="0" noProof="0" dirty="0">
                <a:ln>
                  <a:noFill/>
                </a:ln>
                <a:solidFill>
                  <a:prstClr val="black"/>
                </a:solidFill>
                <a:effectLst/>
                <a:uLnTx/>
                <a:uFillTx/>
                <a:latin typeface="Arial"/>
                <a:cs typeface="Times New Roman"/>
                <a:sym typeface="Arial"/>
              </a:rPr>
              <a:t>Non</a:t>
            </a:r>
          </a:p>
          <a:p>
            <a:pPr marL="342900" marR="0" lvl="0" indent="-342900" algn="just" defTabSz="914400" rtl="0" eaLnBrk="1" fontAlgn="auto" latinLnBrk="0" hangingPunct="1">
              <a:lnSpc>
                <a:spcPct val="100000"/>
              </a:lnSpc>
              <a:spcBef>
                <a:spcPts val="600"/>
              </a:spcBef>
              <a:spcAft>
                <a:spcPts val="600"/>
              </a:spcAft>
              <a:buClr>
                <a:srgbClr val="0070C0"/>
              </a:buClr>
              <a:buSzTx/>
              <a:buFont typeface="Wingdings" panose="05000000000000000000" pitchFamily="2" charset="2"/>
              <a:buChar char="Ø"/>
              <a:tabLst/>
              <a:defRPr/>
            </a:pPr>
            <a:r>
              <a:rPr kumimoji="0" lang="fr-FR" sz="2400" b="0" i="0" u="none" strike="noStrike" kern="1200" cap="none" spc="0" normalizeH="0" baseline="0" noProof="0" dirty="0">
                <a:ln>
                  <a:noFill/>
                </a:ln>
                <a:solidFill>
                  <a:prstClr val="black"/>
                </a:solidFill>
                <a:effectLst/>
                <a:uLnTx/>
                <a:uFillTx/>
                <a:latin typeface="Arial"/>
                <a:cs typeface="Times New Roman"/>
                <a:sym typeface="Arial"/>
              </a:rPr>
              <a:t>Ne sait pas</a:t>
            </a:r>
          </a:p>
        </p:txBody>
      </p:sp>
      <p:pic>
        <p:nvPicPr>
          <p:cNvPr id="8" name="Image 7">
            <a:extLst>
              <a:ext uri="{FF2B5EF4-FFF2-40B4-BE49-F238E27FC236}">
                <a16:creationId xmlns:a16="http://schemas.microsoft.com/office/drawing/2014/main" id="{89245615-7637-480D-A147-EEC8DF5D540F}"/>
              </a:ext>
            </a:extLst>
          </p:cNvPr>
          <p:cNvPicPr>
            <a:picLocks noChangeAspect="1"/>
          </p:cNvPicPr>
          <p:nvPr/>
        </p:nvPicPr>
        <p:blipFill>
          <a:blip r:embed="rId3"/>
          <a:stretch>
            <a:fillRect/>
          </a:stretch>
        </p:blipFill>
        <p:spPr>
          <a:xfrm>
            <a:off x="85687" y="167238"/>
            <a:ext cx="1427023" cy="1080716"/>
          </a:xfrm>
          <a:prstGeom prst="rect">
            <a:avLst/>
          </a:prstGeom>
        </p:spPr>
      </p:pic>
      <p:sp>
        <p:nvSpPr>
          <p:cNvPr id="5" name="Titre 1">
            <a:extLst>
              <a:ext uri="{FF2B5EF4-FFF2-40B4-BE49-F238E27FC236}">
                <a16:creationId xmlns:a16="http://schemas.microsoft.com/office/drawing/2014/main" id="{AD2BC99E-C426-4896-AF67-7B425A22ACB3}"/>
              </a:ext>
            </a:extLst>
          </p:cNvPr>
          <p:cNvSpPr txBox="1">
            <a:spLocks/>
          </p:cNvSpPr>
          <p:nvPr/>
        </p:nvSpPr>
        <p:spPr>
          <a:xfrm>
            <a:off x="1113417" y="263559"/>
            <a:ext cx="5744583" cy="1670538"/>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
                <a:srgbClr val="000000"/>
              </a:buClr>
              <a:buSzTx/>
              <a:buFont typeface="Arial"/>
              <a:buNone/>
              <a:tabLst/>
              <a:defRPr/>
            </a:pPr>
            <a:r>
              <a:rPr kumimoji="0" lang="fr-FR" sz="3000" b="0" i="0" u="none" strike="noStrike" kern="1200" cap="none" spc="0" normalizeH="0" baseline="0" noProof="0" dirty="0">
                <a:ln>
                  <a:noFill/>
                </a:ln>
                <a:solidFill>
                  <a:srgbClr val="1FA22E"/>
                </a:solidFill>
                <a:effectLst/>
                <a:uLnTx/>
                <a:uFillTx/>
                <a:latin typeface="Oswald" panose="020B0604020202020204" charset="0"/>
                <a:ea typeface="+mj-ea"/>
                <a:cs typeface="+mj-cs"/>
                <a:sym typeface="Arial"/>
              </a:rPr>
              <a:t>Utilisez-vous des données issues d’entrepôts tels que </a:t>
            </a:r>
          </a:p>
          <a:p>
            <a:pPr marL="0" marR="0" lvl="0" indent="0" algn="ctr" defTabSz="457200" rtl="0" eaLnBrk="1" fontAlgn="auto" latinLnBrk="0" hangingPunct="1">
              <a:lnSpc>
                <a:spcPct val="114000"/>
              </a:lnSpc>
              <a:spcBef>
                <a:spcPct val="0"/>
              </a:spcBef>
              <a:spcAft>
                <a:spcPts val="0"/>
              </a:spcAft>
              <a:buClr>
                <a:srgbClr val="000000"/>
              </a:buClr>
              <a:buSzTx/>
              <a:buFont typeface="Arial"/>
              <a:buNone/>
              <a:tabLst/>
              <a:defRPr/>
            </a:pPr>
            <a:r>
              <a:rPr kumimoji="0" lang="fr-FR" sz="2400" b="0" i="0" u="none" strike="noStrike" kern="1200" cap="none" spc="0" normalizeH="0" baseline="0" noProof="0" dirty="0" err="1">
                <a:ln>
                  <a:noFill/>
                </a:ln>
                <a:solidFill>
                  <a:srgbClr val="1FA22E"/>
                </a:solidFill>
                <a:effectLst/>
                <a:uLnTx/>
                <a:uFillTx/>
                <a:latin typeface="Oswald" panose="020B0604020202020204" charset="0"/>
                <a:ea typeface="+mj-ea"/>
                <a:cs typeface="+mj-cs"/>
                <a:sym typeface="Arial"/>
              </a:rPr>
              <a:t>FAOStat</a:t>
            </a:r>
            <a:r>
              <a:rPr kumimoji="0" lang="fr-FR" sz="2400" b="0" i="0" u="none" strike="noStrike" kern="1200" cap="none" spc="0" normalizeH="0" baseline="0" noProof="0" dirty="0">
                <a:ln>
                  <a:noFill/>
                </a:ln>
                <a:solidFill>
                  <a:srgbClr val="1FA22E"/>
                </a:solidFill>
                <a:effectLst/>
                <a:uLnTx/>
                <a:uFillTx/>
                <a:latin typeface="Oswald" panose="020B0604020202020204" charset="0"/>
                <a:ea typeface="+mj-ea"/>
                <a:cs typeface="+mj-cs"/>
                <a:sym typeface="Arial"/>
              </a:rPr>
              <a:t>, </a:t>
            </a:r>
            <a:r>
              <a:rPr kumimoji="0" lang="fr-FR" sz="2400" b="0" i="0" u="none" strike="noStrike" kern="1200" cap="none" spc="0" normalizeH="0" baseline="0" noProof="0" dirty="0" err="1">
                <a:ln>
                  <a:noFill/>
                </a:ln>
                <a:solidFill>
                  <a:srgbClr val="1FA22E"/>
                </a:solidFill>
                <a:effectLst/>
                <a:uLnTx/>
                <a:uFillTx/>
                <a:latin typeface="Oswald" panose="020B0604020202020204" charset="0"/>
                <a:ea typeface="+mj-ea"/>
                <a:cs typeface="+mj-cs"/>
                <a:sym typeface="Arial"/>
              </a:rPr>
              <a:t>WorldClim</a:t>
            </a:r>
            <a:r>
              <a:rPr kumimoji="0" lang="fr-FR" sz="2400" b="0" i="0" u="none" strike="noStrike" kern="1200" cap="none" spc="0" normalizeH="0" baseline="0" noProof="0" dirty="0">
                <a:ln>
                  <a:noFill/>
                </a:ln>
                <a:solidFill>
                  <a:srgbClr val="1FA22E"/>
                </a:solidFill>
                <a:effectLst/>
                <a:uLnTx/>
                <a:uFillTx/>
                <a:latin typeface="Oswald" panose="020B0604020202020204" charset="0"/>
                <a:ea typeface="+mj-ea"/>
                <a:cs typeface="+mj-cs"/>
                <a:sym typeface="Arial"/>
              </a:rPr>
              <a:t>, </a:t>
            </a:r>
            <a:r>
              <a:rPr kumimoji="0" lang="fr-FR" sz="2400" b="0" i="0" u="none" strike="noStrike" kern="1200" cap="none" spc="0" normalizeH="0" baseline="0" noProof="0" dirty="0" err="1">
                <a:ln>
                  <a:noFill/>
                </a:ln>
                <a:solidFill>
                  <a:srgbClr val="1FA22E"/>
                </a:solidFill>
                <a:effectLst/>
                <a:uLnTx/>
                <a:uFillTx/>
                <a:latin typeface="Oswald" panose="020B0604020202020204" charset="0"/>
                <a:ea typeface="+mj-ea"/>
                <a:cs typeface="+mj-cs"/>
                <a:sym typeface="Arial"/>
              </a:rPr>
              <a:t>WorldPop</a:t>
            </a:r>
            <a:r>
              <a:rPr kumimoji="0" lang="fr-FR" sz="2400" b="0" i="0" u="none" strike="noStrike" kern="1200" cap="none" spc="0" normalizeH="0" baseline="0" noProof="0" dirty="0">
                <a:ln>
                  <a:noFill/>
                </a:ln>
                <a:solidFill>
                  <a:srgbClr val="1FA22E"/>
                </a:solidFill>
                <a:effectLst/>
                <a:uLnTx/>
                <a:uFillTx/>
                <a:latin typeface="Oswald" panose="020B0604020202020204" charset="0"/>
                <a:ea typeface="+mj-ea"/>
                <a:cs typeface="+mj-cs"/>
                <a:sym typeface="Arial"/>
              </a:rPr>
              <a:t>, GBIF,</a:t>
            </a:r>
          </a:p>
          <a:p>
            <a:pPr marL="0" marR="0" lvl="0" indent="0" algn="ctr" defTabSz="457200" rtl="0" eaLnBrk="1" fontAlgn="auto" latinLnBrk="0" hangingPunct="1">
              <a:lnSpc>
                <a:spcPct val="114000"/>
              </a:lnSpc>
              <a:spcBef>
                <a:spcPct val="0"/>
              </a:spcBef>
              <a:spcAft>
                <a:spcPts val="0"/>
              </a:spcAft>
              <a:buClr>
                <a:srgbClr val="000000"/>
              </a:buClr>
              <a:buSzTx/>
              <a:buFont typeface="Arial"/>
              <a:buNone/>
              <a:tabLst/>
              <a:defRPr/>
            </a:pPr>
            <a:r>
              <a:rPr kumimoji="0" lang="fr-FR" sz="2400" b="0" i="0" u="none" strike="noStrike" kern="1200" cap="none" spc="0" normalizeH="0" baseline="0" noProof="0" dirty="0" err="1">
                <a:ln>
                  <a:noFill/>
                </a:ln>
                <a:solidFill>
                  <a:srgbClr val="1FA22E"/>
                </a:solidFill>
                <a:effectLst/>
                <a:uLnTx/>
                <a:uFillTx/>
                <a:latin typeface="Oswald" panose="020B0604020202020204" charset="0"/>
                <a:ea typeface="+mj-ea"/>
                <a:cs typeface="+mj-cs"/>
                <a:sym typeface="Arial"/>
              </a:rPr>
              <a:t>WorldWide</a:t>
            </a:r>
            <a:r>
              <a:rPr kumimoji="0" lang="fr-FR" sz="2400" b="0" i="0" u="none" strike="noStrike" kern="1200" cap="none" spc="0" normalizeH="0" baseline="0" noProof="0" dirty="0">
                <a:ln>
                  <a:noFill/>
                </a:ln>
                <a:solidFill>
                  <a:srgbClr val="1FA22E"/>
                </a:solidFill>
                <a:effectLst/>
                <a:uLnTx/>
                <a:uFillTx/>
                <a:latin typeface="Oswald" panose="020B0604020202020204" charset="0"/>
                <a:ea typeface="+mj-ea"/>
                <a:cs typeface="+mj-cs"/>
                <a:sym typeface="Arial"/>
              </a:rPr>
              <a:t> </a:t>
            </a:r>
            <a:r>
              <a:rPr kumimoji="0" lang="fr-FR" sz="2400" b="0" i="0" u="none" strike="noStrike" kern="1200" cap="none" spc="0" normalizeH="0" baseline="0" noProof="0" dirty="0" err="1">
                <a:ln>
                  <a:noFill/>
                </a:ln>
                <a:solidFill>
                  <a:srgbClr val="1FA22E"/>
                </a:solidFill>
                <a:effectLst/>
                <a:uLnTx/>
                <a:uFillTx/>
                <a:latin typeface="Oswald" panose="020B0604020202020204" charset="0"/>
                <a:ea typeface="+mj-ea"/>
                <a:cs typeface="+mj-cs"/>
                <a:sym typeface="Arial"/>
              </a:rPr>
              <a:t>Antimalarial</a:t>
            </a:r>
            <a:r>
              <a:rPr kumimoji="0" lang="fr-FR" sz="2400" b="0" i="0" u="none" strike="noStrike" kern="1200" cap="none" spc="0" normalizeH="0" baseline="0" noProof="0" dirty="0">
                <a:ln>
                  <a:noFill/>
                </a:ln>
                <a:solidFill>
                  <a:srgbClr val="1FA22E"/>
                </a:solidFill>
                <a:effectLst/>
                <a:uLnTx/>
                <a:uFillTx/>
                <a:latin typeface="Oswald" panose="020B0604020202020204" charset="0"/>
                <a:ea typeface="+mj-ea"/>
                <a:cs typeface="+mj-cs"/>
                <a:sym typeface="Arial"/>
              </a:rPr>
              <a:t> Resistance Network, …?</a:t>
            </a:r>
            <a:endParaRPr kumimoji="0" lang="it-IT" sz="2400" b="0" i="0" u="none" strike="noStrike" kern="1200" cap="none" spc="0" normalizeH="0" baseline="0" noProof="0" dirty="0">
              <a:ln>
                <a:noFill/>
              </a:ln>
              <a:solidFill>
                <a:srgbClr val="1FA22E"/>
              </a:solidFill>
              <a:effectLst/>
              <a:uLnTx/>
              <a:uFillTx/>
              <a:latin typeface="Oswald" panose="020B0604020202020204" charset="0"/>
              <a:ea typeface="+mj-ea"/>
              <a:cs typeface="+mj-cs"/>
              <a:sym typeface="Arial"/>
            </a:endParaRPr>
          </a:p>
        </p:txBody>
      </p:sp>
    </p:spTree>
    <p:extLst>
      <p:ext uri="{BB962C8B-B14F-4D97-AF65-F5344CB8AC3E}">
        <p14:creationId xmlns:p14="http://schemas.microsoft.com/office/powerpoint/2010/main" val="299986493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8" name="Image 17">
            <a:extLst>
              <a:ext uri="{FF2B5EF4-FFF2-40B4-BE49-F238E27FC236}">
                <a16:creationId xmlns:a16="http://schemas.microsoft.com/office/drawing/2014/main" id="{D36737D9-9E04-44CA-8D9B-028D5BC643CA}"/>
              </a:ext>
            </a:extLst>
          </p:cNvPr>
          <p:cNvPicPr>
            <a:picLocks noChangeAspect="1"/>
          </p:cNvPicPr>
          <p:nvPr/>
        </p:nvPicPr>
        <p:blipFill>
          <a:blip r:embed="rId3"/>
          <a:stretch>
            <a:fillRect/>
          </a:stretch>
        </p:blipFill>
        <p:spPr>
          <a:xfrm>
            <a:off x="6129398" y="4833871"/>
            <a:ext cx="688321" cy="242477"/>
          </a:xfrm>
          <a:prstGeom prst="rect">
            <a:avLst/>
          </a:prstGeom>
        </p:spPr>
      </p:pic>
      <p:sp>
        <p:nvSpPr>
          <p:cNvPr id="6" name="Google Shape;105;p8">
            <a:extLst>
              <a:ext uri="{FF2B5EF4-FFF2-40B4-BE49-F238E27FC236}">
                <a16:creationId xmlns:a16="http://schemas.microsoft.com/office/drawing/2014/main" id="{2BD288B2-AE1C-49EC-9FEF-F87E8C72AB91}"/>
              </a:ext>
            </a:extLst>
          </p:cNvPr>
          <p:cNvSpPr txBox="1">
            <a:spLocks/>
          </p:cNvSpPr>
          <p:nvPr/>
        </p:nvSpPr>
        <p:spPr>
          <a:xfrm>
            <a:off x="168166" y="44161"/>
            <a:ext cx="6589844"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Les types d’entrepôts de données</a:t>
            </a:r>
          </a:p>
        </p:txBody>
      </p:sp>
      <p:sp>
        <p:nvSpPr>
          <p:cNvPr id="7" name="Rectangle 6">
            <a:extLst>
              <a:ext uri="{FF2B5EF4-FFF2-40B4-BE49-F238E27FC236}">
                <a16:creationId xmlns:a16="http://schemas.microsoft.com/office/drawing/2014/main" id="{FBC18E1D-7F7E-4FB0-8A60-6CA451607C82}"/>
              </a:ext>
            </a:extLst>
          </p:cNvPr>
          <p:cNvSpPr/>
          <p:nvPr/>
        </p:nvSpPr>
        <p:spPr>
          <a:xfrm>
            <a:off x="360000" y="900000"/>
            <a:ext cx="6457718" cy="1015663"/>
          </a:xfrm>
          <a:prstGeom prst="rect">
            <a:avLst/>
          </a:prstGeom>
        </p:spPr>
        <p:txBody>
          <a:bodyPr wrap="square">
            <a:spAutoFit/>
          </a:bodyPr>
          <a:lstStyle/>
          <a:p>
            <a:pPr marL="342900" marR="0" lvl="0" indent="-342900" algn="l" defTabSz="342900" rtl="0" eaLnBrk="1" fontAlgn="auto" latinLnBrk="0" hangingPunct="1">
              <a:lnSpc>
                <a:spcPct val="100000"/>
              </a:lnSpc>
              <a:spcBef>
                <a:spcPts val="450"/>
              </a:spcBef>
              <a:spcAft>
                <a:spcPts val="0"/>
              </a:spcAft>
              <a:buClr>
                <a:srgbClr val="E2007A">
                  <a:lumMod val="60000"/>
                  <a:lumOff val="40000"/>
                </a:srgbClr>
              </a:buClr>
              <a:buSzTx/>
              <a:buFont typeface="Wingdings" panose="05000000000000000000" pitchFamily="2" charset="2"/>
              <a:buChar char="§"/>
              <a:tabLst/>
              <a:defRPr/>
            </a:pPr>
            <a:r>
              <a:rPr kumimoji="0" lang="fr-FR" sz="2000" b="0" i="0" u="none" strike="noStrike" kern="0" cap="none" spc="0" normalizeH="0" baseline="0" noProof="0" dirty="0">
                <a:ln>
                  <a:noFill/>
                </a:ln>
                <a:solidFill>
                  <a:srgbClr val="0066FF"/>
                </a:solidFill>
                <a:effectLst/>
                <a:uLnTx/>
                <a:uFillTx/>
                <a:latin typeface="Arial"/>
                <a:cs typeface="Arial"/>
                <a:sym typeface="Arial"/>
              </a:rPr>
              <a:t>Un entrepôt de données est une infrastructure permettant de préserver et de mettre à disposition des données. </a:t>
            </a:r>
          </a:p>
        </p:txBody>
      </p:sp>
      <p:sp>
        <p:nvSpPr>
          <p:cNvPr id="12" name="Rectangle 11">
            <a:extLst>
              <a:ext uri="{FF2B5EF4-FFF2-40B4-BE49-F238E27FC236}">
                <a16:creationId xmlns:a16="http://schemas.microsoft.com/office/drawing/2014/main" id="{9FC7419D-5D8D-4971-BFE7-C17C2E6734CD}"/>
              </a:ext>
            </a:extLst>
          </p:cNvPr>
          <p:cNvSpPr/>
          <p:nvPr/>
        </p:nvSpPr>
        <p:spPr>
          <a:xfrm>
            <a:off x="360000" y="1853364"/>
            <a:ext cx="6498000" cy="2323713"/>
          </a:xfrm>
          <a:prstGeom prst="rect">
            <a:avLst/>
          </a:prstGeom>
        </p:spPr>
        <p:txBody>
          <a:bodyPr wrap="square">
            <a:spAutoFit/>
          </a:bodyPr>
          <a:lstStyle/>
          <a:p>
            <a:pPr marL="285750" marR="0" lvl="0" indent="-285750" algn="l" defTabSz="342900" rtl="0" eaLnBrk="1" fontAlgn="auto" latinLnBrk="0" hangingPunct="1">
              <a:lnSpc>
                <a:spcPct val="100000"/>
              </a:lnSpc>
              <a:spcBef>
                <a:spcPts val="900"/>
              </a:spcBef>
              <a:spcAft>
                <a:spcPts val="0"/>
              </a:spcAft>
              <a:buClr>
                <a:srgbClr val="E2007A">
                  <a:lumMod val="60000"/>
                  <a:lumOff val="40000"/>
                </a:srgbClr>
              </a:buClr>
              <a:buSzTx/>
              <a:buFont typeface="Wingdings" panose="05000000000000000000" pitchFamily="2" charset="2"/>
              <a:buChar char="§"/>
              <a:tabLst/>
              <a:defRPr/>
            </a:pPr>
            <a:r>
              <a:rPr kumimoji="0" lang="fr-FR" sz="1800" b="0" i="0" u="none" strike="noStrike" kern="0" cap="none" spc="0" normalizeH="0" baseline="0" noProof="0" dirty="0">
                <a:ln>
                  <a:noFill/>
                </a:ln>
                <a:solidFill>
                  <a:srgbClr val="0066FF"/>
                </a:solidFill>
                <a:effectLst/>
                <a:uLnTx/>
                <a:uFillTx/>
                <a:latin typeface="Arial"/>
                <a:cs typeface="Arial"/>
                <a:sym typeface="Arial"/>
              </a:rPr>
              <a:t> </a:t>
            </a:r>
            <a:r>
              <a:rPr kumimoji="0" lang="fr-FR" sz="2000" b="0" i="0" u="none" strike="noStrike" kern="0" cap="none" spc="0" normalizeH="0" baseline="0" noProof="0" dirty="0">
                <a:ln>
                  <a:noFill/>
                </a:ln>
                <a:solidFill>
                  <a:srgbClr val="0066FF"/>
                </a:solidFill>
                <a:effectLst/>
                <a:uLnTx/>
                <a:uFillTx/>
                <a:latin typeface="Arial"/>
                <a:cs typeface="Arial"/>
                <a:sym typeface="Arial"/>
              </a:rPr>
              <a:t>Il existe de nombreux types d’entrepôts:</a:t>
            </a:r>
          </a:p>
          <a:p>
            <a:pPr marL="450850" marR="0" lvl="3" indent="-184150" algn="l" defTabSz="914400" rtl="0" eaLnBrk="1" fontAlgn="auto" latinLnBrk="0" hangingPunct="1">
              <a:lnSpc>
                <a:spcPct val="100000"/>
              </a:lnSpc>
              <a:spcBef>
                <a:spcPts val="300"/>
              </a:spcBef>
              <a:spcAft>
                <a:spcPts val="0"/>
              </a:spcAft>
              <a:buClr>
                <a:srgbClr val="E2007A"/>
              </a:buClr>
              <a:buSzTx/>
              <a:buFont typeface="Arial" panose="020B0604020202020204" pitchFamily="34" charset="0"/>
              <a:buChar char="•"/>
              <a:tabLst/>
              <a:defRPr/>
            </a:pPr>
            <a:r>
              <a:rPr kumimoji="0" lang="fr-FR" sz="1800" b="0" i="0" u="none" strike="noStrike" kern="0" cap="none" spc="0" normalizeH="0" baseline="0" noProof="0" dirty="0">
                <a:ln>
                  <a:noFill/>
                </a:ln>
                <a:solidFill>
                  <a:srgbClr val="000000"/>
                </a:solidFill>
                <a:effectLst/>
                <a:uLnTx/>
                <a:uFillTx/>
                <a:latin typeface="Arial"/>
                <a:cs typeface="Arial"/>
                <a:sym typeface="Arial"/>
              </a:rPr>
              <a:t>Certains sont portés par des organismes internationaux </a:t>
            </a:r>
            <a:r>
              <a:rPr kumimoji="0" lang="fr-FR" sz="1600" b="0" i="0" u="none" strike="noStrike" kern="0" cap="none" spc="0" normalizeH="0" baseline="0" noProof="0" dirty="0">
                <a:ln>
                  <a:noFill/>
                </a:ln>
                <a:solidFill>
                  <a:srgbClr val="000000"/>
                </a:solidFill>
                <a:effectLst/>
                <a:uLnTx/>
                <a:uFillTx/>
                <a:latin typeface="Arial"/>
                <a:cs typeface="Arial"/>
                <a:sym typeface="Arial"/>
              </a:rPr>
              <a:t>(ex: </a:t>
            </a:r>
            <a:r>
              <a:rPr kumimoji="0" lang="fr-FR" sz="1600" b="0" i="0" u="none" strike="noStrike" kern="0" cap="none" spc="0" normalizeH="0" baseline="0" noProof="0" dirty="0" err="1">
                <a:ln>
                  <a:noFill/>
                </a:ln>
                <a:solidFill>
                  <a:srgbClr val="000000"/>
                </a:solidFill>
                <a:effectLst/>
                <a:uLnTx/>
                <a:uFillTx/>
                <a:latin typeface="Arial"/>
                <a:cs typeface="Arial"/>
                <a:sym typeface="Arial"/>
              </a:rPr>
              <a:t>FAOStat</a:t>
            </a:r>
            <a:r>
              <a:rPr kumimoji="0" lang="fr-FR" sz="1600" b="0" i="0" u="none" strike="noStrike" kern="0" cap="none" spc="0" normalizeH="0" baseline="0" noProof="0" dirty="0">
                <a:ln>
                  <a:noFill/>
                </a:ln>
                <a:solidFill>
                  <a:srgbClr val="000000"/>
                </a:solidFill>
                <a:effectLst/>
                <a:uLnTx/>
                <a:uFillTx/>
                <a:latin typeface="Arial"/>
                <a:cs typeface="Arial"/>
                <a:sym typeface="Arial"/>
              </a:rPr>
              <a:t>, </a:t>
            </a:r>
            <a:r>
              <a:rPr kumimoji="0" lang="fr-FR" sz="1600" b="0" i="0" u="none" strike="noStrike" kern="0" cap="none" spc="0" normalizeH="0" baseline="0" noProof="0" dirty="0" err="1">
                <a:ln>
                  <a:noFill/>
                </a:ln>
                <a:solidFill>
                  <a:srgbClr val="000000"/>
                </a:solidFill>
                <a:effectLst/>
                <a:uLnTx/>
                <a:uFillTx/>
                <a:latin typeface="Arial"/>
                <a:cs typeface="Arial"/>
                <a:sym typeface="Arial"/>
              </a:rPr>
              <a:t>WorldClim</a:t>
            </a:r>
            <a:r>
              <a:rPr kumimoji="0" lang="fr-FR" sz="1600" b="0" i="0" u="none" strike="noStrike" kern="0" cap="none" spc="0" normalizeH="0" baseline="0" noProof="0" dirty="0">
                <a:ln>
                  <a:noFill/>
                </a:ln>
                <a:solidFill>
                  <a:srgbClr val="000000"/>
                </a:solidFill>
                <a:effectLst/>
                <a:uLnTx/>
                <a:uFillTx/>
                <a:latin typeface="Arial"/>
                <a:cs typeface="Arial"/>
                <a:sym typeface="Arial"/>
              </a:rPr>
              <a:t>,…) </a:t>
            </a:r>
          </a:p>
          <a:p>
            <a:pPr marL="266700" marR="0" lvl="3" indent="0" algn="l" defTabSz="914400" rtl="0" eaLnBrk="1" fontAlgn="auto" latinLnBrk="0" hangingPunct="1">
              <a:lnSpc>
                <a:spcPct val="100000"/>
              </a:lnSpc>
              <a:spcBef>
                <a:spcPts val="0"/>
              </a:spcBef>
              <a:spcAft>
                <a:spcPts val="0"/>
              </a:spcAft>
              <a:buClr>
                <a:srgbClr val="E2007A"/>
              </a:buClr>
              <a:buSzTx/>
              <a:buFont typeface="Arial"/>
              <a:buNone/>
              <a:tabLst/>
              <a:defRPr/>
            </a:pPr>
            <a:r>
              <a:rPr kumimoji="0" lang="fr-FR" sz="1800" b="0" i="0" u="none" strike="noStrike" kern="0" cap="none" spc="0" normalizeH="0" baseline="0" noProof="0" dirty="0">
                <a:ln>
                  <a:noFill/>
                </a:ln>
                <a:solidFill>
                  <a:srgbClr val="000000"/>
                </a:solidFill>
                <a:effectLst/>
                <a:uLnTx/>
                <a:uFillTx/>
                <a:latin typeface="Arial"/>
                <a:cs typeface="Arial"/>
                <a:sym typeface="Arial"/>
              </a:rPr>
              <a:t>	</a:t>
            </a:r>
            <a:r>
              <a:rPr kumimoji="0" lang="fr-FR" sz="1600" b="0" i="0" u="none" strike="noStrike" kern="0" cap="none" spc="0" normalizeH="0" baseline="0" noProof="0" dirty="0">
                <a:ln>
                  <a:noFill/>
                </a:ln>
                <a:solidFill>
                  <a:srgbClr val="E2007A">
                    <a:lumMod val="60000"/>
                    <a:lumOff val="40000"/>
                  </a:srgbClr>
                </a:solidFill>
                <a:effectLst/>
                <a:uLnTx/>
                <a:uFillTx/>
                <a:latin typeface="Arial"/>
                <a:cs typeface="Arial"/>
                <a:sym typeface="Arial"/>
              </a:rPr>
              <a:t>ils donnent accès à des données de référence </a:t>
            </a:r>
          </a:p>
          <a:p>
            <a:pPr marL="266700" marR="0" lvl="3" indent="0" algn="l" defTabSz="914400" rtl="0" eaLnBrk="1" fontAlgn="auto" latinLnBrk="0" hangingPunct="1">
              <a:lnSpc>
                <a:spcPct val="100000"/>
              </a:lnSpc>
              <a:spcBef>
                <a:spcPts val="0"/>
              </a:spcBef>
              <a:spcAft>
                <a:spcPts val="0"/>
              </a:spcAft>
              <a:buClr>
                <a:srgbClr val="E2007A"/>
              </a:buClr>
              <a:buSzTx/>
              <a:buFont typeface="Arial"/>
              <a:buNone/>
              <a:tabLst/>
              <a:defRPr/>
            </a:pPr>
            <a:r>
              <a:rPr kumimoji="0" lang="fr-FR" sz="1600" b="0" i="0" u="none" strike="noStrike" kern="0" cap="none" spc="0" normalizeH="0" baseline="0" noProof="0" dirty="0">
                <a:ln>
                  <a:noFill/>
                </a:ln>
                <a:solidFill>
                  <a:srgbClr val="E2007A">
                    <a:lumMod val="60000"/>
                    <a:lumOff val="40000"/>
                  </a:srgbClr>
                </a:solidFill>
                <a:effectLst/>
                <a:uLnTx/>
                <a:uFillTx/>
                <a:latin typeface="Arial"/>
                <a:cs typeface="Arial"/>
                <a:sym typeface="Arial"/>
              </a:rPr>
              <a:t>	mais ne permettent pas d’y déposer des données</a:t>
            </a:r>
          </a:p>
          <a:p>
            <a:pPr marL="450850" marR="0" lvl="3" indent="-184150" algn="l" defTabSz="914400" rtl="0" eaLnBrk="1" fontAlgn="auto" latinLnBrk="0" hangingPunct="1">
              <a:lnSpc>
                <a:spcPct val="100000"/>
              </a:lnSpc>
              <a:spcBef>
                <a:spcPts val="300"/>
              </a:spcBef>
              <a:spcAft>
                <a:spcPts val="0"/>
              </a:spcAft>
              <a:buClr>
                <a:srgbClr val="E2007A"/>
              </a:buClr>
              <a:buSzTx/>
              <a:buFont typeface="Arial" panose="020B0604020202020204" pitchFamily="34" charset="0"/>
              <a:buChar char="•"/>
              <a:tabLst/>
              <a:defRPr/>
            </a:pPr>
            <a:r>
              <a:rPr kumimoji="0" lang="fr-FR" sz="1800" b="0" i="0" u="none" strike="noStrike" kern="0" cap="none" spc="0" normalizeH="0" baseline="0" noProof="0" dirty="0">
                <a:ln>
                  <a:noFill/>
                </a:ln>
                <a:solidFill>
                  <a:srgbClr val="000000"/>
                </a:solidFill>
                <a:effectLst/>
                <a:uLnTx/>
                <a:uFillTx/>
                <a:latin typeface="Arial"/>
                <a:cs typeface="Arial"/>
                <a:sym typeface="Arial"/>
              </a:rPr>
              <a:t>D’autres accueillent les données de recherche. 	</a:t>
            </a:r>
          </a:p>
          <a:p>
            <a:pPr marL="82550" marR="0" lvl="3" indent="0" algn="l" defTabSz="914400" rtl="0" eaLnBrk="1" fontAlgn="auto" latinLnBrk="0" hangingPunct="1">
              <a:lnSpc>
                <a:spcPct val="100000"/>
              </a:lnSpc>
              <a:spcBef>
                <a:spcPts val="0"/>
              </a:spcBef>
              <a:spcAft>
                <a:spcPts val="0"/>
              </a:spcAft>
              <a:buClr>
                <a:srgbClr val="E2007A"/>
              </a:buClr>
              <a:buSzTx/>
              <a:buFont typeface="Arial"/>
              <a:buNone/>
              <a:tabLst/>
              <a:defRPr/>
            </a:pPr>
            <a:r>
              <a:rPr kumimoji="0" lang="fr-FR" sz="1600" b="0" i="0" u="none" strike="noStrike" kern="0" cap="none" spc="0" normalizeH="0" baseline="0" noProof="0" dirty="0">
                <a:ln>
                  <a:noFill/>
                </a:ln>
                <a:solidFill>
                  <a:srgbClr val="E2007A">
                    <a:lumMod val="60000"/>
                    <a:lumOff val="40000"/>
                  </a:srgbClr>
                </a:solidFill>
                <a:effectLst/>
                <a:uLnTx/>
                <a:uFillTx/>
                <a:latin typeface="Arial"/>
                <a:cs typeface="Arial"/>
                <a:sym typeface="Arial"/>
              </a:rPr>
              <a:t>	Vous pouvez déposer vos données </a:t>
            </a:r>
          </a:p>
          <a:p>
            <a:pPr marL="82550" marR="0" lvl="3" indent="0" algn="l" defTabSz="914400" rtl="0" eaLnBrk="1" fontAlgn="auto" latinLnBrk="0" hangingPunct="1">
              <a:lnSpc>
                <a:spcPct val="100000"/>
              </a:lnSpc>
              <a:spcBef>
                <a:spcPts val="0"/>
              </a:spcBef>
              <a:spcAft>
                <a:spcPts val="0"/>
              </a:spcAft>
              <a:buClr>
                <a:srgbClr val="E2007A"/>
              </a:buClr>
              <a:buSzTx/>
              <a:buFont typeface="Arial"/>
              <a:buNone/>
              <a:tabLst/>
              <a:defRPr/>
            </a:pPr>
            <a:r>
              <a:rPr kumimoji="0" lang="fr-FR" sz="1600" b="0" i="0" u="none" strike="noStrike" kern="0" cap="none" spc="0" normalizeH="0" baseline="0" noProof="0" dirty="0">
                <a:ln>
                  <a:noFill/>
                </a:ln>
                <a:solidFill>
                  <a:srgbClr val="E2007A">
                    <a:lumMod val="60000"/>
                    <a:lumOff val="40000"/>
                  </a:srgbClr>
                </a:solidFill>
                <a:effectLst/>
                <a:uLnTx/>
                <a:uFillTx/>
                <a:latin typeface="Arial"/>
                <a:cs typeface="Arial"/>
                <a:sym typeface="Arial"/>
              </a:rPr>
              <a:t>	et télécharger d’autres données.</a:t>
            </a:r>
          </a:p>
        </p:txBody>
      </p:sp>
      <p:sp>
        <p:nvSpPr>
          <p:cNvPr id="13" name="Rectangle 12">
            <a:extLst>
              <a:ext uri="{FF2B5EF4-FFF2-40B4-BE49-F238E27FC236}">
                <a16:creationId xmlns:a16="http://schemas.microsoft.com/office/drawing/2014/main" id="{E7B4C2D1-5A3F-4FBA-BE77-652E575327AC}"/>
              </a:ext>
            </a:extLst>
          </p:cNvPr>
          <p:cNvSpPr/>
          <p:nvPr/>
        </p:nvSpPr>
        <p:spPr>
          <a:xfrm>
            <a:off x="359999" y="4114206"/>
            <a:ext cx="6457719" cy="400110"/>
          </a:xfrm>
          <a:prstGeom prst="rect">
            <a:avLst/>
          </a:prstGeom>
        </p:spPr>
        <p:txBody>
          <a:bodyPr wrap="square">
            <a:spAutoFit/>
          </a:bodyPr>
          <a:lstStyle/>
          <a:p>
            <a:pPr marL="285750" marR="0" lvl="0" indent="-285750" algn="l" defTabSz="342900" rtl="0" eaLnBrk="1" fontAlgn="auto" latinLnBrk="0" hangingPunct="1">
              <a:lnSpc>
                <a:spcPct val="100000"/>
              </a:lnSpc>
              <a:spcBef>
                <a:spcPts val="0"/>
              </a:spcBef>
              <a:spcAft>
                <a:spcPts val="0"/>
              </a:spcAft>
              <a:buClr>
                <a:srgbClr val="E2007A">
                  <a:lumMod val="60000"/>
                  <a:lumOff val="40000"/>
                </a:srgbClr>
              </a:buClr>
              <a:buSzTx/>
              <a:buFont typeface="Wingdings" panose="05000000000000000000" pitchFamily="2" charset="2"/>
              <a:buChar char="§"/>
              <a:tabLst/>
              <a:defRPr/>
            </a:pPr>
            <a:r>
              <a:rPr kumimoji="0" lang="fr-FR" sz="1800" b="0" i="0" u="none" strike="noStrike" kern="0" cap="none" spc="0" normalizeH="0" baseline="0" noProof="0" dirty="0">
                <a:ln>
                  <a:noFill/>
                </a:ln>
                <a:solidFill>
                  <a:srgbClr val="0066FF"/>
                </a:solidFill>
                <a:effectLst/>
                <a:uLnTx/>
                <a:uFillTx/>
                <a:latin typeface="Arial"/>
                <a:cs typeface="Arial"/>
                <a:sym typeface="Arial"/>
              </a:rPr>
              <a:t> </a:t>
            </a:r>
            <a:r>
              <a:rPr kumimoji="0" lang="fr-FR" sz="2000" b="0" i="0" u="none" strike="noStrike" kern="0" cap="none" spc="0" normalizeH="0" baseline="0" noProof="0" dirty="0">
                <a:ln>
                  <a:noFill/>
                </a:ln>
                <a:solidFill>
                  <a:srgbClr val="0066FF"/>
                </a:solidFill>
                <a:effectLst/>
                <a:uLnTx/>
                <a:uFillTx/>
                <a:latin typeface="Arial"/>
                <a:cs typeface="Arial"/>
                <a:sym typeface="Arial"/>
              </a:rPr>
              <a:t>Re3data : </a:t>
            </a:r>
            <a:r>
              <a:rPr kumimoji="0" lang="fr-FR" sz="1800" b="0" i="0" u="none" strike="noStrike" kern="0" cap="none" spc="0" normalizeH="0" baseline="0" noProof="0" dirty="0">
                <a:ln>
                  <a:noFill/>
                </a:ln>
                <a:solidFill>
                  <a:srgbClr val="0066FF"/>
                </a:solidFill>
                <a:effectLst/>
                <a:uLnTx/>
                <a:uFillTx/>
                <a:latin typeface="Arial"/>
                <a:cs typeface="Arial"/>
                <a:sym typeface="Arial"/>
              </a:rPr>
              <a:t>répertoire d’entrepôts </a:t>
            </a:r>
            <a:r>
              <a:rPr kumimoji="0" lang="fr-FR" sz="1200" b="0" i="0" u="none" strike="noStrike" kern="0" cap="none" spc="0" normalizeH="0" baseline="0" noProof="0" dirty="0">
                <a:ln>
                  <a:noFill/>
                </a:ln>
                <a:solidFill>
                  <a:srgbClr val="0066FF"/>
                </a:solidFill>
                <a:effectLst/>
                <a:uLnTx/>
                <a:uFillTx/>
                <a:latin typeface="Arial"/>
                <a:cs typeface="Arial"/>
                <a:sym typeface="Arial"/>
                <a:hlinkClick r:id="rId4"/>
              </a:rPr>
              <a:t>https://www.re3data.org/</a:t>
            </a:r>
            <a:r>
              <a:rPr kumimoji="0" lang="fr-FR" sz="1200" b="0" i="0" u="none" strike="noStrike" kern="0" cap="none" spc="0" normalizeH="0" baseline="0" noProof="0" dirty="0">
                <a:ln>
                  <a:noFill/>
                </a:ln>
                <a:solidFill>
                  <a:srgbClr val="0066FF"/>
                </a:solidFill>
                <a:effectLst/>
                <a:uLnTx/>
                <a:uFillTx/>
                <a:latin typeface="Arial"/>
                <a:cs typeface="Arial"/>
                <a:sym typeface="Arial"/>
              </a:rPr>
              <a:t> </a:t>
            </a:r>
          </a:p>
        </p:txBody>
      </p:sp>
    </p:spTree>
    <p:extLst>
      <p:ext uri="{BB962C8B-B14F-4D97-AF65-F5344CB8AC3E}">
        <p14:creationId xmlns:p14="http://schemas.microsoft.com/office/powerpoint/2010/main" val="135675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24" name="Rectangle 23">
            <a:extLst>
              <a:ext uri="{FF2B5EF4-FFF2-40B4-BE49-F238E27FC236}">
                <a16:creationId xmlns:a16="http://schemas.microsoft.com/office/drawing/2014/main" id="{7DB248BA-7332-44CF-8851-31B7BBD0BB09}"/>
              </a:ext>
            </a:extLst>
          </p:cNvPr>
          <p:cNvSpPr/>
          <p:nvPr/>
        </p:nvSpPr>
        <p:spPr>
          <a:xfrm>
            <a:off x="405000" y="810001"/>
            <a:ext cx="6293963" cy="938719"/>
          </a:xfrm>
          <a:prstGeom prst="rect">
            <a:avLst/>
          </a:prstGeom>
        </p:spPr>
        <p:txBody>
          <a:bodyPr wrap="square">
            <a:spAutoFit/>
          </a:bodyPr>
          <a:lstStyle/>
          <a:p>
            <a:pPr marL="342900" marR="0" lvl="0" indent="-342900" algn="l" defTabSz="342900" rtl="0" eaLnBrk="1" fontAlgn="auto" latinLnBrk="0" hangingPunct="1">
              <a:lnSpc>
                <a:spcPct val="100000"/>
              </a:lnSpc>
              <a:spcBef>
                <a:spcPts val="0"/>
              </a:spcBef>
              <a:spcAft>
                <a:spcPts val="225"/>
              </a:spcAft>
              <a:buClr>
                <a:srgbClr val="0070C0"/>
              </a:buClr>
              <a:buSzTx/>
              <a:buFont typeface="Wingdings" panose="05000000000000000000" pitchFamily="2" charset="2"/>
              <a:buChar char="§"/>
              <a:tabLst/>
              <a:defRPr/>
            </a:pPr>
            <a:r>
              <a:rPr kumimoji="0" lang="fr-FR" sz="1800" b="0" i="0" u="none" strike="noStrike" kern="1200" cap="none" spc="0" normalizeH="0" baseline="0" noProof="0" dirty="0">
                <a:ln>
                  <a:noFill/>
                </a:ln>
                <a:solidFill>
                  <a:srgbClr val="0066FF"/>
                </a:solidFill>
                <a:effectLst/>
                <a:uLnTx/>
                <a:uFillTx/>
                <a:latin typeface="Arial"/>
                <a:ea typeface="+mn-ea"/>
                <a:cs typeface="Arial" panose="020B0604020202020204" pitchFamily="34" charset="0"/>
                <a:sym typeface="Arial"/>
              </a:rPr>
              <a:t>Entrepôts généralistes</a:t>
            </a:r>
          </a:p>
          <a:p>
            <a:pPr marL="483394" marR="0" lvl="0" indent="0" algn="l" defTabSz="269081" rtl="0" eaLnBrk="1" fontAlgn="auto" latinLnBrk="0" hangingPunct="1">
              <a:lnSpc>
                <a:spcPct val="100000"/>
              </a:lnSpc>
              <a:spcBef>
                <a:spcPts val="450"/>
              </a:spcBef>
              <a:spcAft>
                <a:spcPts val="0"/>
              </a:spcAft>
              <a:buClr>
                <a:srgbClr val="E2007A"/>
              </a:buClr>
              <a:buSzTx/>
              <a:buFont typeface="Arial"/>
              <a:buNone/>
              <a:tabLst/>
              <a:defRPr/>
            </a:pPr>
            <a:r>
              <a:rPr kumimoji="0" lang="fr-FR" sz="1350" b="0" i="1" u="none" strike="noStrike" kern="1200" cap="none" spc="0" normalizeH="0" baseline="0" noProof="0" dirty="0" err="1">
                <a:ln>
                  <a:noFill/>
                </a:ln>
                <a:solidFill>
                  <a:prstClr val="black"/>
                </a:solidFill>
                <a:effectLst/>
                <a:uLnTx/>
                <a:uFillTx/>
                <a:latin typeface="Arial"/>
                <a:ea typeface="+mn-ea"/>
                <a:cs typeface="Arial"/>
                <a:sym typeface="Arial"/>
              </a:rPr>
              <a:t>Dryad</a:t>
            </a:r>
            <a:r>
              <a:rPr kumimoji="0" lang="fr-FR" sz="1350" b="0" i="1" u="none" strike="noStrike" kern="1200" cap="none" spc="0" normalizeH="0" baseline="0" noProof="0" dirty="0">
                <a:ln>
                  <a:noFill/>
                </a:ln>
                <a:solidFill>
                  <a:prstClr val="black"/>
                </a:solidFill>
                <a:effectLst/>
                <a:uLnTx/>
                <a:uFillTx/>
                <a:latin typeface="Arial"/>
                <a:ea typeface="+mn-ea"/>
                <a:cs typeface="Arial"/>
                <a:sym typeface="Arial"/>
              </a:rPr>
              <a:t>, </a:t>
            </a:r>
            <a:r>
              <a:rPr kumimoji="0" lang="fr-FR" sz="1350" b="0" i="1" u="none" strike="noStrike" kern="1200" cap="none" spc="0" normalizeH="0" baseline="0" noProof="0" dirty="0" err="1">
                <a:ln>
                  <a:noFill/>
                </a:ln>
                <a:solidFill>
                  <a:prstClr val="black"/>
                </a:solidFill>
                <a:effectLst/>
                <a:uLnTx/>
                <a:uFillTx/>
                <a:latin typeface="Arial"/>
                <a:ea typeface="+mn-ea"/>
                <a:cs typeface="Arial"/>
                <a:sym typeface="Arial"/>
              </a:rPr>
              <a:t>FigShare</a:t>
            </a:r>
            <a:r>
              <a:rPr kumimoji="0" lang="fr-FR" sz="1350" b="0" i="1" u="none" strike="noStrike" kern="1200" cap="none" spc="0" normalizeH="0" baseline="0" noProof="0" dirty="0">
                <a:ln>
                  <a:noFill/>
                </a:ln>
                <a:solidFill>
                  <a:prstClr val="black"/>
                </a:solidFill>
                <a:effectLst/>
                <a:uLnTx/>
                <a:uFillTx/>
                <a:latin typeface="Arial"/>
                <a:ea typeface="+mn-ea"/>
                <a:cs typeface="Arial"/>
                <a:sym typeface="Arial"/>
              </a:rPr>
              <a:t>, </a:t>
            </a:r>
          </a:p>
          <a:p>
            <a:pPr marL="483394" marR="0" lvl="0" indent="0" algn="l" defTabSz="269081" rtl="0" eaLnBrk="1" fontAlgn="auto" latinLnBrk="0" hangingPunct="1">
              <a:lnSpc>
                <a:spcPct val="100000"/>
              </a:lnSpc>
              <a:spcBef>
                <a:spcPts val="450"/>
              </a:spcBef>
              <a:spcAft>
                <a:spcPts val="0"/>
              </a:spcAft>
              <a:buClr>
                <a:srgbClr val="E2007A"/>
              </a:buClr>
              <a:buSzTx/>
              <a:buFont typeface="Arial"/>
              <a:buNone/>
              <a:tabLst/>
              <a:defRPr/>
            </a:pPr>
            <a:r>
              <a:rPr kumimoji="0" lang="fr-FR" sz="1350" b="0" i="1" u="none" strike="noStrike" kern="1200" cap="none" spc="0" normalizeH="0" baseline="0" noProof="0" dirty="0">
                <a:ln>
                  <a:noFill/>
                </a:ln>
                <a:solidFill>
                  <a:prstClr val="black"/>
                </a:solidFill>
                <a:effectLst/>
                <a:uLnTx/>
                <a:uFillTx/>
                <a:latin typeface="Arial"/>
                <a:ea typeface="+mn-ea"/>
                <a:cs typeface="Arial"/>
                <a:sym typeface="Arial"/>
              </a:rPr>
              <a:t>Dataverse, Open Science Framework</a:t>
            </a:r>
          </a:p>
        </p:txBody>
      </p:sp>
      <p:pic>
        <p:nvPicPr>
          <p:cNvPr id="19" name="Image 18">
            <a:extLst>
              <a:ext uri="{FF2B5EF4-FFF2-40B4-BE49-F238E27FC236}">
                <a16:creationId xmlns:a16="http://schemas.microsoft.com/office/drawing/2014/main" id="{97FF138A-0EA0-46A6-AA63-85B649400615}"/>
              </a:ext>
            </a:extLst>
          </p:cNvPr>
          <p:cNvPicPr>
            <a:picLocks noChangeAspect="1"/>
          </p:cNvPicPr>
          <p:nvPr/>
        </p:nvPicPr>
        <p:blipFill>
          <a:blip r:embed="rId3"/>
          <a:stretch>
            <a:fillRect/>
          </a:stretch>
        </p:blipFill>
        <p:spPr>
          <a:xfrm>
            <a:off x="3104964" y="1063429"/>
            <a:ext cx="904871" cy="374195"/>
          </a:xfrm>
          <a:prstGeom prst="rect">
            <a:avLst/>
          </a:prstGeom>
        </p:spPr>
      </p:pic>
      <p:pic>
        <p:nvPicPr>
          <p:cNvPr id="3" name="Image 2">
            <a:extLst>
              <a:ext uri="{FF2B5EF4-FFF2-40B4-BE49-F238E27FC236}">
                <a16:creationId xmlns:a16="http://schemas.microsoft.com/office/drawing/2014/main" id="{10F412B1-38DB-407E-B38E-BDF87D49B91D}"/>
              </a:ext>
            </a:extLst>
          </p:cNvPr>
          <p:cNvPicPr>
            <a:picLocks noChangeAspect="1"/>
          </p:cNvPicPr>
          <p:nvPr/>
        </p:nvPicPr>
        <p:blipFill>
          <a:blip r:embed="rId4"/>
          <a:stretch>
            <a:fillRect/>
          </a:stretch>
        </p:blipFill>
        <p:spPr>
          <a:xfrm>
            <a:off x="4009834" y="1063429"/>
            <a:ext cx="1094864" cy="344369"/>
          </a:xfrm>
          <a:prstGeom prst="rect">
            <a:avLst/>
          </a:prstGeom>
        </p:spPr>
      </p:pic>
      <p:grpSp>
        <p:nvGrpSpPr>
          <p:cNvPr id="13" name="Groupe 12">
            <a:extLst>
              <a:ext uri="{FF2B5EF4-FFF2-40B4-BE49-F238E27FC236}">
                <a16:creationId xmlns:a16="http://schemas.microsoft.com/office/drawing/2014/main" id="{E63188C2-0CB7-44A9-B0E9-94B5C95642B1}"/>
              </a:ext>
            </a:extLst>
          </p:cNvPr>
          <p:cNvGrpSpPr/>
          <p:nvPr/>
        </p:nvGrpSpPr>
        <p:grpSpPr>
          <a:xfrm>
            <a:off x="405000" y="1345975"/>
            <a:ext cx="6293963" cy="1623564"/>
            <a:chOff x="540000" y="1794633"/>
            <a:chExt cx="8391950" cy="2164751"/>
          </a:xfrm>
        </p:grpSpPr>
        <p:sp>
          <p:nvSpPr>
            <p:cNvPr id="11" name="Rectangle 10">
              <a:extLst>
                <a:ext uri="{FF2B5EF4-FFF2-40B4-BE49-F238E27FC236}">
                  <a16:creationId xmlns:a16="http://schemas.microsoft.com/office/drawing/2014/main" id="{8CAC1845-D28D-4E4A-9236-B47FA34A8E04}"/>
                </a:ext>
              </a:extLst>
            </p:cNvPr>
            <p:cNvSpPr/>
            <p:nvPr/>
          </p:nvSpPr>
          <p:spPr>
            <a:xfrm>
              <a:off x="540000" y="2276872"/>
              <a:ext cx="8391950" cy="1682512"/>
            </a:xfrm>
            <a:prstGeom prst="rect">
              <a:avLst/>
            </a:prstGeom>
          </p:spPr>
          <p:txBody>
            <a:bodyPr wrap="square">
              <a:spAutoFit/>
            </a:bodyPr>
            <a:lstStyle/>
            <a:p>
              <a:pPr marL="342900" marR="0" lvl="0" indent="-342900" algn="l" defTabSz="342900" rtl="0" eaLnBrk="1" fontAlgn="auto" latinLnBrk="0" hangingPunct="1">
                <a:lnSpc>
                  <a:spcPct val="100000"/>
                </a:lnSpc>
                <a:spcBef>
                  <a:spcPts val="450"/>
                </a:spcBef>
                <a:spcAft>
                  <a:spcPts val="225"/>
                </a:spcAft>
                <a:buClr>
                  <a:srgbClr val="0070C0"/>
                </a:buClr>
                <a:buSzTx/>
                <a:buFont typeface="Wingdings" panose="05000000000000000000" pitchFamily="2" charset="2"/>
                <a:buChar char="§"/>
                <a:tabLst/>
                <a:defRPr/>
              </a:pPr>
              <a:r>
                <a:rPr kumimoji="0" lang="fr-FR" sz="1800" b="0" i="0" u="none" strike="noStrike" kern="1200" cap="none" spc="0" normalizeH="0" baseline="0" noProof="0" dirty="0">
                  <a:ln>
                    <a:noFill/>
                  </a:ln>
                  <a:solidFill>
                    <a:srgbClr val="0066FF"/>
                  </a:solidFill>
                  <a:effectLst/>
                  <a:uLnTx/>
                  <a:uFillTx/>
                  <a:latin typeface="Arial"/>
                  <a:ea typeface="+mn-ea"/>
                  <a:cs typeface="Arial" panose="020B0604020202020204" pitchFamily="34" charset="0"/>
                  <a:sym typeface="Arial"/>
                </a:rPr>
                <a:t>Institutionnels, Nationaux, Européens</a:t>
              </a:r>
            </a:p>
            <a:p>
              <a:pPr marL="483394" marR="0" lvl="0" indent="0" algn="l" defTabSz="269081" rtl="0" eaLnBrk="1" fontAlgn="auto" latinLnBrk="0" hangingPunct="1">
                <a:lnSpc>
                  <a:spcPct val="100000"/>
                </a:lnSpc>
                <a:spcBef>
                  <a:spcPts val="450"/>
                </a:spcBef>
                <a:spcAft>
                  <a:spcPts val="225"/>
                </a:spcAft>
                <a:buClr>
                  <a:srgbClr val="E2007A"/>
                </a:buClr>
                <a:buSzTx/>
                <a:buFont typeface="Arial"/>
                <a:buNone/>
                <a:tabLst/>
                <a:defRPr/>
              </a:pPr>
              <a:r>
                <a:rPr kumimoji="0" lang="fr-FR" sz="1350" b="0" i="1" u="none" strike="noStrike" kern="1200" cap="none" spc="0" normalizeH="0" baseline="0" noProof="0" dirty="0">
                  <a:ln>
                    <a:noFill/>
                  </a:ln>
                  <a:solidFill>
                    <a:prstClr val="black"/>
                  </a:solidFill>
                  <a:effectLst/>
                  <a:uLnTx/>
                  <a:uFillTx/>
                  <a:latin typeface="Arial"/>
                  <a:ea typeface="+mn-ea"/>
                  <a:cs typeface="Arial"/>
                  <a:sym typeface="Arial"/>
                </a:rPr>
                <a:t>Dataverse </a:t>
              </a:r>
              <a:r>
                <a:rPr kumimoji="0" lang="fr-FR" sz="1350" b="0" i="0" u="none" strike="noStrike" kern="1200" cap="none" spc="0" normalizeH="0" baseline="0" noProof="0" dirty="0">
                  <a:ln>
                    <a:noFill/>
                  </a:ln>
                  <a:solidFill>
                    <a:prstClr val="black"/>
                  </a:solidFill>
                  <a:effectLst/>
                  <a:uLnTx/>
                  <a:uFillTx/>
                  <a:latin typeface="Arial"/>
                  <a:ea typeface="+mn-ea"/>
                  <a:cs typeface="Arial"/>
                  <a:sym typeface="Arial"/>
                </a:rPr>
                <a:t>(Universités, Cirad, IRD, CEA, ….)</a:t>
              </a:r>
            </a:p>
            <a:p>
              <a:pPr marL="483394" marR="0" lvl="0" indent="0" algn="l" defTabSz="269081" rtl="0" eaLnBrk="1" fontAlgn="auto" latinLnBrk="0" hangingPunct="1">
                <a:lnSpc>
                  <a:spcPct val="100000"/>
                </a:lnSpc>
                <a:spcBef>
                  <a:spcPts val="450"/>
                </a:spcBef>
                <a:spcAft>
                  <a:spcPts val="225"/>
                </a:spcAft>
                <a:buClr>
                  <a:srgbClr val="E2007A"/>
                </a:buClr>
                <a:buSzTx/>
                <a:buFont typeface="Arial"/>
                <a:buNone/>
                <a:tabLst/>
                <a:defRPr/>
              </a:pPr>
              <a:r>
                <a:rPr kumimoji="0" lang="fr-FR" sz="1350" b="0" i="1" u="none" strike="noStrike" kern="1200" cap="none" spc="0" normalizeH="0" baseline="0" noProof="0" dirty="0">
                  <a:ln>
                    <a:noFill/>
                  </a:ln>
                  <a:solidFill>
                    <a:prstClr val="black"/>
                  </a:solidFill>
                  <a:effectLst/>
                  <a:uLnTx/>
                  <a:uFillTx/>
                  <a:latin typeface="Arial"/>
                  <a:ea typeface="+mn-ea"/>
                  <a:cs typeface="Arial"/>
                  <a:sym typeface="Arial"/>
                </a:rPr>
                <a:t>Recherche Data Gouv </a:t>
              </a:r>
              <a:r>
                <a:rPr kumimoji="0" lang="fr-FR" sz="1350" b="0" i="0" u="none" strike="noStrike" kern="1200" cap="none" spc="0" normalizeH="0" baseline="0" noProof="0" dirty="0">
                  <a:ln>
                    <a:noFill/>
                  </a:ln>
                  <a:solidFill>
                    <a:prstClr val="black"/>
                  </a:solidFill>
                  <a:effectLst/>
                  <a:uLnTx/>
                  <a:uFillTx/>
                  <a:latin typeface="Arial"/>
                  <a:ea typeface="+mn-ea"/>
                  <a:cs typeface="Arial"/>
                  <a:sym typeface="Arial"/>
                </a:rPr>
                <a:t>(entrepôt national)</a:t>
              </a:r>
            </a:p>
            <a:p>
              <a:pPr marL="483394" marR="0" lvl="0" indent="0" algn="l" defTabSz="269081" rtl="0" eaLnBrk="1" fontAlgn="auto" latinLnBrk="0" hangingPunct="1">
                <a:lnSpc>
                  <a:spcPct val="100000"/>
                </a:lnSpc>
                <a:spcBef>
                  <a:spcPts val="450"/>
                </a:spcBef>
                <a:spcAft>
                  <a:spcPts val="225"/>
                </a:spcAft>
                <a:buClr>
                  <a:srgbClr val="E2007A"/>
                </a:buClr>
                <a:buSzTx/>
                <a:buFont typeface="Arial"/>
                <a:buNone/>
                <a:tabLst/>
                <a:defRPr/>
              </a:pPr>
              <a:r>
                <a:rPr kumimoji="0" lang="fr-FR" sz="1350" b="0" i="1" u="none" strike="noStrike" kern="1200" cap="none" spc="0" normalizeH="0" baseline="0" noProof="0" dirty="0" err="1">
                  <a:ln>
                    <a:noFill/>
                  </a:ln>
                  <a:solidFill>
                    <a:prstClr val="black"/>
                  </a:solidFill>
                  <a:effectLst/>
                  <a:uLnTx/>
                  <a:uFillTx/>
                  <a:latin typeface="Arial"/>
                  <a:ea typeface="+mn-ea"/>
                  <a:cs typeface="Arial"/>
                  <a:sym typeface="Arial"/>
                </a:rPr>
                <a:t>Zenodo</a:t>
              </a:r>
              <a:r>
                <a:rPr kumimoji="0" lang="fr-FR" sz="1350" b="0" i="1" u="none" strike="noStrike" kern="1200" cap="none" spc="0" normalizeH="0" baseline="0" noProof="0" dirty="0">
                  <a:ln>
                    <a:noFill/>
                  </a:ln>
                  <a:solidFill>
                    <a:prstClr val="black"/>
                  </a:solidFill>
                  <a:effectLst/>
                  <a:uLnTx/>
                  <a:uFillTx/>
                  <a:latin typeface="Arial"/>
                  <a:ea typeface="+mn-ea"/>
                  <a:cs typeface="Arial"/>
                  <a:sym typeface="Arial"/>
                </a:rPr>
                <a:t>, </a:t>
              </a:r>
              <a:r>
                <a:rPr kumimoji="0" lang="fr-FR" sz="1350" b="0" i="1" u="none" strike="noStrike" kern="1200" cap="none" spc="0" normalizeH="0" baseline="0" noProof="0" dirty="0" err="1">
                  <a:ln>
                    <a:noFill/>
                  </a:ln>
                  <a:solidFill>
                    <a:prstClr val="black"/>
                  </a:solidFill>
                  <a:effectLst/>
                  <a:uLnTx/>
                  <a:uFillTx/>
                  <a:latin typeface="Arial"/>
                  <a:ea typeface="+mn-ea"/>
                  <a:cs typeface="Arial"/>
                  <a:sym typeface="Arial"/>
                </a:rPr>
                <a:t>Eudat</a:t>
              </a:r>
              <a:r>
                <a:rPr kumimoji="0" lang="fr-FR" sz="1350" b="0" i="1" u="none" strike="noStrike" kern="1200" cap="none" spc="0" normalizeH="0" baseline="0" noProof="0" dirty="0">
                  <a:ln>
                    <a:noFill/>
                  </a:ln>
                  <a:solidFill>
                    <a:prstClr val="black"/>
                  </a:solidFill>
                  <a:effectLst/>
                  <a:uLnTx/>
                  <a:uFillTx/>
                  <a:latin typeface="Arial"/>
                  <a:ea typeface="+mn-ea"/>
                  <a:cs typeface="Arial"/>
                  <a:sym typeface="Arial"/>
                </a:rPr>
                <a:t>, B2Share</a:t>
              </a:r>
            </a:p>
          </p:txBody>
        </p:sp>
        <p:pic>
          <p:nvPicPr>
            <p:cNvPr id="17" name="Image 16">
              <a:extLst>
                <a:ext uri="{FF2B5EF4-FFF2-40B4-BE49-F238E27FC236}">
                  <a16:creationId xmlns:a16="http://schemas.microsoft.com/office/drawing/2014/main" id="{B5F973EE-5321-483E-8CA3-8DF3589B7B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7371" y="3501008"/>
              <a:ext cx="994669" cy="425430"/>
            </a:xfrm>
            <a:prstGeom prst="rect">
              <a:avLst/>
            </a:prstGeom>
          </p:spPr>
        </p:pic>
        <p:pic>
          <p:nvPicPr>
            <p:cNvPr id="2" name="Image 1">
              <a:extLst>
                <a:ext uri="{FF2B5EF4-FFF2-40B4-BE49-F238E27FC236}">
                  <a16:creationId xmlns:a16="http://schemas.microsoft.com/office/drawing/2014/main" id="{AC7E601E-D105-471B-A635-E9E0E78692CD}"/>
                </a:ext>
              </a:extLst>
            </p:cNvPr>
            <p:cNvPicPr>
              <a:picLocks noChangeAspect="1"/>
            </p:cNvPicPr>
            <p:nvPr/>
          </p:nvPicPr>
          <p:blipFill>
            <a:blip r:embed="rId6"/>
            <a:stretch>
              <a:fillRect/>
            </a:stretch>
          </p:blipFill>
          <p:spPr>
            <a:xfrm>
              <a:off x="5580112" y="3068960"/>
              <a:ext cx="1872208" cy="529315"/>
            </a:xfrm>
            <a:prstGeom prst="rect">
              <a:avLst/>
            </a:prstGeom>
            <a:ln>
              <a:solidFill>
                <a:schemeClr val="accent2"/>
              </a:solidFill>
            </a:ln>
          </p:spPr>
        </p:pic>
        <p:pic>
          <p:nvPicPr>
            <p:cNvPr id="20" name="Image 19">
              <a:extLst>
                <a:ext uri="{FF2B5EF4-FFF2-40B4-BE49-F238E27FC236}">
                  <a16:creationId xmlns:a16="http://schemas.microsoft.com/office/drawing/2014/main" id="{622BE8CB-BAFC-45B7-8233-EB638CB8D11A}"/>
                </a:ext>
              </a:extLst>
            </p:cNvPr>
            <p:cNvPicPr>
              <a:picLocks noChangeAspect="1"/>
            </p:cNvPicPr>
            <p:nvPr/>
          </p:nvPicPr>
          <p:blipFill>
            <a:blip r:embed="rId7"/>
            <a:stretch>
              <a:fillRect/>
            </a:stretch>
          </p:blipFill>
          <p:spPr>
            <a:xfrm>
              <a:off x="6611721" y="1794633"/>
              <a:ext cx="982945" cy="1124814"/>
            </a:xfrm>
            <a:prstGeom prst="rect">
              <a:avLst/>
            </a:prstGeom>
            <a:ln>
              <a:solidFill>
                <a:schemeClr val="tx1"/>
              </a:solidFill>
            </a:ln>
          </p:spPr>
        </p:pic>
      </p:grpSp>
      <p:sp>
        <p:nvSpPr>
          <p:cNvPr id="12" name="Rectangle 11">
            <a:extLst>
              <a:ext uri="{FF2B5EF4-FFF2-40B4-BE49-F238E27FC236}">
                <a16:creationId xmlns:a16="http://schemas.microsoft.com/office/drawing/2014/main" id="{AF097DBA-0403-4AF2-B820-9555BF09D0D6}"/>
              </a:ext>
            </a:extLst>
          </p:cNvPr>
          <p:cNvSpPr/>
          <p:nvPr/>
        </p:nvSpPr>
        <p:spPr>
          <a:xfrm>
            <a:off x="405000" y="3971876"/>
            <a:ext cx="6453000" cy="369332"/>
          </a:xfrm>
          <a:prstGeom prst="rect">
            <a:avLst/>
          </a:prstGeom>
        </p:spPr>
        <p:txBody>
          <a:bodyPr wrap="square">
            <a:spAutoFit/>
          </a:bodyPr>
          <a:lstStyle/>
          <a:p>
            <a:pPr marL="342900" marR="0" lvl="0" indent="-342900" algn="l" defTabSz="342900" rtl="0" eaLnBrk="1" fontAlgn="auto" latinLnBrk="0" hangingPunct="1">
              <a:lnSpc>
                <a:spcPct val="100000"/>
              </a:lnSpc>
              <a:spcBef>
                <a:spcPts val="450"/>
              </a:spcBef>
              <a:spcAft>
                <a:spcPts val="225"/>
              </a:spcAft>
              <a:buClr>
                <a:srgbClr val="0070C0"/>
              </a:buClr>
              <a:buSzTx/>
              <a:buFont typeface="Wingdings" panose="05000000000000000000" pitchFamily="2" charset="2"/>
              <a:buChar char="§"/>
              <a:tabLst/>
              <a:defRPr/>
            </a:pPr>
            <a:r>
              <a:rPr kumimoji="0" lang="fr-FR" sz="1800" b="0" i="0" u="none" strike="noStrike" kern="1200" cap="none" spc="0" normalizeH="0" baseline="0" noProof="0" dirty="0">
                <a:ln>
                  <a:noFill/>
                </a:ln>
                <a:solidFill>
                  <a:srgbClr val="0066FF"/>
                </a:solidFill>
                <a:effectLst/>
                <a:uLnTx/>
                <a:uFillTx/>
                <a:latin typeface="Arial"/>
                <a:ea typeface="+mn-ea"/>
                <a:cs typeface="Arial" panose="020B0604020202020204" pitchFamily="34" charset="0"/>
                <a:sym typeface="Arial"/>
              </a:rPr>
              <a:t>Thématiques </a:t>
            </a:r>
            <a:r>
              <a:rPr kumimoji="0" lang="fr-FR" sz="1500" b="0" i="0" u="none" strike="noStrike" kern="1200" cap="none" spc="0" normalizeH="0" baseline="0" noProof="0" dirty="0">
                <a:ln>
                  <a:noFill/>
                </a:ln>
                <a:solidFill>
                  <a:srgbClr val="0066FF"/>
                </a:solidFill>
                <a:effectLst/>
                <a:uLnTx/>
                <a:uFillTx/>
                <a:latin typeface="Arial"/>
                <a:ea typeface="+mn-ea"/>
                <a:cs typeface="Arial" panose="020B0604020202020204" pitchFamily="34" charset="0"/>
                <a:sym typeface="Arial"/>
              </a:rPr>
              <a:t>ou </a:t>
            </a:r>
            <a:r>
              <a:rPr kumimoji="0" lang="fr-FR" sz="1800" b="0" i="0" u="none" strike="noStrike" kern="1200" cap="none" spc="0" normalizeH="0" baseline="0" noProof="0" dirty="0">
                <a:ln>
                  <a:noFill/>
                </a:ln>
                <a:solidFill>
                  <a:srgbClr val="0066FF"/>
                </a:solidFill>
                <a:effectLst/>
                <a:uLnTx/>
                <a:uFillTx/>
                <a:latin typeface="Arial"/>
                <a:ea typeface="+mn-ea"/>
                <a:cs typeface="Arial" panose="020B0604020202020204" pitchFamily="34" charset="0"/>
                <a:sym typeface="Arial"/>
              </a:rPr>
              <a:t>disciplinaires: </a:t>
            </a:r>
            <a:r>
              <a:rPr kumimoji="0" lang="fr-FR" sz="1500" b="0" i="0" u="none" strike="noStrike" kern="1200" cap="none" spc="0" normalizeH="0" baseline="0" noProof="0" dirty="0">
                <a:ln>
                  <a:noFill/>
                </a:ln>
                <a:solidFill>
                  <a:srgbClr val="E2007A"/>
                </a:solidFill>
                <a:effectLst/>
                <a:uLnTx/>
                <a:uFillTx/>
                <a:latin typeface="Arial"/>
                <a:ea typeface="+mn-ea"/>
                <a:cs typeface="Arial"/>
                <a:sym typeface="Arial"/>
              </a:rPr>
              <a:t>recommandés par les revues !</a:t>
            </a:r>
            <a:endParaRPr kumimoji="0" lang="fr-FR" sz="1500" b="0" i="1" u="none" strike="noStrike" kern="1200" cap="none" spc="0" normalizeH="0" baseline="0" noProof="0" dirty="0">
              <a:ln>
                <a:noFill/>
              </a:ln>
              <a:solidFill>
                <a:srgbClr val="E2007A"/>
              </a:solidFill>
              <a:effectLst/>
              <a:uLnTx/>
              <a:uFillTx/>
              <a:latin typeface="Arial"/>
              <a:ea typeface="+mn-ea"/>
              <a:cs typeface="Arial"/>
              <a:sym typeface="Arial"/>
            </a:endParaRPr>
          </a:p>
        </p:txBody>
      </p:sp>
      <p:grpSp>
        <p:nvGrpSpPr>
          <p:cNvPr id="9" name="Groupe 8">
            <a:extLst>
              <a:ext uri="{FF2B5EF4-FFF2-40B4-BE49-F238E27FC236}">
                <a16:creationId xmlns:a16="http://schemas.microsoft.com/office/drawing/2014/main" id="{474867D8-C4ED-4DAA-BA65-AD634B7575DE}"/>
              </a:ext>
            </a:extLst>
          </p:cNvPr>
          <p:cNvGrpSpPr/>
          <p:nvPr/>
        </p:nvGrpSpPr>
        <p:grpSpPr>
          <a:xfrm>
            <a:off x="405001" y="2869464"/>
            <a:ext cx="6391337" cy="1023656"/>
            <a:chOff x="540000" y="3825951"/>
            <a:chExt cx="8521783" cy="1364875"/>
          </a:xfrm>
        </p:grpSpPr>
        <p:pic>
          <p:nvPicPr>
            <p:cNvPr id="7" name="Image 6">
              <a:extLst>
                <a:ext uri="{FF2B5EF4-FFF2-40B4-BE49-F238E27FC236}">
                  <a16:creationId xmlns:a16="http://schemas.microsoft.com/office/drawing/2014/main" id="{AE89332B-0552-4496-B07C-AE7678501217}"/>
                </a:ext>
              </a:extLst>
            </p:cNvPr>
            <p:cNvPicPr>
              <a:picLocks noChangeAspect="1"/>
            </p:cNvPicPr>
            <p:nvPr/>
          </p:nvPicPr>
          <p:blipFill>
            <a:blip r:embed="rId8"/>
            <a:stretch>
              <a:fillRect/>
            </a:stretch>
          </p:blipFill>
          <p:spPr>
            <a:xfrm>
              <a:off x="8146217" y="3825951"/>
              <a:ext cx="915566" cy="1220755"/>
            </a:xfrm>
            <a:prstGeom prst="rect">
              <a:avLst/>
            </a:prstGeom>
          </p:spPr>
        </p:pic>
        <p:sp>
          <p:nvSpPr>
            <p:cNvPr id="8" name="Rectangle 7">
              <a:extLst>
                <a:ext uri="{FF2B5EF4-FFF2-40B4-BE49-F238E27FC236}">
                  <a16:creationId xmlns:a16="http://schemas.microsoft.com/office/drawing/2014/main" id="{DAE958F9-01FD-4E85-B17D-C202CB1A659A}"/>
                </a:ext>
              </a:extLst>
            </p:cNvPr>
            <p:cNvSpPr/>
            <p:nvPr/>
          </p:nvSpPr>
          <p:spPr>
            <a:xfrm>
              <a:off x="540000" y="4072571"/>
              <a:ext cx="8391950" cy="1118255"/>
            </a:xfrm>
            <a:prstGeom prst="rect">
              <a:avLst/>
            </a:prstGeom>
          </p:spPr>
          <p:txBody>
            <a:bodyPr wrap="square">
              <a:spAutoFit/>
            </a:bodyPr>
            <a:lstStyle/>
            <a:p>
              <a:pPr marL="342900" marR="0" lvl="0" indent="-342900" algn="l" defTabSz="342900" rtl="0" eaLnBrk="1" fontAlgn="auto" latinLnBrk="0" hangingPunct="1">
                <a:lnSpc>
                  <a:spcPct val="100000"/>
                </a:lnSpc>
                <a:spcBef>
                  <a:spcPts val="450"/>
                </a:spcBef>
                <a:spcAft>
                  <a:spcPts val="225"/>
                </a:spcAft>
                <a:buClr>
                  <a:srgbClr val="0070C0"/>
                </a:buClr>
                <a:buSzTx/>
                <a:buFont typeface="Wingdings" panose="05000000000000000000" pitchFamily="2" charset="2"/>
                <a:buChar char="§"/>
                <a:tabLst/>
                <a:defRPr/>
              </a:pPr>
              <a:r>
                <a:rPr kumimoji="0" lang="fr-FR" sz="1800" b="0" i="0" u="none" strike="noStrike" kern="1200" cap="none" spc="0" normalizeH="0" baseline="0" noProof="0" dirty="0">
                  <a:ln>
                    <a:noFill/>
                  </a:ln>
                  <a:solidFill>
                    <a:srgbClr val="0066FF"/>
                  </a:solidFill>
                  <a:effectLst/>
                  <a:uLnTx/>
                  <a:uFillTx/>
                  <a:latin typeface="Arial"/>
                  <a:ea typeface="+mn-ea"/>
                  <a:cs typeface="Arial" panose="020B0604020202020204" pitchFamily="34" charset="0"/>
                  <a:sym typeface="Arial"/>
                </a:rPr>
                <a:t>Portés par des éditeurs de revues</a:t>
              </a:r>
            </a:p>
            <a:p>
              <a:pPr marL="0" marR="0" lvl="0" indent="0" algn="l" defTabSz="470297" rtl="0" eaLnBrk="1" fontAlgn="auto" latinLnBrk="0" hangingPunct="1">
                <a:lnSpc>
                  <a:spcPct val="100000"/>
                </a:lnSpc>
                <a:spcBef>
                  <a:spcPts val="150"/>
                </a:spcBef>
                <a:spcAft>
                  <a:spcPts val="0"/>
                </a:spcAft>
                <a:buClr>
                  <a:srgbClr val="E2007A"/>
                </a:buClr>
                <a:buSzTx/>
                <a:buFont typeface="Arial"/>
                <a:buNone/>
                <a:tabLst/>
                <a:defRPr/>
              </a:pPr>
              <a:r>
                <a:rPr kumimoji="0" lang="fr-FR" sz="1350" b="0" i="1" u="none" strike="noStrike" kern="1200" cap="none" spc="0" normalizeH="0" baseline="0" noProof="0" dirty="0">
                  <a:ln>
                    <a:noFill/>
                  </a:ln>
                  <a:solidFill>
                    <a:prstClr val="black"/>
                  </a:solidFill>
                  <a:effectLst/>
                  <a:uLnTx/>
                  <a:uFillTx/>
                  <a:latin typeface="Arial"/>
                  <a:ea typeface="+mn-ea"/>
                  <a:cs typeface="Arial"/>
                  <a:sym typeface="Arial"/>
                </a:rPr>
                <a:t>	</a:t>
              </a:r>
              <a:r>
                <a:rPr kumimoji="0" lang="fr-FR" sz="1200" b="0" i="1" u="none" strike="noStrike" kern="1200" cap="none" spc="0" normalizeH="0" baseline="0" noProof="0" dirty="0">
                  <a:ln>
                    <a:noFill/>
                  </a:ln>
                  <a:solidFill>
                    <a:prstClr val="black"/>
                  </a:solidFill>
                  <a:effectLst/>
                  <a:uLnTx/>
                  <a:uFillTx/>
                  <a:latin typeface="Arial"/>
                  <a:ea typeface="+mn-ea"/>
                  <a:cs typeface="Arial"/>
                  <a:sym typeface="Arial"/>
                </a:rPr>
                <a:t>Oxford Univ </a:t>
              </a:r>
              <a:r>
                <a:rPr kumimoji="0" lang="fr-FR" sz="1200" b="0" i="1" u="none" strike="noStrike" kern="1200" cap="none" spc="0" normalizeH="0" baseline="0" noProof="0" dirty="0" err="1">
                  <a:ln>
                    <a:noFill/>
                  </a:ln>
                  <a:solidFill>
                    <a:prstClr val="black"/>
                  </a:solidFill>
                  <a:effectLst/>
                  <a:uLnTx/>
                  <a:uFillTx/>
                  <a:latin typeface="Arial"/>
                  <a:ea typeface="+mn-ea"/>
                  <a:cs typeface="Arial"/>
                  <a:sym typeface="Arial"/>
                </a:rPr>
                <a:t>Press</a:t>
              </a:r>
              <a:r>
                <a:rPr kumimoji="0" lang="fr-FR" sz="1200" b="0" i="1" u="none" strike="noStrike" kern="1200" cap="none" spc="0" normalizeH="0" baseline="0" noProof="0" dirty="0">
                  <a:ln>
                    <a:noFill/>
                  </a:ln>
                  <a:solidFill>
                    <a:prstClr val="black"/>
                  </a:solidFill>
                  <a:effectLst/>
                  <a:uLnTx/>
                  <a:uFillTx/>
                  <a:latin typeface="Arial"/>
                  <a:ea typeface="+mn-ea"/>
                  <a:cs typeface="Arial"/>
                  <a:sym typeface="Arial"/>
                </a:rPr>
                <a:t> (</a:t>
              </a:r>
              <a:r>
                <a:rPr kumimoji="0" lang="fr-FR" sz="1200" b="0" i="1" u="none" strike="noStrike" kern="1200" cap="none" spc="0" normalizeH="0" baseline="0" noProof="0" dirty="0" err="1">
                  <a:ln>
                    <a:noFill/>
                  </a:ln>
                  <a:solidFill>
                    <a:prstClr val="black"/>
                  </a:solidFill>
                  <a:effectLst/>
                  <a:uLnTx/>
                  <a:uFillTx/>
                  <a:latin typeface="Arial"/>
                  <a:ea typeface="+mn-ea"/>
                  <a:cs typeface="Arial"/>
                  <a:sym typeface="Arial"/>
                </a:rPr>
                <a:t>GigaDB</a:t>
              </a:r>
              <a:r>
                <a:rPr kumimoji="0" lang="fr-FR" sz="1200" b="0" i="1" u="none" strike="noStrike" kern="1200" cap="none" spc="0" normalizeH="0" baseline="0" noProof="0" dirty="0">
                  <a:ln>
                    <a:noFill/>
                  </a:ln>
                  <a:solidFill>
                    <a:prstClr val="black"/>
                  </a:solidFill>
                  <a:effectLst/>
                  <a:uLnTx/>
                  <a:uFillTx/>
                  <a:latin typeface="Arial"/>
                  <a:ea typeface="+mn-ea"/>
                  <a:cs typeface="Arial"/>
                  <a:sym typeface="Arial"/>
                </a:rPr>
                <a:t>), </a:t>
              </a:r>
              <a:r>
                <a:rPr kumimoji="0" lang="fr-FR" sz="1200" b="0" i="1" u="none" strike="noStrike" kern="1200" cap="none" spc="0" normalizeH="0" baseline="0" noProof="0" dirty="0" err="1">
                  <a:ln>
                    <a:noFill/>
                  </a:ln>
                  <a:solidFill>
                    <a:prstClr val="black"/>
                  </a:solidFill>
                  <a:effectLst/>
                  <a:uLnTx/>
                  <a:uFillTx/>
                  <a:latin typeface="Arial"/>
                  <a:ea typeface="+mn-ea"/>
                  <a:cs typeface="Arial"/>
                  <a:sym typeface="Arial"/>
                </a:rPr>
                <a:t>Ubiquity</a:t>
              </a:r>
              <a:r>
                <a:rPr kumimoji="0" lang="fr-FR" sz="1200" b="0" i="1" u="none" strike="noStrike" kern="1200" cap="none" spc="0" normalizeH="0" baseline="0" noProof="0" dirty="0">
                  <a:ln>
                    <a:noFill/>
                  </a:ln>
                  <a:solidFill>
                    <a:prstClr val="black"/>
                  </a:solidFill>
                  <a:effectLst/>
                  <a:uLnTx/>
                  <a:uFillTx/>
                  <a:latin typeface="Arial"/>
                  <a:ea typeface="+mn-ea"/>
                  <a:cs typeface="Arial"/>
                  <a:sym typeface="Arial"/>
                </a:rPr>
                <a:t>  </a:t>
              </a:r>
              <a:r>
                <a:rPr kumimoji="0" lang="fr-FR" sz="1200" b="0" i="1" u="none" strike="noStrike" kern="1200" cap="none" spc="0" normalizeH="0" baseline="0" noProof="0" dirty="0" err="1">
                  <a:ln>
                    <a:noFill/>
                  </a:ln>
                  <a:solidFill>
                    <a:prstClr val="black"/>
                  </a:solidFill>
                  <a:effectLst/>
                  <a:uLnTx/>
                  <a:uFillTx/>
                  <a:latin typeface="Arial"/>
                  <a:ea typeface="+mn-ea"/>
                  <a:cs typeface="Arial"/>
                  <a:sym typeface="Arial"/>
                </a:rPr>
                <a:t>Press</a:t>
              </a:r>
              <a:r>
                <a:rPr kumimoji="0" lang="fr-FR" sz="1200" b="0" i="1" u="none" strike="noStrike" kern="1200" cap="none" spc="0" normalizeH="0" baseline="0" noProof="0" dirty="0">
                  <a:ln>
                    <a:noFill/>
                  </a:ln>
                  <a:solidFill>
                    <a:prstClr val="black"/>
                  </a:solidFill>
                  <a:effectLst/>
                  <a:uLnTx/>
                  <a:uFillTx/>
                  <a:latin typeface="Arial"/>
                  <a:ea typeface="+mn-ea"/>
                  <a:cs typeface="Arial"/>
                  <a:sym typeface="Arial"/>
                </a:rPr>
                <a:t> (Dataverse), </a:t>
              </a:r>
            </a:p>
            <a:p>
              <a:pPr marL="0" marR="0" lvl="0" indent="0" algn="l" defTabSz="470297" rtl="0" eaLnBrk="1" fontAlgn="auto" latinLnBrk="0" hangingPunct="1">
                <a:lnSpc>
                  <a:spcPct val="100000"/>
                </a:lnSpc>
                <a:spcBef>
                  <a:spcPts val="150"/>
                </a:spcBef>
                <a:spcAft>
                  <a:spcPts val="0"/>
                </a:spcAft>
                <a:buClr>
                  <a:srgbClr val="E2007A"/>
                </a:buClr>
                <a:buSzTx/>
                <a:buFont typeface="Arial"/>
                <a:buNone/>
                <a:tabLst/>
                <a:defRPr/>
              </a:pPr>
              <a:r>
                <a:rPr kumimoji="0" lang="fr-FR" sz="1200" b="0" i="1" u="none" strike="noStrike" kern="1200" cap="none" spc="0" normalizeH="0" baseline="0" noProof="0" dirty="0">
                  <a:ln>
                    <a:noFill/>
                  </a:ln>
                  <a:solidFill>
                    <a:prstClr val="black"/>
                  </a:solidFill>
                  <a:effectLst/>
                  <a:uLnTx/>
                  <a:uFillTx/>
                  <a:latin typeface="Arial"/>
                  <a:ea typeface="+mn-ea"/>
                  <a:cs typeface="Arial"/>
                  <a:sym typeface="Arial"/>
                </a:rPr>
                <a:t>	Elsevier (</a:t>
              </a:r>
              <a:r>
                <a:rPr kumimoji="0" lang="fr-FR" sz="1200" b="0" i="1" u="none" strike="noStrike" kern="1200" cap="none" spc="0" normalizeH="0" baseline="0" noProof="0" dirty="0" err="1">
                  <a:ln>
                    <a:noFill/>
                  </a:ln>
                  <a:solidFill>
                    <a:prstClr val="black"/>
                  </a:solidFill>
                  <a:effectLst/>
                  <a:uLnTx/>
                  <a:uFillTx/>
                  <a:latin typeface="Arial"/>
                  <a:ea typeface="+mn-ea"/>
                  <a:cs typeface="Arial"/>
                  <a:sym typeface="Arial"/>
                </a:rPr>
                <a:t>Mendeley</a:t>
              </a:r>
              <a:r>
                <a:rPr kumimoji="0" lang="fr-FR" sz="1200" b="0" i="1" u="none" strike="noStrike" kern="1200" cap="none" spc="0" normalizeH="0" baseline="0" noProof="0" dirty="0">
                  <a:ln>
                    <a:noFill/>
                  </a:ln>
                  <a:solidFill>
                    <a:prstClr val="black"/>
                  </a:solidFill>
                  <a:effectLst/>
                  <a:uLnTx/>
                  <a:uFillTx/>
                  <a:latin typeface="Arial"/>
                  <a:ea typeface="+mn-ea"/>
                  <a:cs typeface="Arial"/>
                  <a:sym typeface="Arial"/>
                </a:rPr>
                <a:t> Data)</a:t>
              </a:r>
            </a:p>
          </p:txBody>
        </p:sp>
        <p:pic>
          <p:nvPicPr>
            <p:cNvPr id="5" name="Image 4">
              <a:extLst>
                <a:ext uri="{FF2B5EF4-FFF2-40B4-BE49-F238E27FC236}">
                  <a16:creationId xmlns:a16="http://schemas.microsoft.com/office/drawing/2014/main" id="{6804EFB6-BF13-4211-A9F1-0B2D06213642}"/>
                </a:ext>
              </a:extLst>
            </p:cNvPr>
            <p:cNvPicPr>
              <a:picLocks noChangeAspect="1"/>
            </p:cNvPicPr>
            <p:nvPr/>
          </p:nvPicPr>
          <p:blipFill>
            <a:blip r:embed="rId9"/>
            <a:stretch>
              <a:fillRect/>
            </a:stretch>
          </p:blipFill>
          <p:spPr>
            <a:xfrm>
              <a:off x="6558341" y="4653755"/>
              <a:ext cx="1750318" cy="376237"/>
            </a:xfrm>
            <a:prstGeom prst="rect">
              <a:avLst/>
            </a:prstGeom>
          </p:spPr>
        </p:pic>
        <p:pic>
          <p:nvPicPr>
            <p:cNvPr id="6" name="Image 5">
              <a:extLst>
                <a:ext uri="{FF2B5EF4-FFF2-40B4-BE49-F238E27FC236}">
                  <a16:creationId xmlns:a16="http://schemas.microsoft.com/office/drawing/2014/main" id="{EFF76ED6-B850-4CEB-A644-15DF11233C90}"/>
                </a:ext>
              </a:extLst>
            </p:cNvPr>
            <p:cNvPicPr>
              <a:picLocks noChangeAspect="1"/>
            </p:cNvPicPr>
            <p:nvPr/>
          </p:nvPicPr>
          <p:blipFill>
            <a:blip r:embed="rId10"/>
            <a:stretch>
              <a:fillRect/>
            </a:stretch>
          </p:blipFill>
          <p:spPr>
            <a:xfrm>
              <a:off x="6388547" y="4173958"/>
              <a:ext cx="1206119" cy="486277"/>
            </a:xfrm>
            <a:prstGeom prst="rect">
              <a:avLst/>
            </a:prstGeom>
          </p:spPr>
        </p:pic>
      </p:grpSp>
      <p:pic>
        <p:nvPicPr>
          <p:cNvPr id="21" name="Image 20">
            <a:extLst>
              <a:ext uri="{FF2B5EF4-FFF2-40B4-BE49-F238E27FC236}">
                <a16:creationId xmlns:a16="http://schemas.microsoft.com/office/drawing/2014/main" id="{278F2A6C-721E-4C08-B04B-29C909386916}"/>
              </a:ext>
            </a:extLst>
          </p:cNvPr>
          <p:cNvPicPr>
            <a:picLocks noChangeAspect="1"/>
          </p:cNvPicPr>
          <p:nvPr/>
        </p:nvPicPr>
        <p:blipFill>
          <a:blip r:embed="rId11"/>
          <a:stretch>
            <a:fillRect/>
          </a:stretch>
        </p:blipFill>
        <p:spPr>
          <a:xfrm>
            <a:off x="6129398" y="4833871"/>
            <a:ext cx="688321" cy="242477"/>
          </a:xfrm>
          <a:prstGeom prst="rect">
            <a:avLst/>
          </a:prstGeom>
        </p:spPr>
      </p:pic>
      <p:sp>
        <p:nvSpPr>
          <p:cNvPr id="22" name="Google Shape;105;p8">
            <a:extLst>
              <a:ext uri="{FF2B5EF4-FFF2-40B4-BE49-F238E27FC236}">
                <a16:creationId xmlns:a16="http://schemas.microsoft.com/office/drawing/2014/main" id="{C5E1D9F2-BBEF-4FC4-B969-5EA0FCA5664B}"/>
              </a:ext>
            </a:extLst>
          </p:cNvPr>
          <p:cNvSpPr txBox="1">
            <a:spLocks/>
          </p:cNvSpPr>
          <p:nvPr/>
        </p:nvSpPr>
        <p:spPr>
          <a:xfrm>
            <a:off x="168166" y="44161"/>
            <a:ext cx="6589844"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Les types d’entrepôts de données</a:t>
            </a:r>
          </a:p>
        </p:txBody>
      </p:sp>
    </p:spTree>
    <p:extLst>
      <p:ext uri="{BB962C8B-B14F-4D97-AF65-F5344CB8AC3E}">
        <p14:creationId xmlns:p14="http://schemas.microsoft.com/office/powerpoint/2010/main" val="62246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405001" y="810000"/>
            <a:ext cx="4644180" cy="357594"/>
          </a:xfrm>
        </p:spPr>
        <p:txBody>
          <a:bodyPr>
            <a:noAutofit/>
          </a:bodyPr>
          <a:lstStyle/>
          <a:p>
            <a:pPr algn="just" defTabSz="685800">
              <a:spcBef>
                <a:spcPts val="450"/>
              </a:spcBef>
              <a:buClrTx/>
              <a:defRPr/>
            </a:pPr>
            <a:r>
              <a:rPr lang="fr-FR" sz="1800" dirty="0">
                <a:solidFill>
                  <a:srgbClr val="0066FF"/>
                </a:solidFill>
                <a:cs typeface="Times New Roman"/>
              </a:rPr>
              <a:t>Nombreux thèmes et disciplines</a:t>
            </a:r>
          </a:p>
        </p:txBody>
      </p:sp>
      <p:pic>
        <p:nvPicPr>
          <p:cNvPr id="5" name="Image 4">
            <a:extLst>
              <a:ext uri="{FF2B5EF4-FFF2-40B4-BE49-F238E27FC236}">
                <a16:creationId xmlns:a16="http://schemas.microsoft.com/office/drawing/2014/main" id="{8003F497-DE7B-4ACA-993F-E02498675CE4}"/>
              </a:ext>
            </a:extLst>
          </p:cNvPr>
          <p:cNvPicPr>
            <a:picLocks noChangeAspect="1"/>
          </p:cNvPicPr>
          <p:nvPr/>
        </p:nvPicPr>
        <p:blipFill>
          <a:blip r:embed="rId3"/>
          <a:stretch>
            <a:fillRect/>
          </a:stretch>
        </p:blipFill>
        <p:spPr>
          <a:xfrm>
            <a:off x="6129398" y="4833871"/>
            <a:ext cx="688321" cy="242477"/>
          </a:xfrm>
          <a:prstGeom prst="rect">
            <a:avLst/>
          </a:prstGeom>
        </p:spPr>
      </p:pic>
      <p:sp>
        <p:nvSpPr>
          <p:cNvPr id="4" name="Rectangle 3">
            <a:extLst>
              <a:ext uri="{FF2B5EF4-FFF2-40B4-BE49-F238E27FC236}">
                <a16:creationId xmlns:a16="http://schemas.microsoft.com/office/drawing/2014/main" id="{F923AD17-D45A-4345-8973-B855160BEA28}"/>
              </a:ext>
            </a:extLst>
          </p:cNvPr>
          <p:cNvSpPr/>
          <p:nvPr/>
        </p:nvSpPr>
        <p:spPr>
          <a:xfrm>
            <a:off x="129247" y="1214192"/>
            <a:ext cx="6168489" cy="3424014"/>
          </a:xfrm>
          <a:prstGeom prst="rect">
            <a:avLst/>
          </a:prstGeom>
        </p:spPr>
        <p:txBody>
          <a:bodyPr wrap="square">
            <a:spAutoFit/>
          </a:bodyPr>
          <a:lstStyle/>
          <a:p>
            <a:pPr marL="603647" marR="0" lvl="0" indent="0" algn="just" defTabSz="685800" rtl="0" eaLnBrk="1" fontAlgn="auto" latinLnBrk="0" hangingPunct="1">
              <a:lnSpc>
                <a:spcPct val="100000"/>
              </a:lnSpc>
              <a:spcBef>
                <a:spcPts val="450"/>
              </a:spcBef>
              <a:spcAft>
                <a:spcPts val="450"/>
              </a:spcAft>
              <a:buClr>
                <a:srgbClr val="FFCCFF"/>
              </a:buClr>
              <a:buSzTx/>
              <a:buFont typeface="Arial"/>
              <a:buNone/>
              <a:tabLst/>
              <a:defRPr/>
            </a:pPr>
            <a:r>
              <a:rPr kumimoji="0" lang="fr-FR"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a:sym typeface="Arial"/>
              </a:rPr>
              <a:t>Biodiversité : Global </a:t>
            </a:r>
            <a:r>
              <a:rPr kumimoji="0" lang="fr-FR" sz="15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a:sym typeface="Arial"/>
              </a:rPr>
              <a:t>Biodiversity</a:t>
            </a:r>
            <a:r>
              <a:rPr kumimoji="0" lang="fr-FR"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a:sym typeface="Arial"/>
              </a:rPr>
              <a:t> Information Facility</a:t>
            </a:r>
          </a:p>
          <a:p>
            <a:pPr marL="603647" marR="0" lvl="0" indent="0" algn="just" defTabSz="685800" rtl="0" eaLnBrk="1" fontAlgn="auto" latinLnBrk="0" hangingPunct="1">
              <a:lnSpc>
                <a:spcPct val="100000"/>
              </a:lnSpc>
              <a:spcBef>
                <a:spcPts val="450"/>
              </a:spcBef>
              <a:spcAft>
                <a:spcPts val="450"/>
              </a:spcAft>
              <a:buClr>
                <a:srgbClr val="FFCCFF"/>
              </a:buClr>
              <a:buSzTx/>
              <a:buFont typeface="Arial"/>
              <a:buNone/>
              <a:tabLst/>
              <a:defRPr/>
            </a:pPr>
            <a:r>
              <a:rPr kumimoji="0" lang="fr-FR" sz="15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a:sym typeface="Arial"/>
              </a:rPr>
              <a:t>Phenotypage</a:t>
            </a:r>
            <a:r>
              <a:rPr kumimoji="0" lang="fr-FR"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a:sym typeface="Arial"/>
              </a:rPr>
              <a:t> de plantes:  </a:t>
            </a:r>
          </a:p>
          <a:p>
            <a:pPr marL="603647" marR="0" lvl="0" indent="0" algn="just" defTabSz="685800" rtl="0" eaLnBrk="1" fontAlgn="auto" latinLnBrk="0" hangingPunct="1">
              <a:lnSpc>
                <a:spcPct val="100000"/>
              </a:lnSpc>
              <a:spcBef>
                <a:spcPts val="450"/>
              </a:spcBef>
              <a:spcAft>
                <a:spcPts val="450"/>
              </a:spcAft>
              <a:buClr>
                <a:srgbClr val="FFCCFF"/>
              </a:buClr>
              <a:buSzTx/>
              <a:buFont typeface="Arial"/>
              <a:buNone/>
              <a:tabLst/>
              <a:defRPr/>
            </a:pPr>
            <a:r>
              <a:rPr kumimoji="0" lang="fr-FR"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a:sym typeface="Arial"/>
              </a:rPr>
              <a:t>Sciences de la terre :  	 	     </a:t>
            </a:r>
          </a:p>
          <a:p>
            <a:pPr marL="603647" marR="0" lvl="0" indent="0" algn="just" defTabSz="685800" rtl="0" eaLnBrk="1" fontAlgn="auto" latinLnBrk="0" hangingPunct="1">
              <a:lnSpc>
                <a:spcPct val="100000"/>
              </a:lnSpc>
              <a:spcBef>
                <a:spcPts val="450"/>
              </a:spcBef>
              <a:spcAft>
                <a:spcPts val="450"/>
              </a:spcAft>
              <a:buClr>
                <a:srgbClr val="FFCCFF"/>
              </a:buClr>
              <a:buSzTx/>
              <a:buFont typeface="Arial"/>
              <a:buNone/>
              <a:tabLst/>
              <a:defRPr/>
            </a:pPr>
            <a:r>
              <a:rPr kumimoji="0" lang="fr-FR"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a:sym typeface="Arial"/>
              </a:rPr>
              <a:t>Microbio alimentaire: </a:t>
            </a:r>
          </a:p>
          <a:p>
            <a:pPr marL="603647" marR="0" lvl="0" indent="0" algn="just" defTabSz="685800" rtl="0" eaLnBrk="1" fontAlgn="auto" latinLnBrk="0" hangingPunct="1">
              <a:lnSpc>
                <a:spcPct val="100000"/>
              </a:lnSpc>
              <a:spcBef>
                <a:spcPts val="450"/>
              </a:spcBef>
              <a:spcAft>
                <a:spcPts val="450"/>
              </a:spcAft>
              <a:buClr>
                <a:srgbClr val="FFCCFF"/>
              </a:buClr>
              <a:buSzTx/>
              <a:buFont typeface="Arial"/>
              <a:buNone/>
              <a:tabLst/>
              <a:defRPr/>
            </a:pPr>
            <a:r>
              <a:rPr kumimoji="0" lang="fr-FR" sz="15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a:sym typeface="Arial"/>
              </a:rPr>
              <a:t>OMICs</a:t>
            </a:r>
            <a:r>
              <a:rPr kumimoji="0" lang="fr-FR"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a:sym typeface="Arial"/>
              </a:rPr>
              <a:t> : </a:t>
            </a:r>
          </a:p>
          <a:p>
            <a:pPr marL="603647" marR="0" lvl="0" indent="0" algn="just" defTabSz="685800" rtl="0" eaLnBrk="1" fontAlgn="auto" latinLnBrk="0" hangingPunct="1">
              <a:lnSpc>
                <a:spcPct val="100000"/>
              </a:lnSpc>
              <a:spcBef>
                <a:spcPts val="450"/>
              </a:spcBef>
              <a:spcAft>
                <a:spcPts val="450"/>
              </a:spcAft>
              <a:buClr>
                <a:srgbClr val="FFCCFF"/>
              </a:buClr>
              <a:buSzTx/>
              <a:buFont typeface="Arial"/>
              <a:buNone/>
              <a:tabLst/>
              <a:defRPr/>
            </a:pPr>
            <a:r>
              <a:rPr kumimoji="0" lang="fr-FR"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a:sym typeface="Arial"/>
              </a:rPr>
              <a:t>Pastoralisme – Mobilité animale : </a:t>
            </a:r>
          </a:p>
          <a:p>
            <a:pPr marL="603647" marR="0" lvl="0" indent="0" algn="just" defTabSz="685800" rtl="0" eaLnBrk="1" fontAlgn="auto" latinLnBrk="0" hangingPunct="1">
              <a:lnSpc>
                <a:spcPct val="100000"/>
              </a:lnSpc>
              <a:spcBef>
                <a:spcPts val="450"/>
              </a:spcBef>
              <a:spcAft>
                <a:spcPts val="450"/>
              </a:spcAft>
              <a:buClr>
                <a:srgbClr val="FFCCFF"/>
              </a:buClr>
              <a:buSzTx/>
              <a:buFont typeface="Arial"/>
              <a:buNone/>
              <a:tabLst/>
              <a:defRPr/>
            </a:pPr>
            <a:r>
              <a:rPr kumimoji="0" lang="fr-FR"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a:sym typeface="Arial"/>
              </a:rPr>
              <a:t>Biologie</a:t>
            </a:r>
          </a:p>
          <a:p>
            <a:pPr marL="603647" marR="0" lvl="0" indent="0" algn="just" defTabSz="685800" rtl="0" eaLnBrk="1" fontAlgn="auto" latinLnBrk="0" hangingPunct="1">
              <a:lnSpc>
                <a:spcPct val="100000"/>
              </a:lnSpc>
              <a:spcBef>
                <a:spcPts val="0"/>
              </a:spcBef>
              <a:spcAft>
                <a:spcPts val="450"/>
              </a:spcAft>
              <a:buClr>
                <a:srgbClr val="FFCCFF"/>
              </a:buClr>
              <a:buSzTx/>
              <a:buFont typeface="Arial"/>
              <a:buNone/>
              <a:tabLst/>
              <a:defRPr/>
            </a:pPr>
            <a:r>
              <a:rPr kumimoji="0" lang="fr-FR"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a:sym typeface="Arial"/>
              </a:rPr>
              <a:t>Enquêtes:</a:t>
            </a:r>
          </a:p>
          <a:p>
            <a:pPr marL="603647" marR="0" lvl="0" indent="0" algn="just" defTabSz="685800" rtl="0" eaLnBrk="1" fontAlgn="auto" latinLnBrk="0" hangingPunct="1">
              <a:lnSpc>
                <a:spcPct val="100000"/>
              </a:lnSpc>
              <a:spcBef>
                <a:spcPts val="0"/>
              </a:spcBef>
              <a:spcAft>
                <a:spcPts val="450"/>
              </a:spcAft>
              <a:buClr>
                <a:srgbClr val="FFCCFF"/>
              </a:buClr>
              <a:buSzTx/>
              <a:buFont typeface="Arial"/>
              <a:buNone/>
              <a:tabLst/>
              <a:defRPr/>
            </a:pPr>
            <a:r>
              <a:rPr kumimoji="0" lang="fr-FR"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a:sym typeface="Arial"/>
              </a:rPr>
              <a:t>SHS:</a:t>
            </a:r>
          </a:p>
          <a:p>
            <a:pPr marL="603647" marR="0" lvl="0" indent="0" algn="just" defTabSz="685800" rtl="0" eaLnBrk="1" fontAlgn="auto" latinLnBrk="0" hangingPunct="1">
              <a:lnSpc>
                <a:spcPct val="100000"/>
              </a:lnSpc>
              <a:spcBef>
                <a:spcPts val="300"/>
              </a:spcBef>
              <a:spcAft>
                <a:spcPts val="450"/>
              </a:spcAft>
              <a:buClr>
                <a:srgbClr val="FFCCFF"/>
              </a:buClr>
              <a:buSzTx/>
              <a:buFont typeface="Arial"/>
              <a:buNone/>
              <a:tabLst/>
              <a:defRPr/>
            </a:pPr>
            <a:r>
              <a:rPr kumimoji="0" lang="fr-FR"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a:sym typeface="Arial"/>
              </a:rPr>
              <a:t>Codes, Logiciels : 	</a:t>
            </a:r>
            <a:r>
              <a:rPr kumimoji="0" lang="fr-FR"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a:sym typeface="Arial"/>
              </a:rPr>
              <a:t>                               </a:t>
            </a:r>
            <a:r>
              <a:rPr kumimoji="0" lang="fr-FR" sz="165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a:sym typeface="Arial"/>
              </a:rPr>
              <a:t>		 </a:t>
            </a:r>
            <a:endParaRPr kumimoji="0" lang="fr-FR" sz="1350" b="0" i="0" u="none" strike="noStrike" kern="1200" cap="none" spc="0" normalizeH="0" baseline="0" noProof="0" dirty="0">
              <a:ln>
                <a:noFill/>
              </a:ln>
              <a:solidFill>
                <a:prstClr val="black"/>
              </a:solidFill>
              <a:effectLst/>
              <a:uLnTx/>
              <a:uFillTx/>
              <a:latin typeface="Arial"/>
              <a:ea typeface="+mn-ea"/>
              <a:cs typeface="Arial"/>
              <a:sym typeface="Arial"/>
            </a:endParaRPr>
          </a:p>
        </p:txBody>
      </p:sp>
      <p:pic>
        <p:nvPicPr>
          <p:cNvPr id="24" name="Image 23">
            <a:extLst>
              <a:ext uri="{FF2B5EF4-FFF2-40B4-BE49-F238E27FC236}">
                <a16:creationId xmlns:a16="http://schemas.microsoft.com/office/drawing/2014/main" id="{B4D88D40-52C0-484E-9C37-E99BFDA88A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6892" y="1937059"/>
            <a:ext cx="1055488" cy="247484"/>
          </a:xfrm>
          <a:prstGeom prst="rect">
            <a:avLst/>
          </a:prstGeom>
          <a:ln>
            <a:solidFill>
              <a:schemeClr val="tx1"/>
            </a:solidFill>
          </a:ln>
        </p:spPr>
      </p:pic>
      <p:pic>
        <p:nvPicPr>
          <p:cNvPr id="26" name="Image 25">
            <a:extLst>
              <a:ext uri="{FF2B5EF4-FFF2-40B4-BE49-F238E27FC236}">
                <a16:creationId xmlns:a16="http://schemas.microsoft.com/office/drawing/2014/main" id="{B39CE007-16F7-418D-B287-A52C67AA64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95174" y="1156565"/>
            <a:ext cx="630227" cy="302940"/>
          </a:xfrm>
          <a:prstGeom prst="rect">
            <a:avLst/>
          </a:prstGeom>
        </p:spPr>
      </p:pic>
      <p:pic>
        <p:nvPicPr>
          <p:cNvPr id="27" name="Image 26">
            <a:extLst>
              <a:ext uri="{FF2B5EF4-FFF2-40B4-BE49-F238E27FC236}">
                <a16:creationId xmlns:a16="http://schemas.microsoft.com/office/drawing/2014/main" id="{094357F4-1DDC-40F1-A596-6E0C0F7196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40970" y="2591727"/>
            <a:ext cx="557834" cy="289730"/>
          </a:xfrm>
          <a:prstGeom prst="rect">
            <a:avLst/>
          </a:prstGeom>
        </p:spPr>
      </p:pic>
      <p:pic>
        <p:nvPicPr>
          <p:cNvPr id="28" name="Image 27">
            <a:extLst>
              <a:ext uri="{FF2B5EF4-FFF2-40B4-BE49-F238E27FC236}">
                <a16:creationId xmlns:a16="http://schemas.microsoft.com/office/drawing/2014/main" id="{7C847584-A123-47B3-A790-CFF243846B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8968" y="2583473"/>
            <a:ext cx="827447" cy="255968"/>
          </a:xfrm>
          <a:prstGeom prst="rect">
            <a:avLst/>
          </a:prstGeom>
        </p:spPr>
      </p:pic>
      <p:pic>
        <p:nvPicPr>
          <p:cNvPr id="32" name="Image 31">
            <a:extLst>
              <a:ext uri="{FF2B5EF4-FFF2-40B4-BE49-F238E27FC236}">
                <a16:creationId xmlns:a16="http://schemas.microsoft.com/office/drawing/2014/main" id="{4EECE452-A8A9-4A1B-960B-DA9F31333796}"/>
              </a:ext>
            </a:extLst>
          </p:cNvPr>
          <p:cNvPicPr>
            <a:picLocks noChangeAspect="1"/>
          </p:cNvPicPr>
          <p:nvPr/>
        </p:nvPicPr>
        <p:blipFill>
          <a:blip r:embed="rId8"/>
          <a:stretch>
            <a:fillRect/>
          </a:stretch>
        </p:blipFill>
        <p:spPr>
          <a:xfrm>
            <a:off x="2610249" y="2306041"/>
            <a:ext cx="656584" cy="224624"/>
          </a:xfrm>
          <a:prstGeom prst="rect">
            <a:avLst/>
          </a:prstGeom>
        </p:spPr>
      </p:pic>
      <p:pic>
        <p:nvPicPr>
          <p:cNvPr id="8" name="Image 7">
            <a:extLst>
              <a:ext uri="{FF2B5EF4-FFF2-40B4-BE49-F238E27FC236}">
                <a16:creationId xmlns:a16="http://schemas.microsoft.com/office/drawing/2014/main" id="{34B35DD0-E474-4240-8A71-9EFF4ADA68E2}"/>
              </a:ext>
            </a:extLst>
          </p:cNvPr>
          <p:cNvPicPr>
            <a:picLocks noChangeAspect="1"/>
          </p:cNvPicPr>
          <p:nvPr/>
        </p:nvPicPr>
        <p:blipFill>
          <a:blip r:embed="rId9"/>
          <a:stretch>
            <a:fillRect/>
          </a:stretch>
        </p:blipFill>
        <p:spPr>
          <a:xfrm>
            <a:off x="2504688" y="2606658"/>
            <a:ext cx="654282" cy="263666"/>
          </a:xfrm>
          <a:prstGeom prst="rect">
            <a:avLst/>
          </a:prstGeom>
        </p:spPr>
      </p:pic>
      <p:pic>
        <p:nvPicPr>
          <p:cNvPr id="10" name="Image 9">
            <a:extLst>
              <a:ext uri="{FF2B5EF4-FFF2-40B4-BE49-F238E27FC236}">
                <a16:creationId xmlns:a16="http://schemas.microsoft.com/office/drawing/2014/main" id="{0BDB12B5-8D4B-4A16-894F-4328073A9CA2}"/>
              </a:ext>
            </a:extLst>
          </p:cNvPr>
          <p:cNvPicPr>
            <a:picLocks noChangeAspect="1"/>
          </p:cNvPicPr>
          <p:nvPr/>
        </p:nvPicPr>
        <p:blipFill>
          <a:blip r:embed="rId10"/>
          <a:stretch>
            <a:fillRect/>
          </a:stretch>
        </p:blipFill>
        <p:spPr>
          <a:xfrm>
            <a:off x="3908858" y="2650284"/>
            <a:ext cx="860820" cy="196453"/>
          </a:xfrm>
          <a:prstGeom prst="rect">
            <a:avLst/>
          </a:prstGeom>
        </p:spPr>
      </p:pic>
      <p:pic>
        <p:nvPicPr>
          <p:cNvPr id="11" name="Image 10">
            <a:extLst>
              <a:ext uri="{FF2B5EF4-FFF2-40B4-BE49-F238E27FC236}">
                <a16:creationId xmlns:a16="http://schemas.microsoft.com/office/drawing/2014/main" id="{A6B35827-8268-40D3-9C79-6F4F2237831C}"/>
              </a:ext>
            </a:extLst>
          </p:cNvPr>
          <p:cNvPicPr>
            <a:picLocks noChangeAspect="1"/>
          </p:cNvPicPr>
          <p:nvPr/>
        </p:nvPicPr>
        <p:blipFill>
          <a:blip r:embed="rId11"/>
          <a:stretch>
            <a:fillRect/>
          </a:stretch>
        </p:blipFill>
        <p:spPr>
          <a:xfrm>
            <a:off x="3483006" y="3975906"/>
            <a:ext cx="822115" cy="275246"/>
          </a:xfrm>
          <a:prstGeom prst="rect">
            <a:avLst/>
          </a:prstGeom>
        </p:spPr>
      </p:pic>
      <p:pic>
        <p:nvPicPr>
          <p:cNvPr id="12" name="Image 11">
            <a:extLst>
              <a:ext uri="{FF2B5EF4-FFF2-40B4-BE49-F238E27FC236}">
                <a16:creationId xmlns:a16="http://schemas.microsoft.com/office/drawing/2014/main" id="{B1744B17-DA01-46C4-AB69-A475C9A2C1EA}"/>
              </a:ext>
            </a:extLst>
          </p:cNvPr>
          <p:cNvPicPr>
            <a:picLocks noChangeAspect="1"/>
          </p:cNvPicPr>
          <p:nvPr/>
        </p:nvPicPr>
        <p:blipFill>
          <a:blip r:embed="rId12"/>
          <a:stretch>
            <a:fillRect/>
          </a:stretch>
        </p:blipFill>
        <p:spPr>
          <a:xfrm>
            <a:off x="2356314" y="3989259"/>
            <a:ext cx="1018680" cy="280468"/>
          </a:xfrm>
          <a:prstGeom prst="rect">
            <a:avLst/>
          </a:prstGeom>
        </p:spPr>
      </p:pic>
      <p:pic>
        <p:nvPicPr>
          <p:cNvPr id="16" name="Image 15">
            <a:extLst>
              <a:ext uri="{FF2B5EF4-FFF2-40B4-BE49-F238E27FC236}">
                <a16:creationId xmlns:a16="http://schemas.microsoft.com/office/drawing/2014/main" id="{D1C7E0F3-3FB9-43A4-8C52-65C893D0E168}"/>
              </a:ext>
            </a:extLst>
          </p:cNvPr>
          <p:cNvPicPr>
            <a:picLocks noChangeAspect="1"/>
          </p:cNvPicPr>
          <p:nvPr/>
        </p:nvPicPr>
        <p:blipFill>
          <a:blip r:embed="rId13"/>
          <a:stretch>
            <a:fillRect/>
          </a:stretch>
        </p:blipFill>
        <p:spPr>
          <a:xfrm>
            <a:off x="2834934" y="1568182"/>
            <a:ext cx="1311512" cy="247484"/>
          </a:xfrm>
          <a:prstGeom prst="rect">
            <a:avLst/>
          </a:prstGeom>
        </p:spPr>
      </p:pic>
      <p:pic>
        <p:nvPicPr>
          <p:cNvPr id="17" name="Image 16">
            <a:extLst>
              <a:ext uri="{FF2B5EF4-FFF2-40B4-BE49-F238E27FC236}">
                <a16:creationId xmlns:a16="http://schemas.microsoft.com/office/drawing/2014/main" id="{28E8BBA4-23FB-416D-AE6A-43B2B8EEAA22}"/>
              </a:ext>
            </a:extLst>
          </p:cNvPr>
          <p:cNvPicPr>
            <a:picLocks noChangeAspect="1"/>
          </p:cNvPicPr>
          <p:nvPr/>
        </p:nvPicPr>
        <p:blipFill>
          <a:blip r:embed="rId14"/>
          <a:stretch>
            <a:fillRect/>
          </a:stretch>
        </p:blipFill>
        <p:spPr>
          <a:xfrm>
            <a:off x="4344846" y="1575456"/>
            <a:ext cx="1658919" cy="258472"/>
          </a:xfrm>
          <a:prstGeom prst="rect">
            <a:avLst/>
          </a:prstGeom>
        </p:spPr>
      </p:pic>
      <p:pic>
        <p:nvPicPr>
          <p:cNvPr id="7" name="Image 6">
            <a:extLst>
              <a:ext uri="{FF2B5EF4-FFF2-40B4-BE49-F238E27FC236}">
                <a16:creationId xmlns:a16="http://schemas.microsoft.com/office/drawing/2014/main" id="{98CD7726-3AF2-4EC7-ADDF-DB95DBDCC485}"/>
              </a:ext>
            </a:extLst>
          </p:cNvPr>
          <p:cNvPicPr>
            <a:picLocks noChangeAspect="1"/>
          </p:cNvPicPr>
          <p:nvPr/>
        </p:nvPicPr>
        <p:blipFill>
          <a:blip r:embed="rId15"/>
          <a:stretch>
            <a:fillRect/>
          </a:stretch>
        </p:blipFill>
        <p:spPr>
          <a:xfrm>
            <a:off x="2163046" y="4300613"/>
            <a:ext cx="1349603" cy="340144"/>
          </a:xfrm>
          <a:prstGeom prst="rect">
            <a:avLst/>
          </a:prstGeom>
        </p:spPr>
      </p:pic>
      <p:pic>
        <p:nvPicPr>
          <p:cNvPr id="20" name="Image 19">
            <a:extLst>
              <a:ext uri="{FF2B5EF4-FFF2-40B4-BE49-F238E27FC236}">
                <a16:creationId xmlns:a16="http://schemas.microsoft.com/office/drawing/2014/main" id="{8D23D6D1-E501-4D88-A1F4-67D7E5598A00}"/>
              </a:ext>
            </a:extLst>
          </p:cNvPr>
          <p:cNvPicPr>
            <a:picLocks noChangeAspect="1"/>
          </p:cNvPicPr>
          <p:nvPr/>
        </p:nvPicPr>
        <p:blipFill>
          <a:blip r:embed="rId16"/>
          <a:stretch>
            <a:fillRect/>
          </a:stretch>
        </p:blipFill>
        <p:spPr>
          <a:xfrm>
            <a:off x="5684764" y="1221600"/>
            <a:ext cx="1094517" cy="258472"/>
          </a:xfrm>
          <a:prstGeom prst="rect">
            <a:avLst/>
          </a:prstGeom>
        </p:spPr>
      </p:pic>
      <p:pic>
        <p:nvPicPr>
          <p:cNvPr id="3" name="Image 2">
            <a:extLst>
              <a:ext uri="{FF2B5EF4-FFF2-40B4-BE49-F238E27FC236}">
                <a16:creationId xmlns:a16="http://schemas.microsoft.com/office/drawing/2014/main" id="{99187796-9FEA-4E1D-BC2C-EA5CA00CD439}"/>
              </a:ext>
            </a:extLst>
          </p:cNvPr>
          <p:cNvPicPr>
            <a:picLocks noChangeAspect="1"/>
          </p:cNvPicPr>
          <p:nvPr/>
        </p:nvPicPr>
        <p:blipFill>
          <a:blip r:embed="rId17"/>
          <a:stretch>
            <a:fillRect/>
          </a:stretch>
        </p:blipFill>
        <p:spPr>
          <a:xfrm>
            <a:off x="3616191" y="4316643"/>
            <a:ext cx="1296709" cy="289498"/>
          </a:xfrm>
          <a:prstGeom prst="rect">
            <a:avLst/>
          </a:prstGeom>
        </p:spPr>
      </p:pic>
      <p:pic>
        <p:nvPicPr>
          <p:cNvPr id="9" name="Image 8">
            <a:extLst>
              <a:ext uri="{FF2B5EF4-FFF2-40B4-BE49-F238E27FC236}">
                <a16:creationId xmlns:a16="http://schemas.microsoft.com/office/drawing/2014/main" id="{E4D5B847-F5A4-4ACB-8052-B3CEF9359DF3}"/>
              </a:ext>
            </a:extLst>
          </p:cNvPr>
          <p:cNvPicPr>
            <a:picLocks noChangeAspect="1"/>
          </p:cNvPicPr>
          <p:nvPr/>
        </p:nvPicPr>
        <p:blipFill>
          <a:blip r:embed="rId18"/>
          <a:stretch>
            <a:fillRect/>
          </a:stretch>
        </p:blipFill>
        <p:spPr>
          <a:xfrm>
            <a:off x="4997176" y="2456934"/>
            <a:ext cx="489247" cy="489247"/>
          </a:xfrm>
          <a:prstGeom prst="rect">
            <a:avLst/>
          </a:prstGeom>
        </p:spPr>
      </p:pic>
      <p:pic>
        <p:nvPicPr>
          <p:cNvPr id="14" name="Image 13">
            <a:extLst>
              <a:ext uri="{FF2B5EF4-FFF2-40B4-BE49-F238E27FC236}">
                <a16:creationId xmlns:a16="http://schemas.microsoft.com/office/drawing/2014/main" id="{8EAA33A5-97B5-4389-B73C-59D640627B20}"/>
              </a:ext>
            </a:extLst>
          </p:cNvPr>
          <p:cNvPicPr>
            <a:picLocks noChangeAspect="1"/>
          </p:cNvPicPr>
          <p:nvPr/>
        </p:nvPicPr>
        <p:blipFill>
          <a:blip r:embed="rId19"/>
          <a:stretch>
            <a:fillRect/>
          </a:stretch>
        </p:blipFill>
        <p:spPr>
          <a:xfrm>
            <a:off x="3616191" y="1894175"/>
            <a:ext cx="2011854" cy="315495"/>
          </a:xfrm>
          <a:prstGeom prst="rect">
            <a:avLst/>
          </a:prstGeom>
        </p:spPr>
      </p:pic>
      <p:pic>
        <p:nvPicPr>
          <p:cNvPr id="19" name="Image 18">
            <a:extLst>
              <a:ext uri="{FF2B5EF4-FFF2-40B4-BE49-F238E27FC236}">
                <a16:creationId xmlns:a16="http://schemas.microsoft.com/office/drawing/2014/main" id="{3BEDB2C2-0990-4ADB-A3B0-E4D4AEE04B15}"/>
              </a:ext>
            </a:extLst>
          </p:cNvPr>
          <p:cNvPicPr>
            <a:picLocks noChangeAspect="1"/>
          </p:cNvPicPr>
          <p:nvPr/>
        </p:nvPicPr>
        <p:blipFill>
          <a:blip r:embed="rId20"/>
          <a:stretch>
            <a:fillRect/>
          </a:stretch>
        </p:blipFill>
        <p:spPr>
          <a:xfrm>
            <a:off x="3485249" y="2939083"/>
            <a:ext cx="1120237" cy="306350"/>
          </a:xfrm>
          <a:prstGeom prst="rect">
            <a:avLst/>
          </a:prstGeom>
        </p:spPr>
      </p:pic>
      <p:pic>
        <p:nvPicPr>
          <p:cNvPr id="36" name="Image 35">
            <a:extLst>
              <a:ext uri="{FF2B5EF4-FFF2-40B4-BE49-F238E27FC236}">
                <a16:creationId xmlns:a16="http://schemas.microsoft.com/office/drawing/2014/main" id="{112A3CC4-5143-4BA6-AC72-1FC99A1BA95C}"/>
              </a:ext>
            </a:extLst>
          </p:cNvPr>
          <p:cNvPicPr>
            <a:picLocks noChangeAspect="1"/>
          </p:cNvPicPr>
          <p:nvPr/>
        </p:nvPicPr>
        <p:blipFill>
          <a:blip r:embed="rId21"/>
          <a:stretch>
            <a:fillRect/>
          </a:stretch>
        </p:blipFill>
        <p:spPr>
          <a:xfrm>
            <a:off x="4423395" y="3977484"/>
            <a:ext cx="979009" cy="246254"/>
          </a:xfrm>
          <a:prstGeom prst="rect">
            <a:avLst/>
          </a:prstGeom>
        </p:spPr>
      </p:pic>
      <p:pic>
        <p:nvPicPr>
          <p:cNvPr id="37" name="Image 36">
            <a:extLst>
              <a:ext uri="{FF2B5EF4-FFF2-40B4-BE49-F238E27FC236}">
                <a16:creationId xmlns:a16="http://schemas.microsoft.com/office/drawing/2014/main" id="{6691CA65-B8A5-456A-87B5-A5AFB21F4ABE}"/>
              </a:ext>
            </a:extLst>
          </p:cNvPr>
          <p:cNvPicPr>
            <a:picLocks noChangeAspect="1"/>
          </p:cNvPicPr>
          <p:nvPr/>
        </p:nvPicPr>
        <p:blipFill>
          <a:blip r:embed="rId22"/>
          <a:stretch>
            <a:fillRect/>
          </a:stretch>
        </p:blipFill>
        <p:spPr>
          <a:xfrm>
            <a:off x="1734924" y="3597864"/>
            <a:ext cx="1640071" cy="391064"/>
          </a:xfrm>
          <a:prstGeom prst="rect">
            <a:avLst/>
          </a:prstGeom>
        </p:spPr>
      </p:pic>
      <p:pic>
        <p:nvPicPr>
          <p:cNvPr id="25" name="Image 24">
            <a:extLst>
              <a:ext uri="{FF2B5EF4-FFF2-40B4-BE49-F238E27FC236}">
                <a16:creationId xmlns:a16="http://schemas.microsoft.com/office/drawing/2014/main" id="{7933978A-A44A-4C80-8372-F6816676CD6C}"/>
              </a:ext>
            </a:extLst>
          </p:cNvPr>
          <p:cNvPicPr>
            <a:picLocks noChangeAspect="1"/>
          </p:cNvPicPr>
          <p:nvPr/>
        </p:nvPicPr>
        <p:blipFill>
          <a:blip r:embed="rId23"/>
          <a:stretch>
            <a:fillRect/>
          </a:stretch>
        </p:blipFill>
        <p:spPr>
          <a:xfrm>
            <a:off x="3104965" y="3289476"/>
            <a:ext cx="944849" cy="254383"/>
          </a:xfrm>
          <a:prstGeom prst="rect">
            <a:avLst/>
          </a:prstGeom>
          <a:ln>
            <a:solidFill>
              <a:schemeClr val="tx1"/>
            </a:solidFill>
          </a:ln>
        </p:spPr>
      </p:pic>
      <p:pic>
        <p:nvPicPr>
          <p:cNvPr id="29" name="Image 28">
            <a:extLst>
              <a:ext uri="{FF2B5EF4-FFF2-40B4-BE49-F238E27FC236}">
                <a16:creationId xmlns:a16="http://schemas.microsoft.com/office/drawing/2014/main" id="{C262B3F6-5349-4D22-920C-2D214FA3ACBE}"/>
              </a:ext>
            </a:extLst>
          </p:cNvPr>
          <p:cNvPicPr>
            <a:picLocks noChangeAspect="1"/>
          </p:cNvPicPr>
          <p:nvPr/>
        </p:nvPicPr>
        <p:blipFill>
          <a:blip r:embed="rId24"/>
          <a:stretch>
            <a:fillRect/>
          </a:stretch>
        </p:blipFill>
        <p:spPr>
          <a:xfrm>
            <a:off x="1808821" y="3287890"/>
            <a:ext cx="1097819" cy="255968"/>
          </a:xfrm>
          <a:prstGeom prst="rect">
            <a:avLst/>
          </a:prstGeom>
        </p:spPr>
      </p:pic>
      <p:pic>
        <p:nvPicPr>
          <p:cNvPr id="30" name="Image 29">
            <a:extLst>
              <a:ext uri="{FF2B5EF4-FFF2-40B4-BE49-F238E27FC236}">
                <a16:creationId xmlns:a16="http://schemas.microsoft.com/office/drawing/2014/main" id="{8757D858-D4CB-4B72-9D11-C9E0B6484076}"/>
              </a:ext>
            </a:extLst>
          </p:cNvPr>
          <p:cNvPicPr>
            <a:picLocks noChangeAspect="1"/>
          </p:cNvPicPr>
          <p:nvPr/>
        </p:nvPicPr>
        <p:blipFill>
          <a:blip r:embed="rId25"/>
          <a:stretch>
            <a:fillRect/>
          </a:stretch>
        </p:blipFill>
        <p:spPr>
          <a:xfrm>
            <a:off x="4201212" y="3301352"/>
            <a:ext cx="1040587" cy="235947"/>
          </a:xfrm>
          <a:prstGeom prst="rect">
            <a:avLst/>
          </a:prstGeom>
        </p:spPr>
      </p:pic>
      <p:pic>
        <p:nvPicPr>
          <p:cNvPr id="31" name="Image 30">
            <a:extLst>
              <a:ext uri="{FF2B5EF4-FFF2-40B4-BE49-F238E27FC236}">
                <a16:creationId xmlns:a16="http://schemas.microsoft.com/office/drawing/2014/main" id="{6B563EEF-2E65-437E-8945-3EB35D245635}"/>
              </a:ext>
            </a:extLst>
          </p:cNvPr>
          <p:cNvPicPr>
            <a:picLocks noChangeAspect="1"/>
          </p:cNvPicPr>
          <p:nvPr/>
        </p:nvPicPr>
        <p:blipFill>
          <a:blip r:embed="rId26"/>
          <a:stretch>
            <a:fillRect/>
          </a:stretch>
        </p:blipFill>
        <p:spPr>
          <a:xfrm>
            <a:off x="1286788" y="3988927"/>
            <a:ext cx="961514" cy="289730"/>
          </a:xfrm>
          <a:prstGeom prst="rect">
            <a:avLst/>
          </a:prstGeom>
        </p:spPr>
      </p:pic>
      <p:sp>
        <p:nvSpPr>
          <p:cNvPr id="33" name="Google Shape;105;p8">
            <a:extLst>
              <a:ext uri="{FF2B5EF4-FFF2-40B4-BE49-F238E27FC236}">
                <a16:creationId xmlns:a16="http://schemas.microsoft.com/office/drawing/2014/main" id="{110E7691-0C29-435B-82DD-9FE3FC480E66}"/>
              </a:ext>
            </a:extLst>
          </p:cNvPr>
          <p:cNvSpPr txBox="1">
            <a:spLocks/>
          </p:cNvSpPr>
          <p:nvPr/>
        </p:nvSpPr>
        <p:spPr>
          <a:xfrm>
            <a:off x="168166" y="44161"/>
            <a:ext cx="6589844"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Les entrepôts thématiques et disciplinaires</a:t>
            </a:r>
          </a:p>
        </p:txBody>
      </p:sp>
    </p:spTree>
    <p:extLst>
      <p:ext uri="{BB962C8B-B14F-4D97-AF65-F5344CB8AC3E}">
        <p14:creationId xmlns:p14="http://schemas.microsoft.com/office/powerpoint/2010/main" val="47395057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ZoneTexte 27"/>
          <p:cNvSpPr txBox="1"/>
          <p:nvPr/>
        </p:nvSpPr>
        <p:spPr>
          <a:xfrm>
            <a:off x="360000" y="900000"/>
            <a:ext cx="6318366" cy="1569660"/>
          </a:xfrm>
          <a:prstGeom prst="rect">
            <a:avLst/>
          </a:prstGeom>
          <a:noFill/>
        </p:spPr>
        <p:txBody>
          <a:bodyPr wrap="square" rtlCol="0">
            <a:spAutoFit/>
          </a:bodyPr>
          <a:lstStyle/>
          <a:p>
            <a:pPr marL="342900" marR="0" lvl="0" indent="-342900" algn="l" defTabSz="342900" rtl="0" eaLnBrk="1" fontAlgn="auto" latinLnBrk="0" hangingPunct="1">
              <a:lnSpc>
                <a:spcPct val="100000"/>
              </a:lnSpc>
              <a:spcBef>
                <a:spcPts val="450"/>
              </a:spcBef>
              <a:spcAft>
                <a:spcPts val="0"/>
              </a:spcAft>
              <a:buClr>
                <a:srgbClr val="E2007A"/>
              </a:buClr>
              <a:buSzTx/>
              <a:buFont typeface="Wingdings" panose="05000000000000000000" pitchFamily="2" charset="2"/>
              <a:buChar char="§"/>
              <a:tabLst/>
              <a:defRPr/>
            </a:pPr>
            <a:r>
              <a:rPr kumimoji="0" lang="fr-FR" sz="2200" b="0" i="0" u="none" strike="noStrike" kern="0" cap="none" spc="0" normalizeH="0" baseline="0" noProof="0" dirty="0">
                <a:ln>
                  <a:noFill/>
                </a:ln>
                <a:solidFill>
                  <a:srgbClr val="0066FF"/>
                </a:solidFill>
                <a:effectLst/>
                <a:uLnTx/>
                <a:uFillTx/>
                <a:latin typeface="Arial"/>
                <a:cs typeface="Arial"/>
                <a:sym typeface="Arial"/>
              </a:rPr>
              <a:t>Entrepôt de données institutionnel</a:t>
            </a:r>
          </a:p>
          <a:p>
            <a:pPr marL="271463" marR="0" lvl="0" indent="176213" algn="l" defTabSz="914400" rtl="0" eaLnBrk="1" fontAlgn="auto" latinLnBrk="0" hangingPunct="1">
              <a:lnSpc>
                <a:spcPct val="100000"/>
              </a:lnSpc>
              <a:spcBef>
                <a:spcPts val="300"/>
              </a:spcBef>
              <a:spcAft>
                <a:spcPts val="0"/>
              </a:spcAft>
              <a:buClr>
                <a:srgbClr val="E2007A"/>
              </a:buClr>
              <a:buSzTx/>
              <a:buFont typeface="Arial" panose="020B0604020202020204" pitchFamily="34" charset="0"/>
              <a:buChar char="•"/>
              <a:tabLst/>
              <a:defRPr/>
            </a:pPr>
            <a:r>
              <a:rPr kumimoji="0" lang="fr-FR" sz="1600" b="0" i="0" u="none" strike="noStrike" kern="0" cap="none" spc="0" normalizeH="0" baseline="0" noProof="0" dirty="0">
                <a:ln>
                  <a:noFill/>
                </a:ln>
                <a:solidFill>
                  <a:srgbClr val="000000"/>
                </a:solidFill>
                <a:effectLst/>
                <a:uLnTx/>
                <a:uFillTx/>
                <a:latin typeface="Arial"/>
                <a:cs typeface="Arial"/>
                <a:sym typeface="Arial"/>
              </a:rPr>
              <a:t>Accepte tous types de données + documentation associée</a:t>
            </a:r>
          </a:p>
          <a:p>
            <a:pPr marL="271463" marR="0" lvl="0" indent="176213" algn="l" defTabSz="914400" rtl="0" eaLnBrk="1" fontAlgn="auto" latinLnBrk="0" hangingPunct="1">
              <a:lnSpc>
                <a:spcPct val="100000"/>
              </a:lnSpc>
              <a:spcBef>
                <a:spcPts val="300"/>
              </a:spcBef>
              <a:spcAft>
                <a:spcPts val="0"/>
              </a:spcAft>
              <a:buClr>
                <a:srgbClr val="E2007A"/>
              </a:buClr>
              <a:buSzTx/>
              <a:buFont typeface="Arial" panose="020B0604020202020204" pitchFamily="34" charset="0"/>
              <a:buChar char="•"/>
              <a:tabLst/>
              <a:defRPr/>
            </a:pPr>
            <a:r>
              <a:rPr kumimoji="0" lang="fr-FR" sz="1600" b="0" i="0" u="none" strike="noStrike" kern="0" cap="none" spc="0" normalizeH="0" baseline="0" noProof="0" dirty="0">
                <a:ln>
                  <a:noFill/>
                </a:ln>
                <a:solidFill>
                  <a:srgbClr val="000000"/>
                </a:solidFill>
                <a:effectLst/>
                <a:uLnTx/>
                <a:uFillTx/>
                <a:latin typeface="Arial"/>
                <a:cs typeface="Arial"/>
                <a:sym typeface="Arial"/>
              </a:rPr>
              <a:t>Dépôt gratuit</a:t>
            </a:r>
          </a:p>
          <a:p>
            <a:pPr marL="271463" marR="0" lvl="0" indent="176213" algn="l" defTabSz="914400" rtl="0" eaLnBrk="1" fontAlgn="auto" latinLnBrk="0" hangingPunct="1">
              <a:lnSpc>
                <a:spcPct val="100000"/>
              </a:lnSpc>
              <a:spcBef>
                <a:spcPts val="300"/>
              </a:spcBef>
              <a:spcAft>
                <a:spcPts val="0"/>
              </a:spcAft>
              <a:buClr>
                <a:srgbClr val="E2007A"/>
              </a:buClr>
              <a:buSzTx/>
              <a:buFont typeface="Arial" panose="020B0604020202020204" pitchFamily="34" charset="0"/>
              <a:buChar char="•"/>
              <a:tabLst/>
              <a:defRPr/>
            </a:pPr>
            <a:r>
              <a:rPr kumimoji="0" lang="fr-FR" sz="1600" b="0" i="0" u="none" strike="noStrike" kern="0" cap="none" spc="0" normalizeH="0" baseline="0" noProof="0" dirty="0">
                <a:ln>
                  <a:noFill/>
                </a:ln>
                <a:solidFill>
                  <a:srgbClr val="000000"/>
                </a:solidFill>
                <a:effectLst/>
                <a:uLnTx/>
                <a:uFillTx/>
                <a:latin typeface="Arial"/>
                <a:cs typeface="Arial"/>
                <a:sym typeface="Arial"/>
              </a:rPr>
              <a:t>Ouvert aux UR, aux projets et aux partenaires de projets</a:t>
            </a:r>
          </a:p>
          <a:p>
            <a:pPr marL="271463" marR="0" lvl="0" indent="176213" algn="l" defTabSz="914400" rtl="0" eaLnBrk="1" fontAlgn="auto" latinLnBrk="0" hangingPunct="1">
              <a:lnSpc>
                <a:spcPct val="100000"/>
              </a:lnSpc>
              <a:spcBef>
                <a:spcPts val="300"/>
              </a:spcBef>
              <a:spcAft>
                <a:spcPts val="0"/>
              </a:spcAft>
              <a:buClr>
                <a:srgbClr val="E2007A"/>
              </a:buClr>
              <a:buSzTx/>
              <a:buFont typeface="Arial" panose="020B0604020202020204" pitchFamily="34" charset="0"/>
              <a:buChar char="•"/>
              <a:tabLst/>
              <a:defRPr/>
            </a:pPr>
            <a:r>
              <a:rPr kumimoji="0" lang="fr-FR" sz="1600" b="0" i="0" u="none" strike="noStrike" kern="0" cap="none" spc="0" normalizeH="0" baseline="0" noProof="0" dirty="0">
                <a:ln>
                  <a:noFill/>
                </a:ln>
                <a:solidFill>
                  <a:srgbClr val="000000"/>
                </a:solidFill>
                <a:effectLst/>
                <a:uLnTx/>
                <a:uFillTx/>
                <a:latin typeface="Arial"/>
                <a:cs typeface="Arial"/>
                <a:sym typeface="Arial"/>
              </a:rPr>
              <a:t>Appui : </a:t>
            </a:r>
            <a:r>
              <a:rPr kumimoji="0" lang="fr-FR" sz="1600" b="0" i="0" u="none" strike="noStrike" kern="0" cap="none" spc="0" normalizeH="0" baseline="0" noProof="0" dirty="0">
                <a:ln>
                  <a:noFill/>
                </a:ln>
                <a:solidFill>
                  <a:srgbClr val="E2007A">
                    <a:lumMod val="60000"/>
                    <a:lumOff val="40000"/>
                  </a:srgbClr>
                </a:solidFill>
                <a:effectLst/>
                <a:uLnTx/>
                <a:uFillTx/>
                <a:latin typeface="Arial"/>
                <a:cs typeface="Arial"/>
                <a:sym typeface="Arial"/>
              </a:rPr>
              <a:t>Céline Barthelemy et Gwenaël Doux </a:t>
            </a:r>
            <a:r>
              <a:rPr kumimoji="0" lang="fr-FR" sz="1600" b="0" i="0" u="none" strike="noStrike" kern="0" cap="none" spc="0" normalizeH="0" baseline="0" noProof="0" dirty="0">
                <a:ln>
                  <a:noFill/>
                </a:ln>
                <a:solidFill>
                  <a:prstClr val="black"/>
                </a:solidFill>
                <a:effectLst/>
                <a:uLnTx/>
                <a:uFillTx/>
                <a:latin typeface="Arial"/>
                <a:cs typeface="Arial"/>
                <a:sym typeface="Arial"/>
              </a:rPr>
              <a:t>(Dist)</a:t>
            </a:r>
          </a:p>
        </p:txBody>
      </p:sp>
      <p:grpSp>
        <p:nvGrpSpPr>
          <p:cNvPr id="12" name="Groupe 11">
            <a:extLst>
              <a:ext uri="{FF2B5EF4-FFF2-40B4-BE49-F238E27FC236}">
                <a16:creationId xmlns:a16="http://schemas.microsoft.com/office/drawing/2014/main" id="{BAE302A2-E79A-4B06-BD3E-419166D2BF50}"/>
              </a:ext>
            </a:extLst>
          </p:cNvPr>
          <p:cNvGrpSpPr/>
          <p:nvPr/>
        </p:nvGrpSpPr>
        <p:grpSpPr>
          <a:xfrm>
            <a:off x="5199161" y="597201"/>
            <a:ext cx="1760958" cy="705564"/>
            <a:chOff x="6759190" y="87677"/>
            <a:chExt cx="2347943" cy="940753"/>
          </a:xfrm>
        </p:grpSpPr>
        <p:pic>
          <p:nvPicPr>
            <p:cNvPr id="13" name="Picture 2">
              <a:extLst>
                <a:ext uri="{FF2B5EF4-FFF2-40B4-BE49-F238E27FC236}">
                  <a16:creationId xmlns:a16="http://schemas.microsoft.com/office/drawing/2014/main" id="{381B96C7-2FC0-4DCD-8E13-5DB1CC2536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9190" y="87677"/>
              <a:ext cx="2249366" cy="893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Image 13">
              <a:extLst>
                <a:ext uri="{FF2B5EF4-FFF2-40B4-BE49-F238E27FC236}">
                  <a16:creationId xmlns:a16="http://schemas.microsoft.com/office/drawing/2014/main" id="{2C9192C9-70CB-4DA5-8E06-A35DD9E286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60" y="87677"/>
              <a:ext cx="855273" cy="264095"/>
            </a:xfrm>
            <a:prstGeom prst="rect">
              <a:avLst/>
            </a:prstGeom>
          </p:spPr>
        </p:pic>
        <p:sp>
          <p:nvSpPr>
            <p:cNvPr id="17" name="ZoneTexte 16">
              <a:extLst>
                <a:ext uri="{FF2B5EF4-FFF2-40B4-BE49-F238E27FC236}">
                  <a16:creationId xmlns:a16="http://schemas.microsoft.com/office/drawing/2014/main" id="{E9284097-9239-4A35-8E18-52C2B0F9032E}"/>
                </a:ext>
              </a:extLst>
            </p:cNvPr>
            <p:cNvSpPr txBox="1"/>
            <p:nvPr/>
          </p:nvSpPr>
          <p:spPr>
            <a:xfrm>
              <a:off x="6836854" y="689875"/>
              <a:ext cx="2270279" cy="338555"/>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fr-FR" sz="1050" b="0" i="0" u="none" strike="noStrike" kern="1200" cap="none" spc="0" normalizeH="0" baseline="0" noProof="0" dirty="0">
                  <a:ln>
                    <a:noFill/>
                  </a:ln>
                  <a:solidFill>
                    <a:prstClr val="black"/>
                  </a:solidFill>
                  <a:effectLst/>
                  <a:uLnTx/>
                  <a:uFillTx/>
                  <a:latin typeface="Arial"/>
                  <a:ea typeface="+mn-ea"/>
                  <a:cs typeface="Arial"/>
                  <a:sym typeface="Arial"/>
                  <a:hlinkClick r:id="rId5"/>
                </a:rPr>
                <a:t>https://dataverse.cirad.fr/</a:t>
              </a:r>
              <a:r>
                <a:rPr kumimoji="0" lang="fr-FR" sz="1050" b="0" i="0" u="none" strike="noStrike" kern="1200" cap="none" spc="0" normalizeH="0" baseline="0" noProof="0" dirty="0">
                  <a:ln>
                    <a:noFill/>
                  </a:ln>
                  <a:solidFill>
                    <a:prstClr val="black"/>
                  </a:solidFill>
                  <a:effectLst/>
                  <a:uLnTx/>
                  <a:uFillTx/>
                  <a:latin typeface="Arial"/>
                  <a:ea typeface="+mn-ea"/>
                  <a:cs typeface="Arial"/>
                  <a:sym typeface="Arial"/>
                </a:rPr>
                <a:t> </a:t>
              </a:r>
            </a:p>
          </p:txBody>
        </p:sp>
      </p:grpSp>
      <p:sp>
        <p:nvSpPr>
          <p:cNvPr id="21" name="ZoneTexte 20">
            <a:extLst>
              <a:ext uri="{FF2B5EF4-FFF2-40B4-BE49-F238E27FC236}">
                <a16:creationId xmlns:a16="http://schemas.microsoft.com/office/drawing/2014/main" id="{F6A0A89F-D8D1-47E1-8C78-45FF1D5547F5}"/>
              </a:ext>
            </a:extLst>
          </p:cNvPr>
          <p:cNvSpPr txBox="1"/>
          <p:nvPr/>
        </p:nvSpPr>
        <p:spPr>
          <a:xfrm>
            <a:off x="338898" y="2454080"/>
            <a:ext cx="6318366" cy="1000274"/>
          </a:xfrm>
          <a:prstGeom prst="rect">
            <a:avLst/>
          </a:prstGeom>
          <a:noFill/>
        </p:spPr>
        <p:txBody>
          <a:bodyPr wrap="square" rtlCol="0">
            <a:spAutoFit/>
          </a:bodyPr>
          <a:lstStyle/>
          <a:p>
            <a:pPr marL="342900" marR="0" lvl="0" indent="-342900" algn="l" defTabSz="342900" rtl="0" eaLnBrk="1" fontAlgn="auto" latinLnBrk="0" hangingPunct="1">
              <a:lnSpc>
                <a:spcPct val="100000"/>
              </a:lnSpc>
              <a:spcBef>
                <a:spcPts val="450"/>
              </a:spcBef>
              <a:spcAft>
                <a:spcPts val="0"/>
              </a:spcAft>
              <a:buClr>
                <a:srgbClr val="E2007A"/>
              </a:buClr>
              <a:buSzTx/>
              <a:buFont typeface="Wingdings" panose="05000000000000000000" pitchFamily="2" charset="2"/>
              <a:buChar char="§"/>
              <a:tabLst/>
              <a:defRPr/>
            </a:pPr>
            <a:r>
              <a:rPr kumimoji="0" lang="fr-FR" sz="2200" b="0" i="0" u="none" strike="noStrike" kern="0" cap="none" spc="0" normalizeH="0" baseline="0" noProof="0" dirty="0">
                <a:ln>
                  <a:noFill/>
                </a:ln>
                <a:solidFill>
                  <a:srgbClr val="0066FF"/>
                </a:solidFill>
                <a:effectLst/>
                <a:uLnTx/>
                <a:uFillTx/>
                <a:latin typeface="Arial"/>
                <a:cs typeface="Arial"/>
                <a:sym typeface="Arial"/>
              </a:rPr>
              <a:t>Entrepôt reconnu par les éditeurs</a:t>
            </a:r>
          </a:p>
          <a:p>
            <a:pPr marL="271463" marR="0" lvl="0" indent="176213" algn="l" defTabSz="342900" rtl="0" eaLnBrk="1" fontAlgn="auto" latinLnBrk="0" hangingPunct="1">
              <a:lnSpc>
                <a:spcPct val="100000"/>
              </a:lnSpc>
              <a:spcBef>
                <a:spcPts val="300"/>
              </a:spcBef>
              <a:spcAft>
                <a:spcPts val="0"/>
              </a:spcAft>
              <a:buClr>
                <a:srgbClr val="E2007A"/>
              </a:buClr>
              <a:buSzTx/>
              <a:buFont typeface="Arial" panose="020B0604020202020204" pitchFamily="34" charset="0"/>
              <a:buChar char="•"/>
              <a:tabLst>
                <a:tab pos="671513" algn="l"/>
              </a:tabLst>
              <a:defRPr/>
            </a:pPr>
            <a:r>
              <a:rPr kumimoji="0" lang="fr-FR" sz="1600" b="0" i="0" u="none" strike="noStrike" kern="0" cap="none" spc="0" normalizeH="0" baseline="0" noProof="0" dirty="0">
                <a:ln>
                  <a:noFill/>
                </a:ln>
                <a:solidFill>
                  <a:srgbClr val="000000"/>
                </a:solidFill>
                <a:effectLst/>
                <a:uLnTx/>
                <a:uFillTx/>
                <a:latin typeface="Arial"/>
                <a:cs typeface="Arial"/>
                <a:sym typeface="Arial"/>
              </a:rPr>
              <a:t>Vous pouvez y déposer vos données</a:t>
            </a:r>
          </a:p>
          <a:p>
            <a:pPr marL="271463" marR="0" lvl="0" indent="176213" algn="l" defTabSz="342900" rtl="0" eaLnBrk="1" fontAlgn="auto" latinLnBrk="0" hangingPunct="1">
              <a:lnSpc>
                <a:spcPct val="100000"/>
              </a:lnSpc>
              <a:spcBef>
                <a:spcPts val="300"/>
              </a:spcBef>
              <a:spcAft>
                <a:spcPts val="0"/>
              </a:spcAft>
              <a:buClr>
                <a:srgbClr val="E2007A"/>
              </a:buClr>
              <a:buSzTx/>
              <a:buFont typeface="Arial" panose="020B0604020202020204" pitchFamily="34" charset="0"/>
              <a:buChar char="•"/>
              <a:tabLst/>
              <a:defRPr/>
            </a:pPr>
            <a:r>
              <a:rPr kumimoji="0" lang="fr-FR" sz="1600" b="0" i="0" u="none" strike="noStrike" kern="0" cap="none" spc="0" normalizeH="0" baseline="0" noProof="0" dirty="0">
                <a:ln>
                  <a:noFill/>
                </a:ln>
                <a:solidFill>
                  <a:srgbClr val="000000"/>
                </a:solidFill>
                <a:effectLst/>
                <a:uLnTx/>
                <a:uFillTx/>
                <a:latin typeface="Arial"/>
                <a:cs typeface="Arial"/>
                <a:sym typeface="Arial"/>
              </a:rPr>
              <a:t>Choisir une licence de diffusion, parfois un embargo</a:t>
            </a:r>
          </a:p>
        </p:txBody>
      </p:sp>
      <p:sp>
        <p:nvSpPr>
          <p:cNvPr id="16" name="ZoneTexte 15">
            <a:extLst>
              <a:ext uri="{FF2B5EF4-FFF2-40B4-BE49-F238E27FC236}">
                <a16:creationId xmlns:a16="http://schemas.microsoft.com/office/drawing/2014/main" id="{0FA686AA-9C94-4CD6-A7BE-02281EA8775E}"/>
              </a:ext>
            </a:extLst>
          </p:cNvPr>
          <p:cNvSpPr txBox="1"/>
          <p:nvPr/>
        </p:nvSpPr>
        <p:spPr>
          <a:xfrm>
            <a:off x="350804" y="3420334"/>
            <a:ext cx="6318366" cy="1115690"/>
          </a:xfrm>
          <a:prstGeom prst="rect">
            <a:avLst/>
          </a:prstGeom>
          <a:noFill/>
        </p:spPr>
        <p:txBody>
          <a:bodyPr wrap="square" rtlCol="0">
            <a:spAutoFit/>
          </a:bodyPr>
          <a:lstStyle/>
          <a:p>
            <a:pPr marL="271463" marR="0" lvl="0" indent="176213" algn="l" defTabSz="342900" rtl="0" eaLnBrk="1" fontAlgn="auto" latinLnBrk="0" hangingPunct="1">
              <a:lnSpc>
                <a:spcPct val="100000"/>
              </a:lnSpc>
              <a:spcBef>
                <a:spcPts val="300"/>
              </a:spcBef>
              <a:spcAft>
                <a:spcPts val="0"/>
              </a:spcAft>
              <a:buClr>
                <a:srgbClr val="E2007A"/>
              </a:buClr>
              <a:buSzTx/>
              <a:buFont typeface="Arial" panose="020B0604020202020204" pitchFamily="34" charset="0"/>
              <a:buChar char="•"/>
              <a:tabLst/>
              <a:defRPr/>
            </a:pPr>
            <a:r>
              <a:rPr kumimoji="0" lang="fr-FR" sz="1600" b="0" i="0" u="none" strike="noStrike" kern="0" cap="none" spc="0" normalizeH="0" baseline="0" noProof="0" dirty="0">
                <a:ln>
                  <a:noFill/>
                </a:ln>
                <a:solidFill>
                  <a:srgbClr val="000000"/>
                </a:solidFill>
                <a:effectLst/>
                <a:uLnTx/>
                <a:uFillTx/>
                <a:latin typeface="Arial"/>
                <a:cs typeface="Arial"/>
                <a:sym typeface="Wingdings" panose="05000000000000000000" pitchFamily="2" charset="2"/>
              </a:rPr>
              <a:t>Un DOI sera attribué aux jeu de données pour insérer dans le 				manuscrit du </a:t>
            </a:r>
            <a:r>
              <a:rPr kumimoji="0" lang="fr-FR" sz="1600" b="0" i="1" u="none" strike="noStrike" kern="0" cap="none" spc="0" normalizeH="0" baseline="0" noProof="0" dirty="0">
                <a:ln>
                  <a:noFill/>
                </a:ln>
                <a:solidFill>
                  <a:srgbClr val="000000"/>
                </a:solidFill>
                <a:effectLst/>
                <a:uLnTx/>
                <a:uFillTx/>
                <a:latin typeface="Arial"/>
                <a:cs typeface="Arial"/>
                <a:sym typeface="Wingdings" panose="05000000000000000000" pitchFamily="2" charset="2"/>
              </a:rPr>
              <a:t>Data paper</a:t>
            </a:r>
          </a:p>
          <a:p>
            <a:pPr marL="271463" marR="0" lvl="0" indent="176213" algn="l" defTabSz="342900" rtl="0" eaLnBrk="1" fontAlgn="auto" latinLnBrk="0" hangingPunct="1">
              <a:lnSpc>
                <a:spcPct val="100000"/>
              </a:lnSpc>
              <a:spcBef>
                <a:spcPts val="300"/>
              </a:spcBef>
              <a:spcAft>
                <a:spcPts val="0"/>
              </a:spcAft>
              <a:buClr>
                <a:srgbClr val="E2007A"/>
              </a:buClr>
              <a:buSzTx/>
              <a:buFont typeface="Arial" panose="020B0604020202020204" pitchFamily="34" charset="0"/>
              <a:buChar char="•"/>
              <a:tabLst/>
              <a:defRPr/>
            </a:pPr>
            <a:r>
              <a:rPr kumimoji="0" lang="fr-FR" sz="1600" b="0" i="0" u="none" strike="noStrike" kern="0" cap="none" spc="0" normalizeH="0" baseline="0" noProof="0" dirty="0">
                <a:ln>
                  <a:noFill/>
                </a:ln>
                <a:solidFill>
                  <a:srgbClr val="000000"/>
                </a:solidFill>
                <a:effectLst/>
                <a:uLnTx/>
                <a:uFillTx/>
                <a:latin typeface="Arial"/>
                <a:cs typeface="Arial"/>
                <a:sym typeface="Wingdings" panose="05000000000000000000" pitchFamily="2" charset="2"/>
              </a:rPr>
              <a:t>Ou une URL privée pour transmettre de manière sécurisée aux reviewers l’accès à vos données.</a:t>
            </a:r>
            <a:endParaRPr kumimoji="0" lang="fr-FR" sz="16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8" name="Image 17">
            <a:extLst>
              <a:ext uri="{FF2B5EF4-FFF2-40B4-BE49-F238E27FC236}">
                <a16:creationId xmlns:a16="http://schemas.microsoft.com/office/drawing/2014/main" id="{D4B072DA-D77A-4877-96BB-1760E7B235C1}"/>
              </a:ext>
            </a:extLst>
          </p:cNvPr>
          <p:cNvPicPr>
            <a:picLocks noChangeAspect="1"/>
          </p:cNvPicPr>
          <p:nvPr/>
        </p:nvPicPr>
        <p:blipFill>
          <a:blip r:embed="rId6"/>
          <a:stretch>
            <a:fillRect/>
          </a:stretch>
        </p:blipFill>
        <p:spPr>
          <a:xfrm>
            <a:off x="6129398" y="4833871"/>
            <a:ext cx="688321" cy="242477"/>
          </a:xfrm>
          <a:prstGeom prst="rect">
            <a:avLst/>
          </a:prstGeom>
        </p:spPr>
      </p:pic>
      <p:sp>
        <p:nvSpPr>
          <p:cNvPr id="11" name="Google Shape;105;p8">
            <a:extLst>
              <a:ext uri="{FF2B5EF4-FFF2-40B4-BE49-F238E27FC236}">
                <a16:creationId xmlns:a16="http://schemas.microsoft.com/office/drawing/2014/main" id="{056FDD9A-25A2-44D5-89E9-627C02BC4075}"/>
              </a:ext>
            </a:extLst>
          </p:cNvPr>
          <p:cNvSpPr txBox="1">
            <a:spLocks/>
          </p:cNvSpPr>
          <p:nvPr/>
        </p:nvSpPr>
        <p:spPr>
          <a:xfrm>
            <a:off x="168166" y="44161"/>
            <a:ext cx="6589844"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L’entrepôt Dataverse du Cirad</a:t>
            </a:r>
          </a:p>
        </p:txBody>
      </p:sp>
    </p:spTree>
    <p:extLst>
      <p:ext uri="{BB962C8B-B14F-4D97-AF65-F5344CB8AC3E}">
        <p14:creationId xmlns:p14="http://schemas.microsoft.com/office/powerpoint/2010/main" val="134222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6"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8" name="Image 17">
            <a:extLst>
              <a:ext uri="{FF2B5EF4-FFF2-40B4-BE49-F238E27FC236}">
                <a16:creationId xmlns:a16="http://schemas.microsoft.com/office/drawing/2014/main" id="{D36737D9-9E04-44CA-8D9B-028D5BC643CA}"/>
              </a:ext>
            </a:extLst>
          </p:cNvPr>
          <p:cNvPicPr>
            <a:picLocks noChangeAspect="1"/>
          </p:cNvPicPr>
          <p:nvPr/>
        </p:nvPicPr>
        <p:blipFill>
          <a:blip r:embed="rId3"/>
          <a:stretch>
            <a:fillRect/>
          </a:stretch>
        </p:blipFill>
        <p:spPr>
          <a:xfrm>
            <a:off x="6129398" y="4833871"/>
            <a:ext cx="688321" cy="242477"/>
          </a:xfrm>
          <a:prstGeom prst="rect">
            <a:avLst/>
          </a:prstGeom>
        </p:spPr>
      </p:pic>
      <p:sp>
        <p:nvSpPr>
          <p:cNvPr id="6" name="Google Shape;105;p8">
            <a:extLst>
              <a:ext uri="{FF2B5EF4-FFF2-40B4-BE49-F238E27FC236}">
                <a16:creationId xmlns:a16="http://schemas.microsoft.com/office/drawing/2014/main" id="{2BD288B2-AE1C-49EC-9FEF-F87E8C72AB91}"/>
              </a:ext>
            </a:extLst>
          </p:cNvPr>
          <p:cNvSpPr txBox="1">
            <a:spLocks/>
          </p:cNvSpPr>
          <p:nvPr/>
        </p:nvSpPr>
        <p:spPr>
          <a:xfrm>
            <a:off x="168166" y="44161"/>
            <a:ext cx="6589844"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Critères de choix d’un entrepôt</a:t>
            </a:r>
          </a:p>
        </p:txBody>
      </p:sp>
      <p:sp>
        <p:nvSpPr>
          <p:cNvPr id="7" name="Rectangle 6">
            <a:extLst>
              <a:ext uri="{FF2B5EF4-FFF2-40B4-BE49-F238E27FC236}">
                <a16:creationId xmlns:a16="http://schemas.microsoft.com/office/drawing/2014/main" id="{FBC18E1D-7F7E-4FB0-8A60-6CA451607C82}"/>
              </a:ext>
            </a:extLst>
          </p:cNvPr>
          <p:cNvSpPr/>
          <p:nvPr/>
        </p:nvSpPr>
        <p:spPr>
          <a:xfrm>
            <a:off x="360000" y="900000"/>
            <a:ext cx="6318000" cy="430887"/>
          </a:xfrm>
          <a:prstGeom prst="rect">
            <a:avLst/>
          </a:prstGeom>
        </p:spPr>
        <p:txBody>
          <a:bodyPr wrap="square">
            <a:spAutoFit/>
          </a:bodyPr>
          <a:lstStyle/>
          <a:p>
            <a:pPr marL="342900" marR="0" lvl="0" indent="-342900" algn="l" defTabSz="342900" rtl="0" eaLnBrk="1" fontAlgn="auto" latinLnBrk="0" hangingPunct="1">
              <a:lnSpc>
                <a:spcPct val="100000"/>
              </a:lnSpc>
              <a:spcBef>
                <a:spcPts val="450"/>
              </a:spcBef>
              <a:spcAft>
                <a:spcPts val="0"/>
              </a:spcAft>
              <a:buClr>
                <a:srgbClr val="E2007A"/>
              </a:buClr>
              <a:buSzTx/>
              <a:buFont typeface="Wingdings" panose="05000000000000000000" pitchFamily="2" charset="2"/>
              <a:buChar char="§"/>
              <a:tabLst/>
              <a:defRPr/>
            </a:pPr>
            <a:r>
              <a:rPr kumimoji="0" lang="fr-FR" sz="2200" b="0" i="0" u="none" strike="noStrike" kern="0" cap="none" spc="0" normalizeH="0" baseline="0" noProof="0" dirty="0">
                <a:ln>
                  <a:noFill/>
                </a:ln>
                <a:solidFill>
                  <a:srgbClr val="0066FF"/>
                </a:solidFill>
                <a:effectLst/>
                <a:uLnTx/>
                <a:uFillTx/>
                <a:latin typeface="Arial"/>
                <a:cs typeface="Arial"/>
                <a:sym typeface="Arial"/>
              </a:rPr>
              <a:t>Entrepôt reconnu dans la discipline</a:t>
            </a:r>
          </a:p>
        </p:txBody>
      </p:sp>
      <p:sp>
        <p:nvSpPr>
          <p:cNvPr id="8" name="Rectangle 7">
            <a:extLst>
              <a:ext uri="{FF2B5EF4-FFF2-40B4-BE49-F238E27FC236}">
                <a16:creationId xmlns:a16="http://schemas.microsoft.com/office/drawing/2014/main" id="{A4C3C826-7D24-4BED-A012-472C253A8515}"/>
              </a:ext>
            </a:extLst>
          </p:cNvPr>
          <p:cNvSpPr/>
          <p:nvPr/>
        </p:nvSpPr>
        <p:spPr>
          <a:xfrm>
            <a:off x="689012" y="1311164"/>
            <a:ext cx="5528907" cy="959237"/>
          </a:xfrm>
          <a:prstGeom prst="rect">
            <a:avLst/>
          </a:prstGeom>
        </p:spPr>
        <p:txBody>
          <a:bodyPr wrap="square">
            <a:spAutoFit/>
          </a:bodyPr>
          <a:lstStyle/>
          <a:p>
            <a:pPr marL="271463" marR="0" lvl="0" indent="-271463" algn="l" defTabSz="914400" rtl="0" eaLnBrk="1" fontAlgn="auto" latinLnBrk="0" hangingPunct="1">
              <a:lnSpc>
                <a:spcPct val="100000"/>
              </a:lnSpc>
              <a:spcBef>
                <a:spcPts val="450"/>
              </a:spcBef>
              <a:spcAft>
                <a:spcPts val="0"/>
              </a:spcAft>
              <a:buClr>
                <a:srgbClr val="E2007A"/>
              </a:buClr>
              <a:buSzTx/>
              <a:buFont typeface="Arial" panose="020B0604020202020204" pitchFamily="34" charset="0"/>
              <a:buChar char="•"/>
              <a:tabLst/>
              <a:defRPr/>
            </a:pPr>
            <a:r>
              <a:rPr kumimoji="0" lang="fr-FR" sz="1600" b="0" i="0" u="none" strike="noStrike" kern="0" cap="none" spc="0" normalizeH="0" baseline="0" noProof="0" dirty="0">
                <a:ln>
                  <a:noFill/>
                </a:ln>
                <a:solidFill>
                  <a:srgbClr val="000000"/>
                </a:solidFill>
                <a:effectLst/>
                <a:uLnTx/>
                <a:uFillTx/>
                <a:latin typeface="Arial"/>
                <a:cs typeface="Arial"/>
                <a:sym typeface="Arial"/>
              </a:rPr>
              <a:t>Porté par une communauté scientifique</a:t>
            </a:r>
          </a:p>
          <a:p>
            <a:pPr marL="271463" marR="0" lvl="0" indent="-271463" algn="l" defTabSz="914400" rtl="0" eaLnBrk="1" fontAlgn="auto" latinLnBrk="0" hangingPunct="1">
              <a:lnSpc>
                <a:spcPct val="100000"/>
              </a:lnSpc>
              <a:spcBef>
                <a:spcPts val="450"/>
              </a:spcBef>
              <a:spcAft>
                <a:spcPts val="0"/>
              </a:spcAft>
              <a:buClr>
                <a:srgbClr val="E2007A"/>
              </a:buClr>
              <a:buSzTx/>
              <a:buFont typeface="Arial" panose="020B0604020202020204" pitchFamily="34" charset="0"/>
              <a:buChar char="•"/>
              <a:tabLst/>
              <a:defRPr/>
            </a:pPr>
            <a:r>
              <a:rPr kumimoji="0" lang="fr-FR" sz="1600" b="0" i="0" u="none" strike="noStrike" kern="0" cap="none" spc="0" normalizeH="0" baseline="0" noProof="0" dirty="0">
                <a:ln>
                  <a:noFill/>
                </a:ln>
                <a:solidFill>
                  <a:srgbClr val="000000"/>
                </a:solidFill>
                <a:effectLst/>
                <a:uLnTx/>
                <a:uFillTx/>
                <a:latin typeface="Arial"/>
                <a:cs typeface="Arial"/>
                <a:sym typeface="Arial"/>
              </a:rPr>
              <a:t>Correspondant aux publics scientifiques visés</a:t>
            </a:r>
          </a:p>
          <a:p>
            <a:pPr marL="271463" marR="0" lvl="0" indent="-271463" algn="l" defTabSz="914400" rtl="0" eaLnBrk="1" fontAlgn="auto" latinLnBrk="0" hangingPunct="1">
              <a:lnSpc>
                <a:spcPct val="100000"/>
              </a:lnSpc>
              <a:spcBef>
                <a:spcPts val="450"/>
              </a:spcBef>
              <a:spcAft>
                <a:spcPts val="0"/>
              </a:spcAft>
              <a:buClr>
                <a:srgbClr val="E2007A"/>
              </a:buClr>
              <a:buSzTx/>
              <a:buFont typeface="Arial" panose="020B0604020202020204" pitchFamily="34" charset="0"/>
              <a:buChar char="•"/>
              <a:tabLst/>
              <a:defRPr/>
            </a:pPr>
            <a:r>
              <a:rPr kumimoji="0" lang="fr-FR" sz="1600" b="0" i="0" u="none" strike="noStrike" kern="0" cap="none" spc="0" normalizeH="0" baseline="0" noProof="0" dirty="0">
                <a:ln>
                  <a:noFill/>
                </a:ln>
                <a:solidFill>
                  <a:srgbClr val="000000"/>
                </a:solidFill>
                <a:effectLst/>
                <a:uLnTx/>
                <a:uFillTx/>
                <a:latin typeface="Arial"/>
                <a:cs typeface="Arial"/>
                <a:sym typeface="Arial"/>
              </a:rPr>
              <a:t>Valorisant vos données</a:t>
            </a:r>
          </a:p>
        </p:txBody>
      </p:sp>
      <p:sp>
        <p:nvSpPr>
          <p:cNvPr id="10" name="ZoneTexte 9">
            <a:extLst>
              <a:ext uri="{FF2B5EF4-FFF2-40B4-BE49-F238E27FC236}">
                <a16:creationId xmlns:a16="http://schemas.microsoft.com/office/drawing/2014/main" id="{5499B185-0110-49A4-816C-705805CC5166}"/>
              </a:ext>
            </a:extLst>
          </p:cNvPr>
          <p:cNvSpPr txBox="1"/>
          <p:nvPr/>
        </p:nvSpPr>
        <p:spPr>
          <a:xfrm>
            <a:off x="360000" y="2306541"/>
            <a:ext cx="6398010" cy="2092881"/>
          </a:xfrm>
          <a:prstGeom prst="rect">
            <a:avLst/>
          </a:prstGeom>
          <a:solidFill>
            <a:sysClr val="window" lastClr="FFFFFF"/>
          </a:solidFill>
          <a:ln w="25400" cap="flat" cmpd="sng" algn="ctr">
            <a:noFill/>
            <a:prstDash val="solid"/>
          </a:ln>
          <a:effectLst/>
        </p:spPr>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marR="0" lvl="0" indent="-342900" algn="l" defTabSz="342900" rtl="0" eaLnBrk="1" fontAlgn="auto" latinLnBrk="0" hangingPunct="1">
              <a:lnSpc>
                <a:spcPct val="100000"/>
              </a:lnSpc>
              <a:spcBef>
                <a:spcPts val="600"/>
              </a:spcBef>
              <a:spcAft>
                <a:spcPts val="600"/>
              </a:spcAft>
              <a:buClr>
                <a:srgbClr val="E2007A"/>
              </a:buClr>
              <a:buSzTx/>
              <a:buFont typeface="Wingdings" panose="05000000000000000000" pitchFamily="2" charset="2"/>
              <a:buChar char="§"/>
              <a:tabLst/>
              <a:defRPr/>
            </a:pPr>
            <a:r>
              <a:rPr kumimoji="0" lang="fr-FR" sz="1800" b="0" i="0" u="none" strike="noStrike" kern="0" cap="none" spc="0" normalizeH="0" baseline="0" noProof="0" dirty="0">
                <a:ln>
                  <a:noFill/>
                </a:ln>
                <a:solidFill>
                  <a:srgbClr val="0066FF"/>
                </a:solidFill>
                <a:effectLst/>
                <a:uLnTx/>
                <a:uFillTx/>
                <a:latin typeface="Arial"/>
                <a:ea typeface="Arial"/>
                <a:cs typeface="Arial"/>
                <a:sym typeface="Arial"/>
              </a:rPr>
              <a:t>Visible dans les moteurs de recherche</a:t>
            </a:r>
          </a:p>
          <a:p>
            <a:pPr marL="342900" marR="0" lvl="0" indent="-342900" algn="l" defTabSz="342900" rtl="0" eaLnBrk="1" fontAlgn="auto" latinLnBrk="0" hangingPunct="1">
              <a:lnSpc>
                <a:spcPct val="100000"/>
              </a:lnSpc>
              <a:spcBef>
                <a:spcPts val="600"/>
              </a:spcBef>
              <a:spcAft>
                <a:spcPts val="600"/>
              </a:spcAft>
              <a:buClr>
                <a:srgbClr val="E2007A"/>
              </a:buClr>
              <a:buSzTx/>
              <a:buFont typeface="Wingdings" panose="05000000000000000000" pitchFamily="2" charset="2"/>
              <a:buChar char="§"/>
              <a:tabLst/>
              <a:defRPr/>
            </a:pPr>
            <a:r>
              <a:rPr kumimoji="0" lang="fr-FR" sz="1800" b="0" i="0" u="none" strike="noStrike" kern="0" cap="none" spc="0" normalizeH="0" baseline="0" noProof="0" dirty="0">
                <a:ln>
                  <a:noFill/>
                </a:ln>
                <a:solidFill>
                  <a:srgbClr val="0066FF"/>
                </a:solidFill>
                <a:effectLst/>
                <a:uLnTx/>
                <a:uFillTx/>
                <a:latin typeface="Arial"/>
                <a:ea typeface="Arial"/>
                <a:cs typeface="Arial"/>
                <a:sym typeface="Arial"/>
              </a:rPr>
              <a:t>Délivrant un identifiant numérique pérenne et unique</a:t>
            </a:r>
          </a:p>
          <a:p>
            <a:pPr marL="342900" marR="0" lvl="0" indent="-342900" algn="l" defTabSz="342900" rtl="0" eaLnBrk="1" fontAlgn="auto" latinLnBrk="0" hangingPunct="1">
              <a:lnSpc>
                <a:spcPct val="100000"/>
              </a:lnSpc>
              <a:spcBef>
                <a:spcPts val="600"/>
              </a:spcBef>
              <a:spcAft>
                <a:spcPts val="600"/>
              </a:spcAft>
              <a:buClr>
                <a:srgbClr val="E2007A"/>
              </a:buClr>
              <a:buSzTx/>
              <a:buFont typeface="Wingdings" panose="05000000000000000000" pitchFamily="2" charset="2"/>
              <a:buChar char="§"/>
              <a:tabLst/>
              <a:defRPr/>
            </a:pPr>
            <a:r>
              <a:rPr kumimoji="0" lang="fr-FR" sz="1800" b="0" i="0" u="none" strike="noStrike" kern="0" cap="none" spc="0" normalizeH="0" baseline="0" noProof="0" dirty="0">
                <a:ln>
                  <a:noFill/>
                </a:ln>
                <a:solidFill>
                  <a:srgbClr val="0066FF"/>
                </a:solidFill>
                <a:effectLst/>
                <a:uLnTx/>
                <a:uFillTx/>
                <a:latin typeface="Arial"/>
                <a:ea typeface="Arial"/>
                <a:cs typeface="Arial"/>
                <a:sym typeface="Arial"/>
              </a:rPr>
              <a:t>Adapté à la taille de vos fichiers</a:t>
            </a:r>
          </a:p>
          <a:p>
            <a:pPr marL="342900" marR="0" lvl="0" indent="-342900" algn="l" defTabSz="342900" rtl="0" eaLnBrk="1" fontAlgn="auto" latinLnBrk="0" hangingPunct="1">
              <a:lnSpc>
                <a:spcPct val="100000"/>
              </a:lnSpc>
              <a:spcBef>
                <a:spcPts val="600"/>
              </a:spcBef>
              <a:spcAft>
                <a:spcPts val="600"/>
              </a:spcAft>
              <a:buClr>
                <a:srgbClr val="E2007A"/>
              </a:buClr>
              <a:buSzTx/>
              <a:buFont typeface="Wingdings" panose="05000000000000000000" pitchFamily="2" charset="2"/>
              <a:buChar char="§"/>
              <a:tabLst/>
              <a:defRPr/>
            </a:pPr>
            <a:r>
              <a:rPr kumimoji="0" lang="fr-FR" sz="1800" b="0" i="0" u="none" strike="noStrike" kern="0" cap="none" spc="0" normalizeH="0" baseline="0" noProof="0" dirty="0">
                <a:ln>
                  <a:noFill/>
                </a:ln>
                <a:solidFill>
                  <a:srgbClr val="0066FF"/>
                </a:solidFill>
                <a:effectLst/>
                <a:uLnTx/>
                <a:uFillTx/>
                <a:latin typeface="Arial"/>
                <a:ea typeface="Arial"/>
                <a:cs typeface="Arial"/>
                <a:sym typeface="Arial"/>
              </a:rPr>
              <a:t>Certifié </a:t>
            </a:r>
            <a:r>
              <a:rPr kumimoji="0" lang="fr-FR" sz="1600" b="0" i="0" u="none" strike="noStrike" kern="0" cap="none" spc="0" normalizeH="0" baseline="0" noProof="0" dirty="0">
                <a:ln>
                  <a:noFill/>
                </a:ln>
                <a:solidFill>
                  <a:prstClr val="black"/>
                </a:solidFill>
                <a:effectLst/>
                <a:uLnTx/>
                <a:uFillTx/>
                <a:latin typeface="Arial"/>
                <a:ea typeface="Arial"/>
                <a:cs typeface="Arial"/>
                <a:sym typeface="Arial"/>
              </a:rPr>
              <a:t>si possible</a:t>
            </a:r>
          </a:p>
          <a:p>
            <a:pPr marL="342900" marR="0" lvl="0" indent="-342900" algn="l" defTabSz="342900" rtl="0" eaLnBrk="1" fontAlgn="auto" latinLnBrk="0" hangingPunct="1">
              <a:lnSpc>
                <a:spcPct val="100000"/>
              </a:lnSpc>
              <a:spcBef>
                <a:spcPts val="600"/>
              </a:spcBef>
              <a:spcAft>
                <a:spcPts val="600"/>
              </a:spcAft>
              <a:buClr>
                <a:srgbClr val="E2007A"/>
              </a:buClr>
              <a:buSzTx/>
              <a:buFont typeface="Wingdings" panose="05000000000000000000" pitchFamily="2" charset="2"/>
              <a:buChar char="§"/>
              <a:tabLst/>
              <a:defRPr/>
            </a:pPr>
            <a:r>
              <a:rPr kumimoji="0" lang="fr-FR" sz="1800" b="0" i="0" u="none" strike="noStrike" kern="0" cap="none" spc="0" normalizeH="0" baseline="0" noProof="0" dirty="0">
                <a:ln>
                  <a:noFill/>
                </a:ln>
                <a:solidFill>
                  <a:srgbClr val="0066FF"/>
                </a:solidFill>
                <a:effectLst/>
                <a:uLnTx/>
                <a:uFillTx/>
                <a:latin typeface="Arial"/>
                <a:ea typeface="Arial"/>
                <a:cs typeface="Arial"/>
                <a:sym typeface="Arial"/>
              </a:rPr>
              <a:t>Gratuit </a:t>
            </a:r>
            <a:r>
              <a:rPr kumimoji="0" lang="fr-FR" sz="1600" b="0" i="0" u="none" strike="noStrike" kern="0" cap="none" spc="0" normalizeH="0" baseline="0" noProof="0" dirty="0">
                <a:ln>
                  <a:noFill/>
                </a:ln>
                <a:solidFill>
                  <a:prstClr val="black"/>
                </a:solidFill>
                <a:effectLst/>
                <a:uLnTx/>
                <a:uFillTx/>
                <a:latin typeface="Arial"/>
                <a:ea typeface="Arial"/>
                <a:cs typeface="Arial"/>
                <a:sym typeface="Arial"/>
              </a:rPr>
              <a:t>: la plupart sauf par ex : PANGAEA, DRYAD, </a:t>
            </a:r>
            <a:r>
              <a:rPr kumimoji="0" lang="fr-FR" sz="1600" b="0" i="0" u="none" strike="noStrike" kern="0" cap="none" spc="0" normalizeH="0" baseline="0" noProof="0" dirty="0" err="1">
                <a:ln>
                  <a:noFill/>
                </a:ln>
                <a:solidFill>
                  <a:prstClr val="black"/>
                </a:solidFill>
                <a:effectLst/>
                <a:uLnTx/>
                <a:uFillTx/>
                <a:latin typeface="Arial"/>
                <a:ea typeface="Arial"/>
                <a:cs typeface="Arial"/>
                <a:sym typeface="Arial"/>
              </a:rPr>
              <a:t>TreeBase</a:t>
            </a:r>
            <a:endParaRPr kumimoji="0" lang="fr-FR" sz="1600" b="0" i="0" u="none" strike="noStrike" kern="0" cap="none" spc="0" normalizeH="0" baseline="0" noProof="0" dirty="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66868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05;p8">
            <a:extLst>
              <a:ext uri="{FF2B5EF4-FFF2-40B4-BE49-F238E27FC236}">
                <a16:creationId xmlns:a16="http://schemas.microsoft.com/office/drawing/2014/main" id="{4A237CE2-165C-4EFE-8128-FE755E92F687}"/>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Concept du </a:t>
            </a:r>
            <a:r>
              <a:rPr lang="fr-FR" i="1" dirty="0">
                <a:solidFill>
                  <a:prstClr val="black"/>
                </a:solidFill>
              </a:rPr>
              <a:t>Data paper </a:t>
            </a:r>
            <a:r>
              <a:rPr lang="fr-FR" dirty="0">
                <a:solidFill>
                  <a:prstClr val="black"/>
                </a:solidFill>
              </a:rPr>
              <a:t>: </a:t>
            </a:r>
            <a:r>
              <a:rPr lang="fr-FR" dirty="0">
                <a:solidFill>
                  <a:srgbClr val="009900"/>
                </a:solidFill>
              </a:rPr>
              <a:t>article</a:t>
            </a:r>
            <a:r>
              <a:rPr lang="fr-FR" dirty="0">
                <a:solidFill>
                  <a:prstClr val="black"/>
                </a:solidFill>
              </a:rPr>
              <a:t> + </a:t>
            </a:r>
            <a:r>
              <a:rPr lang="fr-FR" dirty="0">
                <a:solidFill>
                  <a:srgbClr val="0066FF"/>
                </a:solidFill>
              </a:rPr>
              <a:t>entrepôt</a:t>
            </a:r>
          </a:p>
        </p:txBody>
      </p:sp>
      <p:grpSp>
        <p:nvGrpSpPr>
          <p:cNvPr id="24" name="Groupe 23">
            <a:extLst>
              <a:ext uri="{FF2B5EF4-FFF2-40B4-BE49-F238E27FC236}">
                <a16:creationId xmlns:a16="http://schemas.microsoft.com/office/drawing/2014/main" id="{D5CE1EF8-9122-4577-8A41-6C0367CC8DCC}"/>
              </a:ext>
            </a:extLst>
          </p:cNvPr>
          <p:cNvGrpSpPr/>
          <p:nvPr/>
        </p:nvGrpSpPr>
        <p:grpSpPr>
          <a:xfrm>
            <a:off x="4313916" y="957539"/>
            <a:ext cx="2384532" cy="2447811"/>
            <a:chOff x="6344446" y="166467"/>
            <a:chExt cx="3797749" cy="3541000"/>
          </a:xfrm>
        </p:grpSpPr>
        <p:grpSp>
          <p:nvGrpSpPr>
            <p:cNvPr id="26" name="Groupe 25">
              <a:extLst>
                <a:ext uri="{FF2B5EF4-FFF2-40B4-BE49-F238E27FC236}">
                  <a16:creationId xmlns:a16="http://schemas.microsoft.com/office/drawing/2014/main" id="{C6F384E1-D2D5-47E6-9BB6-C40FEE9C3254}"/>
                </a:ext>
              </a:extLst>
            </p:cNvPr>
            <p:cNvGrpSpPr/>
            <p:nvPr/>
          </p:nvGrpSpPr>
          <p:grpSpPr>
            <a:xfrm>
              <a:off x="6344446" y="1168785"/>
              <a:ext cx="3797749" cy="2538682"/>
              <a:chOff x="6316779" y="1602442"/>
              <a:chExt cx="3797749" cy="2538682"/>
            </a:xfrm>
          </p:grpSpPr>
          <p:pic>
            <p:nvPicPr>
              <p:cNvPr id="28" name="Picture 2" descr="Résultat de recherche d'images pour &quot;data repository&quot;">
                <a:extLst>
                  <a:ext uri="{FF2B5EF4-FFF2-40B4-BE49-F238E27FC236}">
                    <a16:creationId xmlns:a16="http://schemas.microsoft.com/office/drawing/2014/main" id="{0403D62E-8C11-4C56-84C7-0DFFC95071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616" y="1602442"/>
                <a:ext cx="3065912" cy="2538682"/>
              </a:xfrm>
              <a:prstGeom prst="rect">
                <a:avLst/>
              </a:prstGeom>
              <a:noFill/>
              <a:extLst>
                <a:ext uri="{909E8E84-426E-40DD-AFC4-6F175D3DCCD1}">
                  <a14:hiddenFill xmlns:a14="http://schemas.microsoft.com/office/drawing/2010/main">
                    <a:solidFill>
                      <a:srgbClr val="FFFFFF"/>
                    </a:solidFill>
                  </a14:hiddenFill>
                </a:ext>
              </a:extLst>
            </p:spPr>
          </p:pic>
          <p:sp>
            <p:nvSpPr>
              <p:cNvPr id="29" name="Double flèche horizontale 1">
                <a:extLst>
                  <a:ext uri="{FF2B5EF4-FFF2-40B4-BE49-F238E27FC236}">
                    <a16:creationId xmlns:a16="http://schemas.microsoft.com/office/drawing/2014/main" id="{2C359136-E9ED-4D4B-9FD8-D2C363E378B4}"/>
                  </a:ext>
                </a:extLst>
              </p:cNvPr>
              <p:cNvSpPr/>
              <p:nvPr/>
            </p:nvSpPr>
            <p:spPr>
              <a:xfrm>
                <a:off x="6316779" y="2498147"/>
                <a:ext cx="606856" cy="136562"/>
              </a:xfrm>
              <a:prstGeom prst="lef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60"/>
              </a:p>
            </p:txBody>
          </p:sp>
        </p:grpSp>
        <p:sp>
          <p:nvSpPr>
            <p:cNvPr id="27" name="ZoneTexte 26">
              <a:extLst>
                <a:ext uri="{FF2B5EF4-FFF2-40B4-BE49-F238E27FC236}">
                  <a16:creationId xmlns:a16="http://schemas.microsoft.com/office/drawing/2014/main" id="{D7AEB2CE-47AB-4F80-922E-3F62C996A870}"/>
                </a:ext>
              </a:extLst>
            </p:cNvPr>
            <p:cNvSpPr txBox="1"/>
            <p:nvPr/>
          </p:nvSpPr>
          <p:spPr>
            <a:xfrm>
              <a:off x="7120346" y="166467"/>
              <a:ext cx="2988640" cy="1024027"/>
            </a:xfrm>
            <a:prstGeom prst="rect">
              <a:avLst/>
            </a:prstGeom>
            <a:solidFill>
              <a:srgbClr val="00B0F0">
                <a:lumMod val="75000"/>
              </a:srgbClr>
            </a:solidFill>
            <a:ln w="9525" cap="flat" cmpd="sng" algn="ctr">
              <a:solidFill>
                <a:srgbClr val="1FA22E">
                  <a:shade val="95000"/>
                  <a:satMod val="105000"/>
                </a:srgbClr>
              </a:solidFill>
              <a:prstDash val="solid"/>
            </a:ln>
            <a:effectLst>
              <a:outerShdw blurRad="40000" dist="23000" dir="5400000" rotWithShape="0">
                <a:srgbClr val="000000">
                  <a:alpha val="35000"/>
                </a:srgbClr>
              </a:outerShdw>
            </a:effectLst>
          </p:spPr>
          <p:txBody>
            <a:bodyPr wrap="square" rtlCol="0">
              <a:spAutoFit/>
            </a:bodyPr>
            <a:lstStyle/>
            <a:p>
              <a:pPr algn="ctr">
                <a:defRPr/>
              </a:pPr>
              <a:r>
                <a:rPr lang="fr-FR" sz="2000" b="1" dirty="0">
                  <a:solidFill>
                    <a:prstClr val="white"/>
                  </a:solidFill>
                </a:rPr>
                <a:t>Entrepôt de données</a:t>
              </a:r>
            </a:p>
          </p:txBody>
        </p:sp>
      </p:grpSp>
      <p:pic>
        <p:nvPicPr>
          <p:cNvPr id="35" name="Image 34">
            <a:extLst>
              <a:ext uri="{FF2B5EF4-FFF2-40B4-BE49-F238E27FC236}">
                <a16:creationId xmlns:a16="http://schemas.microsoft.com/office/drawing/2014/main" id="{5B09CA6D-7697-4CD8-95D1-5B1D58C6A21E}"/>
              </a:ext>
            </a:extLst>
          </p:cNvPr>
          <p:cNvPicPr>
            <a:picLocks noChangeAspect="1"/>
          </p:cNvPicPr>
          <p:nvPr/>
        </p:nvPicPr>
        <p:blipFill>
          <a:blip r:embed="rId4"/>
          <a:stretch>
            <a:fillRect/>
          </a:stretch>
        </p:blipFill>
        <p:spPr>
          <a:xfrm>
            <a:off x="184306" y="875586"/>
            <a:ext cx="2478000" cy="3603147"/>
          </a:xfrm>
          <a:prstGeom prst="rect">
            <a:avLst/>
          </a:prstGeom>
        </p:spPr>
      </p:pic>
      <p:grpSp>
        <p:nvGrpSpPr>
          <p:cNvPr id="2" name="Groupe 1">
            <a:extLst>
              <a:ext uri="{FF2B5EF4-FFF2-40B4-BE49-F238E27FC236}">
                <a16:creationId xmlns:a16="http://schemas.microsoft.com/office/drawing/2014/main" id="{0EACED0D-8413-4E4E-B898-F6169C68413E}"/>
              </a:ext>
            </a:extLst>
          </p:cNvPr>
          <p:cNvGrpSpPr/>
          <p:nvPr/>
        </p:nvGrpSpPr>
        <p:grpSpPr>
          <a:xfrm>
            <a:off x="2424433" y="1058513"/>
            <a:ext cx="1804625" cy="2020497"/>
            <a:chOff x="2424433" y="1058513"/>
            <a:chExt cx="1804625" cy="2020497"/>
          </a:xfrm>
        </p:grpSpPr>
        <p:grpSp>
          <p:nvGrpSpPr>
            <p:cNvPr id="23" name="Groupe 22">
              <a:extLst>
                <a:ext uri="{FF2B5EF4-FFF2-40B4-BE49-F238E27FC236}">
                  <a16:creationId xmlns:a16="http://schemas.microsoft.com/office/drawing/2014/main" id="{E1D697B2-1A3F-42B0-B874-FB1943DD1D8E}"/>
                </a:ext>
              </a:extLst>
            </p:cNvPr>
            <p:cNvGrpSpPr/>
            <p:nvPr/>
          </p:nvGrpSpPr>
          <p:grpSpPr>
            <a:xfrm>
              <a:off x="2884949" y="1058513"/>
              <a:ext cx="1344109" cy="2020497"/>
              <a:chOff x="4128748" y="952142"/>
              <a:chExt cx="2203161" cy="2922848"/>
            </a:xfrm>
          </p:grpSpPr>
          <p:sp>
            <p:nvSpPr>
              <p:cNvPr id="30" name="ZoneTexte 29">
                <a:extLst>
                  <a:ext uri="{FF2B5EF4-FFF2-40B4-BE49-F238E27FC236}">
                    <a16:creationId xmlns:a16="http://schemas.microsoft.com/office/drawing/2014/main" id="{08C83E9D-D10F-43DA-9EE5-811948B9C44D}"/>
                  </a:ext>
                </a:extLst>
              </p:cNvPr>
              <p:cNvSpPr txBox="1"/>
              <p:nvPr/>
            </p:nvSpPr>
            <p:spPr>
              <a:xfrm>
                <a:off x="4245373" y="952142"/>
                <a:ext cx="1916044" cy="845935"/>
              </a:xfrm>
              <a:prstGeom prst="rect">
                <a:avLst/>
              </a:prstGeom>
              <a:solidFill>
                <a:schemeClr val="bg1">
                  <a:lumMod val="85000"/>
                </a:schemeClr>
              </a:solidFill>
              <a:ln w="9525" cap="flat" cmpd="sng" algn="ctr">
                <a:solidFill>
                  <a:srgbClr val="0070C0"/>
                </a:solidFill>
                <a:prstDash val="solid"/>
              </a:ln>
              <a:effectLst>
                <a:outerShdw blurRad="40000" dist="20000" dir="5400000" rotWithShape="0">
                  <a:srgbClr val="000000">
                    <a:alpha val="38000"/>
                  </a:srgbClr>
                </a:outerShdw>
              </a:effectLst>
            </p:spPr>
            <p:txBody>
              <a:bodyPr wrap="square" rtlCol="0">
                <a:spAutoFit/>
              </a:bodyPr>
              <a:lstStyle/>
              <a:p>
                <a:pPr algn="ctr">
                  <a:defRPr/>
                </a:pPr>
                <a:r>
                  <a:rPr lang="fr-FR" sz="1600" b="1" dirty="0">
                    <a:solidFill>
                      <a:prstClr val="black"/>
                    </a:solidFill>
                  </a:rPr>
                  <a:t>Jeu de données</a:t>
                </a:r>
                <a:endParaRPr lang="fr-FR" sz="1600" dirty="0">
                  <a:solidFill>
                    <a:prstClr val="black"/>
                  </a:solidFill>
                </a:endParaRPr>
              </a:p>
            </p:txBody>
          </p:sp>
          <p:pic>
            <p:nvPicPr>
              <p:cNvPr id="31" name="Image 30">
                <a:extLst>
                  <a:ext uri="{FF2B5EF4-FFF2-40B4-BE49-F238E27FC236}">
                    <a16:creationId xmlns:a16="http://schemas.microsoft.com/office/drawing/2014/main" id="{7D897B34-240F-44C9-B107-CF04AC5AFD1F}"/>
                  </a:ext>
                </a:extLst>
              </p:cNvPr>
              <p:cNvPicPr>
                <a:picLocks noChangeAspect="1"/>
              </p:cNvPicPr>
              <p:nvPr/>
            </p:nvPicPr>
            <p:blipFill>
              <a:blip r:embed="rId5"/>
              <a:stretch>
                <a:fillRect/>
              </a:stretch>
            </p:blipFill>
            <p:spPr>
              <a:xfrm>
                <a:off x="4128748" y="1853960"/>
                <a:ext cx="2203161" cy="2021030"/>
              </a:xfrm>
              <a:prstGeom prst="rect">
                <a:avLst/>
              </a:prstGeom>
            </p:spPr>
          </p:pic>
        </p:grpSp>
        <p:sp>
          <p:nvSpPr>
            <p:cNvPr id="25" name="Double flèche horizontale 1">
              <a:extLst>
                <a:ext uri="{FF2B5EF4-FFF2-40B4-BE49-F238E27FC236}">
                  <a16:creationId xmlns:a16="http://schemas.microsoft.com/office/drawing/2014/main" id="{9537EA02-DF10-4B69-B3E2-32887367FF6B}"/>
                </a:ext>
              </a:extLst>
            </p:cNvPr>
            <p:cNvSpPr/>
            <p:nvPr/>
          </p:nvSpPr>
          <p:spPr>
            <a:xfrm>
              <a:off x="2424433" y="2267677"/>
              <a:ext cx="381033" cy="94402"/>
            </a:xfrm>
            <a:prstGeom prst="lef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60"/>
            </a:p>
          </p:txBody>
        </p:sp>
      </p:grpSp>
      <p:grpSp>
        <p:nvGrpSpPr>
          <p:cNvPr id="19" name="Groupe 18">
            <a:extLst>
              <a:ext uri="{FF2B5EF4-FFF2-40B4-BE49-F238E27FC236}">
                <a16:creationId xmlns:a16="http://schemas.microsoft.com/office/drawing/2014/main" id="{202A74BB-1C25-4D74-A516-45AD5309082C}"/>
              </a:ext>
            </a:extLst>
          </p:cNvPr>
          <p:cNvGrpSpPr/>
          <p:nvPr/>
        </p:nvGrpSpPr>
        <p:grpSpPr>
          <a:xfrm>
            <a:off x="2814807" y="3382085"/>
            <a:ext cx="3972562" cy="1365171"/>
            <a:chOff x="4179925" y="4707830"/>
            <a:chExt cx="7062333" cy="2426968"/>
          </a:xfrm>
        </p:grpSpPr>
        <p:sp>
          <p:nvSpPr>
            <p:cNvPr id="20" name="Flèche : droite 19">
              <a:extLst>
                <a:ext uri="{FF2B5EF4-FFF2-40B4-BE49-F238E27FC236}">
                  <a16:creationId xmlns:a16="http://schemas.microsoft.com/office/drawing/2014/main" id="{36B565F6-5318-4225-8CD4-34316EA11A89}"/>
                </a:ext>
              </a:extLst>
            </p:cNvPr>
            <p:cNvSpPr/>
            <p:nvPr/>
          </p:nvSpPr>
          <p:spPr>
            <a:xfrm rot="3582395">
              <a:off x="5331167" y="5025644"/>
              <a:ext cx="1057912" cy="422284"/>
            </a:xfrm>
            <a:prstGeom prst="rightArrow">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788"/>
            </a:p>
          </p:txBody>
        </p:sp>
        <p:sp>
          <p:nvSpPr>
            <p:cNvPr id="21" name="ZoneTexte 20">
              <a:extLst>
                <a:ext uri="{FF2B5EF4-FFF2-40B4-BE49-F238E27FC236}">
                  <a16:creationId xmlns:a16="http://schemas.microsoft.com/office/drawing/2014/main" id="{27FE470F-CA4B-44D5-AE77-4E68CE96CCF5}"/>
                </a:ext>
              </a:extLst>
            </p:cNvPr>
            <p:cNvSpPr txBox="1"/>
            <p:nvPr/>
          </p:nvSpPr>
          <p:spPr>
            <a:xfrm>
              <a:off x="4179925" y="5876335"/>
              <a:ext cx="7062333" cy="1258463"/>
            </a:xfrm>
            <a:prstGeom prst="rect">
              <a:avLst/>
            </a:prstGeom>
            <a:gradFill flip="none" rotWithShape="1">
              <a:gsLst>
                <a:gs pos="0">
                  <a:srgbClr val="FF66FF">
                    <a:tint val="66000"/>
                    <a:satMod val="160000"/>
                  </a:srgbClr>
                </a:gs>
                <a:gs pos="50000">
                  <a:srgbClr val="FF66FF">
                    <a:tint val="44500"/>
                    <a:satMod val="160000"/>
                  </a:srgbClr>
                </a:gs>
                <a:gs pos="100000">
                  <a:srgbClr val="FF66FF">
                    <a:tint val="23500"/>
                    <a:satMod val="160000"/>
                  </a:srgbClr>
                </a:gs>
              </a:gsLst>
              <a:lin ang="8100000" scaled="1"/>
              <a:tileRect/>
            </a:gradFill>
            <a:ln w="28575">
              <a:noFill/>
            </a:ln>
          </p:spPr>
          <p:txBody>
            <a:bodyPr wrap="none" rtlCol="0">
              <a:spAutoFit/>
            </a:bodyPr>
            <a:lstStyle/>
            <a:p>
              <a:r>
                <a:rPr lang="fr-FR" sz="2000" dirty="0"/>
                <a:t>Objectif : que les données soient </a:t>
              </a:r>
            </a:p>
            <a:p>
              <a:r>
                <a:rPr lang="fr-FR" sz="2000" dirty="0"/>
                <a:t>compréhensibles et réutilisables</a:t>
              </a:r>
            </a:p>
          </p:txBody>
        </p:sp>
      </p:grpSp>
    </p:spTree>
    <p:extLst>
      <p:ext uri="{BB962C8B-B14F-4D97-AF65-F5344CB8AC3E}">
        <p14:creationId xmlns:p14="http://schemas.microsoft.com/office/powerpoint/2010/main" val="157192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8" name="Image 17">
            <a:extLst>
              <a:ext uri="{FF2B5EF4-FFF2-40B4-BE49-F238E27FC236}">
                <a16:creationId xmlns:a16="http://schemas.microsoft.com/office/drawing/2014/main" id="{D36737D9-9E04-44CA-8D9B-028D5BC643CA}"/>
              </a:ext>
            </a:extLst>
          </p:cNvPr>
          <p:cNvPicPr>
            <a:picLocks noChangeAspect="1"/>
          </p:cNvPicPr>
          <p:nvPr/>
        </p:nvPicPr>
        <p:blipFill>
          <a:blip r:embed="rId3"/>
          <a:stretch>
            <a:fillRect/>
          </a:stretch>
        </p:blipFill>
        <p:spPr>
          <a:xfrm>
            <a:off x="6129398" y="4833871"/>
            <a:ext cx="688321" cy="242477"/>
          </a:xfrm>
          <a:prstGeom prst="rect">
            <a:avLst/>
          </a:prstGeom>
        </p:spPr>
      </p:pic>
      <p:sp>
        <p:nvSpPr>
          <p:cNvPr id="6" name="Google Shape;105;p8">
            <a:extLst>
              <a:ext uri="{FF2B5EF4-FFF2-40B4-BE49-F238E27FC236}">
                <a16:creationId xmlns:a16="http://schemas.microsoft.com/office/drawing/2014/main" id="{2BD288B2-AE1C-49EC-9FEF-F87E8C72AB91}"/>
              </a:ext>
            </a:extLst>
          </p:cNvPr>
          <p:cNvSpPr txBox="1">
            <a:spLocks/>
          </p:cNvSpPr>
          <p:nvPr/>
        </p:nvSpPr>
        <p:spPr>
          <a:xfrm>
            <a:off x="168166" y="44161"/>
            <a:ext cx="6589844"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Critères de choix d’un entrepôt</a:t>
            </a:r>
          </a:p>
        </p:txBody>
      </p:sp>
      <p:sp>
        <p:nvSpPr>
          <p:cNvPr id="7" name="Rectangle 6">
            <a:extLst>
              <a:ext uri="{FF2B5EF4-FFF2-40B4-BE49-F238E27FC236}">
                <a16:creationId xmlns:a16="http://schemas.microsoft.com/office/drawing/2014/main" id="{FBC18E1D-7F7E-4FB0-8A60-6CA451607C82}"/>
              </a:ext>
            </a:extLst>
          </p:cNvPr>
          <p:cNvSpPr/>
          <p:nvPr/>
        </p:nvSpPr>
        <p:spPr>
          <a:xfrm>
            <a:off x="359999" y="900000"/>
            <a:ext cx="6398009" cy="707886"/>
          </a:xfrm>
          <a:prstGeom prst="rect">
            <a:avLst/>
          </a:prstGeom>
        </p:spPr>
        <p:txBody>
          <a:bodyPr wrap="square">
            <a:spAutoFit/>
          </a:bodyPr>
          <a:lstStyle/>
          <a:p>
            <a:pPr marL="342900" marR="0" lvl="0" indent="-342900" algn="l" defTabSz="342900" rtl="0" eaLnBrk="1" fontAlgn="auto" latinLnBrk="0" hangingPunct="1">
              <a:lnSpc>
                <a:spcPct val="100000"/>
              </a:lnSpc>
              <a:spcBef>
                <a:spcPts val="450"/>
              </a:spcBef>
              <a:spcAft>
                <a:spcPts val="0"/>
              </a:spcAft>
              <a:buClr>
                <a:srgbClr val="E2007A"/>
              </a:buClr>
              <a:buSzTx/>
              <a:buFont typeface="Wingdings" panose="05000000000000000000" pitchFamily="2" charset="2"/>
              <a:buChar char="§"/>
              <a:tabLst/>
              <a:defRPr/>
            </a:pPr>
            <a:r>
              <a:rPr kumimoji="0" lang="fr-FR" sz="2000" b="0" i="0" u="none" strike="noStrike" kern="0" cap="none" spc="0" normalizeH="0" baseline="0" noProof="0" dirty="0">
                <a:ln>
                  <a:noFill/>
                </a:ln>
                <a:solidFill>
                  <a:srgbClr val="0066FF"/>
                </a:solidFill>
                <a:effectLst/>
                <a:uLnTx/>
                <a:uFillTx/>
                <a:latin typeface="Arial"/>
                <a:cs typeface="Arial"/>
                <a:sym typeface="Arial"/>
              </a:rPr>
              <a:t>En accord avec : le bailleur, l’institution, les partenaires, la revue où vous publiez</a:t>
            </a:r>
          </a:p>
        </p:txBody>
      </p:sp>
      <p:grpSp>
        <p:nvGrpSpPr>
          <p:cNvPr id="4" name="Groupe 3">
            <a:extLst>
              <a:ext uri="{FF2B5EF4-FFF2-40B4-BE49-F238E27FC236}">
                <a16:creationId xmlns:a16="http://schemas.microsoft.com/office/drawing/2014/main" id="{79E3ABC1-0BB2-4E25-B80E-8D2512BE474A}"/>
              </a:ext>
            </a:extLst>
          </p:cNvPr>
          <p:cNvGrpSpPr/>
          <p:nvPr/>
        </p:nvGrpSpPr>
        <p:grpSpPr>
          <a:xfrm>
            <a:off x="359999" y="1688122"/>
            <a:ext cx="6398008" cy="2647658"/>
            <a:chOff x="359999" y="1688122"/>
            <a:chExt cx="6398008" cy="2647658"/>
          </a:xfrm>
        </p:grpSpPr>
        <p:grpSp>
          <p:nvGrpSpPr>
            <p:cNvPr id="3" name="Groupe 2">
              <a:extLst>
                <a:ext uri="{FF2B5EF4-FFF2-40B4-BE49-F238E27FC236}">
                  <a16:creationId xmlns:a16="http://schemas.microsoft.com/office/drawing/2014/main" id="{9D553252-9BD4-4F22-B2C5-EFD09D4C9F1B}"/>
                </a:ext>
              </a:extLst>
            </p:cNvPr>
            <p:cNvGrpSpPr/>
            <p:nvPr/>
          </p:nvGrpSpPr>
          <p:grpSpPr>
            <a:xfrm>
              <a:off x="359999" y="1688122"/>
              <a:ext cx="6398008" cy="2647658"/>
              <a:chOff x="359999" y="1688122"/>
              <a:chExt cx="6398008" cy="2647658"/>
            </a:xfrm>
          </p:grpSpPr>
          <p:sp>
            <p:nvSpPr>
              <p:cNvPr id="9" name="ZoneTexte 8">
                <a:extLst>
                  <a:ext uri="{FF2B5EF4-FFF2-40B4-BE49-F238E27FC236}">
                    <a16:creationId xmlns:a16="http://schemas.microsoft.com/office/drawing/2014/main" id="{DDFBCFC3-62A9-4F00-96AE-6AB698EADC1E}"/>
                  </a:ext>
                </a:extLst>
              </p:cNvPr>
              <p:cNvSpPr txBox="1"/>
              <p:nvPr/>
            </p:nvSpPr>
            <p:spPr>
              <a:xfrm>
                <a:off x="359999" y="1688122"/>
                <a:ext cx="6398008" cy="2628925"/>
              </a:xfrm>
              <a:prstGeom prst="rect">
                <a:avLst/>
              </a:prstGeom>
              <a:solidFill>
                <a:sysClr val="window" lastClr="FFFFFF"/>
              </a:solidFill>
              <a:ln w="25400" cap="flat" cmpd="sng" algn="ctr">
                <a:noFill/>
                <a:prstDash val="solid"/>
              </a:ln>
              <a:effectLst/>
            </p:spPr>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marR="0" lvl="0" indent="-342900" algn="l" defTabSz="342900" rtl="0" eaLnBrk="1" fontAlgn="auto" latinLnBrk="0" hangingPunct="1">
                  <a:lnSpc>
                    <a:spcPct val="100000"/>
                  </a:lnSpc>
                  <a:spcBef>
                    <a:spcPts val="450"/>
                  </a:spcBef>
                  <a:spcAft>
                    <a:spcPts val="0"/>
                  </a:spcAft>
                  <a:buClr>
                    <a:srgbClr val="E2007A"/>
                  </a:buClr>
                  <a:buSzTx/>
                  <a:buFont typeface="Wingdings" panose="05000000000000000000" pitchFamily="2" charset="2"/>
                  <a:buChar char="§"/>
                  <a:tabLst/>
                  <a:defRPr/>
                </a:pPr>
                <a:r>
                  <a:rPr kumimoji="0" lang="fr-FR" sz="1800" b="0" i="0" u="none" strike="noStrike" kern="0" cap="none" spc="0" normalizeH="0" baseline="0" noProof="0" dirty="0">
                    <a:ln>
                      <a:noFill/>
                    </a:ln>
                    <a:solidFill>
                      <a:srgbClr val="0066FF"/>
                    </a:solidFill>
                    <a:effectLst/>
                    <a:uLnTx/>
                    <a:uFillTx/>
                    <a:latin typeface="Arial"/>
                    <a:cs typeface="Arial"/>
                    <a:sym typeface="Arial"/>
                  </a:rPr>
                  <a:t>Autorisant les modalités de diffusion que vous souhaitez</a:t>
                </a:r>
              </a:p>
              <a:p>
                <a:pPr marL="357188" marR="0" lvl="0" indent="177800" algn="l" defTabSz="914400" rtl="0" eaLnBrk="1" fontAlgn="auto" latinLnBrk="0" hangingPunct="1">
                  <a:lnSpc>
                    <a:spcPct val="100000"/>
                  </a:lnSpc>
                  <a:spcBef>
                    <a:spcPts val="450"/>
                  </a:spcBef>
                  <a:spcAft>
                    <a:spcPts val="0"/>
                  </a:spcAft>
                  <a:buClr>
                    <a:srgbClr val="E2007A"/>
                  </a:buClr>
                  <a:buSzTx/>
                  <a:buFont typeface="Arial" panose="020B0604020202020204" pitchFamily="34" charset="0"/>
                  <a:buChar char="•"/>
                  <a:tabLst/>
                  <a:defRPr/>
                </a:pPr>
                <a:r>
                  <a:rPr kumimoji="0" lang="fr-FR" sz="1800" b="0" i="0" u="none" strike="noStrike" kern="0" cap="none" spc="0" normalizeH="0" baseline="0" noProof="0" dirty="0">
                    <a:ln>
                      <a:noFill/>
                    </a:ln>
                    <a:solidFill>
                      <a:srgbClr val="000000"/>
                    </a:solidFill>
                    <a:effectLst/>
                    <a:uLnTx/>
                    <a:uFillTx/>
                    <a:latin typeface="Arial"/>
                    <a:cs typeface="Arial"/>
                    <a:sym typeface="Arial"/>
                  </a:rPr>
                  <a:t>souvent l’entrepôt propose un choix de licences </a:t>
                </a:r>
              </a:p>
              <a:p>
                <a:pPr marL="357188" marR="0" lvl="0" indent="177800" algn="l" defTabSz="914400" rtl="0" eaLnBrk="1" fontAlgn="auto" latinLnBrk="0" hangingPunct="1">
                  <a:lnSpc>
                    <a:spcPct val="100000"/>
                  </a:lnSpc>
                  <a:spcBef>
                    <a:spcPts val="450"/>
                  </a:spcBef>
                  <a:spcAft>
                    <a:spcPts val="0"/>
                  </a:spcAft>
                  <a:buClr>
                    <a:srgbClr val="E2007A"/>
                  </a:buClr>
                  <a:buSzTx/>
                  <a:buFont typeface="Arial" panose="020B0604020202020204" pitchFamily="34" charset="0"/>
                  <a:buChar char="•"/>
                  <a:tabLst/>
                  <a:defRPr/>
                </a:pPr>
                <a:r>
                  <a:rPr kumimoji="0" lang="fr-FR" sz="1800" b="0" i="0" u="none" strike="noStrike" kern="0" cap="none" spc="0" normalizeH="0" baseline="0" noProof="0" dirty="0">
                    <a:ln>
                      <a:noFill/>
                    </a:ln>
                    <a:solidFill>
                      <a:srgbClr val="FF0000"/>
                    </a:solidFill>
                    <a:effectLst/>
                    <a:uLnTx/>
                    <a:uFillTx/>
                    <a:latin typeface="Arial"/>
                    <a:cs typeface="Arial"/>
                    <a:sym typeface="Arial"/>
                  </a:rPr>
                  <a:t>Mais attention parfois la licence est imposée</a:t>
                </a:r>
              </a:p>
              <a:p>
                <a:pPr marL="607219" marR="0" lvl="0" indent="0" algn="l" defTabSz="342900" rtl="0" eaLnBrk="1" fontAlgn="auto" latinLnBrk="0" hangingPunct="1">
                  <a:lnSpc>
                    <a:spcPct val="100000"/>
                  </a:lnSpc>
                  <a:spcBef>
                    <a:spcPts val="600"/>
                  </a:spcBef>
                  <a:spcAft>
                    <a:spcPts val="0"/>
                  </a:spcAft>
                  <a:buClr>
                    <a:srgbClr val="FFCCFF"/>
                  </a:buClr>
                  <a:buSzTx/>
                  <a:buFont typeface="Wingdings" panose="05000000000000000000" pitchFamily="2" charset="2"/>
                  <a:buNone/>
                  <a:tabLst/>
                  <a:defRPr/>
                </a:pPr>
                <a:r>
                  <a:rPr kumimoji="0" lang="fr-FR" sz="1500" b="0" i="0" u="none" strike="noStrike" kern="1200" cap="none" spc="0" normalizeH="0" baseline="0" noProof="0" dirty="0">
                    <a:ln>
                      <a:noFill/>
                    </a:ln>
                    <a:solidFill>
                      <a:prstClr val="black"/>
                    </a:solidFill>
                    <a:effectLst/>
                    <a:uLnTx/>
                    <a:uFillTx/>
                    <a:latin typeface="Arial"/>
                    <a:ea typeface="+mn-ea"/>
                    <a:cs typeface="Times New Roman"/>
                    <a:sym typeface="Arial"/>
                  </a:rPr>
                  <a:t>	- licence CC0</a:t>
                </a:r>
              </a:p>
              <a:p>
                <a:pPr marL="283369" marR="0" lvl="0" indent="0" algn="l" defTabSz="685800" rtl="0" eaLnBrk="1" fontAlgn="auto" latinLnBrk="0" hangingPunct="1">
                  <a:lnSpc>
                    <a:spcPct val="100000"/>
                  </a:lnSpc>
                  <a:spcBef>
                    <a:spcPts val="450"/>
                  </a:spcBef>
                  <a:spcAft>
                    <a:spcPts val="450"/>
                  </a:spcAft>
                  <a:buClr>
                    <a:srgbClr val="E2007A">
                      <a:lumMod val="60000"/>
                      <a:lumOff val="40000"/>
                    </a:srgbClr>
                  </a:buClr>
                  <a:buSzTx/>
                  <a:buFont typeface="Wingdings" panose="05000000000000000000" pitchFamily="2" charset="2"/>
                  <a:buNone/>
                  <a:tabLst/>
                  <a:defRPr/>
                </a:pPr>
                <a:r>
                  <a:rPr kumimoji="0" lang="fr-FR" sz="15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 domaine public, aucune restriction d’usage </a:t>
                </a:r>
              </a:p>
              <a:p>
                <a:pPr marL="283369" marR="0" lvl="0" indent="0" algn="l" defTabSz="685800" rtl="0" eaLnBrk="1" fontAlgn="auto" latinLnBrk="0" hangingPunct="1">
                  <a:lnSpc>
                    <a:spcPct val="100000"/>
                  </a:lnSpc>
                  <a:spcBef>
                    <a:spcPts val="0"/>
                  </a:spcBef>
                  <a:spcAft>
                    <a:spcPts val="450"/>
                  </a:spcAft>
                  <a:buClr>
                    <a:srgbClr val="E2007A">
                      <a:lumMod val="60000"/>
                      <a:lumOff val="40000"/>
                    </a:srgbClr>
                  </a:buClr>
                  <a:buSzTx/>
                  <a:buFont typeface="Wingdings" panose="05000000000000000000" pitchFamily="2" charset="2"/>
                  <a:buNone/>
                  <a:tabLst/>
                  <a:defRPr/>
                </a:pPr>
                <a:r>
                  <a:rPr kumimoji="0" lang="fr-FR" sz="15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et sans obligation de citer les créateurs des données</a:t>
                </a:r>
              </a:p>
              <a:p>
                <a:pPr marL="607219" marR="0" lvl="0" indent="0" algn="l" defTabSz="342900" rtl="0" eaLnBrk="1" fontAlgn="auto" latinLnBrk="0" hangingPunct="1">
                  <a:lnSpc>
                    <a:spcPct val="100000"/>
                  </a:lnSpc>
                  <a:spcBef>
                    <a:spcPts val="600"/>
                  </a:spcBef>
                  <a:spcAft>
                    <a:spcPts val="0"/>
                  </a:spcAft>
                  <a:buClr>
                    <a:srgbClr val="FFCCFF"/>
                  </a:buClr>
                  <a:buSzTx/>
                  <a:buFont typeface="Wingdings" panose="05000000000000000000" pitchFamily="2" charset="2"/>
                  <a:buNone/>
                  <a:tabLst/>
                  <a:defRPr/>
                </a:pPr>
                <a:endParaRPr kumimoji="0" lang="fr-FR" sz="1500" b="0" i="0" u="none" strike="noStrike" kern="1200" cap="none" spc="0" normalizeH="0" baseline="0" noProof="0" dirty="0">
                  <a:ln>
                    <a:noFill/>
                  </a:ln>
                  <a:solidFill>
                    <a:prstClr val="black"/>
                  </a:solidFill>
                  <a:effectLst/>
                  <a:uLnTx/>
                  <a:uFillTx/>
                  <a:latin typeface="Arial"/>
                  <a:ea typeface="+mn-ea"/>
                  <a:cs typeface="Times New Roman"/>
                  <a:sym typeface="Arial"/>
                </a:endParaRPr>
              </a:p>
              <a:p>
                <a:pPr marL="607219" marR="0" lvl="0" indent="0" algn="l" defTabSz="342900" rtl="0" eaLnBrk="1" fontAlgn="auto" latinLnBrk="0" hangingPunct="1">
                  <a:lnSpc>
                    <a:spcPct val="100000"/>
                  </a:lnSpc>
                  <a:spcBef>
                    <a:spcPts val="600"/>
                  </a:spcBef>
                  <a:spcAft>
                    <a:spcPts val="0"/>
                  </a:spcAft>
                  <a:buClr>
                    <a:srgbClr val="FFCCFF"/>
                  </a:buClr>
                  <a:buSzTx/>
                  <a:buFont typeface="Wingdings" panose="05000000000000000000" pitchFamily="2" charset="2"/>
                  <a:buNone/>
                  <a:tabLst/>
                  <a:defRPr/>
                </a:pPr>
                <a:endParaRPr kumimoji="0" lang="fr-FR" sz="1500" b="0" i="0" u="none" strike="noStrike" kern="1200" cap="none" spc="0" normalizeH="0" baseline="0" noProof="0" dirty="0">
                  <a:ln>
                    <a:noFill/>
                  </a:ln>
                  <a:solidFill>
                    <a:prstClr val="black"/>
                  </a:solidFill>
                  <a:effectLst/>
                  <a:uLnTx/>
                  <a:uFillTx/>
                  <a:latin typeface="Arial"/>
                  <a:ea typeface="+mn-ea"/>
                  <a:cs typeface="Times New Roman"/>
                  <a:sym typeface="Arial"/>
                </a:endParaRPr>
              </a:p>
            </p:txBody>
          </p:sp>
          <p:pic>
            <p:nvPicPr>
              <p:cNvPr id="12" name="Image 11">
                <a:extLst>
                  <a:ext uri="{FF2B5EF4-FFF2-40B4-BE49-F238E27FC236}">
                    <a16:creationId xmlns:a16="http://schemas.microsoft.com/office/drawing/2014/main" id="{172C79C9-DF3F-484B-AEA2-BCAF5D8EC63B}"/>
                  </a:ext>
                </a:extLst>
              </p:cNvPr>
              <p:cNvPicPr>
                <a:picLocks noChangeAspect="1"/>
              </p:cNvPicPr>
              <p:nvPr/>
            </p:nvPicPr>
            <p:blipFill>
              <a:blip r:embed="rId4"/>
              <a:stretch>
                <a:fillRect/>
              </a:stretch>
            </p:blipFill>
            <p:spPr>
              <a:xfrm>
                <a:off x="2535015" y="3700598"/>
                <a:ext cx="1121427" cy="308280"/>
              </a:xfrm>
              <a:prstGeom prst="rect">
                <a:avLst/>
              </a:prstGeom>
            </p:spPr>
          </p:pic>
          <p:pic>
            <p:nvPicPr>
              <p:cNvPr id="13" name="Image 12">
                <a:extLst>
                  <a:ext uri="{FF2B5EF4-FFF2-40B4-BE49-F238E27FC236}">
                    <a16:creationId xmlns:a16="http://schemas.microsoft.com/office/drawing/2014/main" id="{78E1C5FE-EAB9-41F9-AA61-F94551477E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8847" y="3957860"/>
                <a:ext cx="1060211" cy="327973"/>
              </a:xfrm>
              <a:prstGeom prst="rect">
                <a:avLst/>
              </a:prstGeom>
            </p:spPr>
          </p:pic>
          <p:pic>
            <p:nvPicPr>
              <p:cNvPr id="14" name="Image 13">
                <a:extLst>
                  <a:ext uri="{FF2B5EF4-FFF2-40B4-BE49-F238E27FC236}">
                    <a16:creationId xmlns:a16="http://schemas.microsoft.com/office/drawing/2014/main" id="{262AD364-EF1C-431C-8782-B3C8BD93A24B}"/>
                  </a:ext>
                </a:extLst>
              </p:cNvPr>
              <p:cNvPicPr>
                <a:picLocks noChangeAspect="1"/>
              </p:cNvPicPr>
              <p:nvPr/>
            </p:nvPicPr>
            <p:blipFill>
              <a:blip r:embed="rId6"/>
              <a:stretch>
                <a:fillRect/>
              </a:stretch>
            </p:blipFill>
            <p:spPr>
              <a:xfrm>
                <a:off x="4898569" y="3965493"/>
                <a:ext cx="918858" cy="370287"/>
              </a:xfrm>
              <a:prstGeom prst="rect">
                <a:avLst/>
              </a:prstGeom>
            </p:spPr>
          </p:pic>
          <p:pic>
            <p:nvPicPr>
              <p:cNvPr id="15" name="Image 14">
                <a:extLst>
                  <a:ext uri="{FF2B5EF4-FFF2-40B4-BE49-F238E27FC236}">
                    <a16:creationId xmlns:a16="http://schemas.microsoft.com/office/drawing/2014/main" id="{5CA33B11-E06F-4221-BDE0-FDD935973C8B}"/>
                  </a:ext>
                </a:extLst>
              </p:cNvPr>
              <p:cNvPicPr>
                <a:picLocks noChangeAspect="1"/>
              </p:cNvPicPr>
              <p:nvPr/>
            </p:nvPicPr>
            <p:blipFill>
              <a:blip r:embed="rId7"/>
              <a:stretch>
                <a:fillRect/>
              </a:stretch>
            </p:blipFill>
            <p:spPr>
              <a:xfrm>
                <a:off x="3684216" y="3613069"/>
                <a:ext cx="589437" cy="589437"/>
              </a:xfrm>
              <a:prstGeom prst="rect">
                <a:avLst/>
              </a:prstGeom>
            </p:spPr>
          </p:pic>
          <p:pic>
            <p:nvPicPr>
              <p:cNvPr id="16" name="Image 15">
                <a:extLst>
                  <a:ext uri="{FF2B5EF4-FFF2-40B4-BE49-F238E27FC236}">
                    <a16:creationId xmlns:a16="http://schemas.microsoft.com/office/drawing/2014/main" id="{E587BEFA-B538-4BC6-B308-497C6454E13A}"/>
                  </a:ext>
                </a:extLst>
              </p:cNvPr>
              <p:cNvPicPr>
                <a:picLocks noChangeAspect="1"/>
              </p:cNvPicPr>
              <p:nvPr/>
            </p:nvPicPr>
            <p:blipFill>
              <a:blip r:embed="rId8"/>
              <a:stretch>
                <a:fillRect/>
              </a:stretch>
            </p:blipFill>
            <p:spPr>
              <a:xfrm>
                <a:off x="1054713" y="3689401"/>
                <a:ext cx="1244311" cy="338021"/>
              </a:xfrm>
              <a:prstGeom prst="rect">
                <a:avLst/>
              </a:prstGeom>
            </p:spPr>
          </p:pic>
          <p:pic>
            <p:nvPicPr>
              <p:cNvPr id="17" name="Image 16">
                <a:extLst>
                  <a:ext uri="{FF2B5EF4-FFF2-40B4-BE49-F238E27FC236}">
                    <a16:creationId xmlns:a16="http://schemas.microsoft.com/office/drawing/2014/main" id="{74ED1DC4-3759-4E52-8341-28785AC628AC}"/>
                  </a:ext>
                </a:extLst>
              </p:cNvPr>
              <p:cNvPicPr>
                <a:picLocks noChangeAspect="1"/>
              </p:cNvPicPr>
              <p:nvPr/>
            </p:nvPicPr>
            <p:blipFill>
              <a:blip r:embed="rId9"/>
              <a:stretch>
                <a:fillRect/>
              </a:stretch>
            </p:blipFill>
            <p:spPr>
              <a:xfrm>
                <a:off x="4268777" y="3752901"/>
                <a:ext cx="1407660" cy="336762"/>
              </a:xfrm>
              <a:prstGeom prst="rect">
                <a:avLst/>
              </a:prstGeom>
            </p:spPr>
          </p:pic>
        </p:grpSp>
        <p:pic>
          <p:nvPicPr>
            <p:cNvPr id="2" name="Image 1">
              <a:extLst>
                <a:ext uri="{FF2B5EF4-FFF2-40B4-BE49-F238E27FC236}">
                  <a16:creationId xmlns:a16="http://schemas.microsoft.com/office/drawing/2014/main" id="{FE881C4B-4214-4801-B51F-C53891CB6360}"/>
                </a:ext>
              </a:extLst>
            </p:cNvPr>
            <p:cNvPicPr>
              <a:picLocks noChangeAspect="1"/>
            </p:cNvPicPr>
            <p:nvPr/>
          </p:nvPicPr>
          <p:blipFill>
            <a:blip r:embed="rId10"/>
            <a:stretch>
              <a:fillRect/>
            </a:stretch>
          </p:blipFill>
          <p:spPr>
            <a:xfrm>
              <a:off x="2764846" y="2668594"/>
              <a:ext cx="1188823" cy="457240"/>
            </a:xfrm>
            <a:prstGeom prst="rect">
              <a:avLst/>
            </a:prstGeom>
          </p:spPr>
        </p:pic>
      </p:grpSp>
      <p:sp>
        <p:nvSpPr>
          <p:cNvPr id="19" name="ZoneTexte 18">
            <a:extLst>
              <a:ext uri="{FF2B5EF4-FFF2-40B4-BE49-F238E27FC236}">
                <a16:creationId xmlns:a16="http://schemas.microsoft.com/office/drawing/2014/main" id="{97AC6B0A-0519-40B3-B099-19C91E4BC63F}"/>
              </a:ext>
            </a:extLst>
          </p:cNvPr>
          <p:cNvSpPr txBox="1"/>
          <p:nvPr/>
        </p:nvSpPr>
        <p:spPr>
          <a:xfrm>
            <a:off x="288171" y="4351187"/>
            <a:ext cx="6506782" cy="338554"/>
          </a:xfrm>
          <a:prstGeom prst="rect">
            <a:avLst/>
          </a:prstGeom>
          <a:noFill/>
        </p:spPr>
        <p:txBody>
          <a:bodyPr wrap="none" rtlCol="0">
            <a:spAutoFit/>
          </a:bodyPr>
          <a:lstStyle/>
          <a:p>
            <a:pPr marL="285750" marR="0" lvl="0" indent="-285750" algn="r"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Arial"/>
                <a:ea typeface="+mn-ea"/>
                <a:cs typeface="Arial"/>
                <a:sym typeface="Arial"/>
              </a:rPr>
              <a:t>Voir la fiche </a:t>
            </a:r>
            <a:r>
              <a:rPr kumimoji="0" lang="fr-FR" sz="1600" b="0" i="0" u="none" strike="noStrike" kern="1200" cap="none" spc="0" normalizeH="0" baseline="0" noProof="0" dirty="0">
                <a:ln>
                  <a:noFill/>
                </a:ln>
                <a:solidFill>
                  <a:prstClr val="black"/>
                </a:solidFill>
                <a:effectLst/>
                <a:uLnTx/>
                <a:uFillTx/>
                <a:latin typeface="Arial"/>
                <a:ea typeface="+mn-ea"/>
                <a:cs typeface="Arial"/>
                <a:sym typeface="Arial"/>
                <a:hlinkClick r:id="rId11"/>
              </a:rPr>
              <a:t>Déposer des données de recherche dans un entrepôt </a:t>
            </a:r>
            <a:endParaRPr kumimoji="0" lang="fr-FR" sz="1600" b="0" i="0" u="none" strike="noStrike" kern="1200" cap="none" spc="0" normalizeH="0" baseline="0" noProof="0" dirty="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359638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8" name="Image 17">
            <a:extLst>
              <a:ext uri="{FF2B5EF4-FFF2-40B4-BE49-F238E27FC236}">
                <a16:creationId xmlns:a16="http://schemas.microsoft.com/office/drawing/2014/main" id="{D36737D9-9E04-44CA-8D9B-028D5BC643CA}"/>
              </a:ext>
            </a:extLst>
          </p:cNvPr>
          <p:cNvPicPr>
            <a:picLocks noChangeAspect="1"/>
          </p:cNvPicPr>
          <p:nvPr/>
        </p:nvPicPr>
        <p:blipFill>
          <a:blip r:embed="rId3"/>
          <a:stretch>
            <a:fillRect/>
          </a:stretch>
        </p:blipFill>
        <p:spPr>
          <a:xfrm>
            <a:off x="6129398" y="4833871"/>
            <a:ext cx="688321" cy="242477"/>
          </a:xfrm>
          <a:prstGeom prst="rect">
            <a:avLst/>
          </a:prstGeom>
        </p:spPr>
      </p:pic>
      <p:sp>
        <p:nvSpPr>
          <p:cNvPr id="6" name="Google Shape;105;p8">
            <a:extLst>
              <a:ext uri="{FF2B5EF4-FFF2-40B4-BE49-F238E27FC236}">
                <a16:creationId xmlns:a16="http://schemas.microsoft.com/office/drawing/2014/main" id="{2BD288B2-AE1C-49EC-9FEF-F87E8C72AB91}"/>
              </a:ext>
            </a:extLst>
          </p:cNvPr>
          <p:cNvSpPr txBox="1">
            <a:spLocks/>
          </p:cNvSpPr>
          <p:nvPr/>
        </p:nvSpPr>
        <p:spPr>
          <a:xfrm>
            <a:off x="168166" y="44161"/>
            <a:ext cx="6589844"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Pour choisir un entrepôt de données</a:t>
            </a:r>
          </a:p>
        </p:txBody>
      </p:sp>
      <p:sp>
        <p:nvSpPr>
          <p:cNvPr id="7" name="Rectangle 6">
            <a:extLst>
              <a:ext uri="{FF2B5EF4-FFF2-40B4-BE49-F238E27FC236}">
                <a16:creationId xmlns:a16="http://schemas.microsoft.com/office/drawing/2014/main" id="{FBC18E1D-7F7E-4FB0-8A60-6CA451607C82}"/>
              </a:ext>
            </a:extLst>
          </p:cNvPr>
          <p:cNvSpPr/>
          <p:nvPr/>
        </p:nvSpPr>
        <p:spPr>
          <a:xfrm>
            <a:off x="360000" y="900000"/>
            <a:ext cx="6318000" cy="707886"/>
          </a:xfrm>
          <a:prstGeom prst="rect">
            <a:avLst/>
          </a:prstGeom>
        </p:spPr>
        <p:txBody>
          <a:bodyPr wrap="square">
            <a:spAutoFit/>
          </a:bodyPr>
          <a:lstStyle/>
          <a:p>
            <a:pPr marL="342900" marR="0" lvl="0" indent="-342900" algn="l" defTabSz="342900" rtl="0" eaLnBrk="1" fontAlgn="auto" latinLnBrk="0" hangingPunct="1">
              <a:lnSpc>
                <a:spcPct val="100000"/>
              </a:lnSpc>
              <a:spcBef>
                <a:spcPts val="450"/>
              </a:spcBef>
              <a:spcAft>
                <a:spcPts val="0"/>
              </a:spcAft>
              <a:buClr>
                <a:srgbClr val="E2007A"/>
              </a:buClr>
              <a:buSzTx/>
              <a:buFont typeface="Wingdings" panose="05000000000000000000" pitchFamily="2" charset="2"/>
              <a:buChar char="Ø"/>
              <a:tabLst/>
              <a:defRPr/>
            </a:pPr>
            <a:r>
              <a:rPr kumimoji="0" lang="fr-FR" sz="2000" b="0" i="0" u="none" strike="noStrike" kern="0" cap="none" spc="0" normalizeH="0" baseline="0" noProof="0" dirty="0">
                <a:ln>
                  <a:noFill/>
                </a:ln>
                <a:solidFill>
                  <a:srgbClr val="0066FF"/>
                </a:solidFill>
                <a:effectLst/>
                <a:uLnTx/>
                <a:uFillTx/>
                <a:latin typeface="Arial"/>
                <a:cs typeface="Arial"/>
                <a:sym typeface="Arial"/>
              </a:rPr>
              <a:t>Consultez les pratiques de votre communauté scientifique / vos collègues</a:t>
            </a:r>
          </a:p>
        </p:txBody>
      </p:sp>
      <p:sp>
        <p:nvSpPr>
          <p:cNvPr id="10" name="ZoneTexte 9">
            <a:extLst>
              <a:ext uri="{FF2B5EF4-FFF2-40B4-BE49-F238E27FC236}">
                <a16:creationId xmlns:a16="http://schemas.microsoft.com/office/drawing/2014/main" id="{5499B185-0110-49A4-816C-705805CC5166}"/>
              </a:ext>
            </a:extLst>
          </p:cNvPr>
          <p:cNvSpPr txBox="1"/>
          <p:nvPr/>
        </p:nvSpPr>
        <p:spPr>
          <a:xfrm>
            <a:off x="360000" y="1750865"/>
            <a:ext cx="6398010" cy="1354217"/>
          </a:xfrm>
          <a:prstGeom prst="rect">
            <a:avLst/>
          </a:prstGeom>
          <a:solidFill>
            <a:sysClr val="window" lastClr="FFFFFF"/>
          </a:solidFill>
          <a:ln w="25400" cap="flat" cmpd="sng" algn="ctr">
            <a:noFill/>
            <a:prstDash val="solid"/>
          </a:ln>
          <a:effectLst/>
        </p:spPr>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marR="0" lvl="0" indent="-342900" algn="l" defTabSz="342900" rtl="0" eaLnBrk="1" fontAlgn="auto" latinLnBrk="0" hangingPunct="1">
              <a:lnSpc>
                <a:spcPct val="100000"/>
              </a:lnSpc>
              <a:spcBef>
                <a:spcPts val="600"/>
              </a:spcBef>
              <a:spcAft>
                <a:spcPts val="600"/>
              </a:spcAft>
              <a:buClr>
                <a:srgbClr val="E2007A"/>
              </a:buClr>
              <a:buSzTx/>
              <a:buFont typeface="Wingdings" panose="05000000000000000000" pitchFamily="2" charset="2"/>
              <a:buChar char="Ø"/>
              <a:tabLst/>
              <a:defRPr/>
            </a:pPr>
            <a:r>
              <a:rPr kumimoji="0" lang="fr-FR" sz="1800" b="0" i="0" u="none" strike="noStrike" kern="0" cap="none" spc="0" normalizeH="0" baseline="0" noProof="0" dirty="0">
                <a:ln>
                  <a:noFill/>
                </a:ln>
                <a:solidFill>
                  <a:srgbClr val="0066FF"/>
                </a:solidFill>
                <a:effectLst/>
                <a:uLnTx/>
                <a:uFillTx/>
                <a:latin typeface="Arial"/>
                <a:ea typeface="Arial"/>
                <a:cs typeface="Arial"/>
                <a:sym typeface="Arial"/>
              </a:rPr>
              <a:t>Regardez les entrepôts recommandés par la revue ciblée</a:t>
            </a:r>
          </a:p>
          <a:p>
            <a:pPr marL="342900" marR="0" lvl="0" indent="-342900" algn="l" defTabSz="342900" rtl="0" eaLnBrk="1" fontAlgn="auto" latinLnBrk="0" hangingPunct="1">
              <a:lnSpc>
                <a:spcPct val="100000"/>
              </a:lnSpc>
              <a:spcBef>
                <a:spcPts val="600"/>
              </a:spcBef>
              <a:spcAft>
                <a:spcPts val="600"/>
              </a:spcAft>
              <a:buClr>
                <a:srgbClr val="E2007A"/>
              </a:buClr>
              <a:buSzTx/>
              <a:buFont typeface="Wingdings" panose="05000000000000000000" pitchFamily="2" charset="2"/>
              <a:buChar char="Ø"/>
              <a:tabLst/>
              <a:defRPr/>
            </a:pPr>
            <a:r>
              <a:rPr kumimoji="0" lang="fr-FR" sz="1800" b="0" i="0" u="none" strike="noStrike" kern="0" cap="none" spc="0" normalizeH="0" baseline="0" noProof="0" dirty="0">
                <a:ln>
                  <a:noFill/>
                </a:ln>
                <a:solidFill>
                  <a:prstClr val="black"/>
                </a:solidFill>
                <a:effectLst/>
                <a:uLnTx/>
                <a:uFillTx/>
                <a:latin typeface="Arial"/>
                <a:ea typeface="Arial"/>
                <a:cs typeface="Arial"/>
                <a:sym typeface="Arial"/>
              </a:rPr>
              <a:t>Consultez les moteurs de recherche de données pour identifier les entrepôts utilisés pour des données similaires: </a:t>
            </a:r>
            <a:r>
              <a:rPr kumimoji="0" lang="fr-FR" sz="1400" b="0" i="0" u="none" strike="noStrike" kern="1200" cap="none" spc="0" normalizeH="0" baseline="0" noProof="0" dirty="0">
                <a:ln>
                  <a:noFill/>
                </a:ln>
                <a:solidFill>
                  <a:prstClr val="black"/>
                </a:solidFill>
                <a:effectLst/>
                <a:uLnTx/>
                <a:uFillTx/>
                <a:latin typeface="Arial"/>
                <a:cs typeface="Times New Roman"/>
                <a:sym typeface="Arial"/>
                <a:hlinkClick r:id="rId4"/>
              </a:rPr>
              <a:t>https://commons.datacite.org/</a:t>
            </a:r>
            <a:r>
              <a:rPr kumimoji="0" lang="fr-FR" sz="1400" b="0" i="0" u="none" strike="noStrike" kern="1200" cap="none" spc="0" normalizeH="0" baseline="0" noProof="0" dirty="0">
                <a:ln>
                  <a:noFill/>
                </a:ln>
                <a:solidFill>
                  <a:prstClr val="black"/>
                </a:solidFill>
                <a:effectLst/>
                <a:uLnTx/>
                <a:uFillTx/>
                <a:latin typeface="Arial"/>
                <a:cs typeface="Times New Roman"/>
                <a:sym typeface="Arial"/>
              </a:rPr>
              <a:t> ; </a:t>
            </a:r>
            <a:r>
              <a:rPr kumimoji="0" lang="fr-FR" sz="1400" b="0" i="0" u="none" strike="noStrike" kern="1200" cap="none" spc="0" normalizeH="0" baseline="0" noProof="0" dirty="0">
                <a:ln>
                  <a:noFill/>
                </a:ln>
                <a:solidFill>
                  <a:prstClr val="black"/>
                </a:solidFill>
                <a:effectLst/>
                <a:uLnTx/>
                <a:uFillTx/>
                <a:latin typeface="Arial"/>
                <a:cs typeface="Times New Roman"/>
                <a:sym typeface="Arial"/>
                <a:hlinkClick r:id="rId5"/>
              </a:rPr>
              <a:t>Google </a:t>
            </a:r>
            <a:r>
              <a:rPr kumimoji="0" lang="fr-FR" sz="1400" b="0" i="0" u="none" strike="noStrike" kern="1200" cap="none" spc="0" normalizeH="0" baseline="0" noProof="0" dirty="0" err="1">
                <a:ln>
                  <a:noFill/>
                </a:ln>
                <a:solidFill>
                  <a:prstClr val="black"/>
                </a:solidFill>
                <a:effectLst/>
                <a:uLnTx/>
                <a:uFillTx/>
                <a:latin typeface="Arial"/>
                <a:cs typeface="Times New Roman"/>
                <a:sym typeface="Arial"/>
                <a:hlinkClick r:id="rId5"/>
              </a:rPr>
              <a:t>Dataset</a:t>
            </a:r>
            <a:r>
              <a:rPr kumimoji="0" lang="fr-FR" sz="1400" b="0" i="0" u="none" strike="noStrike" kern="1200" cap="none" spc="0" normalizeH="0" baseline="0" noProof="0" dirty="0">
                <a:ln>
                  <a:noFill/>
                </a:ln>
                <a:solidFill>
                  <a:prstClr val="black"/>
                </a:solidFill>
                <a:effectLst/>
                <a:uLnTx/>
                <a:uFillTx/>
                <a:latin typeface="Arial"/>
                <a:cs typeface="Times New Roman"/>
                <a:sym typeface="Arial"/>
                <a:hlinkClick r:id="rId5"/>
              </a:rPr>
              <a:t> </a:t>
            </a:r>
            <a:r>
              <a:rPr kumimoji="0" lang="fr-FR" sz="1400" b="0" i="0" u="none" strike="noStrike" kern="1200" cap="none" spc="0" normalizeH="0" baseline="0" noProof="0" dirty="0" err="1">
                <a:ln>
                  <a:noFill/>
                </a:ln>
                <a:solidFill>
                  <a:prstClr val="black"/>
                </a:solidFill>
                <a:effectLst/>
                <a:uLnTx/>
                <a:uFillTx/>
                <a:latin typeface="Arial"/>
                <a:cs typeface="Times New Roman"/>
                <a:sym typeface="Arial"/>
                <a:hlinkClick r:id="rId5"/>
              </a:rPr>
              <a:t>search</a:t>
            </a:r>
            <a:r>
              <a:rPr kumimoji="0" lang="fr-FR" sz="1400" b="0" i="0" u="none" strike="noStrike" kern="1200" cap="none" spc="0" normalizeH="0" baseline="0" noProof="0" dirty="0">
                <a:ln>
                  <a:noFill/>
                </a:ln>
                <a:solidFill>
                  <a:prstClr val="black"/>
                </a:solidFill>
                <a:effectLst/>
                <a:uLnTx/>
                <a:uFillTx/>
                <a:latin typeface="Arial"/>
                <a:cs typeface="Times New Roman"/>
                <a:sym typeface="Arial"/>
              </a:rPr>
              <a:t>; ….</a:t>
            </a:r>
            <a:endParaRPr kumimoji="0" lang="fr-FR" sz="1800" b="0" i="0" u="none" strike="noStrike" kern="0" cap="none" spc="0" normalizeH="0" baseline="0" noProof="0" dirty="0">
              <a:ln>
                <a:noFill/>
              </a:ln>
              <a:solidFill>
                <a:srgbClr val="0066FF"/>
              </a:solidFill>
              <a:effectLst/>
              <a:uLnTx/>
              <a:uFillTx/>
              <a:latin typeface="Arial"/>
              <a:ea typeface="Arial"/>
              <a:cs typeface="Arial"/>
              <a:sym typeface="Arial"/>
            </a:endParaRPr>
          </a:p>
        </p:txBody>
      </p:sp>
      <p:sp>
        <p:nvSpPr>
          <p:cNvPr id="9" name="Rectangle 8">
            <a:extLst>
              <a:ext uri="{FF2B5EF4-FFF2-40B4-BE49-F238E27FC236}">
                <a16:creationId xmlns:a16="http://schemas.microsoft.com/office/drawing/2014/main" id="{C4811880-3422-4B1C-8971-7BC8F1799488}"/>
              </a:ext>
            </a:extLst>
          </p:cNvPr>
          <p:cNvSpPr/>
          <p:nvPr/>
        </p:nvSpPr>
        <p:spPr>
          <a:xfrm>
            <a:off x="360000" y="3158230"/>
            <a:ext cx="6050110" cy="400110"/>
          </a:xfrm>
          <a:prstGeom prst="rect">
            <a:avLst/>
          </a:prstGeom>
        </p:spPr>
        <p:txBody>
          <a:bodyPr wrap="square">
            <a:spAutoFit/>
          </a:bodyPr>
          <a:lstStyle/>
          <a:p>
            <a:pPr marL="342900" marR="0" lvl="0" indent="-342900" algn="l" defTabSz="342900" rtl="0" eaLnBrk="1" fontAlgn="auto" latinLnBrk="0" hangingPunct="1">
              <a:lnSpc>
                <a:spcPct val="100000"/>
              </a:lnSpc>
              <a:spcBef>
                <a:spcPts val="450"/>
              </a:spcBef>
              <a:spcAft>
                <a:spcPts val="0"/>
              </a:spcAft>
              <a:buClr>
                <a:srgbClr val="E2007A"/>
              </a:buClr>
              <a:buSzTx/>
              <a:buFont typeface="Wingdings" panose="05000000000000000000" pitchFamily="2" charset="2"/>
              <a:buChar char="Ø"/>
              <a:tabLst/>
              <a:defRPr/>
            </a:pPr>
            <a:r>
              <a:rPr kumimoji="0" lang="fr-FR" sz="2000" b="0" i="0" u="none" strike="noStrike" kern="0" cap="none" spc="0" normalizeH="0" baseline="0" noProof="0" dirty="0">
                <a:ln>
                  <a:noFill/>
                </a:ln>
                <a:solidFill>
                  <a:prstClr val="black"/>
                </a:solidFill>
                <a:effectLst/>
                <a:uLnTx/>
                <a:uFillTx/>
                <a:latin typeface="Arial"/>
                <a:cs typeface="Arial"/>
                <a:sym typeface="Arial"/>
              </a:rPr>
              <a:t>Consultez les répertoires d’entrepôts</a:t>
            </a:r>
          </a:p>
        </p:txBody>
      </p:sp>
    </p:spTree>
    <p:extLst>
      <p:ext uri="{BB962C8B-B14F-4D97-AF65-F5344CB8AC3E}">
        <p14:creationId xmlns:p14="http://schemas.microsoft.com/office/powerpoint/2010/main" val="170195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grpSp>
        <p:nvGrpSpPr>
          <p:cNvPr id="7" name="Groupe 6">
            <a:extLst>
              <a:ext uri="{FF2B5EF4-FFF2-40B4-BE49-F238E27FC236}">
                <a16:creationId xmlns:a16="http://schemas.microsoft.com/office/drawing/2014/main" id="{F1CC2E8D-8EAA-4682-A1EA-01B03C1D5480}"/>
              </a:ext>
            </a:extLst>
          </p:cNvPr>
          <p:cNvGrpSpPr/>
          <p:nvPr/>
        </p:nvGrpSpPr>
        <p:grpSpPr>
          <a:xfrm>
            <a:off x="395128" y="815433"/>
            <a:ext cx="3019254" cy="1988148"/>
            <a:chOff x="281441" y="1648070"/>
            <a:chExt cx="4025673" cy="2650864"/>
          </a:xfrm>
        </p:grpSpPr>
        <p:grpSp>
          <p:nvGrpSpPr>
            <p:cNvPr id="9" name="Groupe 8">
              <a:extLst>
                <a:ext uri="{FF2B5EF4-FFF2-40B4-BE49-F238E27FC236}">
                  <a16:creationId xmlns:a16="http://schemas.microsoft.com/office/drawing/2014/main" id="{8EC9A5E5-0DF4-481B-A6D4-3E34D93755D9}"/>
                </a:ext>
              </a:extLst>
            </p:cNvPr>
            <p:cNvGrpSpPr/>
            <p:nvPr/>
          </p:nvGrpSpPr>
          <p:grpSpPr>
            <a:xfrm>
              <a:off x="281441" y="1657362"/>
              <a:ext cx="3855975" cy="2641572"/>
              <a:chOff x="845174" y="4221088"/>
              <a:chExt cx="3204832" cy="1944216"/>
            </a:xfrm>
          </p:grpSpPr>
          <p:pic>
            <p:nvPicPr>
              <p:cNvPr id="10" name="Image 9">
                <a:extLst>
                  <a:ext uri="{FF2B5EF4-FFF2-40B4-BE49-F238E27FC236}">
                    <a16:creationId xmlns:a16="http://schemas.microsoft.com/office/drawing/2014/main" id="{5468B3B7-16BB-4CCD-A287-60BD80E2AF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174" y="4221088"/>
                <a:ext cx="3204832" cy="1944216"/>
              </a:xfrm>
              <a:prstGeom prst="rect">
                <a:avLst/>
              </a:prstGeom>
              <a:ln>
                <a:solidFill>
                  <a:sysClr val="window" lastClr="FFFFFF">
                    <a:lumMod val="85000"/>
                  </a:sysClr>
                </a:solidFill>
              </a:ln>
            </p:spPr>
          </p:pic>
          <p:sp>
            <p:nvSpPr>
              <p:cNvPr id="11" name="ZoneTexte 10">
                <a:extLst>
                  <a:ext uri="{FF2B5EF4-FFF2-40B4-BE49-F238E27FC236}">
                    <a16:creationId xmlns:a16="http://schemas.microsoft.com/office/drawing/2014/main" id="{3BDC9590-624B-49E7-ABC9-0A1BFE9A6A30}"/>
                  </a:ext>
                </a:extLst>
              </p:cNvPr>
              <p:cNvSpPr txBox="1"/>
              <p:nvPr/>
            </p:nvSpPr>
            <p:spPr>
              <a:xfrm>
                <a:off x="2725723" y="4430911"/>
                <a:ext cx="1266654" cy="271831"/>
              </a:xfrm>
              <a:prstGeom prst="rect">
                <a:avLst/>
              </a:prstGeom>
              <a:gradFill rotWithShape="1">
                <a:gsLst>
                  <a:gs pos="0">
                    <a:srgbClr val="1FA22E">
                      <a:tint val="50000"/>
                      <a:satMod val="300000"/>
                    </a:srgbClr>
                  </a:gs>
                  <a:gs pos="35000">
                    <a:srgbClr val="1FA22E">
                      <a:tint val="37000"/>
                      <a:satMod val="300000"/>
                    </a:srgbClr>
                  </a:gs>
                  <a:gs pos="100000">
                    <a:srgbClr val="1FA22E">
                      <a:tint val="15000"/>
                      <a:satMod val="350000"/>
                    </a:srgbClr>
                  </a:gs>
                </a:gsLst>
                <a:lin ang="16200000" scaled="1"/>
              </a:gradFill>
              <a:ln w="9525" cap="flat" cmpd="sng" algn="ctr">
                <a:solidFill>
                  <a:srgbClr val="1FA22E">
                    <a:shade val="95000"/>
                    <a:satMod val="105000"/>
                  </a:srgbClr>
                </a:solidFill>
                <a:prstDash val="solid"/>
              </a:ln>
              <a:effectLst>
                <a:outerShdw blurRad="40000" dist="20000" dir="5400000" rotWithShape="0">
                  <a:srgbClr val="000000">
                    <a:alpha val="38000"/>
                  </a:srgbClr>
                </a:outerShdw>
              </a:effectLst>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a:sym typeface="Arial"/>
                  </a:rPr>
                  <a:t>3152 entrepôts</a:t>
                </a:r>
              </a:p>
            </p:txBody>
          </p:sp>
        </p:grpSp>
        <p:sp>
          <p:nvSpPr>
            <p:cNvPr id="2" name="ZoneTexte 1">
              <a:extLst>
                <a:ext uri="{FF2B5EF4-FFF2-40B4-BE49-F238E27FC236}">
                  <a16:creationId xmlns:a16="http://schemas.microsoft.com/office/drawing/2014/main" id="{7D8BB392-3957-4EE1-BAAE-959AACB3AF26}"/>
                </a:ext>
              </a:extLst>
            </p:cNvPr>
            <p:cNvSpPr txBox="1"/>
            <p:nvPr/>
          </p:nvSpPr>
          <p:spPr>
            <a:xfrm>
              <a:off x="1889358" y="1648070"/>
              <a:ext cx="2417756" cy="30777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fr-FR" sz="900" b="0" i="0" u="none" strike="noStrike" kern="1200" cap="none" spc="0" normalizeH="0" baseline="0" noProof="0" dirty="0">
                  <a:ln>
                    <a:noFill/>
                  </a:ln>
                  <a:solidFill>
                    <a:prstClr val="black"/>
                  </a:solidFill>
                  <a:effectLst/>
                  <a:uLnTx/>
                  <a:uFillTx/>
                  <a:latin typeface="Arial"/>
                  <a:ea typeface="+mn-ea"/>
                  <a:cs typeface="Arial"/>
                  <a:sym typeface="Arial"/>
                  <a:hlinkClick r:id="rId4"/>
                </a:rPr>
                <a:t>https://www.re3data.org/search</a:t>
              </a:r>
              <a:r>
                <a:rPr kumimoji="0" lang="fr-FR" sz="900" b="0" i="0" u="none" strike="noStrike" kern="1200" cap="none" spc="0" normalizeH="0" baseline="0" noProof="0" dirty="0">
                  <a:ln>
                    <a:noFill/>
                  </a:ln>
                  <a:solidFill>
                    <a:prstClr val="black"/>
                  </a:solidFill>
                  <a:effectLst/>
                  <a:uLnTx/>
                  <a:uFillTx/>
                  <a:latin typeface="Arial"/>
                  <a:ea typeface="+mn-ea"/>
                  <a:cs typeface="Arial"/>
                  <a:sym typeface="Arial"/>
                </a:rPr>
                <a:t> </a:t>
              </a:r>
            </a:p>
          </p:txBody>
        </p:sp>
      </p:grpSp>
      <p:grpSp>
        <p:nvGrpSpPr>
          <p:cNvPr id="6" name="Groupe 5">
            <a:extLst>
              <a:ext uri="{FF2B5EF4-FFF2-40B4-BE49-F238E27FC236}">
                <a16:creationId xmlns:a16="http://schemas.microsoft.com/office/drawing/2014/main" id="{A54EDC19-CEA5-4664-A217-50A49CBDB45B}"/>
              </a:ext>
            </a:extLst>
          </p:cNvPr>
          <p:cNvGrpSpPr/>
          <p:nvPr/>
        </p:nvGrpSpPr>
        <p:grpSpPr>
          <a:xfrm>
            <a:off x="3591694" y="789553"/>
            <a:ext cx="3265638" cy="1993142"/>
            <a:chOff x="4925587" y="837681"/>
            <a:chExt cx="4354184" cy="2657523"/>
          </a:xfrm>
        </p:grpSpPr>
        <p:grpSp>
          <p:nvGrpSpPr>
            <p:cNvPr id="5" name="Groupe 4">
              <a:extLst>
                <a:ext uri="{FF2B5EF4-FFF2-40B4-BE49-F238E27FC236}">
                  <a16:creationId xmlns:a16="http://schemas.microsoft.com/office/drawing/2014/main" id="{757D6623-0DD3-4FBA-B27B-9D643AA9B5D6}"/>
                </a:ext>
              </a:extLst>
            </p:cNvPr>
            <p:cNvGrpSpPr/>
            <p:nvPr/>
          </p:nvGrpSpPr>
          <p:grpSpPr>
            <a:xfrm>
              <a:off x="4925587" y="837681"/>
              <a:ext cx="4354184" cy="2657523"/>
              <a:chOff x="4925587" y="837681"/>
              <a:chExt cx="4354184" cy="2657523"/>
            </a:xfrm>
          </p:grpSpPr>
          <p:pic>
            <p:nvPicPr>
              <p:cNvPr id="12" name="Image 11">
                <a:extLst>
                  <a:ext uri="{FF2B5EF4-FFF2-40B4-BE49-F238E27FC236}">
                    <a16:creationId xmlns:a16="http://schemas.microsoft.com/office/drawing/2014/main" id="{62BD5966-070C-492C-A7B3-12685CB27FE2}"/>
                  </a:ext>
                </a:extLst>
              </p:cNvPr>
              <p:cNvPicPr>
                <a:picLocks noChangeAspect="1"/>
              </p:cNvPicPr>
              <p:nvPr/>
            </p:nvPicPr>
            <p:blipFill>
              <a:blip r:embed="rId5"/>
              <a:stretch>
                <a:fillRect/>
              </a:stretch>
            </p:blipFill>
            <p:spPr>
              <a:xfrm>
                <a:off x="5327626" y="1143137"/>
                <a:ext cx="3620944" cy="2352067"/>
              </a:xfrm>
              <a:prstGeom prst="rect">
                <a:avLst/>
              </a:prstGeom>
              <a:ln>
                <a:solidFill>
                  <a:schemeClr val="tx1"/>
                </a:solidFill>
              </a:ln>
            </p:spPr>
          </p:pic>
          <p:sp>
            <p:nvSpPr>
              <p:cNvPr id="3" name="ZoneTexte 2">
                <a:extLst>
                  <a:ext uri="{FF2B5EF4-FFF2-40B4-BE49-F238E27FC236}">
                    <a16:creationId xmlns:a16="http://schemas.microsoft.com/office/drawing/2014/main" id="{57A3B6B1-A433-410D-B70D-CEC70638D762}"/>
                  </a:ext>
                </a:extLst>
              </p:cNvPr>
              <p:cNvSpPr txBox="1"/>
              <p:nvPr/>
            </p:nvSpPr>
            <p:spPr>
              <a:xfrm>
                <a:off x="4925587" y="837681"/>
                <a:ext cx="4354184" cy="30777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fr-FR" sz="900" b="0" i="0" u="none" strike="noStrike" kern="1200" cap="none" spc="0" normalizeH="0" baseline="0" noProof="0" dirty="0">
                    <a:ln>
                      <a:noFill/>
                    </a:ln>
                    <a:solidFill>
                      <a:prstClr val="black"/>
                    </a:solidFill>
                    <a:effectLst/>
                    <a:uLnTx/>
                    <a:uFillTx/>
                    <a:latin typeface="Arial"/>
                    <a:ea typeface="+mn-ea"/>
                    <a:cs typeface="Arial"/>
                    <a:sym typeface="Arial"/>
                    <a:hlinkClick r:id="rId6"/>
                  </a:rPr>
                  <a:t>https://fairsharing.org/search?fairsharingRegistry=Database</a:t>
                </a:r>
                <a:r>
                  <a:rPr kumimoji="0" lang="fr-FR" sz="900" b="0" i="0" u="none" strike="noStrike" kern="1200" cap="none" spc="0" normalizeH="0" baseline="0" noProof="0" dirty="0">
                    <a:ln>
                      <a:noFill/>
                    </a:ln>
                    <a:solidFill>
                      <a:prstClr val="black"/>
                    </a:solidFill>
                    <a:effectLst/>
                    <a:uLnTx/>
                    <a:uFillTx/>
                    <a:latin typeface="Arial"/>
                    <a:ea typeface="+mn-ea"/>
                    <a:cs typeface="Arial"/>
                    <a:sym typeface="Arial"/>
                  </a:rPr>
                  <a:t> </a:t>
                </a:r>
              </a:p>
            </p:txBody>
          </p:sp>
        </p:grpSp>
        <p:sp>
          <p:nvSpPr>
            <p:cNvPr id="19" name="ZoneTexte 18">
              <a:extLst>
                <a:ext uri="{FF2B5EF4-FFF2-40B4-BE49-F238E27FC236}">
                  <a16:creationId xmlns:a16="http://schemas.microsoft.com/office/drawing/2014/main" id="{21470CA5-EEDD-4245-8778-7B46FB5DB81A}"/>
                </a:ext>
              </a:extLst>
            </p:cNvPr>
            <p:cNvSpPr txBox="1"/>
            <p:nvPr/>
          </p:nvSpPr>
          <p:spPr>
            <a:xfrm>
              <a:off x="7399347" y="1200050"/>
              <a:ext cx="1524007" cy="369332"/>
            </a:xfrm>
            <a:prstGeom prst="rect">
              <a:avLst/>
            </a:prstGeom>
            <a:gradFill rotWithShape="1">
              <a:gsLst>
                <a:gs pos="0">
                  <a:srgbClr val="1FA22E">
                    <a:tint val="50000"/>
                    <a:satMod val="300000"/>
                  </a:srgbClr>
                </a:gs>
                <a:gs pos="35000">
                  <a:srgbClr val="1FA22E">
                    <a:tint val="37000"/>
                    <a:satMod val="300000"/>
                  </a:srgbClr>
                </a:gs>
                <a:gs pos="100000">
                  <a:srgbClr val="1FA22E">
                    <a:tint val="15000"/>
                    <a:satMod val="350000"/>
                  </a:srgbClr>
                </a:gs>
              </a:gsLst>
              <a:lin ang="16200000" scaled="1"/>
            </a:gradFill>
            <a:ln w="9525" cap="flat" cmpd="sng" algn="ctr">
              <a:solidFill>
                <a:srgbClr val="1FA22E">
                  <a:shade val="95000"/>
                  <a:satMod val="105000"/>
                </a:srgbClr>
              </a:solidFill>
              <a:prstDash val="solid"/>
            </a:ln>
            <a:effectLst>
              <a:outerShdw blurRad="40000" dist="20000" dir="5400000" rotWithShape="0">
                <a:srgbClr val="000000">
                  <a:alpha val="38000"/>
                </a:srgbClr>
              </a:outerShdw>
            </a:effectLst>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a:sym typeface="Arial"/>
                </a:rPr>
                <a:t>2043 entrepôts</a:t>
              </a:r>
            </a:p>
          </p:txBody>
        </p:sp>
      </p:grpSp>
      <p:pic>
        <p:nvPicPr>
          <p:cNvPr id="21" name="Image 20">
            <a:extLst>
              <a:ext uri="{FF2B5EF4-FFF2-40B4-BE49-F238E27FC236}">
                <a16:creationId xmlns:a16="http://schemas.microsoft.com/office/drawing/2014/main" id="{42962C2F-56A8-46DC-9219-14F8738F4911}"/>
              </a:ext>
            </a:extLst>
          </p:cNvPr>
          <p:cNvPicPr>
            <a:picLocks noChangeAspect="1"/>
          </p:cNvPicPr>
          <p:nvPr/>
        </p:nvPicPr>
        <p:blipFill>
          <a:blip r:embed="rId7"/>
          <a:stretch>
            <a:fillRect/>
          </a:stretch>
        </p:blipFill>
        <p:spPr>
          <a:xfrm>
            <a:off x="6129398" y="4833871"/>
            <a:ext cx="688321" cy="242477"/>
          </a:xfrm>
          <a:prstGeom prst="rect">
            <a:avLst/>
          </a:prstGeom>
        </p:spPr>
      </p:pic>
      <p:grpSp>
        <p:nvGrpSpPr>
          <p:cNvPr id="13" name="Groupe 12">
            <a:extLst>
              <a:ext uri="{FF2B5EF4-FFF2-40B4-BE49-F238E27FC236}">
                <a16:creationId xmlns:a16="http://schemas.microsoft.com/office/drawing/2014/main" id="{9644DFF6-5F8F-4FB3-84E6-5D3FC418A35C}"/>
              </a:ext>
            </a:extLst>
          </p:cNvPr>
          <p:cNvGrpSpPr/>
          <p:nvPr/>
        </p:nvGrpSpPr>
        <p:grpSpPr>
          <a:xfrm>
            <a:off x="3933494" y="3003799"/>
            <a:ext cx="2766366" cy="1102966"/>
            <a:chOff x="791333" y="4284192"/>
            <a:chExt cx="3688488" cy="1470620"/>
          </a:xfrm>
        </p:grpSpPr>
        <p:sp>
          <p:nvSpPr>
            <p:cNvPr id="4" name="ZoneTexte 3">
              <a:extLst>
                <a:ext uri="{FF2B5EF4-FFF2-40B4-BE49-F238E27FC236}">
                  <a16:creationId xmlns:a16="http://schemas.microsoft.com/office/drawing/2014/main" id="{BB6A8915-5AFC-4B0D-A7D3-1BCCED660524}"/>
                </a:ext>
              </a:extLst>
            </p:cNvPr>
            <p:cNvSpPr txBox="1"/>
            <p:nvPr/>
          </p:nvSpPr>
          <p:spPr>
            <a:xfrm>
              <a:off x="827584" y="4284192"/>
              <a:ext cx="3652237" cy="369332"/>
            </a:xfrm>
            <a:prstGeom prst="rect">
              <a:avLst/>
            </a:prstGeom>
            <a:solidFill>
              <a:schemeClr val="bg1"/>
            </a:solidFill>
          </p:spPr>
          <p:txBody>
            <a:bodyPr wrap="square" rtlCol="0">
              <a:spAutoFit/>
            </a:bodyPr>
            <a:lstStyle/>
            <a:p>
              <a:pPr marL="0" marR="0" lvl="0" indent="0" algn="l" defTabSz="685800" rtl="0" eaLnBrk="1" fontAlgn="auto" latinLnBrk="0" hangingPunct="1">
                <a:lnSpc>
                  <a:spcPct val="100000"/>
                </a:lnSpc>
                <a:spcBef>
                  <a:spcPts val="450"/>
                </a:spcBef>
                <a:spcAft>
                  <a:spcPts val="0"/>
                </a:spcAft>
                <a:buClrTx/>
                <a:buSzPts val="1100"/>
                <a:buFont typeface="Arial"/>
                <a:buNone/>
                <a:tabLst/>
                <a:defRPr/>
              </a:pPr>
              <a:r>
                <a:rPr kumimoji="0" lang="fr-FR" sz="1200" b="1" i="0" u="none" strike="noStrike" kern="1200" cap="none" spc="0" normalizeH="0" baseline="0" noProof="0" dirty="0">
                  <a:ln>
                    <a:noFill/>
                  </a:ln>
                  <a:solidFill>
                    <a:srgbClr val="0070C0"/>
                  </a:solidFill>
                  <a:effectLst/>
                  <a:uLnTx/>
                  <a:uFillTx/>
                  <a:latin typeface="Arial"/>
                  <a:ea typeface="+mn-ea"/>
                  <a:cs typeface="Arial"/>
                  <a:sym typeface="Arial"/>
                </a:rPr>
                <a:t>Entrepôts en biologie moléculaire</a:t>
              </a:r>
              <a:endParaRPr kumimoji="0" lang="fr-FR" sz="1350" b="0" i="0" u="none" strike="noStrike" kern="1200" cap="none" spc="0" normalizeH="0" baseline="0" noProof="0" dirty="0">
                <a:ln>
                  <a:noFill/>
                </a:ln>
                <a:solidFill>
                  <a:prstClr val="black"/>
                </a:solidFill>
                <a:effectLst/>
                <a:uLnTx/>
                <a:uFillTx/>
                <a:latin typeface="Arial"/>
                <a:ea typeface="+mn-ea"/>
                <a:cs typeface="Arial"/>
                <a:sym typeface="Arial"/>
              </a:endParaRPr>
            </a:p>
          </p:txBody>
        </p:sp>
        <p:pic>
          <p:nvPicPr>
            <p:cNvPr id="8" name="Image 7">
              <a:extLst>
                <a:ext uri="{FF2B5EF4-FFF2-40B4-BE49-F238E27FC236}">
                  <a16:creationId xmlns:a16="http://schemas.microsoft.com/office/drawing/2014/main" id="{F927ED51-1631-46AC-A7B3-B6A706E75F66}"/>
                </a:ext>
              </a:extLst>
            </p:cNvPr>
            <p:cNvPicPr>
              <a:picLocks noChangeAspect="1"/>
            </p:cNvPicPr>
            <p:nvPr/>
          </p:nvPicPr>
          <p:blipFill>
            <a:blip r:embed="rId8"/>
            <a:stretch>
              <a:fillRect/>
            </a:stretch>
          </p:blipFill>
          <p:spPr>
            <a:xfrm>
              <a:off x="1847703" y="4653136"/>
              <a:ext cx="1194670" cy="775597"/>
            </a:xfrm>
            <a:prstGeom prst="rect">
              <a:avLst/>
            </a:prstGeom>
          </p:spPr>
        </p:pic>
        <p:sp>
          <p:nvSpPr>
            <p:cNvPr id="25" name="Rectangle 24">
              <a:extLst>
                <a:ext uri="{FF2B5EF4-FFF2-40B4-BE49-F238E27FC236}">
                  <a16:creationId xmlns:a16="http://schemas.microsoft.com/office/drawing/2014/main" id="{393EAA37-0AA6-4526-A4D7-54280FED8D54}"/>
                </a:ext>
              </a:extLst>
            </p:cNvPr>
            <p:cNvSpPr/>
            <p:nvPr/>
          </p:nvSpPr>
          <p:spPr>
            <a:xfrm>
              <a:off x="791333" y="5262370"/>
              <a:ext cx="3492635" cy="492442"/>
            </a:xfrm>
            <a:prstGeom prst="rect">
              <a:avLst/>
            </a:prstGeom>
          </p:spPr>
          <p:txBody>
            <a:bodyPr wrap="square">
              <a:spAutoFit/>
            </a:bodyPr>
            <a:lstStyle/>
            <a:p>
              <a:pPr marL="0" marR="0" lvl="0" indent="0" algn="l" defTabSz="685800" rtl="0" eaLnBrk="1" fontAlgn="auto" latinLnBrk="0" hangingPunct="1">
                <a:lnSpc>
                  <a:spcPct val="100000"/>
                </a:lnSpc>
                <a:spcBef>
                  <a:spcPts val="450"/>
                </a:spcBef>
                <a:spcAft>
                  <a:spcPts val="0"/>
                </a:spcAft>
                <a:buClrTx/>
                <a:buSzPts val="1100"/>
                <a:buFont typeface="Arial"/>
                <a:buNone/>
                <a:tabLst/>
                <a:defRPr/>
              </a:pPr>
              <a:r>
                <a:rPr kumimoji="0" lang="fr-FR" sz="900" b="0" i="0" u="none" strike="noStrike" kern="1200" cap="none" spc="0" normalizeH="0" baseline="0" noProof="0" dirty="0">
                  <a:ln>
                    <a:noFill/>
                  </a:ln>
                  <a:solidFill>
                    <a:prstClr val="black"/>
                  </a:solidFill>
                  <a:effectLst/>
                  <a:uLnTx/>
                  <a:uFillTx/>
                  <a:latin typeface="Arial"/>
                  <a:ea typeface="+mn-ea"/>
                  <a:cs typeface="Arial"/>
                  <a:sym typeface="Arial"/>
                  <a:hlinkClick r:id="rId9"/>
                </a:rPr>
                <a:t>https://elixir-europe.org/platforms/data/elixir-deposition-databases</a:t>
              </a:r>
              <a:endParaRPr kumimoji="0" lang="fr-FR" sz="900" b="0" i="0" u="none" strike="noStrike" kern="1200" cap="none" spc="0" normalizeH="0" baseline="0" noProof="0" dirty="0">
                <a:ln>
                  <a:noFill/>
                </a:ln>
                <a:solidFill>
                  <a:prstClr val="black"/>
                </a:solidFill>
                <a:effectLst/>
                <a:uLnTx/>
                <a:uFillTx/>
                <a:latin typeface="Arial"/>
                <a:ea typeface="+mn-ea"/>
                <a:cs typeface="Arial"/>
                <a:sym typeface="Arial"/>
              </a:endParaRPr>
            </a:p>
          </p:txBody>
        </p:sp>
      </p:grpSp>
      <p:grpSp>
        <p:nvGrpSpPr>
          <p:cNvPr id="14" name="Groupe 13">
            <a:extLst>
              <a:ext uri="{FF2B5EF4-FFF2-40B4-BE49-F238E27FC236}">
                <a16:creationId xmlns:a16="http://schemas.microsoft.com/office/drawing/2014/main" id="{57834425-4C54-487B-A6E3-7969750AB315}"/>
              </a:ext>
            </a:extLst>
          </p:cNvPr>
          <p:cNvGrpSpPr/>
          <p:nvPr/>
        </p:nvGrpSpPr>
        <p:grpSpPr>
          <a:xfrm>
            <a:off x="4023066" y="4211599"/>
            <a:ext cx="2687972" cy="651486"/>
            <a:chOff x="4382812" y="4653136"/>
            <a:chExt cx="3583962" cy="868648"/>
          </a:xfrm>
        </p:grpSpPr>
        <p:pic>
          <p:nvPicPr>
            <p:cNvPr id="18" name="Image 17">
              <a:extLst>
                <a:ext uri="{FF2B5EF4-FFF2-40B4-BE49-F238E27FC236}">
                  <a16:creationId xmlns:a16="http://schemas.microsoft.com/office/drawing/2014/main" id="{27FC5210-A2DC-4CB9-8811-DF4771C65990}"/>
                </a:ext>
              </a:extLst>
            </p:cNvPr>
            <p:cNvPicPr>
              <a:picLocks noChangeAspect="1"/>
            </p:cNvPicPr>
            <p:nvPr/>
          </p:nvPicPr>
          <p:blipFill>
            <a:blip r:embed="rId10"/>
            <a:stretch>
              <a:fillRect/>
            </a:stretch>
          </p:blipFill>
          <p:spPr>
            <a:xfrm>
              <a:off x="4382812" y="4653136"/>
              <a:ext cx="3583962" cy="579004"/>
            </a:xfrm>
            <a:prstGeom prst="rect">
              <a:avLst/>
            </a:prstGeom>
          </p:spPr>
        </p:pic>
        <p:sp>
          <p:nvSpPr>
            <p:cNvPr id="27" name="ZoneTexte 26">
              <a:extLst>
                <a:ext uri="{FF2B5EF4-FFF2-40B4-BE49-F238E27FC236}">
                  <a16:creationId xmlns:a16="http://schemas.microsoft.com/office/drawing/2014/main" id="{70345FB1-79D8-4D8B-8B24-4430DA621D1C}"/>
                </a:ext>
              </a:extLst>
            </p:cNvPr>
            <p:cNvSpPr txBox="1"/>
            <p:nvPr/>
          </p:nvSpPr>
          <p:spPr>
            <a:xfrm>
              <a:off x="4538127" y="5214008"/>
              <a:ext cx="3204295" cy="30777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fr-FR" sz="900" b="0" i="0" u="none" strike="noStrike" kern="1200" cap="none" spc="0" normalizeH="0" baseline="0" noProof="0" dirty="0">
                  <a:ln>
                    <a:noFill/>
                  </a:ln>
                  <a:solidFill>
                    <a:prstClr val="black"/>
                  </a:solidFill>
                  <a:effectLst/>
                  <a:uLnTx/>
                  <a:uFillTx/>
                  <a:latin typeface="Arial"/>
                  <a:ea typeface="+mn-ea"/>
                  <a:cs typeface="Arial"/>
                  <a:sym typeface="Arial"/>
                  <a:hlinkClick r:id="rId11"/>
                </a:rPr>
                <a:t>https://ngdc.cncb.ac.cn/databasecommons/</a:t>
              </a:r>
              <a:endParaRPr kumimoji="0" lang="fr-FR" sz="900" b="0" i="0" u="none" strike="noStrike" kern="1200" cap="none" spc="0" normalizeH="0" baseline="0" noProof="0" dirty="0">
                <a:ln>
                  <a:noFill/>
                </a:ln>
                <a:solidFill>
                  <a:prstClr val="black"/>
                </a:solidFill>
                <a:effectLst/>
                <a:uLnTx/>
                <a:uFillTx/>
                <a:latin typeface="Arial"/>
                <a:ea typeface="+mn-ea"/>
                <a:cs typeface="Arial"/>
                <a:sym typeface="Arial"/>
              </a:endParaRPr>
            </a:p>
          </p:txBody>
        </p:sp>
      </p:grpSp>
      <p:grpSp>
        <p:nvGrpSpPr>
          <p:cNvPr id="16" name="Groupe 15">
            <a:extLst>
              <a:ext uri="{FF2B5EF4-FFF2-40B4-BE49-F238E27FC236}">
                <a16:creationId xmlns:a16="http://schemas.microsoft.com/office/drawing/2014/main" id="{19680D2B-89A7-44BF-84F9-8CFF5CD53300}"/>
              </a:ext>
            </a:extLst>
          </p:cNvPr>
          <p:cNvGrpSpPr/>
          <p:nvPr/>
        </p:nvGrpSpPr>
        <p:grpSpPr>
          <a:xfrm>
            <a:off x="134634" y="2839908"/>
            <a:ext cx="3659941" cy="1679204"/>
            <a:chOff x="179511" y="3786542"/>
            <a:chExt cx="4879921" cy="2238938"/>
          </a:xfrm>
        </p:grpSpPr>
        <p:sp>
          <p:nvSpPr>
            <p:cNvPr id="22" name="Rectangle : coins arrondis 21">
              <a:extLst>
                <a:ext uri="{FF2B5EF4-FFF2-40B4-BE49-F238E27FC236}">
                  <a16:creationId xmlns:a16="http://schemas.microsoft.com/office/drawing/2014/main" id="{698E7289-EC3F-4705-8D93-8DB1B24B126D}"/>
                </a:ext>
              </a:extLst>
            </p:cNvPr>
            <p:cNvSpPr/>
            <p:nvPr/>
          </p:nvSpPr>
          <p:spPr>
            <a:xfrm>
              <a:off x="179511" y="4447743"/>
              <a:ext cx="4879921" cy="1577737"/>
            </a:xfrm>
            <a:prstGeom prst="roundRect">
              <a:avLst/>
            </a:prstGeom>
          </p:spPr>
          <p:txBody>
            <a:bodyPr wrap="square">
              <a:spAutoFit/>
            </a:bodyPr>
            <a:lstStyle/>
            <a:p>
              <a:pPr marL="0" marR="0" lvl="3" indent="0" algn="l" defTabSz="342900" rtl="0" eaLnBrk="1" fontAlgn="auto" latinLnBrk="0" hangingPunct="1">
                <a:lnSpc>
                  <a:spcPct val="100000"/>
                </a:lnSpc>
                <a:spcBef>
                  <a:spcPts val="450"/>
                </a:spcBef>
                <a:spcAft>
                  <a:spcPts val="0"/>
                </a:spcAft>
                <a:buClr>
                  <a:srgbClr val="EE4CDB"/>
                </a:buClr>
                <a:buSzTx/>
                <a:buFont typeface="Arial"/>
                <a:buNone/>
                <a:tabLst>
                  <a:tab pos="606029" algn="l"/>
                </a:tabLst>
                <a:defRPr/>
              </a:pPr>
              <a:r>
                <a:rPr kumimoji="0" lang="fr-FR" sz="1275" b="0" i="0" u="none" strike="noStrike" kern="1200" cap="none" spc="0" normalizeH="0" baseline="0" noProof="0" dirty="0">
                  <a:ln>
                    <a:noFill/>
                  </a:ln>
                  <a:solidFill>
                    <a:prstClr val="black"/>
                  </a:solidFill>
                  <a:effectLst/>
                  <a:uLnTx/>
                  <a:uFillTx/>
                  <a:latin typeface="Arial"/>
                  <a:ea typeface="+mn-ea"/>
                  <a:cs typeface="Arial"/>
                  <a:sym typeface="Arial"/>
                </a:rPr>
                <a:t>Informe aussi sur des entrepôts </a:t>
              </a:r>
            </a:p>
            <a:p>
              <a:pPr marL="0" marR="0" lvl="3" indent="0" algn="l" defTabSz="342900" rtl="0" eaLnBrk="1" fontAlgn="auto" latinLnBrk="0" hangingPunct="1">
                <a:lnSpc>
                  <a:spcPct val="100000"/>
                </a:lnSpc>
                <a:spcBef>
                  <a:spcPts val="450"/>
                </a:spcBef>
                <a:spcAft>
                  <a:spcPts val="0"/>
                </a:spcAft>
                <a:buClr>
                  <a:srgbClr val="EE4CDB"/>
                </a:buClr>
                <a:buSzTx/>
                <a:buFont typeface="Arial"/>
                <a:buNone/>
                <a:tabLst>
                  <a:tab pos="606029" algn="l"/>
                </a:tabLst>
                <a:defRPr/>
              </a:pPr>
              <a:r>
                <a:rPr kumimoji="0" lang="fr-FR" sz="1275" b="0" i="0" u="none" strike="noStrike" kern="1200" cap="none" spc="0" normalizeH="0" baseline="0" noProof="0" dirty="0">
                  <a:ln>
                    <a:noFill/>
                  </a:ln>
                  <a:solidFill>
                    <a:prstClr val="black"/>
                  </a:solidFill>
                  <a:effectLst/>
                  <a:uLnTx/>
                  <a:uFillTx/>
                  <a:latin typeface="Arial"/>
                  <a:ea typeface="+mn-ea"/>
                  <a:cs typeface="Arial"/>
                  <a:sym typeface="Arial"/>
                </a:rPr>
                <a:t>portés par des organismes internationaux </a:t>
              </a:r>
            </a:p>
            <a:p>
              <a:pPr marL="0" marR="0" lvl="3" indent="0" algn="l" defTabSz="342900" rtl="0" eaLnBrk="1" fontAlgn="auto" latinLnBrk="0" hangingPunct="1">
                <a:lnSpc>
                  <a:spcPct val="100000"/>
                </a:lnSpc>
                <a:spcBef>
                  <a:spcPts val="450"/>
                </a:spcBef>
                <a:spcAft>
                  <a:spcPts val="0"/>
                </a:spcAft>
                <a:buClr>
                  <a:srgbClr val="EE4CDB"/>
                </a:buClr>
                <a:buSzTx/>
                <a:buFont typeface="Arial"/>
                <a:buNone/>
                <a:tabLst>
                  <a:tab pos="606029" algn="l"/>
                </a:tabLst>
                <a:defRPr/>
              </a:pPr>
              <a:r>
                <a:rPr kumimoji="0" lang="fr-FR" sz="1275" b="0" i="0" u="none" strike="noStrike" kern="1200" cap="none" spc="0" normalizeH="0" baseline="0" noProof="0" dirty="0">
                  <a:ln>
                    <a:noFill/>
                  </a:ln>
                  <a:solidFill>
                    <a:prstClr val="black"/>
                  </a:solidFill>
                  <a:effectLst/>
                  <a:uLnTx/>
                  <a:uFillTx/>
                  <a:latin typeface="Arial"/>
                  <a:ea typeface="+mn-ea"/>
                  <a:cs typeface="Arial"/>
                  <a:sym typeface="Arial"/>
                </a:rPr>
                <a:t>(ex: </a:t>
              </a:r>
              <a:r>
                <a:rPr kumimoji="0" lang="fr-FR" sz="1275" b="0" i="0" u="none" strike="noStrike" kern="1200" cap="none" spc="0" normalizeH="0" baseline="0" noProof="0" dirty="0" err="1">
                  <a:ln>
                    <a:noFill/>
                  </a:ln>
                  <a:solidFill>
                    <a:prstClr val="black"/>
                  </a:solidFill>
                  <a:effectLst/>
                  <a:uLnTx/>
                  <a:uFillTx/>
                  <a:latin typeface="Arial"/>
                  <a:ea typeface="+mn-ea"/>
                  <a:cs typeface="Arial"/>
                  <a:sym typeface="Arial"/>
                </a:rPr>
                <a:t>FAOStat</a:t>
              </a:r>
              <a:r>
                <a:rPr kumimoji="0" lang="fr-FR" sz="1275" b="0" i="0" u="none" strike="noStrike" kern="1200" cap="none" spc="0" normalizeH="0" baseline="0" noProof="0" dirty="0">
                  <a:ln>
                    <a:noFill/>
                  </a:ln>
                  <a:solidFill>
                    <a:prstClr val="black"/>
                  </a:solidFill>
                  <a:effectLst/>
                  <a:uLnTx/>
                  <a:uFillTx/>
                  <a:latin typeface="Arial"/>
                  <a:ea typeface="+mn-ea"/>
                  <a:cs typeface="Arial"/>
                  <a:sym typeface="Arial"/>
                </a:rPr>
                <a:t>, </a:t>
              </a:r>
              <a:r>
                <a:rPr kumimoji="0" lang="fr-FR" sz="1275" b="0" i="0" u="none" strike="noStrike" kern="1200" cap="none" spc="0" normalizeH="0" baseline="0" noProof="0" dirty="0" err="1">
                  <a:ln>
                    <a:noFill/>
                  </a:ln>
                  <a:solidFill>
                    <a:prstClr val="black"/>
                  </a:solidFill>
                  <a:effectLst/>
                  <a:uLnTx/>
                  <a:uFillTx/>
                  <a:latin typeface="Arial"/>
                  <a:ea typeface="+mn-ea"/>
                  <a:cs typeface="Arial"/>
                  <a:sym typeface="Arial"/>
                </a:rPr>
                <a:t>WorldClim</a:t>
              </a:r>
              <a:r>
                <a:rPr kumimoji="0" lang="fr-FR" sz="1275" b="0" i="0" u="none" strike="noStrike" kern="1200" cap="none" spc="0" normalizeH="0" baseline="0" noProof="0" dirty="0">
                  <a:ln>
                    <a:noFill/>
                  </a:ln>
                  <a:solidFill>
                    <a:prstClr val="black"/>
                  </a:solidFill>
                  <a:effectLst/>
                  <a:uLnTx/>
                  <a:uFillTx/>
                  <a:latin typeface="Arial"/>
                  <a:ea typeface="+mn-ea"/>
                  <a:cs typeface="Arial"/>
                  <a:sym typeface="Arial"/>
                </a:rPr>
                <a:t>, </a:t>
              </a:r>
              <a:r>
                <a:rPr kumimoji="0" lang="fr-FR" sz="1275" b="0" i="0" u="none" strike="noStrike" kern="1200" cap="none" spc="0" normalizeH="0" baseline="0" noProof="0" dirty="0" err="1">
                  <a:ln>
                    <a:noFill/>
                  </a:ln>
                  <a:solidFill>
                    <a:prstClr val="black"/>
                  </a:solidFill>
                  <a:effectLst/>
                  <a:uLnTx/>
                  <a:uFillTx/>
                  <a:latin typeface="Arial"/>
                  <a:ea typeface="+mn-ea"/>
                  <a:cs typeface="Arial"/>
                  <a:sym typeface="Arial"/>
                </a:rPr>
                <a:t>WorldPop</a:t>
              </a:r>
              <a:r>
                <a:rPr kumimoji="0" lang="fr-FR" sz="1275" b="0" i="0" u="none" strike="noStrike" kern="1200" cap="none" spc="0" normalizeH="0" baseline="0" noProof="0" dirty="0">
                  <a:ln>
                    <a:noFill/>
                  </a:ln>
                  <a:solidFill>
                    <a:prstClr val="black"/>
                  </a:solidFill>
                  <a:effectLst/>
                  <a:uLnTx/>
                  <a:uFillTx/>
                  <a:latin typeface="Arial"/>
                  <a:ea typeface="+mn-ea"/>
                  <a:cs typeface="Arial"/>
                  <a:sym typeface="Arial"/>
                </a:rPr>
                <a:t>, ISRIC…) </a:t>
              </a:r>
            </a:p>
            <a:p>
              <a:pPr marL="0" marR="0" lvl="3" indent="0" algn="l" defTabSz="342900" rtl="0" eaLnBrk="1" fontAlgn="auto" latinLnBrk="0" hangingPunct="1">
                <a:lnSpc>
                  <a:spcPct val="100000"/>
                </a:lnSpc>
                <a:spcBef>
                  <a:spcPts val="450"/>
                </a:spcBef>
                <a:spcAft>
                  <a:spcPts val="0"/>
                </a:spcAft>
                <a:buClr>
                  <a:srgbClr val="EE4CDB"/>
                </a:buClr>
                <a:buSzTx/>
                <a:buFont typeface="Arial"/>
                <a:buNone/>
                <a:tabLst>
                  <a:tab pos="606029" algn="l"/>
                </a:tabLst>
                <a:defRPr/>
              </a:pPr>
              <a:r>
                <a:rPr kumimoji="0" lang="fr-FR" sz="1275" b="0" i="0" u="none" strike="noStrike" kern="1200" cap="none" spc="0" normalizeH="0" baseline="0" noProof="0" dirty="0">
                  <a:ln>
                    <a:noFill/>
                  </a:ln>
                  <a:solidFill>
                    <a:prstClr val="black"/>
                  </a:solidFill>
                  <a:effectLst/>
                  <a:uLnTx/>
                  <a:uFillTx/>
                  <a:latin typeface="Arial"/>
                  <a:ea typeface="+mn-ea"/>
                  <a:cs typeface="Arial"/>
                  <a:sym typeface="Arial"/>
                </a:rPr>
                <a:t>donnant accès à des données de référence.</a:t>
              </a:r>
            </a:p>
          </p:txBody>
        </p:sp>
        <p:sp>
          <p:nvSpPr>
            <p:cNvPr id="15" name="Flèche : droite 14">
              <a:extLst>
                <a:ext uri="{FF2B5EF4-FFF2-40B4-BE49-F238E27FC236}">
                  <a16:creationId xmlns:a16="http://schemas.microsoft.com/office/drawing/2014/main" id="{DD1F5767-8BD8-4D48-AAF8-9C6C42936630}"/>
                </a:ext>
              </a:extLst>
            </p:cNvPr>
            <p:cNvSpPr/>
            <p:nvPr/>
          </p:nvSpPr>
          <p:spPr>
            <a:xfrm rot="5400000">
              <a:off x="1939607" y="4045757"/>
              <a:ext cx="775597" cy="257168"/>
            </a:xfrm>
            <a:prstGeom prst="rightArrow">
              <a:avLst>
                <a:gd name="adj1" fmla="val 50000"/>
                <a:gd name="adj2" fmla="val 59827"/>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fr-FR" sz="1350" b="0" i="0" u="none" strike="noStrike" kern="1200" cap="none" spc="0" normalizeH="0" baseline="0" noProof="0">
                <a:ln>
                  <a:noFill/>
                </a:ln>
                <a:solidFill>
                  <a:prstClr val="white"/>
                </a:solidFill>
                <a:effectLst/>
                <a:uLnTx/>
                <a:uFillTx/>
                <a:latin typeface="Arial"/>
                <a:ea typeface="+mn-ea"/>
                <a:cs typeface="+mn-cs"/>
                <a:sym typeface="Arial"/>
              </a:endParaRPr>
            </a:p>
          </p:txBody>
        </p:sp>
      </p:grpSp>
      <p:sp>
        <p:nvSpPr>
          <p:cNvPr id="24" name="Google Shape;105;p8">
            <a:extLst>
              <a:ext uri="{FF2B5EF4-FFF2-40B4-BE49-F238E27FC236}">
                <a16:creationId xmlns:a16="http://schemas.microsoft.com/office/drawing/2014/main" id="{9A1B4770-10C7-4123-A097-D6187B32AF20}"/>
              </a:ext>
            </a:extLst>
          </p:cNvPr>
          <p:cNvSpPr txBox="1">
            <a:spLocks/>
          </p:cNvSpPr>
          <p:nvPr/>
        </p:nvSpPr>
        <p:spPr>
          <a:xfrm>
            <a:off x="168166" y="44161"/>
            <a:ext cx="6589844"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Répertoires d’entrepôt de données</a:t>
            </a:r>
          </a:p>
        </p:txBody>
      </p:sp>
    </p:spTree>
    <p:extLst>
      <p:ext uri="{BB962C8B-B14F-4D97-AF65-F5344CB8AC3E}">
        <p14:creationId xmlns:p14="http://schemas.microsoft.com/office/powerpoint/2010/main" val="98311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20" name="Image 19">
            <a:extLst>
              <a:ext uri="{FF2B5EF4-FFF2-40B4-BE49-F238E27FC236}">
                <a16:creationId xmlns:a16="http://schemas.microsoft.com/office/drawing/2014/main" id="{46F57D27-1443-4CD5-8873-6C7C76E8D7EA}"/>
              </a:ext>
            </a:extLst>
          </p:cNvPr>
          <p:cNvPicPr>
            <a:picLocks noChangeAspect="1"/>
          </p:cNvPicPr>
          <p:nvPr/>
        </p:nvPicPr>
        <p:blipFill>
          <a:blip r:embed="rId3"/>
          <a:stretch>
            <a:fillRect/>
          </a:stretch>
        </p:blipFill>
        <p:spPr>
          <a:xfrm>
            <a:off x="238116" y="791508"/>
            <a:ext cx="5945191" cy="4165303"/>
          </a:xfrm>
          <a:prstGeom prst="rect">
            <a:avLst/>
          </a:prstGeom>
        </p:spPr>
      </p:pic>
      <p:sp>
        <p:nvSpPr>
          <p:cNvPr id="2" name="ZoneTexte 1">
            <a:extLst>
              <a:ext uri="{FF2B5EF4-FFF2-40B4-BE49-F238E27FC236}">
                <a16:creationId xmlns:a16="http://schemas.microsoft.com/office/drawing/2014/main" id="{7D8BB392-3957-4EE1-BAAE-959AACB3AF26}"/>
              </a:ext>
            </a:extLst>
          </p:cNvPr>
          <p:cNvSpPr txBox="1"/>
          <p:nvPr/>
        </p:nvSpPr>
        <p:spPr>
          <a:xfrm>
            <a:off x="5113167" y="1289390"/>
            <a:ext cx="1813317" cy="2308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fr-FR" sz="900" b="0" i="0" u="none" strike="noStrike" kern="1200" cap="none" spc="0" normalizeH="0" baseline="0" noProof="0" dirty="0">
                <a:ln>
                  <a:noFill/>
                </a:ln>
                <a:solidFill>
                  <a:prstClr val="black"/>
                </a:solidFill>
                <a:effectLst/>
                <a:uLnTx/>
                <a:uFillTx/>
                <a:latin typeface="Arial"/>
                <a:ea typeface="+mn-ea"/>
                <a:cs typeface="Arial"/>
                <a:sym typeface="Arial"/>
                <a:hlinkClick r:id="rId4"/>
              </a:rPr>
              <a:t>https://www.re3data.org/search</a:t>
            </a:r>
            <a:r>
              <a:rPr kumimoji="0" lang="fr-FR" sz="900" b="0" i="0" u="none" strike="noStrike" kern="1200" cap="none" spc="0" normalizeH="0" baseline="0" noProof="0" dirty="0">
                <a:ln>
                  <a:noFill/>
                </a:ln>
                <a:solidFill>
                  <a:prstClr val="black"/>
                </a:solidFill>
                <a:effectLst/>
                <a:uLnTx/>
                <a:uFillTx/>
                <a:latin typeface="Arial"/>
                <a:ea typeface="+mn-ea"/>
                <a:cs typeface="Arial"/>
                <a:sym typeface="Arial"/>
              </a:rPr>
              <a:t> </a:t>
            </a:r>
          </a:p>
        </p:txBody>
      </p:sp>
      <p:sp>
        <p:nvSpPr>
          <p:cNvPr id="21" name="Bulle narrative : ronde 20">
            <a:extLst>
              <a:ext uri="{FF2B5EF4-FFF2-40B4-BE49-F238E27FC236}">
                <a16:creationId xmlns:a16="http://schemas.microsoft.com/office/drawing/2014/main" id="{0BFF6B7F-D580-4FF1-903F-91DE0CC67E1A}"/>
              </a:ext>
            </a:extLst>
          </p:cNvPr>
          <p:cNvSpPr/>
          <p:nvPr/>
        </p:nvSpPr>
        <p:spPr>
          <a:xfrm>
            <a:off x="925707" y="1258279"/>
            <a:ext cx="1369168" cy="459486"/>
          </a:xfrm>
          <a:prstGeom prst="wedgeEllipseCallout">
            <a:avLst>
              <a:gd name="adj1" fmla="val 42722"/>
              <a:gd name="adj2" fmla="val -65162"/>
            </a:avLst>
          </a:prstGeom>
          <a:solidFill>
            <a:srgbClr val="DFDB00">
              <a:lumMod val="60000"/>
              <a:lumOff val="40000"/>
            </a:srgbClr>
          </a:solidFill>
          <a:ln w="9525" cap="flat" cmpd="sng" algn="ctr">
            <a:solidFill>
              <a:srgbClr val="1FA22E">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r>
              <a:rPr kumimoji="0" lang="fr-FR" sz="1200" b="0" i="0" u="none" strike="noStrike" kern="1200" cap="none" spc="0" normalizeH="0" baseline="0" noProof="0" dirty="0">
                <a:ln>
                  <a:noFill/>
                </a:ln>
                <a:solidFill>
                  <a:srgbClr val="FF0000"/>
                </a:solidFill>
                <a:effectLst/>
                <a:uLnTx/>
                <a:uFillTx/>
                <a:latin typeface="Arial"/>
                <a:ea typeface="+mn-ea"/>
                <a:cs typeface="Arial"/>
                <a:sym typeface="Arial"/>
              </a:rPr>
              <a:t>Mot-clé</a:t>
            </a:r>
          </a:p>
        </p:txBody>
      </p:sp>
      <p:sp>
        <p:nvSpPr>
          <p:cNvPr id="22" name="Bulle narrative : ronde 21">
            <a:extLst>
              <a:ext uri="{FF2B5EF4-FFF2-40B4-BE49-F238E27FC236}">
                <a16:creationId xmlns:a16="http://schemas.microsoft.com/office/drawing/2014/main" id="{B9CDED9E-77AB-46A1-98D6-BB83ED062D10}"/>
              </a:ext>
            </a:extLst>
          </p:cNvPr>
          <p:cNvSpPr/>
          <p:nvPr/>
        </p:nvSpPr>
        <p:spPr>
          <a:xfrm>
            <a:off x="3210711" y="1238562"/>
            <a:ext cx="1369168" cy="459486"/>
          </a:xfrm>
          <a:prstGeom prst="wedgeEllipseCallout">
            <a:avLst>
              <a:gd name="adj1" fmla="val -91879"/>
              <a:gd name="adj2" fmla="val 52173"/>
            </a:avLst>
          </a:prstGeom>
          <a:solidFill>
            <a:srgbClr val="DFDB00">
              <a:lumMod val="60000"/>
              <a:lumOff val="40000"/>
            </a:srgbClr>
          </a:solidFill>
          <a:ln w="9525" cap="flat" cmpd="sng" algn="ctr">
            <a:solidFill>
              <a:srgbClr val="1FA22E">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r>
              <a:rPr kumimoji="0" lang="fr-FR" sz="1200" b="0" i="0" u="none" strike="noStrike" kern="1200" cap="none" spc="0" normalizeH="0" baseline="0" noProof="0" dirty="0">
                <a:ln>
                  <a:noFill/>
                </a:ln>
                <a:solidFill>
                  <a:srgbClr val="FF0000"/>
                </a:solidFill>
                <a:effectLst/>
                <a:uLnTx/>
                <a:uFillTx/>
                <a:latin typeface="Arial"/>
                <a:ea typeface="+mn-ea"/>
                <a:cs typeface="Arial"/>
                <a:sym typeface="Arial"/>
              </a:rPr>
              <a:t>Nombre de résultats</a:t>
            </a:r>
          </a:p>
        </p:txBody>
      </p:sp>
      <p:pic>
        <p:nvPicPr>
          <p:cNvPr id="4" name="Image 3">
            <a:extLst>
              <a:ext uri="{FF2B5EF4-FFF2-40B4-BE49-F238E27FC236}">
                <a16:creationId xmlns:a16="http://schemas.microsoft.com/office/drawing/2014/main" id="{4A1284EA-AFEF-42DA-BF1D-EDFFE223927C}"/>
              </a:ext>
            </a:extLst>
          </p:cNvPr>
          <p:cNvPicPr>
            <a:picLocks noChangeAspect="1"/>
          </p:cNvPicPr>
          <p:nvPr/>
        </p:nvPicPr>
        <p:blipFill>
          <a:blip r:embed="rId5"/>
          <a:stretch>
            <a:fillRect/>
          </a:stretch>
        </p:blipFill>
        <p:spPr>
          <a:xfrm>
            <a:off x="5124961" y="790182"/>
            <a:ext cx="1700932" cy="521253"/>
          </a:xfrm>
          <a:prstGeom prst="rect">
            <a:avLst/>
          </a:prstGeom>
        </p:spPr>
      </p:pic>
      <p:sp>
        <p:nvSpPr>
          <p:cNvPr id="3" name="Rectangle : coins arrondis 2">
            <a:extLst>
              <a:ext uri="{FF2B5EF4-FFF2-40B4-BE49-F238E27FC236}">
                <a16:creationId xmlns:a16="http://schemas.microsoft.com/office/drawing/2014/main" id="{EDBEEB1A-B884-4FB9-AA11-AF4D087FA8D2}"/>
              </a:ext>
            </a:extLst>
          </p:cNvPr>
          <p:cNvSpPr/>
          <p:nvPr/>
        </p:nvSpPr>
        <p:spPr>
          <a:xfrm>
            <a:off x="251357" y="1168224"/>
            <a:ext cx="674349" cy="270030"/>
          </a:xfrm>
          <a:prstGeom prst="roundRect">
            <a:avLst/>
          </a:prstGeom>
          <a:noFill/>
          <a:ln w="38100">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fr-FR" sz="135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9" name="Google Shape;105;p8">
            <a:extLst>
              <a:ext uri="{FF2B5EF4-FFF2-40B4-BE49-F238E27FC236}">
                <a16:creationId xmlns:a16="http://schemas.microsoft.com/office/drawing/2014/main" id="{129E7E44-57AD-4FC8-8831-EA7F193004E2}"/>
              </a:ext>
            </a:extLst>
          </p:cNvPr>
          <p:cNvSpPr txBox="1">
            <a:spLocks/>
          </p:cNvSpPr>
          <p:nvPr/>
        </p:nvSpPr>
        <p:spPr>
          <a:xfrm>
            <a:off x="168166" y="44161"/>
            <a:ext cx="6589844"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Répertoire re3data</a:t>
            </a:r>
          </a:p>
        </p:txBody>
      </p:sp>
    </p:spTree>
    <p:extLst>
      <p:ext uri="{BB962C8B-B14F-4D97-AF65-F5344CB8AC3E}">
        <p14:creationId xmlns:p14="http://schemas.microsoft.com/office/powerpoint/2010/main" val="104742982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3" name="Image 2">
            <a:extLst>
              <a:ext uri="{FF2B5EF4-FFF2-40B4-BE49-F238E27FC236}">
                <a16:creationId xmlns:a16="http://schemas.microsoft.com/office/drawing/2014/main" id="{E5555451-43C3-43B0-84F3-EC91A8973050}"/>
              </a:ext>
            </a:extLst>
          </p:cNvPr>
          <p:cNvPicPr>
            <a:picLocks noChangeAspect="1"/>
          </p:cNvPicPr>
          <p:nvPr/>
        </p:nvPicPr>
        <p:blipFill>
          <a:blip r:embed="rId3"/>
          <a:stretch>
            <a:fillRect/>
          </a:stretch>
        </p:blipFill>
        <p:spPr>
          <a:xfrm>
            <a:off x="126106" y="681541"/>
            <a:ext cx="5424923" cy="4270937"/>
          </a:xfrm>
          <a:prstGeom prst="rect">
            <a:avLst/>
          </a:prstGeom>
        </p:spPr>
      </p:pic>
      <p:sp>
        <p:nvSpPr>
          <p:cNvPr id="2" name="ZoneTexte 1">
            <a:extLst>
              <a:ext uri="{FF2B5EF4-FFF2-40B4-BE49-F238E27FC236}">
                <a16:creationId xmlns:a16="http://schemas.microsoft.com/office/drawing/2014/main" id="{7D8BB392-3957-4EE1-BAAE-959AACB3AF26}"/>
              </a:ext>
            </a:extLst>
          </p:cNvPr>
          <p:cNvSpPr txBox="1"/>
          <p:nvPr/>
        </p:nvSpPr>
        <p:spPr>
          <a:xfrm>
            <a:off x="5113167" y="1018730"/>
            <a:ext cx="1813317" cy="2308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fr-FR" sz="900" b="0" i="0" u="none" strike="noStrike" kern="1200" cap="none" spc="0" normalizeH="0" baseline="0" noProof="0" dirty="0">
                <a:ln>
                  <a:noFill/>
                </a:ln>
                <a:solidFill>
                  <a:prstClr val="black"/>
                </a:solidFill>
                <a:effectLst/>
                <a:uLnTx/>
                <a:uFillTx/>
                <a:latin typeface="Arial"/>
                <a:ea typeface="+mn-ea"/>
                <a:cs typeface="Arial"/>
                <a:sym typeface="Arial"/>
                <a:hlinkClick r:id="rId4"/>
              </a:rPr>
              <a:t>https://www.re3data.org/search</a:t>
            </a:r>
            <a:r>
              <a:rPr kumimoji="0" lang="fr-FR" sz="900" b="0" i="0" u="none" strike="noStrike" kern="1200" cap="none" spc="0" normalizeH="0" baseline="0" noProof="0" dirty="0">
                <a:ln>
                  <a:noFill/>
                </a:ln>
                <a:solidFill>
                  <a:prstClr val="black"/>
                </a:solidFill>
                <a:effectLst/>
                <a:uLnTx/>
                <a:uFillTx/>
                <a:latin typeface="Arial"/>
                <a:ea typeface="+mn-ea"/>
                <a:cs typeface="Arial"/>
                <a:sym typeface="Arial"/>
              </a:rPr>
              <a:t> </a:t>
            </a:r>
          </a:p>
        </p:txBody>
      </p:sp>
      <p:sp>
        <p:nvSpPr>
          <p:cNvPr id="10" name="Bulle narrative : ronde 9">
            <a:extLst>
              <a:ext uri="{FF2B5EF4-FFF2-40B4-BE49-F238E27FC236}">
                <a16:creationId xmlns:a16="http://schemas.microsoft.com/office/drawing/2014/main" id="{69F092DE-8FF6-4EC3-A1D6-0BE8B8E3CFE6}"/>
              </a:ext>
            </a:extLst>
          </p:cNvPr>
          <p:cNvSpPr/>
          <p:nvPr/>
        </p:nvSpPr>
        <p:spPr>
          <a:xfrm>
            <a:off x="3497277" y="1275606"/>
            <a:ext cx="1369168" cy="459486"/>
          </a:xfrm>
          <a:prstGeom prst="wedgeEllipseCallout">
            <a:avLst>
              <a:gd name="adj1" fmla="val -175385"/>
              <a:gd name="adj2" fmla="val -73315"/>
            </a:avLst>
          </a:prstGeom>
          <a:solidFill>
            <a:srgbClr val="DFDB00">
              <a:lumMod val="60000"/>
              <a:lumOff val="40000"/>
            </a:srgbClr>
          </a:solidFill>
          <a:ln w="9525" cap="flat" cmpd="sng" algn="ctr">
            <a:solidFill>
              <a:srgbClr val="1FA22E">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r>
              <a:rPr kumimoji="0" lang="fr-FR" sz="1200" b="0" i="0" u="none" strike="noStrike" kern="1200" cap="none" spc="0" normalizeH="0" baseline="0" noProof="0" dirty="0">
                <a:ln>
                  <a:noFill/>
                </a:ln>
                <a:solidFill>
                  <a:srgbClr val="FF0000"/>
                </a:solidFill>
                <a:effectLst/>
                <a:uLnTx/>
                <a:uFillTx/>
                <a:latin typeface="Arial"/>
                <a:ea typeface="+mn-ea"/>
                <a:cs typeface="Arial"/>
                <a:sym typeface="Arial"/>
              </a:rPr>
              <a:t>modalités et licences </a:t>
            </a:r>
          </a:p>
        </p:txBody>
      </p:sp>
      <p:sp>
        <p:nvSpPr>
          <p:cNvPr id="12" name="Bulle narrative : ronde 11">
            <a:extLst>
              <a:ext uri="{FF2B5EF4-FFF2-40B4-BE49-F238E27FC236}">
                <a16:creationId xmlns:a16="http://schemas.microsoft.com/office/drawing/2014/main" id="{276C26E7-A2AB-4B75-A31C-019B96C1FF38}"/>
              </a:ext>
            </a:extLst>
          </p:cNvPr>
          <p:cNvSpPr/>
          <p:nvPr/>
        </p:nvSpPr>
        <p:spPr>
          <a:xfrm>
            <a:off x="5338435" y="1682368"/>
            <a:ext cx="1369168" cy="459486"/>
          </a:xfrm>
          <a:prstGeom prst="wedgeEllipseCallout">
            <a:avLst>
              <a:gd name="adj1" fmla="val -46772"/>
              <a:gd name="adj2" fmla="val 217807"/>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r>
              <a:rPr kumimoji="0" lang="fr-FR" sz="1200" b="0" i="0" u="none" strike="noStrike" kern="1200" cap="none" spc="0" normalizeH="0" baseline="0" noProof="0" dirty="0">
                <a:ln>
                  <a:noFill/>
                </a:ln>
                <a:solidFill>
                  <a:srgbClr val="00B050"/>
                </a:solidFill>
                <a:effectLst/>
                <a:uLnTx/>
                <a:uFillTx/>
                <a:latin typeface="Arial"/>
                <a:ea typeface="+mn-ea"/>
                <a:cs typeface="+mn-cs"/>
                <a:sym typeface="Arial"/>
              </a:rPr>
              <a:t>embargo</a:t>
            </a:r>
          </a:p>
        </p:txBody>
      </p:sp>
      <p:pic>
        <p:nvPicPr>
          <p:cNvPr id="4" name="Image 3">
            <a:extLst>
              <a:ext uri="{FF2B5EF4-FFF2-40B4-BE49-F238E27FC236}">
                <a16:creationId xmlns:a16="http://schemas.microsoft.com/office/drawing/2014/main" id="{4A1284EA-AFEF-42DA-BF1D-EDFFE223927C}"/>
              </a:ext>
            </a:extLst>
          </p:cNvPr>
          <p:cNvPicPr>
            <a:picLocks noChangeAspect="1"/>
          </p:cNvPicPr>
          <p:nvPr/>
        </p:nvPicPr>
        <p:blipFill>
          <a:blip r:embed="rId5"/>
          <a:stretch>
            <a:fillRect/>
          </a:stretch>
        </p:blipFill>
        <p:spPr>
          <a:xfrm>
            <a:off x="5124961" y="519522"/>
            <a:ext cx="1700932" cy="521253"/>
          </a:xfrm>
          <a:prstGeom prst="rect">
            <a:avLst/>
          </a:prstGeom>
        </p:spPr>
      </p:pic>
      <p:sp>
        <p:nvSpPr>
          <p:cNvPr id="8" name="Google Shape;105;p8">
            <a:extLst>
              <a:ext uri="{FF2B5EF4-FFF2-40B4-BE49-F238E27FC236}">
                <a16:creationId xmlns:a16="http://schemas.microsoft.com/office/drawing/2014/main" id="{B3F8C7CE-D0AB-421D-9C8A-8987BC0D786E}"/>
              </a:ext>
            </a:extLst>
          </p:cNvPr>
          <p:cNvSpPr txBox="1">
            <a:spLocks/>
          </p:cNvSpPr>
          <p:nvPr/>
        </p:nvSpPr>
        <p:spPr>
          <a:xfrm>
            <a:off x="168166" y="44161"/>
            <a:ext cx="6589844"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Répertoire re3data</a:t>
            </a:r>
          </a:p>
        </p:txBody>
      </p:sp>
    </p:spTree>
    <p:extLst>
      <p:ext uri="{BB962C8B-B14F-4D97-AF65-F5344CB8AC3E}">
        <p14:creationId xmlns:p14="http://schemas.microsoft.com/office/powerpoint/2010/main" val="232200086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3" name="Image 2">
            <a:extLst>
              <a:ext uri="{FF2B5EF4-FFF2-40B4-BE49-F238E27FC236}">
                <a16:creationId xmlns:a16="http://schemas.microsoft.com/office/drawing/2014/main" id="{483225A6-F668-4244-9A99-80821E1E9A68}"/>
              </a:ext>
            </a:extLst>
          </p:cNvPr>
          <p:cNvPicPr>
            <a:picLocks noChangeAspect="1"/>
          </p:cNvPicPr>
          <p:nvPr/>
        </p:nvPicPr>
        <p:blipFill>
          <a:blip r:embed="rId3"/>
          <a:stretch>
            <a:fillRect/>
          </a:stretch>
        </p:blipFill>
        <p:spPr>
          <a:xfrm>
            <a:off x="255130" y="775723"/>
            <a:ext cx="3761922" cy="4353491"/>
          </a:xfrm>
          <a:prstGeom prst="rect">
            <a:avLst/>
          </a:prstGeom>
        </p:spPr>
      </p:pic>
      <p:sp>
        <p:nvSpPr>
          <p:cNvPr id="2" name="ZoneTexte 1">
            <a:extLst>
              <a:ext uri="{FF2B5EF4-FFF2-40B4-BE49-F238E27FC236}">
                <a16:creationId xmlns:a16="http://schemas.microsoft.com/office/drawing/2014/main" id="{7D8BB392-3957-4EE1-BAAE-959AACB3AF26}"/>
              </a:ext>
            </a:extLst>
          </p:cNvPr>
          <p:cNvSpPr txBox="1"/>
          <p:nvPr/>
        </p:nvSpPr>
        <p:spPr>
          <a:xfrm>
            <a:off x="5113167" y="986624"/>
            <a:ext cx="1813317" cy="2308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fr-FR" sz="900" b="0" i="0" u="none" strike="noStrike" kern="1200" cap="none" spc="0" normalizeH="0" baseline="0" noProof="0" dirty="0">
                <a:ln>
                  <a:noFill/>
                </a:ln>
                <a:solidFill>
                  <a:prstClr val="black"/>
                </a:solidFill>
                <a:effectLst/>
                <a:uLnTx/>
                <a:uFillTx/>
                <a:latin typeface="Arial"/>
                <a:ea typeface="+mn-ea"/>
                <a:cs typeface="Arial"/>
                <a:sym typeface="Arial"/>
                <a:hlinkClick r:id="rId4"/>
              </a:rPr>
              <a:t>https://www.re3data.org/search</a:t>
            </a:r>
            <a:r>
              <a:rPr kumimoji="0" lang="fr-FR" sz="900" b="0" i="0" u="none" strike="noStrike" kern="1200" cap="none" spc="0" normalizeH="0" baseline="0" noProof="0" dirty="0">
                <a:ln>
                  <a:noFill/>
                </a:ln>
                <a:solidFill>
                  <a:prstClr val="black"/>
                </a:solidFill>
                <a:effectLst/>
                <a:uLnTx/>
                <a:uFillTx/>
                <a:latin typeface="Arial"/>
                <a:ea typeface="+mn-ea"/>
                <a:cs typeface="Arial"/>
                <a:sym typeface="Arial"/>
              </a:rPr>
              <a:t> </a:t>
            </a:r>
          </a:p>
        </p:txBody>
      </p:sp>
      <p:sp>
        <p:nvSpPr>
          <p:cNvPr id="11" name="Rectangle 10">
            <a:extLst>
              <a:ext uri="{FF2B5EF4-FFF2-40B4-BE49-F238E27FC236}">
                <a16:creationId xmlns:a16="http://schemas.microsoft.com/office/drawing/2014/main" id="{473373B3-65CE-4561-AB2A-761171E7B25A}"/>
              </a:ext>
            </a:extLst>
          </p:cNvPr>
          <p:cNvSpPr/>
          <p:nvPr/>
        </p:nvSpPr>
        <p:spPr>
          <a:xfrm>
            <a:off x="194831" y="5858849"/>
            <a:ext cx="678007" cy="602179"/>
          </a:xfrm>
          <a:prstGeom prst="rect">
            <a:avLst/>
          </a:prstGeom>
          <a:solidFill>
            <a:sysClr val="window" lastClr="FFFFFF"/>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fr-FR" sz="135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4" name="Rectangle : coins arrondis 13">
            <a:extLst>
              <a:ext uri="{FF2B5EF4-FFF2-40B4-BE49-F238E27FC236}">
                <a16:creationId xmlns:a16="http://schemas.microsoft.com/office/drawing/2014/main" id="{305E791F-F509-4FF0-B951-5C1706640FCD}"/>
              </a:ext>
            </a:extLst>
          </p:cNvPr>
          <p:cNvSpPr/>
          <p:nvPr/>
        </p:nvSpPr>
        <p:spPr>
          <a:xfrm>
            <a:off x="194711" y="2355726"/>
            <a:ext cx="1989511" cy="1334638"/>
          </a:xfrm>
          <a:prstGeom prst="roundRect">
            <a:avLst/>
          </a:prstGeom>
          <a:noFill/>
          <a:ln w="28575" cap="flat" cmpd="sng" algn="ctr">
            <a:solidFill>
              <a:srgbClr val="FF66FF"/>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fr-FR" sz="1350" b="0" i="0" u="none" strike="noStrike" kern="1200" cap="none" spc="0" normalizeH="0" baseline="0" noProof="0">
              <a:ln w="28575">
                <a:solidFill>
                  <a:prstClr val="black"/>
                </a:solidFill>
              </a:ln>
              <a:solidFill>
                <a:prstClr val="white"/>
              </a:solidFill>
              <a:effectLst/>
              <a:uLnTx/>
              <a:uFillTx/>
              <a:latin typeface="Arial"/>
              <a:ea typeface="+mn-ea"/>
              <a:cs typeface="Arial"/>
              <a:sym typeface="Arial"/>
            </a:endParaRPr>
          </a:p>
        </p:txBody>
      </p:sp>
      <p:sp>
        <p:nvSpPr>
          <p:cNvPr id="15" name="Bulle narrative : ronde 14">
            <a:extLst>
              <a:ext uri="{FF2B5EF4-FFF2-40B4-BE49-F238E27FC236}">
                <a16:creationId xmlns:a16="http://schemas.microsoft.com/office/drawing/2014/main" id="{0CEC59FC-A958-46BC-B9C3-E3A9DB75F121}"/>
              </a:ext>
            </a:extLst>
          </p:cNvPr>
          <p:cNvSpPr/>
          <p:nvPr/>
        </p:nvSpPr>
        <p:spPr>
          <a:xfrm>
            <a:off x="2647884" y="1905207"/>
            <a:ext cx="2575890" cy="779026"/>
          </a:xfrm>
          <a:prstGeom prst="wedgeEllipseCallout">
            <a:avLst>
              <a:gd name="adj1" fmla="val -110450"/>
              <a:gd name="adj2" fmla="val 36297"/>
            </a:avLst>
          </a:prstGeom>
          <a:gradFill rotWithShape="1">
            <a:gsLst>
              <a:gs pos="0">
                <a:srgbClr val="1FA22E">
                  <a:tint val="50000"/>
                  <a:satMod val="300000"/>
                </a:srgbClr>
              </a:gs>
              <a:gs pos="35000">
                <a:srgbClr val="1FA22E">
                  <a:tint val="37000"/>
                  <a:satMod val="300000"/>
                </a:srgbClr>
              </a:gs>
              <a:gs pos="100000">
                <a:srgbClr val="1FA22E">
                  <a:tint val="15000"/>
                  <a:satMod val="350000"/>
                </a:srgbClr>
              </a:gs>
            </a:gsLst>
            <a:lin ang="16200000" scaled="1"/>
          </a:gradFill>
          <a:ln w="9525" cap="flat" cmpd="sng" algn="ctr">
            <a:solidFill>
              <a:srgbClr val="1FA22E">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fr-FR"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a:sym typeface="Arial"/>
              </a:rPr>
              <a:t>Modalités d’accès aux données</a:t>
            </a:r>
          </a:p>
        </p:txBody>
      </p:sp>
      <p:sp>
        <p:nvSpPr>
          <p:cNvPr id="19" name="Bulle narrative : ronde 18">
            <a:extLst>
              <a:ext uri="{FF2B5EF4-FFF2-40B4-BE49-F238E27FC236}">
                <a16:creationId xmlns:a16="http://schemas.microsoft.com/office/drawing/2014/main" id="{277969E6-9933-4874-8D19-AE396E14A081}"/>
              </a:ext>
            </a:extLst>
          </p:cNvPr>
          <p:cNvSpPr/>
          <p:nvPr/>
        </p:nvSpPr>
        <p:spPr>
          <a:xfrm>
            <a:off x="2647884" y="1173322"/>
            <a:ext cx="1369168" cy="459486"/>
          </a:xfrm>
          <a:prstGeom prst="wedgeEllipseCallout">
            <a:avLst>
              <a:gd name="adj1" fmla="val -122462"/>
              <a:gd name="adj2" fmla="val -25790"/>
            </a:avLst>
          </a:prstGeom>
          <a:solidFill>
            <a:srgbClr val="DFDB00">
              <a:lumMod val="60000"/>
              <a:lumOff val="40000"/>
            </a:srgbClr>
          </a:solidFill>
          <a:ln w="9525" cap="flat" cmpd="sng" algn="ctr">
            <a:solidFill>
              <a:srgbClr val="1FA22E">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r>
              <a:rPr kumimoji="0" lang="fr-FR" sz="1200" b="0" i="0" u="none" strike="noStrike" kern="1200" cap="none" spc="0" normalizeH="0" baseline="0" noProof="0" dirty="0">
                <a:ln>
                  <a:noFill/>
                </a:ln>
                <a:solidFill>
                  <a:srgbClr val="FF0000"/>
                </a:solidFill>
                <a:effectLst/>
                <a:uLnTx/>
                <a:uFillTx/>
                <a:latin typeface="Arial"/>
                <a:ea typeface="+mn-ea"/>
                <a:cs typeface="Arial"/>
                <a:sym typeface="Arial"/>
              </a:rPr>
              <a:t>modalités et licences </a:t>
            </a:r>
          </a:p>
        </p:txBody>
      </p:sp>
      <p:sp>
        <p:nvSpPr>
          <p:cNvPr id="13" name="Rectangle : coins arrondis 12">
            <a:extLst>
              <a:ext uri="{FF2B5EF4-FFF2-40B4-BE49-F238E27FC236}">
                <a16:creationId xmlns:a16="http://schemas.microsoft.com/office/drawing/2014/main" id="{FB25E86B-9ED2-4022-9D9B-D40B50B92845}"/>
              </a:ext>
            </a:extLst>
          </p:cNvPr>
          <p:cNvSpPr/>
          <p:nvPr/>
        </p:nvSpPr>
        <p:spPr>
          <a:xfrm>
            <a:off x="172242" y="4218723"/>
            <a:ext cx="2500674" cy="837303"/>
          </a:xfrm>
          <a:prstGeom prst="roundRect">
            <a:avLst/>
          </a:prstGeom>
          <a:noFill/>
          <a:ln w="28575" cap="flat" cmpd="sng" algn="ctr">
            <a:solidFill>
              <a:srgbClr val="7030A0">
                <a:lumMod val="75000"/>
              </a:srgbClr>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fr-FR" sz="1350" b="0" i="0" u="none" strike="noStrike" kern="1200" cap="none" spc="0" normalizeH="0" baseline="0" noProof="0" dirty="0">
              <a:ln w="28575">
                <a:solidFill>
                  <a:prstClr val="black"/>
                </a:solidFill>
              </a:ln>
              <a:solidFill>
                <a:prstClr val="white"/>
              </a:solidFill>
              <a:effectLst/>
              <a:uLnTx/>
              <a:uFillTx/>
              <a:latin typeface="Arial"/>
              <a:ea typeface="+mn-ea"/>
              <a:cs typeface="Arial"/>
              <a:sym typeface="Arial"/>
            </a:endParaRPr>
          </a:p>
        </p:txBody>
      </p:sp>
      <p:sp>
        <p:nvSpPr>
          <p:cNvPr id="20" name="Bulle narrative : ronde 19">
            <a:extLst>
              <a:ext uri="{FF2B5EF4-FFF2-40B4-BE49-F238E27FC236}">
                <a16:creationId xmlns:a16="http://schemas.microsoft.com/office/drawing/2014/main" id="{88B8973B-1C17-42BD-AD6A-834B5FD19027}"/>
              </a:ext>
            </a:extLst>
          </p:cNvPr>
          <p:cNvSpPr/>
          <p:nvPr/>
        </p:nvSpPr>
        <p:spPr>
          <a:xfrm>
            <a:off x="2294874" y="3551805"/>
            <a:ext cx="2575890" cy="779026"/>
          </a:xfrm>
          <a:prstGeom prst="wedgeEllipseCallout">
            <a:avLst>
              <a:gd name="adj1" fmla="val -99383"/>
              <a:gd name="adj2" fmla="val 57669"/>
            </a:avLst>
          </a:prstGeom>
          <a:gradFill rotWithShape="1">
            <a:gsLst>
              <a:gs pos="0">
                <a:srgbClr val="1FA22E">
                  <a:tint val="50000"/>
                  <a:satMod val="300000"/>
                </a:srgbClr>
              </a:gs>
              <a:gs pos="35000">
                <a:srgbClr val="1FA22E">
                  <a:tint val="37000"/>
                  <a:satMod val="300000"/>
                </a:srgbClr>
              </a:gs>
              <a:gs pos="100000">
                <a:srgbClr val="1FA22E">
                  <a:tint val="15000"/>
                  <a:satMod val="350000"/>
                </a:srgbClr>
              </a:gs>
            </a:gsLst>
            <a:lin ang="16200000" scaled="1"/>
          </a:gradFill>
          <a:ln w="9525" cap="flat" cmpd="sng" algn="ctr">
            <a:solidFill>
              <a:srgbClr val="1FA22E">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fr-FR"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a:sym typeface="Arial"/>
              </a:rPr>
              <a:t>Modalités de dépôt de données</a:t>
            </a:r>
          </a:p>
        </p:txBody>
      </p:sp>
      <p:pic>
        <p:nvPicPr>
          <p:cNvPr id="4" name="Image 3">
            <a:extLst>
              <a:ext uri="{FF2B5EF4-FFF2-40B4-BE49-F238E27FC236}">
                <a16:creationId xmlns:a16="http://schemas.microsoft.com/office/drawing/2014/main" id="{4A1284EA-AFEF-42DA-BF1D-EDFFE223927C}"/>
              </a:ext>
            </a:extLst>
          </p:cNvPr>
          <p:cNvPicPr>
            <a:picLocks noChangeAspect="1"/>
          </p:cNvPicPr>
          <p:nvPr/>
        </p:nvPicPr>
        <p:blipFill>
          <a:blip r:embed="rId5"/>
          <a:stretch>
            <a:fillRect/>
          </a:stretch>
        </p:blipFill>
        <p:spPr>
          <a:xfrm>
            <a:off x="5149569" y="465516"/>
            <a:ext cx="1700932" cy="521253"/>
          </a:xfrm>
          <a:prstGeom prst="rect">
            <a:avLst/>
          </a:prstGeom>
        </p:spPr>
      </p:pic>
      <p:sp>
        <p:nvSpPr>
          <p:cNvPr id="12" name="Google Shape;105;p8">
            <a:extLst>
              <a:ext uri="{FF2B5EF4-FFF2-40B4-BE49-F238E27FC236}">
                <a16:creationId xmlns:a16="http://schemas.microsoft.com/office/drawing/2014/main" id="{C467795B-8D5C-4FCC-B36B-F75342377C98}"/>
              </a:ext>
            </a:extLst>
          </p:cNvPr>
          <p:cNvSpPr txBox="1">
            <a:spLocks/>
          </p:cNvSpPr>
          <p:nvPr/>
        </p:nvSpPr>
        <p:spPr>
          <a:xfrm>
            <a:off x="168166" y="44161"/>
            <a:ext cx="6589844"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Répertoire re3data</a:t>
            </a:r>
          </a:p>
        </p:txBody>
      </p:sp>
    </p:spTree>
    <p:extLst>
      <p:ext uri="{BB962C8B-B14F-4D97-AF65-F5344CB8AC3E}">
        <p14:creationId xmlns:p14="http://schemas.microsoft.com/office/powerpoint/2010/main" val="291053385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8" name="Image 17">
            <a:extLst>
              <a:ext uri="{FF2B5EF4-FFF2-40B4-BE49-F238E27FC236}">
                <a16:creationId xmlns:a16="http://schemas.microsoft.com/office/drawing/2014/main" id="{D36737D9-9E04-44CA-8D9B-028D5BC643CA}"/>
              </a:ext>
            </a:extLst>
          </p:cNvPr>
          <p:cNvPicPr>
            <a:picLocks noChangeAspect="1"/>
          </p:cNvPicPr>
          <p:nvPr/>
        </p:nvPicPr>
        <p:blipFill>
          <a:blip r:embed="rId3"/>
          <a:stretch>
            <a:fillRect/>
          </a:stretch>
        </p:blipFill>
        <p:spPr>
          <a:xfrm>
            <a:off x="6129398" y="4833871"/>
            <a:ext cx="688321" cy="242477"/>
          </a:xfrm>
          <a:prstGeom prst="rect">
            <a:avLst/>
          </a:prstGeom>
        </p:spPr>
      </p:pic>
      <p:sp>
        <p:nvSpPr>
          <p:cNvPr id="6" name="Google Shape;105;p8">
            <a:extLst>
              <a:ext uri="{FF2B5EF4-FFF2-40B4-BE49-F238E27FC236}">
                <a16:creationId xmlns:a16="http://schemas.microsoft.com/office/drawing/2014/main" id="{2BD288B2-AE1C-49EC-9FEF-F87E8C72AB91}"/>
              </a:ext>
            </a:extLst>
          </p:cNvPr>
          <p:cNvSpPr txBox="1">
            <a:spLocks/>
          </p:cNvSpPr>
          <p:nvPr/>
        </p:nvSpPr>
        <p:spPr>
          <a:xfrm>
            <a:off x="168166" y="44161"/>
            <a:ext cx="6589844"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A retenir</a:t>
            </a:r>
            <a:endParaRPr kumimoji="0" lang="fr-FR" sz="2600" b="1" i="0" u="none" strike="noStrike" kern="0" cap="none" spc="0" normalizeH="0" baseline="0" noProof="0" dirty="0">
              <a:ln>
                <a:noFill/>
              </a:ln>
              <a:solidFill>
                <a:prstClr val="black"/>
              </a:solidFill>
              <a:effectLst/>
              <a:uLnTx/>
              <a:uFillTx/>
              <a:latin typeface="Oswald"/>
              <a:sym typeface="Oswald"/>
            </a:endParaRPr>
          </a:p>
        </p:txBody>
      </p:sp>
      <p:sp>
        <p:nvSpPr>
          <p:cNvPr id="7" name="Rectangle 6">
            <a:extLst>
              <a:ext uri="{FF2B5EF4-FFF2-40B4-BE49-F238E27FC236}">
                <a16:creationId xmlns:a16="http://schemas.microsoft.com/office/drawing/2014/main" id="{FBC18E1D-7F7E-4FB0-8A60-6CA451607C82}"/>
              </a:ext>
            </a:extLst>
          </p:cNvPr>
          <p:cNvSpPr/>
          <p:nvPr/>
        </p:nvSpPr>
        <p:spPr>
          <a:xfrm>
            <a:off x="360000" y="812220"/>
            <a:ext cx="6398010" cy="707886"/>
          </a:xfrm>
          <a:prstGeom prst="rect">
            <a:avLst/>
          </a:prstGeom>
        </p:spPr>
        <p:txBody>
          <a:bodyPr wrap="square">
            <a:spAutoFit/>
          </a:bodyPr>
          <a:lstStyle/>
          <a:p>
            <a:pPr marL="342900" marR="0" lvl="0" indent="-342900" algn="l" defTabSz="342900" rtl="0" eaLnBrk="1" fontAlgn="auto" latinLnBrk="0" hangingPunct="1">
              <a:lnSpc>
                <a:spcPct val="100000"/>
              </a:lnSpc>
              <a:spcBef>
                <a:spcPts val="450"/>
              </a:spcBef>
              <a:spcAft>
                <a:spcPts val="0"/>
              </a:spcAft>
              <a:buClr>
                <a:srgbClr val="E2007A"/>
              </a:buClr>
              <a:buSzTx/>
              <a:buFont typeface="Wingdings" panose="05000000000000000000" pitchFamily="2" charset="2"/>
              <a:buChar char="Ø"/>
              <a:tabLst/>
              <a:defRPr/>
            </a:pPr>
            <a:r>
              <a:rPr kumimoji="0" lang="fr-FR" sz="2000" b="0" i="0" u="none" strike="noStrike" kern="0" cap="none" spc="0" normalizeH="0" baseline="0" noProof="0" dirty="0">
                <a:ln>
                  <a:noFill/>
                </a:ln>
                <a:solidFill>
                  <a:srgbClr val="0066FF"/>
                </a:solidFill>
                <a:effectLst/>
                <a:uLnTx/>
                <a:uFillTx/>
                <a:latin typeface="Arial"/>
                <a:cs typeface="Arial"/>
                <a:sym typeface="Arial"/>
              </a:rPr>
              <a:t>Déposer ses données dans 1 entrepôt de confiance est la bonne pratique pour publier un </a:t>
            </a:r>
            <a:r>
              <a:rPr kumimoji="0" lang="fr-FR" sz="2000" b="0" i="1" u="none" strike="noStrike" kern="0" cap="none" spc="0" normalizeH="0" baseline="0" noProof="0" dirty="0">
                <a:ln>
                  <a:noFill/>
                </a:ln>
                <a:solidFill>
                  <a:srgbClr val="0066FF"/>
                </a:solidFill>
                <a:effectLst/>
                <a:uLnTx/>
                <a:uFillTx/>
                <a:latin typeface="Arial"/>
                <a:cs typeface="Arial"/>
                <a:sym typeface="Arial"/>
              </a:rPr>
              <a:t>Data paper</a:t>
            </a:r>
            <a:endParaRPr kumimoji="0" lang="fr-FR" sz="2000" b="0" i="0" u="none" strike="noStrike" kern="0" cap="none" spc="0" normalizeH="0" baseline="0" noProof="0" dirty="0">
              <a:ln>
                <a:noFill/>
              </a:ln>
              <a:solidFill>
                <a:srgbClr val="0066FF"/>
              </a:solidFill>
              <a:effectLst/>
              <a:uLnTx/>
              <a:uFillTx/>
              <a:latin typeface="Arial"/>
              <a:cs typeface="Arial"/>
              <a:sym typeface="Arial"/>
            </a:endParaRPr>
          </a:p>
        </p:txBody>
      </p:sp>
      <p:sp>
        <p:nvSpPr>
          <p:cNvPr id="9" name="Rectangle 8">
            <a:extLst>
              <a:ext uri="{FF2B5EF4-FFF2-40B4-BE49-F238E27FC236}">
                <a16:creationId xmlns:a16="http://schemas.microsoft.com/office/drawing/2014/main" id="{10BDB900-EBF1-4C81-9DE8-1681E01FAD30}"/>
              </a:ext>
            </a:extLst>
          </p:cNvPr>
          <p:cNvSpPr/>
          <p:nvPr/>
        </p:nvSpPr>
        <p:spPr>
          <a:xfrm>
            <a:off x="360000" y="2252576"/>
            <a:ext cx="6114638" cy="646331"/>
          </a:xfrm>
          <a:prstGeom prst="rect">
            <a:avLst/>
          </a:prstGeom>
        </p:spPr>
        <p:txBody>
          <a:bodyPr wrap="square">
            <a:spAutoFit/>
          </a:bodyPr>
          <a:lstStyle/>
          <a:p>
            <a:pPr marL="342900" marR="0" lvl="0" indent="-342900" algn="l" defTabSz="342900" rtl="0" eaLnBrk="1" fontAlgn="auto" latinLnBrk="0" hangingPunct="1">
              <a:lnSpc>
                <a:spcPct val="100000"/>
              </a:lnSpc>
              <a:spcBef>
                <a:spcPts val="450"/>
              </a:spcBef>
              <a:spcAft>
                <a:spcPts val="0"/>
              </a:spcAft>
              <a:buClr>
                <a:srgbClr val="E2007A"/>
              </a:buClr>
              <a:buSzTx/>
              <a:buFont typeface="Wingdings" panose="05000000000000000000" pitchFamily="2" charset="2"/>
              <a:buChar char="§"/>
              <a:tabLst/>
              <a:defRPr/>
            </a:pPr>
            <a:r>
              <a:rPr kumimoji="0" lang="fr-FR" sz="2000" b="0" i="0" u="none" strike="noStrike" kern="0" cap="none" spc="0" normalizeH="0" baseline="0" noProof="0" dirty="0">
                <a:ln>
                  <a:noFill/>
                </a:ln>
                <a:solidFill>
                  <a:srgbClr val="0066FF"/>
                </a:solidFill>
                <a:effectLst/>
                <a:uLnTx/>
                <a:uFillTx/>
                <a:latin typeface="Arial"/>
                <a:cs typeface="Arial"/>
                <a:sym typeface="Arial"/>
              </a:rPr>
              <a:t>Nombreux entrepôts</a:t>
            </a:r>
            <a:r>
              <a:rPr kumimoji="0" lang="fr-FR" sz="2000" b="0" i="0" u="none" strike="noStrike" kern="0" cap="none" spc="0" normalizeH="0" baseline="0" noProof="0" dirty="0">
                <a:ln>
                  <a:noFill/>
                </a:ln>
                <a:solidFill>
                  <a:prstClr val="black"/>
                </a:solidFill>
                <a:effectLst/>
                <a:uLnTx/>
                <a:uFillTx/>
                <a:latin typeface="Arial"/>
                <a:cs typeface="Arial"/>
                <a:sym typeface="Arial"/>
              </a:rPr>
              <a:t>: </a:t>
            </a:r>
            <a:r>
              <a:rPr kumimoji="0" lang="fr-FR" sz="1600" b="0" i="0" u="none" strike="noStrike" kern="0" cap="none" spc="0" normalizeH="0" baseline="0" noProof="0" dirty="0">
                <a:ln>
                  <a:noFill/>
                </a:ln>
                <a:solidFill>
                  <a:prstClr val="black"/>
                </a:solidFill>
                <a:effectLst/>
                <a:uLnTx/>
                <a:uFillTx/>
                <a:latin typeface="Arial"/>
                <a:cs typeface="Arial"/>
                <a:sym typeface="Arial"/>
              </a:rPr>
              <a:t>institutionnels, généralistes, 	</a:t>
            </a:r>
            <a:r>
              <a:rPr kumimoji="0" lang="fr-FR" sz="1600" b="0" i="0" u="none" strike="noStrike" kern="0" cap="none" spc="0" normalizeH="0" baseline="0" noProof="0" dirty="0">
                <a:ln>
                  <a:noFill/>
                </a:ln>
                <a:solidFill>
                  <a:srgbClr val="0066FF"/>
                </a:solidFill>
                <a:effectLst/>
                <a:uLnTx/>
                <a:uFillTx/>
                <a:latin typeface="Arial"/>
                <a:cs typeface="Arial"/>
                <a:sym typeface="Arial"/>
              </a:rPr>
              <a:t>thématiques </a:t>
            </a:r>
            <a:r>
              <a:rPr kumimoji="0" lang="fr-FR" sz="1600" b="0" i="0" u="none" strike="noStrike" kern="0" cap="none" spc="0" normalizeH="0" baseline="0" noProof="0" dirty="0">
                <a:ln>
                  <a:noFill/>
                </a:ln>
                <a:solidFill>
                  <a:srgbClr val="E2007A">
                    <a:lumMod val="60000"/>
                    <a:lumOff val="40000"/>
                  </a:srgbClr>
                </a:solidFill>
                <a:effectLst/>
                <a:uLnTx/>
                <a:uFillTx/>
                <a:latin typeface="Arial"/>
                <a:cs typeface="Arial"/>
                <a:sym typeface="Arial"/>
              </a:rPr>
              <a:t>(le plus recommandé)</a:t>
            </a:r>
            <a:endParaRPr kumimoji="0" lang="fr-FR" sz="2000" b="0" i="0" u="none" strike="noStrike" kern="0" cap="none" spc="0" normalizeH="0" baseline="0" noProof="0" dirty="0">
              <a:ln>
                <a:noFill/>
              </a:ln>
              <a:solidFill>
                <a:srgbClr val="0066FF"/>
              </a:solidFill>
              <a:effectLst/>
              <a:uLnTx/>
              <a:uFillTx/>
              <a:latin typeface="Arial"/>
              <a:cs typeface="Arial"/>
              <a:sym typeface="Arial"/>
            </a:endParaRPr>
          </a:p>
        </p:txBody>
      </p:sp>
      <p:sp>
        <p:nvSpPr>
          <p:cNvPr id="8" name="Rectangle 7">
            <a:extLst>
              <a:ext uri="{FF2B5EF4-FFF2-40B4-BE49-F238E27FC236}">
                <a16:creationId xmlns:a16="http://schemas.microsoft.com/office/drawing/2014/main" id="{66966A80-057E-4024-9FC8-93DC6D25BD09}"/>
              </a:ext>
            </a:extLst>
          </p:cNvPr>
          <p:cNvSpPr/>
          <p:nvPr/>
        </p:nvSpPr>
        <p:spPr>
          <a:xfrm>
            <a:off x="304088" y="1453020"/>
            <a:ext cx="6318000" cy="882293"/>
          </a:xfrm>
          <a:prstGeom prst="rect">
            <a:avLst/>
          </a:prstGeom>
        </p:spPr>
        <p:txBody>
          <a:bodyPr wrap="square">
            <a:spAutoFit/>
          </a:bodyPr>
          <a:lstStyle/>
          <a:p>
            <a:pPr marL="600075" marR="0" lvl="1" indent="-257175" algn="l" defTabSz="342900" rtl="0" eaLnBrk="1" fontAlgn="auto" latinLnBrk="0" hangingPunct="1">
              <a:lnSpc>
                <a:spcPct val="100000"/>
              </a:lnSpc>
              <a:spcBef>
                <a:spcPts val="200"/>
              </a:spcBef>
              <a:spcAft>
                <a:spcPts val="0"/>
              </a:spcAft>
              <a:buClr>
                <a:srgbClr val="EE4CDB"/>
              </a:buClr>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Arial"/>
                <a:ea typeface="+mn-ea"/>
                <a:cs typeface="Times New Roman"/>
                <a:sym typeface="Arial"/>
              </a:rPr>
              <a:t>gain de visibilité et de valorisation </a:t>
            </a:r>
          </a:p>
          <a:p>
            <a:pPr marL="600075" marR="0" lvl="1" indent="-257175" algn="l" defTabSz="342900" rtl="0" eaLnBrk="1" fontAlgn="auto" latinLnBrk="0" hangingPunct="1">
              <a:lnSpc>
                <a:spcPct val="100000"/>
              </a:lnSpc>
              <a:spcBef>
                <a:spcPts val="200"/>
              </a:spcBef>
              <a:spcAft>
                <a:spcPts val="0"/>
              </a:spcAft>
              <a:buClr>
                <a:srgbClr val="EE4CDB"/>
              </a:buClr>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Arial"/>
                <a:ea typeface="+mn-ea"/>
                <a:cs typeface="Times New Roman"/>
                <a:sym typeface="Arial"/>
              </a:rPr>
              <a:t>optimise les possibilités de réutilisation</a:t>
            </a:r>
          </a:p>
          <a:p>
            <a:pPr marL="600075" marR="0" lvl="1" indent="-257175" algn="l" defTabSz="342900" rtl="0" eaLnBrk="1" fontAlgn="auto" latinLnBrk="0" hangingPunct="1">
              <a:lnSpc>
                <a:spcPct val="100000"/>
              </a:lnSpc>
              <a:spcBef>
                <a:spcPts val="200"/>
              </a:spcBef>
              <a:spcAft>
                <a:spcPts val="0"/>
              </a:spcAft>
              <a:buClr>
                <a:srgbClr val="EE4CDB"/>
              </a:buClr>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Arial"/>
                <a:ea typeface="+mn-ea"/>
                <a:cs typeface="Times New Roman"/>
                <a:sym typeface="Arial"/>
              </a:rPr>
              <a:t>conservation des données assurées</a:t>
            </a:r>
          </a:p>
        </p:txBody>
      </p:sp>
      <p:grpSp>
        <p:nvGrpSpPr>
          <p:cNvPr id="2" name="Groupe 1">
            <a:extLst>
              <a:ext uri="{FF2B5EF4-FFF2-40B4-BE49-F238E27FC236}">
                <a16:creationId xmlns:a16="http://schemas.microsoft.com/office/drawing/2014/main" id="{8A12D18B-9EBC-453E-A226-3698F6A565FF}"/>
              </a:ext>
            </a:extLst>
          </p:cNvPr>
          <p:cNvGrpSpPr/>
          <p:nvPr/>
        </p:nvGrpSpPr>
        <p:grpSpPr>
          <a:xfrm>
            <a:off x="304088" y="2876962"/>
            <a:ext cx="6293963" cy="1753876"/>
            <a:chOff x="304088" y="2876962"/>
            <a:chExt cx="6293963" cy="1753876"/>
          </a:xfrm>
        </p:grpSpPr>
        <p:sp>
          <p:nvSpPr>
            <p:cNvPr id="10" name="Rectangle 9">
              <a:extLst>
                <a:ext uri="{FF2B5EF4-FFF2-40B4-BE49-F238E27FC236}">
                  <a16:creationId xmlns:a16="http://schemas.microsoft.com/office/drawing/2014/main" id="{9D1652C1-39F4-4E7C-9FC5-34F214B6CEFB}"/>
                </a:ext>
              </a:extLst>
            </p:cNvPr>
            <p:cNvSpPr/>
            <p:nvPr/>
          </p:nvSpPr>
          <p:spPr>
            <a:xfrm>
              <a:off x="360000" y="2876962"/>
              <a:ext cx="6114638" cy="400110"/>
            </a:xfrm>
            <a:prstGeom prst="rect">
              <a:avLst/>
            </a:prstGeom>
          </p:spPr>
          <p:txBody>
            <a:bodyPr wrap="square">
              <a:spAutoFit/>
            </a:bodyPr>
            <a:lstStyle/>
            <a:p>
              <a:pPr marL="342900" marR="0" lvl="0" indent="-342900" algn="l" defTabSz="342900" rtl="0" eaLnBrk="1" fontAlgn="auto" latinLnBrk="0" hangingPunct="1">
                <a:lnSpc>
                  <a:spcPct val="100000"/>
                </a:lnSpc>
                <a:spcBef>
                  <a:spcPts val="450"/>
                </a:spcBef>
                <a:spcAft>
                  <a:spcPts val="0"/>
                </a:spcAft>
                <a:buClr>
                  <a:srgbClr val="E2007A"/>
                </a:buClr>
                <a:buSzTx/>
                <a:buFont typeface="Wingdings" panose="05000000000000000000" pitchFamily="2" charset="2"/>
                <a:buChar char="§"/>
                <a:tabLst/>
                <a:defRPr/>
              </a:pPr>
              <a:r>
                <a:rPr kumimoji="0" lang="fr-FR" sz="2000" b="0" i="0" u="none" strike="noStrike" kern="0" cap="none" spc="0" normalizeH="0" baseline="0" noProof="0" dirty="0">
                  <a:ln>
                    <a:noFill/>
                  </a:ln>
                  <a:solidFill>
                    <a:srgbClr val="0066FF"/>
                  </a:solidFill>
                  <a:effectLst/>
                  <a:uLnTx/>
                  <a:uFillTx/>
                  <a:latin typeface="Arial"/>
                  <a:cs typeface="Arial"/>
                  <a:sym typeface="Arial"/>
                </a:rPr>
                <a:t>Critères de choix d’un entrepôt </a:t>
              </a:r>
            </a:p>
          </p:txBody>
        </p:sp>
        <p:sp>
          <p:nvSpPr>
            <p:cNvPr id="11" name="Rectangle 10">
              <a:extLst>
                <a:ext uri="{FF2B5EF4-FFF2-40B4-BE49-F238E27FC236}">
                  <a16:creationId xmlns:a16="http://schemas.microsoft.com/office/drawing/2014/main" id="{A3B86EDD-99E4-466B-99ED-814EF2137F57}"/>
                </a:ext>
              </a:extLst>
            </p:cNvPr>
            <p:cNvSpPr/>
            <p:nvPr/>
          </p:nvSpPr>
          <p:spPr>
            <a:xfrm>
              <a:off x="304088" y="3204807"/>
              <a:ext cx="6293963" cy="1426031"/>
            </a:xfrm>
            <a:prstGeom prst="rect">
              <a:avLst/>
            </a:prstGeom>
          </p:spPr>
          <p:txBody>
            <a:bodyPr wrap="square">
              <a:spAutoFit/>
            </a:bodyPr>
            <a:lstStyle/>
            <a:p>
              <a:pPr marL="600075" marR="0" lvl="1" indent="-257175" algn="l" defTabSz="342900" rtl="0" eaLnBrk="1" fontAlgn="auto" latinLnBrk="0" hangingPunct="1">
                <a:lnSpc>
                  <a:spcPct val="100000"/>
                </a:lnSpc>
                <a:spcBef>
                  <a:spcPts val="200"/>
                </a:spcBef>
                <a:spcAft>
                  <a:spcPts val="0"/>
                </a:spcAft>
                <a:buClr>
                  <a:srgbClr val="EE4CDB"/>
                </a:buClr>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Arial"/>
                  <a:ea typeface="+mn-ea"/>
                  <a:cs typeface="Times New Roman"/>
                  <a:sym typeface="Arial"/>
                </a:rPr>
                <a:t>le + utilisé dans votre discipline</a:t>
              </a:r>
            </a:p>
            <a:p>
              <a:pPr marL="600075" marR="0" lvl="1" indent="-257175" algn="l" defTabSz="342900" rtl="0" eaLnBrk="1" fontAlgn="auto" latinLnBrk="0" hangingPunct="1">
                <a:lnSpc>
                  <a:spcPct val="100000"/>
                </a:lnSpc>
                <a:spcBef>
                  <a:spcPts val="200"/>
                </a:spcBef>
                <a:spcAft>
                  <a:spcPts val="0"/>
                </a:spcAft>
                <a:buClr>
                  <a:srgbClr val="EE4CDB"/>
                </a:buClr>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Arial"/>
                  <a:ea typeface="+mn-ea"/>
                  <a:cs typeface="Times New Roman"/>
                  <a:sym typeface="Arial"/>
                </a:rPr>
                <a:t>recommandé par: éditeur, financeur, partenaires, institution…</a:t>
              </a:r>
            </a:p>
            <a:p>
              <a:pPr marL="600075" marR="0" lvl="1" indent="-257175" algn="l" defTabSz="342900" rtl="0" eaLnBrk="1" fontAlgn="auto" latinLnBrk="0" hangingPunct="1">
                <a:lnSpc>
                  <a:spcPct val="100000"/>
                </a:lnSpc>
                <a:spcBef>
                  <a:spcPts val="200"/>
                </a:spcBef>
                <a:spcAft>
                  <a:spcPts val="0"/>
                </a:spcAft>
                <a:buClr>
                  <a:srgbClr val="EE4CDB"/>
                </a:buClr>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Arial"/>
                  <a:ea typeface="+mn-ea"/>
                  <a:cs typeface="Times New Roman"/>
                  <a:sym typeface="Arial"/>
                </a:rPr>
                <a:t>adapté à vos données</a:t>
              </a:r>
            </a:p>
            <a:p>
              <a:pPr marL="600075" marR="0" lvl="1" indent="-257175" algn="l" defTabSz="342900" rtl="0" eaLnBrk="1" fontAlgn="auto" latinLnBrk="0" hangingPunct="1">
                <a:lnSpc>
                  <a:spcPct val="100000"/>
                </a:lnSpc>
                <a:spcBef>
                  <a:spcPts val="200"/>
                </a:spcBef>
                <a:spcAft>
                  <a:spcPts val="0"/>
                </a:spcAft>
                <a:buClr>
                  <a:srgbClr val="EE4CDB"/>
                </a:buClr>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Arial"/>
                  <a:ea typeface="+mn-ea"/>
                  <a:cs typeface="Times New Roman"/>
                  <a:sym typeface="Arial"/>
                </a:rPr>
                <a:t>proposant la licence souhaitée</a:t>
              </a:r>
            </a:p>
            <a:p>
              <a:pPr marL="600075" marR="0" lvl="1" indent="-257175" algn="l" defTabSz="342900" rtl="0" eaLnBrk="1" fontAlgn="auto" latinLnBrk="0" hangingPunct="1">
                <a:lnSpc>
                  <a:spcPct val="100000"/>
                </a:lnSpc>
                <a:spcBef>
                  <a:spcPts val="200"/>
                </a:spcBef>
                <a:spcAft>
                  <a:spcPts val="0"/>
                </a:spcAft>
                <a:buClr>
                  <a:srgbClr val="EE4CDB"/>
                </a:buClr>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Arial"/>
                  <a:ea typeface="+mn-ea"/>
                  <a:cs typeface="Times New Roman"/>
                  <a:sym typeface="Arial"/>
                </a:rPr>
                <a:t>gratuit ou coût raisonnables</a:t>
              </a:r>
            </a:p>
          </p:txBody>
        </p:sp>
      </p:grpSp>
    </p:spTree>
    <p:extLst>
      <p:ext uri="{BB962C8B-B14F-4D97-AF65-F5344CB8AC3E}">
        <p14:creationId xmlns:p14="http://schemas.microsoft.com/office/powerpoint/2010/main" val="168746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3"/>
          <a:stretch>
            <a:fillRect/>
          </a:stretch>
        </p:blipFill>
        <p:spPr>
          <a:xfrm>
            <a:off x="6129398" y="4833871"/>
            <a:ext cx="688321" cy="242477"/>
          </a:xfrm>
          <a:prstGeom prst="rect">
            <a:avLst/>
          </a:prstGeom>
        </p:spPr>
      </p:pic>
      <p:pic>
        <p:nvPicPr>
          <p:cNvPr id="7" name="Image 6">
            <a:extLst>
              <a:ext uri="{FF2B5EF4-FFF2-40B4-BE49-F238E27FC236}">
                <a16:creationId xmlns:a16="http://schemas.microsoft.com/office/drawing/2014/main" id="{9D4C0484-29D1-4013-A16B-2425510F0C28}"/>
              </a:ext>
            </a:extLst>
          </p:cNvPr>
          <p:cNvPicPr>
            <a:picLocks noChangeAspect="1"/>
          </p:cNvPicPr>
          <p:nvPr/>
        </p:nvPicPr>
        <p:blipFill>
          <a:blip r:embed="rId4"/>
          <a:stretch>
            <a:fillRect/>
          </a:stretch>
        </p:blipFill>
        <p:spPr>
          <a:xfrm>
            <a:off x="1568489" y="458560"/>
            <a:ext cx="3975968" cy="3975968"/>
          </a:xfrm>
          <a:prstGeom prst="rect">
            <a:avLst/>
          </a:prstGeom>
        </p:spPr>
      </p:pic>
    </p:spTree>
    <p:extLst>
      <p:ext uri="{BB962C8B-B14F-4D97-AF65-F5344CB8AC3E}">
        <p14:creationId xmlns:p14="http://schemas.microsoft.com/office/powerpoint/2010/main" val="352076217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8A8287D-7522-44A5-A049-BD4CC7B19E0E}"/>
              </a:ext>
            </a:extLst>
          </p:cNvPr>
          <p:cNvPicPr>
            <a:picLocks noChangeAspect="1"/>
          </p:cNvPicPr>
          <p:nvPr/>
        </p:nvPicPr>
        <p:blipFill>
          <a:blip r:embed="rId3"/>
          <a:stretch>
            <a:fillRect/>
          </a:stretch>
        </p:blipFill>
        <p:spPr>
          <a:xfrm>
            <a:off x="85687" y="167238"/>
            <a:ext cx="1427023" cy="1080716"/>
          </a:xfrm>
          <a:prstGeom prst="rect">
            <a:avLst/>
          </a:prstGeom>
        </p:spPr>
      </p:pic>
      <p:sp>
        <p:nvSpPr>
          <p:cNvPr id="7" name="Titre 1">
            <a:extLst>
              <a:ext uri="{FF2B5EF4-FFF2-40B4-BE49-F238E27FC236}">
                <a16:creationId xmlns:a16="http://schemas.microsoft.com/office/drawing/2014/main" id="{770502D6-84D0-41F5-99EF-5486238A19FE}"/>
              </a:ext>
            </a:extLst>
          </p:cNvPr>
          <p:cNvSpPr txBox="1">
            <a:spLocks/>
          </p:cNvSpPr>
          <p:nvPr/>
        </p:nvSpPr>
        <p:spPr>
          <a:xfrm>
            <a:off x="799198" y="1436126"/>
            <a:ext cx="5530132" cy="1466874"/>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342892" rtl="0" eaLnBrk="1" fontAlgn="auto" latinLnBrk="0" hangingPunct="1">
              <a:lnSpc>
                <a:spcPct val="100000"/>
              </a:lnSpc>
              <a:spcBef>
                <a:spcPct val="0"/>
              </a:spcBef>
              <a:spcAft>
                <a:spcPts val="600"/>
              </a:spcAft>
              <a:buClr>
                <a:srgbClr val="000000"/>
              </a:buClr>
              <a:buSzTx/>
              <a:buFont typeface="Arial"/>
              <a:buNone/>
              <a:tabLst>
                <a:tab pos="69054" algn="l"/>
              </a:tabLst>
              <a:defRPr/>
            </a:pPr>
            <a:r>
              <a:rPr kumimoji="0" lang="fr-FR" sz="4400" b="0" i="0" u="none" strike="noStrike" kern="1200" cap="none" spc="0" normalizeH="0" baseline="0" noProof="0" dirty="0">
                <a:ln>
                  <a:noFill/>
                </a:ln>
                <a:solidFill>
                  <a:srgbClr val="1FA22E"/>
                </a:solidFill>
                <a:effectLst/>
                <a:uLnTx/>
                <a:uFillTx/>
                <a:latin typeface="Oswald" panose="020B0604020202020204" charset="0"/>
                <a:ea typeface="+mj-ea"/>
                <a:cs typeface="+mj-cs"/>
                <a:sym typeface="Arial"/>
              </a:rPr>
              <a:t>Exercice de recherche d’entrepôts de données</a:t>
            </a:r>
            <a:endParaRPr kumimoji="0" lang="it-IT" sz="4400" b="0" i="0" u="none" strike="noStrike" kern="1200" cap="none" spc="0" normalizeH="0" baseline="0" noProof="0" dirty="0">
              <a:ln>
                <a:noFill/>
              </a:ln>
              <a:solidFill>
                <a:srgbClr val="1FA22E"/>
              </a:solidFill>
              <a:effectLst/>
              <a:uLnTx/>
              <a:uFillTx/>
              <a:latin typeface="Oswald" panose="020B0604020202020204" charset="0"/>
              <a:ea typeface="+mj-ea"/>
              <a:cs typeface="+mj-cs"/>
              <a:sym typeface="Arial"/>
            </a:endParaRPr>
          </a:p>
        </p:txBody>
      </p:sp>
      <p:sp>
        <p:nvSpPr>
          <p:cNvPr id="4" name="ZoneTexte 3">
            <a:extLst>
              <a:ext uri="{FF2B5EF4-FFF2-40B4-BE49-F238E27FC236}">
                <a16:creationId xmlns:a16="http://schemas.microsoft.com/office/drawing/2014/main" id="{A336DB50-55DF-4B73-8CE1-8C6381F0E33E}"/>
              </a:ext>
            </a:extLst>
          </p:cNvPr>
          <p:cNvSpPr txBox="1"/>
          <p:nvPr/>
        </p:nvSpPr>
        <p:spPr>
          <a:xfrm>
            <a:off x="2524389" y="3462835"/>
            <a:ext cx="16914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400" b="0" i="0" u="none" strike="noStrike" kern="0" cap="none" spc="0" normalizeH="0" baseline="0" noProof="0" dirty="0">
                <a:ln>
                  <a:noFill/>
                </a:ln>
                <a:solidFill>
                  <a:prstClr val="black"/>
                </a:solidFill>
                <a:effectLst/>
                <a:uLnTx/>
                <a:uFillTx/>
                <a:latin typeface="Arial"/>
                <a:cs typeface="Arial"/>
                <a:sym typeface="Arial"/>
              </a:rPr>
              <a:t>20 minutes</a:t>
            </a:r>
          </a:p>
        </p:txBody>
      </p:sp>
    </p:spTree>
    <p:extLst>
      <p:ext uri="{BB962C8B-B14F-4D97-AF65-F5344CB8AC3E}">
        <p14:creationId xmlns:p14="http://schemas.microsoft.com/office/powerpoint/2010/main" val="77829123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8" name="Image 17">
            <a:extLst>
              <a:ext uri="{FF2B5EF4-FFF2-40B4-BE49-F238E27FC236}">
                <a16:creationId xmlns:a16="http://schemas.microsoft.com/office/drawing/2014/main" id="{D36737D9-9E04-44CA-8D9B-028D5BC643CA}"/>
              </a:ext>
            </a:extLst>
          </p:cNvPr>
          <p:cNvPicPr>
            <a:picLocks noChangeAspect="1"/>
          </p:cNvPicPr>
          <p:nvPr/>
        </p:nvPicPr>
        <p:blipFill>
          <a:blip r:embed="rId3"/>
          <a:stretch>
            <a:fillRect/>
          </a:stretch>
        </p:blipFill>
        <p:spPr>
          <a:xfrm>
            <a:off x="6129398" y="4833871"/>
            <a:ext cx="688321" cy="242477"/>
          </a:xfrm>
          <a:prstGeom prst="rect">
            <a:avLst/>
          </a:prstGeom>
        </p:spPr>
      </p:pic>
      <p:sp>
        <p:nvSpPr>
          <p:cNvPr id="6" name="Google Shape;105;p8">
            <a:extLst>
              <a:ext uri="{FF2B5EF4-FFF2-40B4-BE49-F238E27FC236}">
                <a16:creationId xmlns:a16="http://schemas.microsoft.com/office/drawing/2014/main" id="{2BD288B2-AE1C-49EC-9FEF-F87E8C72AB91}"/>
              </a:ext>
            </a:extLst>
          </p:cNvPr>
          <p:cNvSpPr txBox="1">
            <a:spLocks/>
          </p:cNvSpPr>
          <p:nvPr/>
        </p:nvSpPr>
        <p:spPr>
          <a:xfrm>
            <a:off x="168166" y="44161"/>
            <a:ext cx="6589844"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Exercice: choisir un entrepôt de données</a:t>
            </a:r>
            <a:endParaRPr kumimoji="0" lang="fr-FR" sz="2600" b="1" i="0" u="none" strike="noStrike" kern="0" cap="none" spc="0" normalizeH="0" baseline="0" noProof="0" dirty="0">
              <a:ln>
                <a:noFill/>
              </a:ln>
              <a:solidFill>
                <a:prstClr val="black"/>
              </a:solidFill>
              <a:effectLst/>
              <a:uLnTx/>
              <a:uFillTx/>
              <a:latin typeface="Oswald"/>
              <a:sym typeface="Oswald"/>
            </a:endParaRPr>
          </a:p>
        </p:txBody>
      </p:sp>
      <p:sp>
        <p:nvSpPr>
          <p:cNvPr id="7" name="Rectangle 6">
            <a:extLst>
              <a:ext uri="{FF2B5EF4-FFF2-40B4-BE49-F238E27FC236}">
                <a16:creationId xmlns:a16="http://schemas.microsoft.com/office/drawing/2014/main" id="{FBC18E1D-7F7E-4FB0-8A60-6CA451607C82}"/>
              </a:ext>
            </a:extLst>
          </p:cNvPr>
          <p:cNvSpPr/>
          <p:nvPr/>
        </p:nvSpPr>
        <p:spPr>
          <a:xfrm>
            <a:off x="360000" y="900000"/>
            <a:ext cx="6351428" cy="369332"/>
          </a:xfrm>
          <a:prstGeom prst="rect">
            <a:avLst/>
          </a:prstGeom>
        </p:spPr>
        <p:txBody>
          <a:bodyPr wrap="square">
            <a:spAutoFit/>
          </a:bodyPr>
          <a:lstStyle/>
          <a:p>
            <a:pPr marL="342900" marR="0" lvl="0" indent="-342900" algn="l" defTabSz="342900" rtl="0" eaLnBrk="1" fontAlgn="auto" latinLnBrk="0" hangingPunct="1">
              <a:lnSpc>
                <a:spcPct val="100000"/>
              </a:lnSpc>
              <a:spcBef>
                <a:spcPts val="450"/>
              </a:spcBef>
              <a:spcAft>
                <a:spcPts val="0"/>
              </a:spcAft>
              <a:buClr>
                <a:srgbClr val="EE4CDB"/>
              </a:buClr>
              <a:buSzTx/>
              <a:buFont typeface="Wingdings" panose="05000000000000000000" pitchFamily="2" charset="2"/>
              <a:buChar char="§"/>
              <a:tabLst/>
              <a:defRPr/>
            </a:pPr>
            <a:r>
              <a:rPr kumimoji="0" lang="fr-FR" sz="1800" b="0" i="0" u="none" strike="noStrike" kern="0" cap="none" spc="0" normalizeH="0" baseline="0" noProof="0" dirty="0">
                <a:ln>
                  <a:noFill/>
                </a:ln>
                <a:solidFill>
                  <a:srgbClr val="0066FF"/>
                </a:solidFill>
                <a:effectLst/>
                <a:uLnTx/>
                <a:uFillTx/>
                <a:latin typeface="Arial"/>
                <a:cs typeface="Arial"/>
                <a:sym typeface="Arial"/>
              </a:rPr>
              <a:t>A partir de la revue ciblée pour publier votre </a:t>
            </a:r>
            <a:r>
              <a:rPr kumimoji="0" lang="fr-FR" sz="1800" b="0" i="1" u="none" strike="noStrike" kern="0" cap="none" spc="0" normalizeH="0" baseline="0" noProof="0" dirty="0">
                <a:ln>
                  <a:noFill/>
                </a:ln>
                <a:solidFill>
                  <a:srgbClr val="0066FF"/>
                </a:solidFill>
                <a:effectLst/>
                <a:uLnTx/>
                <a:uFillTx/>
                <a:latin typeface="Arial"/>
                <a:cs typeface="Arial"/>
                <a:sym typeface="Arial"/>
              </a:rPr>
              <a:t>Data paper</a:t>
            </a:r>
          </a:p>
        </p:txBody>
      </p:sp>
      <p:grpSp>
        <p:nvGrpSpPr>
          <p:cNvPr id="13" name="Groupe 12">
            <a:extLst>
              <a:ext uri="{FF2B5EF4-FFF2-40B4-BE49-F238E27FC236}">
                <a16:creationId xmlns:a16="http://schemas.microsoft.com/office/drawing/2014/main" id="{D81A43D3-6BDF-41CE-82EC-F1D8F7ED9EF7}"/>
              </a:ext>
            </a:extLst>
          </p:cNvPr>
          <p:cNvGrpSpPr/>
          <p:nvPr/>
        </p:nvGrpSpPr>
        <p:grpSpPr>
          <a:xfrm>
            <a:off x="360000" y="1216729"/>
            <a:ext cx="6502520" cy="1749168"/>
            <a:chOff x="599999" y="765057"/>
            <a:chExt cx="8670027" cy="2332223"/>
          </a:xfrm>
        </p:grpSpPr>
        <p:pic>
          <p:nvPicPr>
            <p:cNvPr id="14" name="Image 13">
              <a:extLst>
                <a:ext uri="{FF2B5EF4-FFF2-40B4-BE49-F238E27FC236}">
                  <a16:creationId xmlns:a16="http://schemas.microsoft.com/office/drawing/2014/main" id="{5B5B9BCB-B0E1-4E08-AC59-F0CA3BE3B493}"/>
                </a:ext>
              </a:extLst>
            </p:cNvPr>
            <p:cNvPicPr>
              <a:picLocks noChangeAspect="1"/>
            </p:cNvPicPr>
            <p:nvPr/>
          </p:nvPicPr>
          <p:blipFill>
            <a:blip r:embed="rId4"/>
            <a:stretch>
              <a:fillRect/>
            </a:stretch>
          </p:blipFill>
          <p:spPr>
            <a:xfrm>
              <a:off x="4976389" y="765057"/>
              <a:ext cx="1971129" cy="1357474"/>
            </a:xfrm>
            <a:prstGeom prst="rect">
              <a:avLst/>
            </a:prstGeom>
          </p:spPr>
        </p:pic>
        <p:pic>
          <p:nvPicPr>
            <p:cNvPr id="15" name="Image 14">
              <a:extLst>
                <a:ext uri="{FF2B5EF4-FFF2-40B4-BE49-F238E27FC236}">
                  <a16:creationId xmlns:a16="http://schemas.microsoft.com/office/drawing/2014/main" id="{EE131B07-DBF4-45B0-9EF4-B6C778DE5EE2}"/>
                </a:ext>
              </a:extLst>
            </p:cNvPr>
            <p:cNvPicPr>
              <a:picLocks noChangeAspect="1"/>
            </p:cNvPicPr>
            <p:nvPr/>
          </p:nvPicPr>
          <p:blipFill>
            <a:blip r:embed="rId5"/>
            <a:stretch>
              <a:fillRect/>
            </a:stretch>
          </p:blipFill>
          <p:spPr>
            <a:xfrm>
              <a:off x="7447390" y="1476367"/>
              <a:ext cx="1822636" cy="1187431"/>
            </a:xfrm>
            <a:prstGeom prst="rect">
              <a:avLst/>
            </a:prstGeom>
          </p:spPr>
        </p:pic>
        <p:grpSp>
          <p:nvGrpSpPr>
            <p:cNvPr id="16" name="Groupe 15">
              <a:extLst>
                <a:ext uri="{FF2B5EF4-FFF2-40B4-BE49-F238E27FC236}">
                  <a16:creationId xmlns:a16="http://schemas.microsoft.com/office/drawing/2014/main" id="{C024CAB6-14A6-4C9E-A08D-2ABC2B697C7A}"/>
                </a:ext>
              </a:extLst>
            </p:cNvPr>
            <p:cNvGrpSpPr/>
            <p:nvPr/>
          </p:nvGrpSpPr>
          <p:grpSpPr>
            <a:xfrm>
              <a:off x="599999" y="905262"/>
              <a:ext cx="8228570" cy="2192018"/>
              <a:chOff x="599999" y="905262"/>
              <a:chExt cx="8228570" cy="2192018"/>
            </a:xfrm>
          </p:grpSpPr>
          <p:sp>
            <p:nvSpPr>
              <p:cNvPr id="17" name="ZoneTexte 16">
                <a:extLst>
                  <a:ext uri="{FF2B5EF4-FFF2-40B4-BE49-F238E27FC236}">
                    <a16:creationId xmlns:a16="http://schemas.microsoft.com/office/drawing/2014/main" id="{2556ECE2-18AE-4DF3-BD5A-9CED27B12856}"/>
                  </a:ext>
                </a:extLst>
              </p:cNvPr>
              <p:cNvSpPr txBox="1"/>
              <p:nvPr/>
            </p:nvSpPr>
            <p:spPr>
              <a:xfrm>
                <a:off x="720154" y="1431866"/>
                <a:ext cx="7765353" cy="1665414"/>
              </a:xfrm>
              <a:prstGeom prst="rect">
                <a:avLst/>
              </a:prstGeom>
              <a:noFill/>
            </p:spPr>
            <p:txBody>
              <a:bodyPr wrap="square" rtlCol="0">
                <a:spAutoFit/>
              </a:bodyPr>
              <a:lstStyle/>
              <a:p>
                <a:pPr marL="269875" marR="0" lvl="0" indent="-134938" algn="l" defTabSz="257175" rtl="0" eaLnBrk="1" fontAlgn="auto" latinLnBrk="0" hangingPunct="1">
                  <a:lnSpc>
                    <a:spcPct val="100000"/>
                  </a:lnSpc>
                  <a:spcBef>
                    <a:spcPts val="450"/>
                  </a:spcBef>
                  <a:spcAft>
                    <a:spcPts val="45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Arial"/>
                    <a:ea typeface="+mn-ea"/>
                    <a:cs typeface="Arial"/>
                    <a:sym typeface="Arial"/>
                  </a:rPr>
                  <a:t>re3data : </a:t>
                </a:r>
                <a:r>
                  <a:rPr kumimoji="0" lang="fr-FR" sz="1050" b="0" i="0" u="none" strike="noStrike" kern="0" cap="none" spc="0" normalizeH="0" baseline="0" noProof="0" dirty="0">
                    <a:ln>
                      <a:noFill/>
                    </a:ln>
                    <a:solidFill>
                      <a:srgbClr val="000000"/>
                    </a:solidFill>
                    <a:effectLst/>
                    <a:uLnTx/>
                    <a:uFillTx/>
                    <a:latin typeface="Arial"/>
                    <a:cs typeface="Arial"/>
                    <a:sym typeface="Arial"/>
                    <a:hlinkClick r:id="rId6"/>
                  </a:rPr>
                  <a:t>https://www.re3data.org/search</a:t>
                </a:r>
                <a:endParaRPr kumimoji="0" lang="fr-FR" sz="1050" b="0" i="0" u="none" strike="noStrike" kern="0" cap="none" spc="0" normalizeH="0" baseline="0" noProof="0" dirty="0">
                  <a:ln>
                    <a:noFill/>
                  </a:ln>
                  <a:solidFill>
                    <a:srgbClr val="000000"/>
                  </a:solidFill>
                  <a:effectLst/>
                  <a:uLnTx/>
                  <a:uFillTx/>
                  <a:latin typeface="Arial"/>
                  <a:cs typeface="Arial"/>
                  <a:sym typeface="Arial"/>
                </a:endParaRPr>
              </a:p>
              <a:p>
                <a:pPr marL="269875" marR="0" lvl="0" indent="-134938" algn="l" defTabSz="257175" rtl="0" eaLnBrk="1" fontAlgn="auto" latinLnBrk="0" hangingPunct="1">
                  <a:lnSpc>
                    <a:spcPct val="100000"/>
                  </a:lnSpc>
                  <a:spcBef>
                    <a:spcPts val="450"/>
                  </a:spcBef>
                  <a:spcAft>
                    <a:spcPts val="450"/>
                  </a:spcAft>
                  <a:buClrTx/>
                  <a:buSzTx/>
                  <a:buFont typeface="Arial" panose="020B0604020202020204" pitchFamily="34" charset="0"/>
                  <a:buChar char="•"/>
                  <a:tabLst/>
                  <a:defRPr/>
                </a:pPr>
                <a:r>
                  <a:rPr kumimoji="0" lang="fr-FR" sz="1600" b="0" i="0" u="none" strike="noStrike" kern="1200" cap="none" spc="0" normalizeH="0" baseline="0" noProof="0" dirty="0" err="1">
                    <a:ln>
                      <a:noFill/>
                    </a:ln>
                    <a:solidFill>
                      <a:prstClr val="black"/>
                    </a:solidFill>
                    <a:effectLst/>
                    <a:uLnTx/>
                    <a:uFillTx/>
                    <a:latin typeface="Arial"/>
                    <a:ea typeface="+mn-ea"/>
                    <a:cs typeface="Arial"/>
                    <a:sym typeface="Arial"/>
                  </a:rPr>
                  <a:t>FairSharing</a:t>
                </a:r>
                <a:r>
                  <a:rPr kumimoji="0" lang="fr-FR" sz="1350" b="0" i="0" u="none" strike="noStrike" kern="1200" cap="none" spc="0" normalizeH="0" baseline="0" noProof="0" dirty="0">
                    <a:ln>
                      <a:noFill/>
                    </a:ln>
                    <a:solidFill>
                      <a:prstClr val="black"/>
                    </a:solidFill>
                    <a:effectLst/>
                    <a:uLnTx/>
                    <a:uFillTx/>
                    <a:latin typeface="Arial"/>
                    <a:ea typeface="+mn-ea"/>
                    <a:cs typeface="Arial"/>
                    <a:sym typeface="Arial"/>
                  </a:rPr>
                  <a:t>: </a:t>
                </a:r>
                <a:r>
                  <a:rPr kumimoji="0" lang="fr-FR" sz="1050" b="0" i="0" u="none" strike="noStrike" kern="0" cap="none" spc="0" normalizeH="0" baseline="0" noProof="0" dirty="0">
                    <a:ln>
                      <a:noFill/>
                    </a:ln>
                    <a:solidFill>
                      <a:srgbClr val="000000"/>
                    </a:solidFill>
                    <a:effectLst/>
                    <a:uLnTx/>
                    <a:uFillTx/>
                    <a:latin typeface="Arial"/>
                    <a:cs typeface="Arial"/>
                    <a:sym typeface="Arial"/>
                    <a:hlinkClick r:id="rId7"/>
                  </a:rPr>
                  <a:t>https://fairsharing.org/search?fairsharingRegistry=Database</a:t>
                </a:r>
                <a:endParaRPr kumimoji="0" lang="fr-FR" sz="1050" b="0" i="0" u="none" strike="noStrike" kern="0" cap="none" spc="0" normalizeH="0" baseline="0" noProof="0" dirty="0">
                  <a:ln>
                    <a:noFill/>
                  </a:ln>
                  <a:solidFill>
                    <a:srgbClr val="000000"/>
                  </a:solidFill>
                  <a:effectLst/>
                  <a:uLnTx/>
                  <a:uFillTx/>
                  <a:latin typeface="Arial"/>
                  <a:cs typeface="Arial"/>
                  <a:sym typeface="Arial"/>
                </a:endParaRPr>
              </a:p>
              <a:p>
                <a:pPr marL="269875" marR="0" lvl="0" indent="-134938" algn="l" defTabSz="257175" rtl="0" eaLnBrk="1" fontAlgn="auto" latinLnBrk="0" hangingPunct="1">
                  <a:lnSpc>
                    <a:spcPct val="100000"/>
                  </a:lnSpc>
                  <a:spcBef>
                    <a:spcPts val="450"/>
                  </a:spcBef>
                  <a:spcAft>
                    <a:spcPts val="45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Arial"/>
                    <a:ea typeface="+mn-ea"/>
                    <a:cs typeface="Arial"/>
                    <a:sym typeface="Arial"/>
                  </a:rPr>
                  <a:t>Pour les données de biologie moléculaire : </a:t>
                </a:r>
                <a:r>
                  <a:rPr kumimoji="0" lang="fr-FR" sz="1200" b="0" i="0" u="none" strike="noStrike" kern="1200" cap="none" spc="0" normalizeH="0" baseline="0" noProof="0" dirty="0">
                    <a:ln>
                      <a:noFill/>
                    </a:ln>
                    <a:solidFill>
                      <a:prstClr val="black"/>
                    </a:solidFill>
                    <a:effectLst/>
                    <a:uLnTx/>
                    <a:uFillTx/>
                    <a:latin typeface="Arial"/>
                    <a:ea typeface="+mn-ea"/>
                    <a:cs typeface="Arial"/>
                    <a:sym typeface="Arial"/>
                  </a:rPr>
                  <a:t>ELIXIR              </a:t>
                </a:r>
                <a:r>
                  <a:rPr kumimoji="0" lang="fr-FR" sz="1050" b="0" i="0" u="none" strike="noStrike" kern="1200" cap="none" spc="0" normalizeH="0" baseline="0" noProof="0" dirty="0">
                    <a:ln>
                      <a:noFill/>
                    </a:ln>
                    <a:solidFill>
                      <a:srgbClr val="000000"/>
                    </a:solidFill>
                    <a:effectLst/>
                    <a:uLnTx/>
                    <a:uFillTx/>
                    <a:latin typeface="Arial"/>
                    <a:cs typeface="Arial"/>
                    <a:sym typeface="Arial"/>
                    <a:hlinkClick r:id="rId8"/>
                  </a:rPr>
                  <a:t>https://elixir-europe.org/platforms/data/elixir-deposition-databases</a:t>
                </a:r>
                <a:endParaRPr kumimoji="0" lang="fr-FR" sz="1050" b="0" i="0" u="none" strike="noStrike" kern="1200" cap="none" spc="0" normalizeH="0" baseline="0" noProof="0" dirty="0">
                  <a:ln>
                    <a:noFill/>
                  </a:ln>
                  <a:solidFill>
                    <a:srgbClr val="000000"/>
                  </a:solidFill>
                  <a:effectLst/>
                  <a:uLnTx/>
                  <a:uFillTx/>
                  <a:latin typeface="Arial"/>
                  <a:cs typeface="Arial"/>
                  <a:sym typeface="Arial"/>
                </a:endParaRPr>
              </a:p>
            </p:txBody>
          </p:sp>
          <p:sp>
            <p:nvSpPr>
              <p:cNvPr id="19" name="Rectangle 18">
                <a:extLst>
                  <a:ext uri="{FF2B5EF4-FFF2-40B4-BE49-F238E27FC236}">
                    <a16:creationId xmlns:a16="http://schemas.microsoft.com/office/drawing/2014/main" id="{C6D1B170-B9F7-4721-9533-D725B1F7385B}"/>
                  </a:ext>
                </a:extLst>
              </p:cNvPr>
              <p:cNvSpPr/>
              <p:nvPr/>
            </p:nvSpPr>
            <p:spPr>
              <a:xfrm>
                <a:off x="599999" y="905262"/>
                <a:ext cx="8228570" cy="492443"/>
              </a:xfrm>
              <a:prstGeom prst="rect">
                <a:avLst/>
              </a:prstGeom>
            </p:spPr>
            <p:txBody>
              <a:bodyPr wrap="square">
                <a:spAutoFit/>
              </a:bodyPr>
              <a:lstStyle/>
              <a:p>
                <a:pPr marL="342900" marR="0" lvl="0" indent="-342900" algn="l" defTabSz="342900" rtl="0" eaLnBrk="1" fontAlgn="auto" latinLnBrk="0" hangingPunct="1">
                  <a:lnSpc>
                    <a:spcPct val="100000"/>
                  </a:lnSpc>
                  <a:spcBef>
                    <a:spcPts val="450"/>
                  </a:spcBef>
                  <a:spcAft>
                    <a:spcPts val="0"/>
                  </a:spcAft>
                  <a:buClr>
                    <a:srgbClr val="EE4CDB"/>
                  </a:buClr>
                  <a:buSzTx/>
                  <a:buFont typeface="Wingdings" panose="05000000000000000000" pitchFamily="2" charset="2"/>
                  <a:buChar char="§"/>
                  <a:tabLst/>
                  <a:defRPr/>
                </a:pPr>
                <a:r>
                  <a:rPr kumimoji="0" lang="fr-FR" sz="1800" b="0" i="0" u="none" strike="noStrike" kern="0" cap="none" spc="0" normalizeH="0" baseline="0" noProof="0" dirty="0">
                    <a:ln>
                      <a:noFill/>
                    </a:ln>
                    <a:solidFill>
                      <a:srgbClr val="0066FF"/>
                    </a:solidFill>
                    <a:effectLst/>
                    <a:uLnTx/>
                    <a:uFillTx/>
                    <a:latin typeface="Arial"/>
                    <a:cs typeface="Arial"/>
                    <a:sym typeface="Arial"/>
                  </a:rPr>
                  <a:t>A partir d’un répertoire :</a:t>
                </a:r>
              </a:p>
            </p:txBody>
          </p:sp>
        </p:grpSp>
      </p:grpSp>
      <p:sp>
        <p:nvSpPr>
          <p:cNvPr id="20" name="Rectangle 19">
            <a:extLst>
              <a:ext uri="{FF2B5EF4-FFF2-40B4-BE49-F238E27FC236}">
                <a16:creationId xmlns:a16="http://schemas.microsoft.com/office/drawing/2014/main" id="{8CBA507E-3E4A-4F95-99C3-9643D40304DB}"/>
              </a:ext>
            </a:extLst>
          </p:cNvPr>
          <p:cNvSpPr/>
          <p:nvPr/>
        </p:nvSpPr>
        <p:spPr>
          <a:xfrm>
            <a:off x="359999" y="3022710"/>
            <a:ext cx="6457719" cy="1338828"/>
          </a:xfrm>
          <a:prstGeom prst="rect">
            <a:avLst/>
          </a:prstGeom>
        </p:spPr>
        <p:txBody>
          <a:bodyPr wrap="square">
            <a:spAutoFit/>
          </a:bodyPr>
          <a:lstStyle/>
          <a:p>
            <a:pPr marL="342900" marR="0" lvl="0" indent="-342900" algn="l" defTabSz="342900" rtl="0" eaLnBrk="1" fontAlgn="auto" latinLnBrk="0" hangingPunct="1">
              <a:lnSpc>
                <a:spcPct val="100000"/>
              </a:lnSpc>
              <a:spcBef>
                <a:spcPts val="450"/>
              </a:spcBef>
              <a:spcAft>
                <a:spcPts val="0"/>
              </a:spcAft>
              <a:buClr>
                <a:srgbClr val="EE4CDB"/>
              </a:buClr>
              <a:buSzTx/>
              <a:buFont typeface="Wingdings" panose="05000000000000000000" pitchFamily="2" charset="2"/>
              <a:buChar char="Ø"/>
              <a:tabLst/>
              <a:defRPr/>
            </a:pPr>
            <a:r>
              <a:rPr kumimoji="0" lang="fr-FR" sz="1800" b="0" i="0" u="none" strike="noStrike" kern="0" cap="none" spc="0" normalizeH="0" baseline="0" noProof="0" dirty="0">
                <a:ln>
                  <a:noFill/>
                </a:ln>
                <a:solidFill>
                  <a:srgbClr val="0066FF"/>
                </a:solidFill>
                <a:effectLst/>
                <a:uLnTx/>
                <a:uFillTx/>
                <a:latin typeface="Arial"/>
                <a:cs typeface="Arial"/>
                <a:sym typeface="Arial"/>
              </a:rPr>
              <a:t>Vérifiez : </a:t>
            </a:r>
          </a:p>
          <a:p>
            <a:pPr marL="355600" marR="0" lvl="0" indent="-157163" algn="l" defTabSz="3429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Arial"/>
                <a:ea typeface="+mn-ea"/>
                <a:cs typeface="Arial"/>
                <a:sym typeface="Arial"/>
              </a:rPr>
              <a:t>s’il est adapté à vos données: domaine, taille fichiers, format, …</a:t>
            </a:r>
          </a:p>
          <a:p>
            <a:pPr marL="355600" marR="0" lvl="0" indent="-157163" algn="l" defTabSz="3429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Arial"/>
                <a:ea typeface="+mn-ea"/>
                <a:cs typeface="Arial"/>
                <a:sym typeface="Arial"/>
              </a:rPr>
              <a:t>quelles sont les licences disponibles</a:t>
            </a:r>
          </a:p>
          <a:p>
            <a:pPr marL="355600" marR="0" lvl="0" indent="-157163" algn="l" defTabSz="3429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Arial"/>
                <a:ea typeface="+mn-ea"/>
                <a:cs typeface="Arial"/>
                <a:sym typeface="Arial"/>
              </a:rPr>
              <a:t>S’il y a un coût de dépôt des données.</a:t>
            </a:r>
          </a:p>
        </p:txBody>
      </p:sp>
    </p:spTree>
    <p:extLst>
      <p:ext uri="{BB962C8B-B14F-4D97-AF65-F5344CB8AC3E}">
        <p14:creationId xmlns:p14="http://schemas.microsoft.com/office/powerpoint/2010/main" val="281300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05;p8">
            <a:extLst>
              <a:ext uri="{FF2B5EF4-FFF2-40B4-BE49-F238E27FC236}">
                <a16:creationId xmlns:a16="http://schemas.microsoft.com/office/drawing/2014/main" id="{4A237CE2-165C-4EFE-8128-FE755E92F687}"/>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Concept du </a:t>
            </a:r>
            <a:r>
              <a:rPr lang="fr-FR" i="1" dirty="0">
                <a:solidFill>
                  <a:prstClr val="black"/>
                </a:solidFill>
              </a:rPr>
              <a:t>Data paper </a:t>
            </a:r>
            <a:r>
              <a:rPr lang="fr-FR" dirty="0">
                <a:solidFill>
                  <a:prstClr val="black"/>
                </a:solidFill>
              </a:rPr>
              <a:t>: </a:t>
            </a:r>
            <a:r>
              <a:rPr lang="fr-FR" dirty="0">
                <a:solidFill>
                  <a:srgbClr val="009900"/>
                </a:solidFill>
              </a:rPr>
              <a:t>article</a:t>
            </a:r>
            <a:r>
              <a:rPr lang="fr-FR" dirty="0">
                <a:solidFill>
                  <a:prstClr val="black"/>
                </a:solidFill>
              </a:rPr>
              <a:t> + </a:t>
            </a:r>
            <a:r>
              <a:rPr lang="fr-FR" dirty="0">
                <a:solidFill>
                  <a:srgbClr val="0066FF"/>
                </a:solidFill>
              </a:rPr>
              <a:t>entrepôt</a:t>
            </a:r>
          </a:p>
        </p:txBody>
      </p:sp>
      <p:grpSp>
        <p:nvGrpSpPr>
          <p:cNvPr id="23" name="Groupe 22">
            <a:extLst>
              <a:ext uri="{FF2B5EF4-FFF2-40B4-BE49-F238E27FC236}">
                <a16:creationId xmlns:a16="http://schemas.microsoft.com/office/drawing/2014/main" id="{E1D697B2-1A3F-42B0-B874-FB1943DD1D8E}"/>
              </a:ext>
            </a:extLst>
          </p:cNvPr>
          <p:cNvGrpSpPr/>
          <p:nvPr/>
        </p:nvGrpSpPr>
        <p:grpSpPr>
          <a:xfrm>
            <a:off x="2884949" y="1058513"/>
            <a:ext cx="1344109" cy="2020497"/>
            <a:chOff x="4128748" y="952142"/>
            <a:chExt cx="2203161" cy="2922848"/>
          </a:xfrm>
        </p:grpSpPr>
        <p:sp>
          <p:nvSpPr>
            <p:cNvPr id="30" name="ZoneTexte 29">
              <a:extLst>
                <a:ext uri="{FF2B5EF4-FFF2-40B4-BE49-F238E27FC236}">
                  <a16:creationId xmlns:a16="http://schemas.microsoft.com/office/drawing/2014/main" id="{08C83E9D-D10F-43DA-9EE5-811948B9C44D}"/>
                </a:ext>
              </a:extLst>
            </p:cNvPr>
            <p:cNvSpPr txBox="1"/>
            <p:nvPr/>
          </p:nvSpPr>
          <p:spPr>
            <a:xfrm>
              <a:off x="4245373" y="952142"/>
              <a:ext cx="1916044" cy="845935"/>
            </a:xfrm>
            <a:prstGeom prst="rect">
              <a:avLst/>
            </a:prstGeom>
            <a:solidFill>
              <a:schemeClr val="bg1">
                <a:lumMod val="85000"/>
              </a:schemeClr>
            </a:solidFill>
            <a:ln w="9525" cap="flat" cmpd="sng" algn="ctr">
              <a:solidFill>
                <a:srgbClr val="0070C0"/>
              </a:solidFill>
              <a:prstDash val="solid"/>
            </a:ln>
            <a:effectLst>
              <a:outerShdw blurRad="40000" dist="20000" dir="5400000" rotWithShape="0">
                <a:srgbClr val="000000">
                  <a:alpha val="38000"/>
                </a:srgbClr>
              </a:outerShdw>
            </a:effectLst>
          </p:spPr>
          <p:txBody>
            <a:bodyPr wrap="square" rtlCol="0">
              <a:spAutoFit/>
            </a:bodyPr>
            <a:lstStyle/>
            <a:p>
              <a:pPr algn="ctr">
                <a:defRPr/>
              </a:pPr>
              <a:r>
                <a:rPr lang="fr-FR" sz="1600" b="1" dirty="0">
                  <a:solidFill>
                    <a:prstClr val="black"/>
                  </a:solidFill>
                </a:rPr>
                <a:t>Jeu de données</a:t>
              </a:r>
              <a:endParaRPr lang="fr-FR" sz="1600" dirty="0">
                <a:solidFill>
                  <a:prstClr val="black"/>
                </a:solidFill>
              </a:endParaRPr>
            </a:p>
          </p:txBody>
        </p:sp>
        <p:pic>
          <p:nvPicPr>
            <p:cNvPr id="31" name="Image 30">
              <a:extLst>
                <a:ext uri="{FF2B5EF4-FFF2-40B4-BE49-F238E27FC236}">
                  <a16:creationId xmlns:a16="http://schemas.microsoft.com/office/drawing/2014/main" id="{7D897B34-240F-44C9-B107-CF04AC5AFD1F}"/>
                </a:ext>
              </a:extLst>
            </p:cNvPr>
            <p:cNvPicPr>
              <a:picLocks noChangeAspect="1"/>
            </p:cNvPicPr>
            <p:nvPr/>
          </p:nvPicPr>
          <p:blipFill>
            <a:blip r:embed="rId3"/>
            <a:stretch>
              <a:fillRect/>
            </a:stretch>
          </p:blipFill>
          <p:spPr>
            <a:xfrm>
              <a:off x="4128748" y="1853960"/>
              <a:ext cx="2203161" cy="2021030"/>
            </a:xfrm>
            <a:prstGeom prst="rect">
              <a:avLst/>
            </a:prstGeom>
          </p:spPr>
        </p:pic>
      </p:grpSp>
      <p:grpSp>
        <p:nvGrpSpPr>
          <p:cNvPr id="24" name="Groupe 23">
            <a:extLst>
              <a:ext uri="{FF2B5EF4-FFF2-40B4-BE49-F238E27FC236}">
                <a16:creationId xmlns:a16="http://schemas.microsoft.com/office/drawing/2014/main" id="{D5CE1EF8-9122-4577-8A41-6C0367CC8DCC}"/>
              </a:ext>
            </a:extLst>
          </p:cNvPr>
          <p:cNvGrpSpPr/>
          <p:nvPr/>
        </p:nvGrpSpPr>
        <p:grpSpPr>
          <a:xfrm>
            <a:off x="4313916" y="957539"/>
            <a:ext cx="2384532" cy="2447811"/>
            <a:chOff x="6344446" y="166467"/>
            <a:chExt cx="3797749" cy="3541000"/>
          </a:xfrm>
        </p:grpSpPr>
        <p:grpSp>
          <p:nvGrpSpPr>
            <p:cNvPr id="26" name="Groupe 25">
              <a:extLst>
                <a:ext uri="{FF2B5EF4-FFF2-40B4-BE49-F238E27FC236}">
                  <a16:creationId xmlns:a16="http://schemas.microsoft.com/office/drawing/2014/main" id="{C6F384E1-D2D5-47E6-9BB6-C40FEE9C3254}"/>
                </a:ext>
              </a:extLst>
            </p:cNvPr>
            <p:cNvGrpSpPr/>
            <p:nvPr/>
          </p:nvGrpSpPr>
          <p:grpSpPr>
            <a:xfrm>
              <a:off x="6344446" y="1168785"/>
              <a:ext cx="3797749" cy="2538682"/>
              <a:chOff x="6316779" y="1602442"/>
              <a:chExt cx="3797749" cy="2538682"/>
            </a:xfrm>
          </p:grpSpPr>
          <p:pic>
            <p:nvPicPr>
              <p:cNvPr id="28" name="Picture 2" descr="Résultat de recherche d'images pour &quot;data repository&quot;">
                <a:extLst>
                  <a:ext uri="{FF2B5EF4-FFF2-40B4-BE49-F238E27FC236}">
                    <a16:creationId xmlns:a16="http://schemas.microsoft.com/office/drawing/2014/main" id="{0403D62E-8C11-4C56-84C7-0DFFC95071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616" y="1602442"/>
                <a:ext cx="3065912" cy="2538682"/>
              </a:xfrm>
              <a:prstGeom prst="rect">
                <a:avLst/>
              </a:prstGeom>
              <a:noFill/>
              <a:extLst>
                <a:ext uri="{909E8E84-426E-40DD-AFC4-6F175D3DCCD1}">
                  <a14:hiddenFill xmlns:a14="http://schemas.microsoft.com/office/drawing/2010/main">
                    <a:solidFill>
                      <a:srgbClr val="FFFFFF"/>
                    </a:solidFill>
                  </a14:hiddenFill>
                </a:ext>
              </a:extLst>
            </p:spPr>
          </p:pic>
          <p:sp>
            <p:nvSpPr>
              <p:cNvPr id="29" name="Double flèche horizontale 1">
                <a:extLst>
                  <a:ext uri="{FF2B5EF4-FFF2-40B4-BE49-F238E27FC236}">
                    <a16:creationId xmlns:a16="http://schemas.microsoft.com/office/drawing/2014/main" id="{2C359136-E9ED-4D4B-9FD8-D2C363E378B4}"/>
                  </a:ext>
                </a:extLst>
              </p:cNvPr>
              <p:cNvSpPr/>
              <p:nvPr/>
            </p:nvSpPr>
            <p:spPr>
              <a:xfrm>
                <a:off x="6316779" y="2498147"/>
                <a:ext cx="606856" cy="136562"/>
              </a:xfrm>
              <a:prstGeom prst="lef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60"/>
              </a:p>
            </p:txBody>
          </p:sp>
        </p:grpSp>
        <p:sp>
          <p:nvSpPr>
            <p:cNvPr id="27" name="ZoneTexte 26">
              <a:extLst>
                <a:ext uri="{FF2B5EF4-FFF2-40B4-BE49-F238E27FC236}">
                  <a16:creationId xmlns:a16="http://schemas.microsoft.com/office/drawing/2014/main" id="{D7AEB2CE-47AB-4F80-922E-3F62C996A870}"/>
                </a:ext>
              </a:extLst>
            </p:cNvPr>
            <p:cNvSpPr txBox="1"/>
            <p:nvPr/>
          </p:nvSpPr>
          <p:spPr>
            <a:xfrm>
              <a:off x="7120346" y="166467"/>
              <a:ext cx="2988640" cy="1024027"/>
            </a:xfrm>
            <a:prstGeom prst="rect">
              <a:avLst/>
            </a:prstGeom>
            <a:solidFill>
              <a:srgbClr val="00B0F0">
                <a:lumMod val="75000"/>
              </a:srgbClr>
            </a:solidFill>
            <a:ln w="9525" cap="flat" cmpd="sng" algn="ctr">
              <a:solidFill>
                <a:srgbClr val="1FA22E">
                  <a:shade val="95000"/>
                  <a:satMod val="105000"/>
                </a:srgbClr>
              </a:solidFill>
              <a:prstDash val="solid"/>
            </a:ln>
            <a:effectLst>
              <a:outerShdw blurRad="40000" dist="23000" dir="5400000" rotWithShape="0">
                <a:srgbClr val="000000">
                  <a:alpha val="35000"/>
                </a:srgbClr>
              </a:outerShdw>
            </a:effectLst>
          </p:spPr>
          <p:txBody>
            <a:bodyPr wrap="square" rtlCol="0">
              <a:spAutoFit/>
            </a:bodyPr>
            <a:lstStyle/>
            <a:p>
              <a:pPr algn="ctr">
                <a:defRPr/>
              </a:pPr>
              <a:r>
                <a:rPr lang="fr-FR" sz="2000" b="1" dirty="0">
                  <a:solidFill>
                    <a:prstClr val="white"/>
                  </a:solidFill>
                </a:rPr>
                <a:t>Entrepôt de données</a:t>
              </a:r>
            </a:p>
          </p:txBody>
        </p:sp>
      </p:grpSp>
      <p:pic>
        <p:nvPicPr>
          <p:cNvPr id="35" name="Image 34">
            <a:extLst>
              <a:ext uri="{FF2B5EF4-FFF2-40B4-BE49-F238E27FC236}">
                <a16:creationId xmlns:a16="http://schemas.microsoft.com/office/drawing/2014/main" id="{5B09CA6D-7697-4CD8-95D1-5B1D58C6A21E}"/>
              </a:ext>
            </a:extLst>
          </p:cNvPr>
          <p:cNvPicPr>
            <a:picLocks noChangeAspect="1"/>
          </p:cNvPicPr>
          <p:nvPr/>
        </p:nvPicPr>
        <p:blipFill>
          <a:blip r:embed="rId5"/>
          <a:stretch>
            <a:fillRect/>
          </a:stretch>
        </p:blipFill>
        <p:spPr>
          <a:xfrm>
            <a:off x="184306" y="875586"/>
            <a:ext cx="2478000" cy="3603147"/>
          </a:xfrm>
          <a:prstGeom prst="rect">
            <a:avLst/>
          </a:prstGeom>
        </p:spPr>
      </p:pic>
      <p:sp>
        <p:nvSpPr>
          <p:cNvPr id="36" name="ZoneTexte 35">
            <a:extLst>
              <a:ext uri="{FF2B5EF4-FFF2-40B4-BE49-F238E27FC236}">
                <a16:creationId xmlns:a16="http://schemas.microsoft.com/office/drawing/2014/main" id="{873F83B9-5595-45BB-9C97-0A82E90C158F}"/>
              </a:ext>
            </a:extLst>
          </p:cNvPr>
          <p:cNvSpPr txBox="1"/>
          <p:nvPr/>
        </p:nvSpPr>
        <p:spPr>
          <a:xfrm>
            <a:off x="457173" y="1084080"/>
            <a:ext cx="1626383" cy="400110"/>
          </a:xfrm>
          <a:prstGeom prst="rect">
            <a:avLst/>
          </a:prstGeom>
          <a:solidFill>
            <a:schemeClr val="accent1">
              <a:lumMod val="75000"/>
            </a:schemeClr>
          </a:solidFill>
          <a:ln w="9525" cap="flat" cmpd="sng" algn="ctr">
            <a:solidFill>
              <a:srgbClr val="1FA22E">
                <a:shade val="95000"/>
                <a:satMod val="105000"/>
              </a:srgbClr>
            </a:solidFill>
            <a:prstDash val="solid"/>
          </a:ln>
          <a:effectLst>
            <a:outerShdw blurRad="40000" dist="23000" dir="5400000" rotWithShape="0">
              <a:srgbClr val="000000">
                <a:alpha val="35000"/>
              </a:srgbClr>
            </a:outerShdw>
          </a:effectLst>
        </p:spPr>
        <p:txBody>
          <a:bodyPr wrap="square" rtlCol="0">
            <a:spAutoFit/>
          </a:bodyPr>
          <a:lstStyle/>
          <a:p>
            <a:pPr algn="ctr" defTabSz="342892">
              <a:buClrTx/>
              <a:defRPr/>
            </a:pPr>
            <a:r>
              <a:rPr lang="fr-FR" sz="2000" b="1" i="1" kern="1200" dirty="0">
                <a:solidFill>
                  <a:prstClr val="white"/>
                </a:solidFill>
                <a:ea typeface="+mn-ea"/>
              </a:rPr>
              <a:t>Data </a:t>
            </a:r>
            <a:r>
              <a:rPr lang="fr-FR" sz="2000" b="1" i="1" kern="1200" dirty="0" err="1">
                <a:solidFill>
                  <a:prstClr val="white"/>
                </a:solidFill>
                <a:ea typeface="+mn-ea"/>
              </a:rPr>
              <a:t>paper</a:t>
            </a:r>
            <a:r>
              <a:rPr lang="fr-FR" sz="2000" b="1" i="1" kern="1200" dirty="0">
                <a:solidFill>
                  <a:prstClr val="white"/>
                </a:solidFill>
                <a:ea typeface="+mn-ea"/>
              </a:rPr>
              <a:t>       </a:t>
            </a:r>
          </a:p>
        </p:txBody>
      </p:sp>
      <p:sp>
        <p:nvSpPr>
          <p:cNvPr id="25" name="Double flèche horizontale 1">
            <a:extLst>
              <a:ext uri="{FF2B5EF4-FFF2-40B4-BE49-F238E27FC236}">
                <a16:creationId xmlns:a16="http://schemas.microsoft.com/office/drawing/2014/main" id="{9537EA02-DF10-4B69-B3E2-32887367FF6B}"/>
              </a:ext>
            </a:extLst>
          </p:cNvPr>
          <p:cNvSpPr/>
          <p:nvPr/>
        </p:nvSpPr>
        <p:spPr>
          <a:xfrm>
            <a:off x="2424433" y="2267677"/>
            <a:ext cx="381033" cy="94402"/>
          </a:xfrm>
          <a:prstGeom prst="lef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60"/>
          </a:p>
        </p:txBody>
      </p:sp>
      <p:sp>
        <p:nvSpPr>
          <p:cNvPr id="18" name="ZoneTexte 17">
            <a:extLst>
              <a:ext uri="{FF2B5EF4-FFF2-40B4-BE49-F238E27FC236}">
                <a16:creationId xmlns:a16="http://schemas.microsoft.com/office/drawing/2014/main" id="{7D238524-7155-4F32-A4D1-0798031BC366}"/>
              </a:ext>
            </a:extLst>
          </p:cNvPr>
          <p:cNvSpPr txBox="1"/>
          <p:nvPr/>
        </p:nvSpPr>
        <p:spPr>
          <a:xfrm>
            <a:off x="190379" y="3572504"/>
            <a:ext cx="2478000" cy="1107996"/>
          </a:xfrm>
          <a:prstGeom prst="rect">
            <a:avLst/>
          </a:prstGeom>
          <a:solidFill>
            <a:srgbClr val="1FA22E">
              <a:lumMod val="75000"/>
            </a:srgbClr>
          </a:solidFill>
        </p:spPr>
        <p:txBody>
          <a:bodyPr wrap="square" rtlCol="0">
            <a:spAutoFit/>
          </a:bodyPr>
          <a:lstStyle/>
          <a:p>
            <a:pPr marL="92075" indent="-92075" defTabSz="342892">
              <a:spcBef>
                <a:spcPts val="300"/>
              </a:spcBef>
              <a:buClrTx/>
              <a:buFont typeface="Arial" panose="020B0604020202020204" pitchFamily="34" charset="0"/>
              <a:buChar char="•"/>
              <a:defRPr/>
            </a:pPr>
            <a:r>
              <a:rPr lang="fr-FR" kern="1200" dirty="0">
                <a:solidFill>
                  <a:prstClr val="white"/>
                </a:solidFill>
                <a:ea typeface="+mn-ea"/>
              </a:rPr>
              <a:t>Contexte de l’étude</a:t>
            </a:r>
          </a:p>
          <a:p>
            <a:pPr marL="92075" indent="-92075" defTabSz="342892">
              <a:spcBef>
                <a:spcPts val="300"/>
              </a:spcBef>
              <a:buClrTx/>
              <a:buFont typeface="Arial" panose="020B0604020202020204" pitchFamily="34" charset="0"/>
              <a:buChar char="•"/>
              <a:defRPr/>
            </a:pPr>
            <a:r>
              <a:rPr lang="fr-FR" kern="1200" dirty="0">
                <a:solidFill>
                  <a:prstClr val="white"/>
                </a:solidFill>
                <a:ea typeface="+mn-ea"/>
              </a:rPr>
              <a:t>Méthodes</a:t>
            </a:r>
          </a:p>
          <a:p>
            <a:pPr marL="92075" indent="-92075" defTabSz="342892">
              <a:spcBef>
                <a:spcPts val="300"/>
              </a:spcBef>
              <a:buClrTx/>
              <a:buFont typeface="Arial" panose="020B0604020202020204" pitchFamily="34" charset="0"/>
              <a:buChar char="•"/>
              <a:defRPr/>
            </a:pPr>
            <a:r>
              <a:rPr lang="fr-FR" kern="1200" dirty="0">
                <a:solidFill>
                  <a:prstClr val="white"/>
                </a:solidFill>
                <a:ea typeface="+mn-ea"/>
              </a:rPr>
              <a:t>Potentiel des données</a:t>
            </a:r>
          </a:p>
          <a:p>
            <a:pPr defTabSz="342892">
              <a:spcBef>
                <a:spcPts val="600"/>
              </a:spcBef>
              <a:buClrTx/>
              <a:defRPr/>
            </a:pPr>
            <a:r>
              <a:rPr lang="fr-FR" kern="1200" dirty="0">
                <a:solidFill>
                  <a:prstClr val="white"/>
                </a:solidFill>
                <a:ea typeface="+mn-ea"/>
              </a:rPr>
              <a:t>    + </a:t>
            </a:r>
            <a:r>
              <a:rPr lang="fr-FR" kern="1200" dirty="0">
                <a:solidFill>
                  <a:srgbClr val="FFFFFF"/>
                </a:solidFill>
                <a:ea typeface="+mn-ea"/>
              </a:rPr>
              <a:t>lien vers entrepôt</a:t>
            </a:r>
          </a:p>
        </p:txBody>
      </p:sp>
      <p:sp>
        <p:nvSpPr>
          <p:cNvPr id="19" name="ZoneTexte 18">
            <a:extLst>
              <a:ext uri="{FF2B5EF4-FFF2-40B4-BE49-F238E27FC236}">
                <a16:creationId xmlns:a16="http://schemas.microsoft.com/office/drawing/2014/main" id="{EC52EA69-2944-4438-84CA-0CCF0FE25762}"/>
              </a:ext>
            </a:extLst>
          </p:cNvPr>
          <p:cNvSpPr txBox="1"/>
          <p:nvPr/>
        </p:nvSpPr>
        <p:spPr>
          <a:xfrm>
            <a:off x="4507362" y="3282701"/>
            <a:ext cx="2376809" cy="1572225"/>
          </a:xfrm>
          <a:prstGeom prst="rect">
            <a:avLst/>
          </a:prstGeom>
          <a:solidFill>
            <a:schemeClr val="accent5">
              <a:lumMod val="20000"/>
              <a:lumOff val="80000"/>
            </a:schemeClr>
          </a:solidFill>
        </p:spPr>
        <p:txBody>
          <a:bodyPr wrap="square" rtlCol="0">
            <a:spAutoFit/>
          </a:bodyPr>
          <a:lstStyle/>
          <a:p>
            <a:pPr algn="ctr" defTabSz="342892">
              <a:spcAft>
                <a:spcPts val="450"/>
              </a:spcAft>
              <a:buClrTx/>
              <a:defRPr/>
            </a:pPr>
            <a:r>
              <a:rPr lang="fr-FR" b="1" kern="1200" dirty="0">
                <a:solidFill>
                  <a:srgbClr val="2C3E50"/>
                </a:solidFill>
                <a:ea typeface="+mn-ea"/>
              </a:rPr>
              <a:t>Fichiers de données +</a:t>
            </a:r>
          </a:p>
          <a:p>
            <a:pPr defTabSz="342892">
              <a:buClrTx/>
              <a:defRPr/>
            </a:pPr>
            <a:r>
              <a:rPr lang="fr-FR" b="1" kern="1200" dirty="0">
                <a:solidFill>
                  <a:srgbClr val="2C3E50"/>
                </a:solidFill>
                <a:ea typeface="+mn-ea"/>
              </a:rPr>
              <a:t>Documentation associée</a:t>
            </a:r>
            <a:endParaRPr lang="fr-FR" kern="1200" dirty="0">
              <a:solidFill>
                <a:srgbClr val="2C3E50"/>
              </a:solidFill>
              <a:ea typeface="+mn-ea"/>
            </a:endParaRPr>
          </a:p>
          <a:p>
            <a:pPr marL="92075" indent="-92075" defTabSz="342892">
              <a:spcBef>
                <a:spcPts val="300"/>
              </a:spcBef>
              <a:buClrTx/>
              <a:buFont typeface="Arial" panose="020B0604020202020204" pitchFamily="34" charset="0"/>
              <a:buChar char="•"/>
              <a:defRPr/>
            </a:pPr>
            <a:r>
              <a:rPr lang="fr-FR" sz="1350" kern="1200" dirty="0">
                <a:solidFill>
                  <a:srgbClr val="2C3E50"/>
                </a:solidFill>
                <a:ea typeface="+mn-ea"/>
              </a:rPr>
              <a:t>protocoles, </a:t>
            </a:r>
          </a:p>
          <a:p>
            <a:pPr marL="92075" indent="-92075" defTabSz="342892">
              <a:spcBef>
                <a:spcPts val="300"/>
              </a:spcBef>
              <a:buClrTx/>
              <a:buFont typeface="Arial" panose="020B0604020202020204" pitchFamily="34" charset="0"/>
              <a:buChar char="•"/>
              <a:defRPr/>
            </a:pPr>
            <a:r>
              <a:rPr lang="fr-FR" sz="1350" kern="1200" dirty="0">
                <a:solidFill>
                  <a:srgbClr val="2C3E50"/>
                </a:solidFill>
                <a:ea typeface="+mn-ea"/>
              </a:rPr>
              <a:t>questionnaire d’enquête, …</a:t>
            </a:r>
          </a:p>
          <a:p>
            <a:pPr marL="92075" indent="-92075" defTabSz="342892">
              <a:spcBef>
                <a:spcPts val="300"/>
              </a:spcBef>
              <a:buClrTx/>
              <a:buFont typeface="Arial" panose="020B0604020202020204" pitchFamily="34" charset="0"/>
              <a:buChar char="•"/>
              <a:defRPr/>
            </a:pPr>
            <a:r>
              <a:rPr lang="fr-FR" sz="1350" kern="1200" dirty="0">
                <a:solidFill>
                  <a:srgbClr val="2C3E50"/>
                </a:solidFill>
                <a:ea typeface="+mn-ea"/>
              </a:rPr>
              <a:t>fichier « Read me » </a:t>
            </a:r>
          </a:p>
          <a:p>
            <a:pPr marL="92075" indent="-92075" defTabSz="342892">
              <a:spcBef>
                <a:spcPts val="300"/>
              </a:spcBef>
              <a:buClrTx/>
              <a:buFont typeface="Arial" panose="020B0604020202020204" pitchFamily="34" charset="0"/>
              <a:buChar char="•"/>
              <a:defRPr/>
            </a:pPr>
            <a:r>
              <a:rPr lang="fr-FR" sz="1350" kern="1200" dirty="0">
                <a:solidFill>
                  <a:srgbClr val="2C3E50"/>
                </a:solidFill>
                <a:ea typeface="+mn-ea"/>
              </a:rPr>
              <a:t>métadonnées disciplinaires</a:t>
            </a:r>
          </a:p>
        </p:txBody>
      </p:sp>
      <p:grpSp>
        <p:nvGrpSpPr>
          <p:cNvPr id="20" name="Groupe 19">
            <a:extLst>
              <a:ext uri="{FF2B5EF4-FFF2-40B4-BE49-F238E27FC236}">
                <a16:creationId xmlns:a16="http://schemas.microsoft.com/office/drawing/2014/main" id="{70A4B8DC-5C76-4F9F-86E4-E80CAE080097}"/>
              </a:ext>
            </a:extLst>
          </p:cNvPr>
          <p:cNvGrpSpPr/>
          <p:nvPr/>
        </p:nvGrpSpPr>
        <p:grpSpPr>
          <a:xfrm>
            <a:off x="1903646" y="3164083"/>
            <a:ext cx="2708285" cy="1809647"/>
            <a:chOff x="2414708" y="2634138"/>
            <a:chExt cx="3611048" cy="2412863"/>
          </a:xfrm>
        </p:grpSpPr>
        <p:sp>
          <p:nvSpPr>
            <p:cNvPr id="21" name="ZoneTexte 20">
              <a:extLst>
                <a:ext uri="{FF2B5EF4-FFF2-40B4-BE49-F238E27FC236}">
                  <a16:creationId xmlns:a16="http://schemas.microsoft.com/office/drawing/2014/main" id="{6B82F1D4-A405-4AEA-A437-8C0ECE79E6DC}"/>
                </a:ext>
              </a:extLst>
            </p:cNvPr>
            <p:cNvSpPr txBox="1"/>
            <p:nvPr/>
          </p:nvSpPr>
          <p:spPr>
            <a:xfrm>
              <a:off x="2591692" y="3915068"/>
              <a:ext cx="3291928" cy="1131933"/>
            </a:xfrm>
            <a:prstGeom prst="rect">
              <a:avLst/>
            </a:prstGeom>
            <a:solidFill>
              <a:schemeClr val="accent4">
                <a:lumMod val="20000"/>
                <a:lumOff val="80000"/>
              </a:schemeClr>
            </a:solidFill>
            <a:ln>
              <a:solidFill>
                <a:schemeClr val="tx1"/>
              </a:solidFill>
            </a:ln>
          </p:spPr>
          <p:txBody>
            <a:bodyPr wrap="none" rtlCol="0">
              <a:spAutoFit/>
            </a:bodyPr>
            <a:lstStyle/>
            <a:p>
              <a:pPr algn="ctr" defTabSz="342892">
                <a:buClrTx/>
                <a:defRPr/>
              </a:pPr>
              <a:r>
                <a:rPr lang="fr-FR" sz="1500" kern="1200" dirty="0">
                  <a:solidFill>
                    <a:schemeClr val="tx1"/>
                  </a:solidFill>
                  <a:ea typeface="+mn-ea"/>
                </a:rPr>
                <a:t>Données compréhensibles</a:t>
              </a:r>
            </a:p>
            <a:p>
              <a:pPr algn="ctr" defTabSz="342892">
                <a:buClrTx/>
                <a:defRPr/>
              </a:pPr>
              <a:endParaRPr lang="fr-FR" sz="1500" kern="1200" dirty="0">
                <a:solidFill>
                  <a:schemeClr val="tx1"/>
                </a:solidFill>
                <a:ea typeface="+mn-ea"/>
              </a:endParaRPr>
            </a:p>
            <a:p>
              <a:pPr algn="ctr" defTabSz="342892">
                <a:spcBef>
                  <a:spcPts val="450"/>
                </a:spcBef>
                <a:buClrTx/>
                <a:defRPr/>
              </a:pPr>
              <a:r>
                <a:rPr lang="fr-FR" sz="1500" kern="1200" dirty="0">
                  <a:solidFill>
                    <a:schemeClr val="tx1"/>
                  </a:solidFill>
                  <a:ea typeface="+mn-ea"/>
                </a:rPr>
                <a:t>Données réutilisables</a:t>
              </a:r>
            </a:p>
          </p:txBody>
        </p:sp>
        <p:sp>
          <p:nvSpPr>
            <p:cNvPr id="22" name="Flèche : droite 16">
              <a:extLst>
                <a:ext uri="{FF2B5EF4-FFF2-40B4-BE49-F238E27FC236}">
                  <a16:creationId xmlns:a16="http://schemas.microsoft.com/office/drawing/2014/main" id="{C0A61605-6908-48F8-B967-C397F47F5C43}"/>
                </a:ext>
              </a:extLst>
            </p:cNvPr>
            <p:cNvSpPr/>
            <p:nvPr/>
          </p:nvSpPr>
          <p:spPr>
            <a:xfrm rot="5400000">
              <a:off x="3946775" y="4421615"/>
              <a:ext cx="481214" cy="168413"/>
            </a:xfrm>
            <a:prstGeom prst="rightArrow">
              <a:avLst/>
            </a:prstGeom>
            <a:solidFill>
              <a:schemeClr val="tx2">
                <a:lumMod val="60000"/>
                <a:lumOff val="40000"/>
              </a:schemeClr>
            </a:solidFill>
            <a:ln w="25400" cap="flat" cmpd="sng" algn="ctr">
              <a:noFill/>
              <a:prstDash val="solid"/>
            </a:ln>
            <a:effectLst/>
          </p:spPr>
          <p:txBody>
            <a:bodyPr rtlCol="0" anchor="ctr"/>
            <a:lstStyle/>
            <a:p>
              <a:pPr algn="ctr" defTabSz="342892">
                <a:buClrTx/>
                <a:defRPr/>
              </a:pPr>
              <a:endParaRPr lang="fr-FR" sz="1013" kern="1200">
                <a:solidFill>
                  <a:prstClr val="white"/>
                </a:solidFill>
                <a:ea typeface="+mn-ea"/>
              </a:endParaRPr>
            </a:p>
          </p:txBody>
        </p:sp>
        <p:sp>
          <p:nvSpPr>
            <p:cNvPr id="37" name="Flèche : double flèche horizontale 36">
              <a:extLst>
                <a:ext uri="{FF2B5EF4-FFF2-40B4-BE49-F238E27FC236}">
                  <a16:creationId xmlns:a16="http://schemas.microsoft.com/office/drawing/2014/main" id="{599B7786-3726-40AA-86C4-E83BEF4FD814}"/>
                </a:ext>
              </a:extLst>
            </p:cNvPr>
            <p:cNvSpPr/>
            <p:nvPr/>
          </p:nvSpPr>
          <p:spPr>
            <a:xfrm>
              <a:off x="2414708" y="2634138"/>
              <a:ext cx="3611048" cy="900078"/>
            </a:xfrm>
            <a:prstGeom prst="leftRightArrow">
              <a:avLst/>
            </a:prstGeom>
            <a:solidFill>
              <a:schemeClr val="accent4">
                <a:lumMod val="20000"/>
                <a:lumOff val="80000"/>
              </a:schemeClr>
            </a:solidFill>
            <a:ln w="9525" cap="flat" cmpd="sng" algn="ctr">
              <a:solidFill>
                <a:srgbClr val="DFDB00">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342892">
                <a:buClrTx/>
                <a:defRPr/>
              </a:pPr>
              <a:r>
                <a:rPr lang="fr-FR" sz="1500" kern="1200" dirty="0">
                  <a:solidFill>
                    <a:prstClr val="black"/>
                  </a:solidFill>
                  <a:ea typeface="+mn-ea"/>
                </a:rPr>
                <a:t>Documentation complète</a:t>
              </a:r>
            </a:p>
          </p:txBody>
        </p:sp>
        <p:sp>
          <p:nvSpPr>
            <p:cNvPr id="38" name="Flèche : droite 16">
              <a:extLst>
                <a:ext uri="{FF2B5EF4-FFF2-40B4-BE49-F238E27FC236}">
                  <a16:creationId xmlns:a16="http://schemas.microsoft.com/office/drawing/2014/main" id="{A895AFCD-9A80-4AB4-8F85-4CB2EBFB021B}"/>
                </a:ext>
              </a:extLst>
            </p:cNvPr>
            <p:cNvSpPr/>
            <p:nvPr/>
          </p:nvSpPr>
          <p:spPr>
            <a:xfrm rot="5400000">
              <a:off x="3933862" y="3571436"/>
              <a:ext cx="481214" cy="168413"/>
            </a:xfrm>
            <a:prstGeom prst="rightArrow">
              <a:avLst/>
            </a:prstGeom>
            <a:solidFill>
              <a:schemeClr val="tx2">
                <a:lumMod val="40000"/>
                <a:lumOff val="60000"/>
              </a:schemeClr>
            </a:solidFill>
            <a:ln w="25400" cap="flat" cmpd="sng" algn="ctr">
              <a:noFill/>
              <a:prstDash val="solid"/>
            </a:ln>
            <a:effectLst/>
          </p:spPr>
          <p:txBody>
            <a:bodyPr rtlCol="0" anchor="ctr"/>
            <a:lstStyle/>
            <a:p>
              <a:pPr algn="ctr" defTabSz="342892">
                <a:buClrTx/>
                <a:defRPr/>
              </a:pPr>
              <a:endParaRPr lang="fr-FR" sz="1013" kern="1200">
                <a:solidFill>
                  <a:prstClr val="white"/>
                </a:solidFill>
                <a:ea typeface="+mn-ea"/>
              </a:endParaRPr>
            </a:p>
          </p:txBody>
        </p:sp>
      </p:grpSp>
    </p:spTree>
    <p:extLst>
      <p:ext uri="{BB962C8B-B14F-4D97-AF65-F5344CB8AC3E}">
        <p14:creationId xmlns:p14="http://schemas.microsoft.com/office/powerpoint/2010/main" val="425080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3"/>
          <a:stretch>
            <a:fillRect/>
          </a:stretch>
        </p:blipFill>
        <p:spPr>
          <a:xfrm>
            <a:off x="6129398" y="4833871"/>
            <a:ext cx="688321" cy="242477"/>
          </a:xfrm>
          <a:prstGeom prst="rect">
            <a:avLst/>
          </a:prstGeom>
        </p:spPr>
      </p:pic>
      <p:pic>
        <p:nvPicPr>
          <p:cNvPr id="7" name="Image 6">
            <a:extLst>
              <a:ext uri="{FF2B5EF4-FFF2-40B4-BE49-F238E27FC236}">
                <a16:creationId xmlns:a16="http://schemas.microsoft.com/office/drawing/2014/main" id="{9D4C0484-29D1-4013-A16B-2425510F0C28}"/>
              </a:ext>
            </a:extLst>
          </p:cNvPr>
          <p:cNvPicPr>
            <a:picLocks noChangeAspect="1"/>
          </p:cNvPicPr>
          <p:nvPr/>
        </p:nvPicPr>
        <p:blipFill>
          <a:blip r:embed="rId4"/>
          <a:stretch>
            <a:fillRect/>
          </a:stretch>
        </p:blipFill>
        <p:spPr>
          <a:xfrm>
            <a:off x="1568489" y="458560"/>
            <a:ext cx="3975968" cy="3975968"/>
          </a:xfrm>
          <a:prstGeom prst="rect">
            <a:avLst/>
          </a:prstGeom>
        </p:spPr>
      </p:pic>
    </p:spTree>
    <p:extLst>
      <p:ext uri="{BB962C8B-B14F-4D97-AF65-F5344CB8AC3E}">
        <p14:creationId xmlns:p14="http://schemas.microsoft.com/office/powerpoint/2010/main" val="378490484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AA364948-A20E-4C8B-B56E-51736F86B0AB}"/>
              </a:ext>
            </a:extLst>
          </p:cNvPr>
          <p:cNvSpPr txBox="1"/>
          <p:nvPr/>
        </p:nvSpPr>
        <p:spPr>
          <a:xfrm>
            <a:off x="474562" y="262891"/>
            <a:ext cx="6180881" cy="1754326"/>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r>
              <a:rPr kumimoji="0" lang="fr-FR" sz="5400" b="0" i="0" u="none" strike="noStrike" kern="1200" cap="none" spc="0" normalizeH="0" baseline="0" noProof="0" dirty="0">
                <a:ln>
                  <a:noFill/>
                </a:ln>
                <a:solidFill>
                  <a:prstClr val="black"/>
                </a:solidFill>
                <a:effectLst/>
                <a:uLnTx/>
                <a:uFillTx/>
                <a:latin typeface="Oswald" panose="020B0604020202020204" charset="0"/>
                <a:ea typeface="+mn-ea"/>
                <a:cs typeface="Arial"/>
                <a:sym typeface="Arial"/>
              </a:rPr>
              <a:t>Outils de rédaction de </a:t>
            </a:r>
            <a:r>
              <a:rPr kumimoji="0" lang="fr-FR" sz="5400" b="0" i="1" u="none" strike="noStrike" kern="1200" cap="none" spc="0" normalizeH="0" baseline="0" noProof="0" dirty="0">
                <a:ln>
                  <a:noFill/>
                </a:ln>
                <a:solidFill>
                  <a:prstClr val="black"/>
                </a:solidFill>
                <a:effectLst/>
                <a:uLnTx/>
                <a:uFillTx/>
                <a:latin typeface="Oswald" panose="020B0604020202020204" charset="0"/>
                <a:ea typeface="+mn-ea"/>
                <a:cs typeface="Arial"/>
                <a:sym typeface="Arial"/>
              </a:rPr>
              <a:t>Data paper</a:t>
            </a:r>
          </a:p>
        </p:txBody>
      </p:sp>
      <p:pic>
        <p:nvPicPr>
          <p:cNvPr id="4" name="Image 3">
            <a:extLst>
              <a:ext uri="{FF2B5EF4-FFF2-40B4-BE49-F238E27FC236}">
                <a16:creationId xmlns:a16="http://schemas.microsoft.com/office/drawing/2014/main" id="{DC6B3E26-766E-4CE0-B8E4-CADC64241714}"/>
              </a:ext>
            </a:extLst>
          </p:cNvPr>
          <p:cNvPicPr>
            <a:picLocks noChangeAspect="1"/>
          </p:cNvPicPr>
          <p:nvPr/>
        </p:nvPicPr>
        <p:blipFill>
          <a:blip r:embed="rId4"/>
          <a:stretch>
            <a:fillRect/>
          </a:stretch>
        </p:blipFill>
        <p:spPr>
          <a:xfrm>
            <a:off x="6129398" y="4833871"/>
            <a:ext cx="688321" cy="242477"/>
          </a:xfrm>
          <a:prstGeom prst="rect">
            <a:avLst/>
          </a:prstGeom>
        </p:spPr>
      </p:pic>
      <p:sp>
        <p:nvSpPr>
          <p:cNvPr id="6" name="Rectangle 5">
            <a:extLst>
              <a:ext uri="{FF2B5EF4-FFF2-40B4-BE49-F238E27FC236}">
                <a16:creationId xmlns:a16="http://schemas.microsoft.com/office/drawing/2014/main" id="{4012E924-9B09-4154-B277-A821A7C95587}"/>
              </a:ext>
            </a:extLst>
          </p:cNvPr>
          <p:cNvSpPr/>
          <p:nvPr/>
        </p:nvSpPr>
        <p:spPr>
          <a:xfrm>
            <a:off x="1630271" y="4756016"/>
            <a:ext cx="4489516" cy="369332"/>
          </a:xfrm>
          <a:prstGeom prst="rect">
            <a:avLst/>
          </a:prstGeom>
          <a:solidFill>
            <a:sysClr val="window" lastClr="FFFFFF">
              <a:lumMod val="85000"/>
            </a:sysClr>
          </a:solid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a:ea typeface="+mn-ea"/>
                <a:cs typeface="Arial"/>
                <a:sym typeface="Arial"/>
              </a:rPr>
              <a:t>Ce support est mis à disposition selon les termes de la </a:t>
            </a:r>
            <a:r>
              <a:rPr kumimoji="0" lang="fr-FR" sz="900" b="0" i="0" u="none" strike="noStrike" kern="1200" cap="none" spc="0" normalizeH="0" baseline="0" noProof="0" dirty="0">
                <a:ln>
                  <a:noFill/>
                </a:ln>
                <a:solidFill>
                  <a:prstClr val="black"/>
                </a:solidFill>
                <a:effectLst/>
                <a:uLnTx/>
                <a:uFillTx/>
                <a:latin typeface="Calibri"/>
                <a:ea typeface="+mn-ea"/>
                <a:cs typeface="Arial"/>
                <a:sym typeface="Arial"/>
                <a:hlinkClick r:id="rId5"/>
              </a:rPr>
              <a:t>licence Creative Commons Attribution - Pas d’Utilisation Commerciale 4.0 International</a:t>
            </a:r>
            <a:r>
              <a:rPr kumimoji="0" lang="fr-FR" sz="900" b="0" i="0" u="none" strike="noStrike" kern="1200" cap="none" spc="0" normalizeH="0" baseline="0" noProof="0" dirty="0">
                <a:ln>
                  <a:noFill/>
                </a:ln>
                <a:solidFill>
                  <a:prstClr val="black"/>
                </a:solidFill>
                <a:effectLst/>
                <a:uLnTx/>
                <a:uFillTx/>
                <a:latin typeface="Calibri"/>
                <a:ea typeface="+mn-ea"/>
                <a:cs typeface="Arial"/>
                <a:sym typeface="Arial"/>
              </a:rPr>
              <a:t>.</a:t>
            </a:r>
          </a:p>
        </p:txBody>
      </p:sp>
    </p:spTree>
    <p:extLst>
      <p:ext uri="{BB962C8B-B14F-4D97-AF65-F5344CB8AC3E}">
        <p14:creationId xmlns:p14="http://schemas.microsoft.com/office/powerpoint/2010/main" val="361484909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8" name="Image 17">
            <a:extLst>
              <a:ext uri="{FF2B5EF4-FFF2-40B4-BE49-F238E27FC236}">
                <a16:creationId xmlns:a16="http://schemas.microsoft.com/office/drawing/2014/main" id="{D36737D9-9E04-44CA-8D9B-028D5BC643CA}"/>
              </a:ext>
            </a:extLst>
          </p:cNvPr>
          <p:cNvPicPr>
            <a:picLocks noChangeAspect="1"/>
          </p:cNvPicPr>
          <p:nvPr/>
        </p:nvPicPr>
        <p:blipFill>
          <a:blip r:embed="rId3"/>
          <a:stretch>
            <a:fillRect/>
          </a:stretch>
        </p:blipFill>
        <p:spPr>
          <a:xfrm>
            <a:off x="6129398" y="4833871"/>
            <a:ext cx="688321" cy="242477"/>
          </a:xfrm>
          <a:prstGeom prst="rect">
            <a:avLst/>
          </a:prstGeom>
        </p:spPr>
      </p:pic>
      <p:sp>
        <p:nvSpPr>
          <p:cNvPr id="6" name="Google Shape;105;p8">
            <a:extLst>
              <a:ext uri="{FF2B5EF4-FFF2-40B4-BE49-F238E27FC236}">
                <a16:creationId xmlns:a16="http://schemas.microsoft.com/office/drawing/2014/main" id="{2BD288B2-AE1C-49EC-9FEF-F87E8C72AB91}"/>
              </a:ext>
            </a:extLst>
          </p:cNvPr>
          <p:cNvSpPr txBox="1">
            <a:spLocks/>
          </p:cNvSpPr>
          <p:nvPr/>
        </p:nvSpPr>
        <p:spPr>
          <a:xfrm>
            <a:off x="168166" y="44161"/>
            <a:ext cx="6589844"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Outils de rédaction en ligne de </a:t>
            </a:r>
            <a:r>
              <a:rPr kumimoji="0" lang="fr-FR" sz="2800" b="1" i="1" u="none" strike="noStrike" kern="0" cap="none" spc="0" normalizeH="0" baseline="0" noProof="0" dirty="0">
                <a:ln>
                  <a:noFill/>
                </a:ln>
                <a:solidFill>
                  <a:prstClr val="black"/>
                </a:solidFill>
                <a:effectLst/>
                <a:uLnTx/>
                <a:uFillTx/>
                <a:latin typeface="Oswald"/>
                <a:sym typeface="Oswald"/>
              </a:rPr>
              <a:t>Data paper</a:t>
            </a:r>
            <a:endParaRPr kumimoji="0" lang="fr-FR" sz="2600" b="1" i="1" u="none" strike="noStrike" kern="0" cap="none" spc="0" normalizeH="0" baseline="0" noProof="0" dirty="0">
              <a:ln>
                <a:noFill/>
              </a:ln>
              <a:solidFill>
                <a:prstClr val="black"/>
              </a:solidFill>
              <a:effectLst/>
              <a:uLnTx/>
              <a:uFillTx/>
              <a:latin typeface="Oswald"/>
              <a:sym typeface="Oswald"/>
            </a:endParaRPr>
          </a:p>
        </p:txBody>
      </p:sp>
      <p:sp>
        <p:nvSpPr>
          <p:cNvPr id="7" name="Rectangle 6">
            <a:extLst>
              <a:ext uri="{FF2B5EF4-FFF2-40B4-BE49-F238E27FC236}">
                <a16:creationId xmlns:a16="http://schemas.microsoft.com/office/drawing/2014/main" id="{FBC18E1D-7F7E-4FB0-8A60-6CA451607C82}"/>
              </a:ext>
            </a:extLst>
          </p:cNvPr>
          <p:cNvSpPr/>
          <p:nvPr/>
        </p:nvSpPr>
        <p:spPr>
          <a:xfrm>
            <a:off x="359999" y="900000"/>
            <a:ext cx="6498001" cy="861774"/>
          </a:xfrm>
          <a:prstGeom prst="rect">
            <a:avLst/>
          </a:prstGeom>
        </p:spPr>
        <p:txBody>
          <a:bodyPr wrap="square">
            <a:spAutoFit/>
          </a:bodyPr>
          <a:lstStyle/>
          <a:p>
            <a:pPr marL="180975" marR="0" lvl="0" indent="-180975" algn="l" defTabSz="342900" rtl="0" eaLnBrk="1" fontAlgn="auto" latinLnBrk="0" hangingPunct="1">
              <a:lnSpc>
                <a:spcPct val="100000"/>
              </a:lnSpc>
              <a:spcBef>
                <a:spcPts val="450"/>
              </a:spcBef>
              <a:spcAft>
                <a:spcPts val="0"/>
              </a:spcAft>
              <a:buClr>
                <a:srgbClr val="EE4CDB"/>
              </a:buClr>
              <a:buSzTx/>
              <a:buFont typeface="Wingdings" panose="05000000000000000000" pitchFamily="2" charset="2"/>
              <a:buChar char="§"/>
              <a:tabLst/>
              <a:defRPr/>
            </a:pPr>
            <a:r>
              <a:rPr kumimoji="0" lang="fr-FR" sz="2000" b="0" i="0" u="none" strike="noStrike" kern="0" cap="none" spc="0" normalizeH="0" baseline="0" noProof="0" dirty="0">
                <a:ln>
                  <a:noFill/>
                </a:ln>
                <a:solidFill>
                  <a:srgbClr val="0066FF"/>
                </a:solidFill>
                <a:effectLst/>
                <a:uLnTx/>
                <a:uFillTx/>
                <a:latin typeface="Arial"/>
                <a:cs typeface="Arial"/>
                <a:sym typeface="Arial"/>
              </a:rPr>
              <a:t>Générateur de </a:t>
            </a:r>
            <a:r>
              <a:rPr kumimoji="0" lang="fr-FR" sz="2000" b="0" i="1" u="none" strike="noStrike" kern="0" cap="none" spc="0" normalizeH="0" baseline="0" noProof="0" dirty="0">
                <a:ln>
                  <a:noFill/>
                </a:ln>
                <a:solidFill>
                  <a:srgbClr val="0066FF"/>
                </a:solidFill>
                <a:effectLst/>
                <a:uLnTx/>
                <a:uFillTx/>
                <a:latin typeface="Arial"/>
                <a:cs typeface="Arial"/>
                <a:sym typeface="Arial"/>
              </a:rPr>
              <a:t>Data paper </a:t>
            </a:r>
            <a:r>
              <a:rPr kumimoji="0" lang="fr-FR" sz="2000" b="0" i="0" u="none" strike="noStrike" kern="0" cap="none" spc="0" normalizeH="0" baseline="0" noProof="0" dirty="0">
                <a:ln>
                  <a:noFill/>
                </a:ln>
                <a:solidFill>
                  <a:srgbClr val="0066FF"/>
                </a:solidFill>
                <a:effectLst/>
                <a:uLnTx/>
                <a:uFillTx/>
                <a:latin typeface="Arial"/>
                <a:cs typeface="Arial"/>
                <a:sym typeface="Arial"/>
              </a:rPr>
              <a:t>de Research Data Gouv : </a:t>
            </a:r>
            <a:r>
              <a:rPr kumimoji="0" lang="fr-FR" sz="1800" b="0" i="0" u="none" strike="noStrike" kern="0" cap="none" spc="0" normalizeH="0" baseline="0" noProof="0" dirty="0">
                <a:ln>
                  <a:noFill/>
                </a:ln>
                <a:solidFill>
                  <a:srgbClr val="0066FF"/>
                </a:solidFill>
                <a:effectLst/>
                <a:uLnTx/>
                <a:uFillTx/>
                <a:latin typeface="Arial"/>
                <a:cs typeface="Arial"/>
                <a:sym typeface="Arial"/>
              </a:rPr>
              <a:t>l’entrepôt national de données : </a:t>
            </a:r>
            <a:r>
              <a:rPr kumimoji="0" lang="fr-FR" sz="1000" b="0" i="0" u="none" strike="noStrike" kern="1200" cap="none" spc="0" normalizeH="0" baseline="0" noProof="0" dirty="0">
                <a:ln>
                  <a:noFill/>
                </a:ln>
                <a:solidFill>
                  <a:prstClr val="black"/>
                </a:solidFill>
                <a:effectLst/>
                <a:uLnTx/>
                <a:uFillTx/>
                <a:latin typeface="Arial"/>
                <a:cs typeface="Arial"/>
                <a:sym typeface="Arial"/>
                <a:hlinkClick r:id="rId4"/>
              </a:rPr>
              <a:t>https://entrepot.recherche.data.gouv.fr/datapartage-datapapers-web/</a:t>
            </a:r>
            <a:endParaRPr kumimoji="0" lang="fr-FR" sz="1000" b="0" i="0" u="none" strike="noStrike" kern="0" cap="none" spc="0" normalizeH="0" baseline="0" noProof="0" dirty="0">
              <a:ln>
                <a:noFill/>
              </a:ln>
              <a:solidFill>
                <a:srgbClr val="0066FF"/>
              </a:solidFill>
              <a:effectLst/>
              <a:uLnTx/>
              <a:uFillTx/>
              <a:latin typeface="Arial"/>
              <a:cs typeface="Arial"/>
              <a:sym typeface="Arial"/>
            </a:endParaRPr>
          </a:p>
        </p:txBody>
      </p:sp>
      <p:sp>
        <p:nvSpPr>
          <p:cNvPr id="12" name="Rectangle 11">
            <a:extLst>
              <a:ext uri="{FF2B5EF4-FFF2-40B4-BE49-F238E27FC236}">
                <a16:creationId xmlns:a16="http://schemas.microsoft.com/office/drawing/2014/main" id="{57C69720-DAE4-4A0C-BDD4-FEADA5F1ED3C}"/>
              </a:ext>
            </a:extLst>
          </p:cNvPr>
          <p:cNvSpPr/>
          <p:nvPr/>
        </p:nvSpPr>
        <p:spPr>
          <a:xfrm>
            <a:off x="574898" y="1687885"/>
            <a:ext cx="5951542" cy="895117"/>
          </a:xfrm>
          <a:prstGeom prst="rect">
            <a:avLst/>
          </a:prstGeom>
        </p:spPr>
        <p:txBody>
          <a:bodyPr wrap="square">
            <a:spAutoFit/>
          </a:bodyPr>
          <a:lstStyle/>
          <a:p>
            <a:pPr marL="180975" marR="0" lvl="0" indent="-180975" algn="l" defTabSz="342900" rtl="0" eaLnBrk="1" fontAlgn="auto" latinLnBrk="0" hangingPunct="1">
              <a:lnSpc>
                <a:spcPct val="100000"/>
              </a:lnSpc>
              <a:spcBef>
                <a:spcPts val="450"/>
              </a:spcBef>
              <a:spcAft>
                <a:spcPts val="0"/>
              </a:spcAft>
              <a:buClr>
                <a:srgbClr val="EE4CDB"/>
              </a:buClr>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Arial"/>
                <a:ea typeface="+mn-ea"/>
                <a:cs typeface="Arial"/>
                <a:sym typeface="Arial"/>
              </a:rPr>
              <a:t>permet de créer une ébauche de </a:t>
            </a:r>
            <a:r>
              <a:rPr kumimoji="0" lang="fr-FR" sz="1600" b="0" i="1" u="none" strike="noStrike" kern="1200" cap="none" spc="0" normalizeH="0" baseline="0" noProof="0" dirty="0">
                <a:ln>
                  <a:noFill/>
                </a:ln>
                <a:solidFill>
                  <a:prstClr val="black"/>
                </a:solidFill>
                <a:effectLst/>
                <a:uLnTx/>
                <a:uFillTx/>
                <a:latin typeface="Arial"/>
                <a:ea typeface="+mn-ea"/>
                <a:cs typeface="Arial"/>
                <a:sym typeface="Arial"/>
              </a:rPr>
              <a:t>Data paper </a:t>
            </a:r>
            <a:r>
              <a:rPr kumimoji="0" lang="fr-FR" sz="1600" b="0" i="0" u="none" strike="noStrike" kern="1200" cap="none" spc="0" normalizeH="0" baseline="0" noProof="0" dirty="0">
                <a:ln>
                  <a:noFill/>
                </a:ln>
                <a:solidFill>
                  <a:prstClr val="black"/>
                </a:solidFill>
                <a:effectLst/>
                <a:uLnTx/>
                <a:uFillTx/>
                <a:latin typeface="Arial"/>
                <a:ea typeface="+mn-ea"/>
                <a:cs typeface="Arial"/>
                <a:sym typeface="Arial"/>
              </a:rPr>
              <a:t>à partir du DOI d’un jeu de données déposé dans l’entrepôt.</a:t>
            </a:r>
          </a:p>
          <a:p>
            <a:pPr marL="180975" marR="0" lvl="0" indent="-180975" algn="l" defTabSz="342900" rtl="0" eaLnBrk="1" fontAlgn="auto" latinLnBrk="0" hangingPunct="1">
              <a:lnSpc>
                <a:spcPct val="100000"/>
              </a:lnSpc>
              <a:spcBef>
                <a:spcPts val="450"/>
              </a:spcBef>
              <a:spcAft>
                <a:spcPts val="0"/>
              </a:spcAft>
              <a:buClr>
                <a:srgbClr val="EE4CDB"/>
              </a:buClr>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Arial"/>
                <a:ea typeface="+mn-ea"/>
                <a:cs typeface="Arial"/>
                <a:sym typeface="Arial"/>
              </a:rPr>
              <a:t>en cours d’évolution</a:t>
            </a:r>
          </a:p>
        </p:txBody>
      </p:sp>
      <p:sp>
        <p:nvSpPr>
          <p:cNvPr id="21" name="Rectangle 20">
            <a:extLst>
              <a:ext uri="{FF2B5EF4-FFF2-40B4-BE49-F238E27FC236}">
                <a16:creationId xmlns:a16="http://schemas.microsoft.com/office/drawing/2014/main" id="{3092DED8-C2D4-4BA3-B3E5-59CAC71AD9F2}"/>
              </a:ext>
            </a:extLst>
          </p:cNvPr>
          <p:cNvSpPr/>
          <p:nvPr/>
        </p:nvSpPr>
        <p:spPr>
          <a:xfrm>
            <a:off x="359999" y="2564208"/>
            <a:ext cx="6171428" cy="679673"/>
          </a:xfrm>
          <a:prstGeom prst="rect">
            <a:avLst/>
          </a:prstGeom>
        </p:spPr>
        <p:txBody>
          <a:bodyPr wrap="square">
            <a:spAutoFit/>
          </a:bodyPr>
          <a:lstStyle/>
          <a:p>
            <a:pPr marL="180975" marR="0" lvl="0" indent="-180975" algn="l" defTabSz="342900" rtl="0" eaLnBrk="1" fontAlgn="auto" latinLnBrk="0" hangingPunct="1">
              <a:lnSpc>
                <a:spcPct val="100000"/>
              </a:lnSpc>
              <a:spcBef>
                <a:spcPts val="450"/>
              </a:spcBef>
              <a:spcAft>
                <a:spcPts val="0"/>
              </a:spcAft>
              <a:buClr>
                <a:srgbClr val="EE4CDB"/>
              </a:buClr>
              <a:buSzTx/>
              <a:buFont typeface="Wingdings" panose="05000000000000000000" pitchFamily="2" charset="2"/>
              <a:buChar char="§"/>
              <a:tabLst/>
              <a:defRPr/>
            </a:pPr>
            <a:r>
              <a:rPr kumimoji="0" lang="fr-FR" sz="1800" b="0" i="0" u="none" strike="noStrike" kern="0" cap="none" spc="0" normalizeH="0" baseline="0" noProof="0" dirty="0" err="1">
                <a:ln>
                  <a:noFill/>
                </a:ln>
                <a:solidFill>
                  <a:srgbClr val="0066FF"/>
                </a:solidFill>
                <a:effectLst/>
                <a:uLnTx/>
                <a:uFillTx/>
                <a:latin typeface="Arial"/>
                <a:cs typeface="Arial"/>
                <a:sym typeface="Arial"/>
              </a:rPr>
              <a:t>Arpha</a:t>
            </a:r>
            <a:r>
              <a:rPr kumimoji="0" lang="fr-FR" sz="1800" b="0" i="0" u="none" strike="noStrike" kern="0" cap="none" spc="0" normalizeH="0" baseline="0" noProof="0" dirty="0">
                <a:ln>
                  <a:noFill/>
                </a:ln>
                <a:solidFill>
                  <a:srgbClr val="0066FF"/>
                </a:solidFill>
                <a:effectLst/>
                <a:uLnTx/>
                <a:uFillTx/>
                <a:latin typeface="Arial"/>
                <a:cs typeface="Arial"/>
                <a:sym typeface="Arial"/>
              </a:rPr>
              <a:t> </a:t>
            </a:r>
            <a:r>
              <a:rPr kumimoji="0" lang="fr-FR" sz="1800" b="0" i="0" u="none" strike="noStrike" kern="0" cap="none" spc="0" normalizeH="0" baseline="0" noProof="0" dirty="0" err="1">
                <a:ln>
                  <a:noFill/>
                </a:ln>
                <a:solidFill>
                  <a:srgbClr val="0066FF"/>
                </a:solidFill>
                <a:effectLst/>
                <a:uLnTx/>
                <a:uFillTx/>
                <a:latin typeface="Arial"/>
                <a:cs typeface="Arial"/>
                <a:sym typeface="Arial"/>
              </a:rPr>
              <a:t>Writing</a:t>
            </a:r>
            <a:r>
              <a:rPr kumimoji="0" lang="fr-FR" sz="1800" b="0" i="0" u="none" strike="noStrike" kern="0" cap="none" spc="0" normalizeH="0" baseline="0" noProof="0" dirty="0">
                <a:ln>
                  <a:noFill/>
                </a:ln>
                <a:solidFill>
                  <a:srgbClr val="0066FF"/>
                </a:solidFill>
                <a:effectLst/>
                <a:uLnTx/>
                <a:uFillTx/>
                <a:latin typeface="Arial"/>
                <a:cs typeface="Arial"/>
                <a:sym typeface="Arial"/>
              </a:rPr>
              <a:t> Tool (AWT) de l’éditeur </a:t>
            </a:r>
            <a:r>
              <a:rPr kumimoji="0" lang="fr-FR" sz="1800" b="0" i="0" u="none" strike="noStrike" kern="0" cap="none" spc="0" normalizeH="0" baseline="0" noProof="0" dirty="0" err="1">
                <a:ln>
                  <a:noFill/>
                </a:ln>
                <a:solidFill>
                  <a:srgbClr val="0066FF"/>
                </a:solidFill>
                <a:effectLst/>
                <a:uLnTx/>
                <a:uFillTx/>
                <a:latin typeface="Arial"/>
                <a:cs typeface="Arial"/>
                <a:sym typeface="Arial"/>
              </a:rPr>
              <a:t>Pensoft</a:t>
            </a:r>
            <a:endParaRPr kumimoji="0" lang="fr-FR" sz="1800" b="0" i="0" u="none" strike="noStrike" kern="0" cap="none" spc="0" normalizeH="0" baseline="0" noProof="0" dirty="0">
              <a:ln>
                <a:noFill/>
              </a:ln>
              <a:solidFill>
                <a:srgbClr val="0066FF"/>
              </a:solidFill>
              <a:effectLst/>
              <a:uLnTx/>
              <a:uFillTx/>
              <a:latin typeface="Arial"/>
              <a:cs typeface="Arial"/>
              <a:sym typeface="Arial"/>
            </a:endParaRPr>
          </a:p>
          <a:p>
            <a:pPr marL="355600" marR="0" lvl="0" indent="-174625" algn="l" defTabSz="342900" rtl="0" eaLnBrk="1" fontAlgn="auto" latinLnBrk="0" hangingPunct="1">
              <a:lnSpc>
                <a:spcPct val="100000"/>
              </a:lnSpc>
              <a:spcBef>
                <a:spcPts val="300"/>
              </a:spcBef>
              <a:spcAft>
                <a:spcPts val="0"/>
              </a:spcAft>
              <a:buClr>
                <a:srgbClr val="EE4CDB"/>
              </a:buClr>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Arial"/>
                <a:ea typeface="+mn-ea"/>
                <a:cs typeface="Arial"/>
                <a:sym typeface="Arial"/>
              </a:rPr>
              <a:t>adapté aux revues en écologie et biodiversité</a:t>
            </a:r>
          </a:p>
        </p:txBody>
      </p:sp>
      <p:sp>
        <p:nvSpPr>
          <p:cNvPr id="22" name="Rectangle 21">
            <a:extLst>
              <a:ext uri="{FF2B5EF4-FFF2-40B4-BE49-F238E27FC236}">
                <a16:creationId xmlns:a16="http://schemas.microsoft.com/office/drawing/2014/main" id="{891B7B43-04F3-4323-B1E8-A8813AEADCF7}"/>
              </a:ext>
            </a:extLst>
          </p:cNvPr>
          <p:cNvSpPr/>
          <p:nvPr/>
        </p:nvSpPr>
        <p:spPr>
          <a:xfrm>
            <a:off x="359999" y="3261876"/>
            <a:ext cx="6171428" cy="523220"/>
          </a:xfrm>
          <a:prstGeom prst="rect">
            <a:avLst/>
          </a:prstGeom>
        </p:spPr>
        <p:txBody>
          <a:bodyPr wrap="square">
            <a:spAutoFit/>
          </a:bodyPr>
          <a:lstStyle/>
          <a:p>
            <a:pPr marL="180975" marR="0" lvl="0" indent="-180975" algn="l" defTabSz="342900" rtl="0" eaLnBrk="1" fontAlgn="auto" latinLnBrk="0" hangingPunct="1">
              <a:lnSpc>
                <a:spcPct val="100000"/>
              </a:lnSpc>
              <a:spcBef>
                <a:spcPts val="0"/>
              </a:spcBef>
              <a:spcAft>
                <a:spcPts val="0"/>
              </a:spcAft>
              <a:buClr>
                <a:srgbClr val="EE4CDB"/>
              </a:buClr>
              <a:buSzTx/>
              <a:buFont typeface="Wingdings" panose="05000000000000000000" pitchFamily="2" charset="2"/>
              <a:buChar char="§"/>
              <a:tabLst/>
              <a:defRPr/>
            </a:pPr>
            <a:r>
              <a:rPr kumimoji="0" lang="fr-FR" sz="1800" b="0" i="0" u="none" strike="noStrike" kern="0" cap="none" spc="0" normalizeH="0" baseline="0" noProof="0" dirty="0">
                <a:ln>
                  <a:noFill/>
                </a:ln>
                <a:solidFill>
                  <a:srgbClr val="0066FF"/>
                </a:solidFill>
                <a:effectLst/>
                <a:uLnTx/>
                <a:uFillTx/>
                <a:latin typeface="Arial"/>
                <a:cs typeface="Arial"/>
                <a:sym typeface="Arial"/>
              </a:rPr>
              <a:t>Outil utilisé par </a:t>
            </a:r>
            <a:r>
              <a:rPr kumimoji="0" lang="fr-FR" sz="1800" b="0" i="0" u="none" strike="noStrike" kern="0" cap="none" spc="0" normalizeH="0" baseline="0" noProof="0" dirty="0" err="1">
                <a:ln>
                  <a:noFill/>
                </a:ln>
                <a:solidFill>
                  <a:srgbClr val="0066FF"/>
                </a:solidFill>
                <a:effectLst/>
                <a:uLnTx/>
                <a:uFillTx/>
                <a:latin typeface="Arial"/>
                <a:cs typeface="Arial"/>
                <a:sym typeface="Arial"/>
              </a:rPr>
              <a:t>Freshwater</a:t>
            </a:r>
            <a:r>
              <a:rPr kumimoji="0" lang="fr-FR" sz="1800" b="0" i="0" u="none" strike="noStrike" kern="0" cap="none" spc="0" normalizeH="0" baseline="0" noProof="0" dirty="0">
                <a:ln>
                  <a:noFill/>
                </a:ln>
                <a:solidFill>
                  <a:srgbClr val="0066FF"/>
                </a:solidFill>
                <a:effectLst/>
                <a:uLnTx/>
                <a:uFillTx/>
                <a:latin typeface="Arial"/>
                <a:cs typeface="Arial"/>
                <a:sym typeface="Arial"/>
              </a:rPr>
              <a:t> </a:t>
            </a:r>
            <a:r>
              <a:rPr kumimoji="0" lang="fr-FR" sz="1800" b="0" i="0" u="none" strike="noStrike" kern="0" cap="none" spc="0" normalizeH="0" baseline="0" noProof="0" dirty="0" err="1">
                <a:ln>
                  <a:noFill/>
                </a:ln>
                <a:solidFill>
                  <a:srgbClr val="0066FF"/>
                </a:solidFill>
                <a:effectLst/>
                <a:uLnTx/>
                <a:uFillTx/>
                <a:latin typeface="Arial"/>
                <a:cs typeface="Arial"/>
                <a:sym typeface="Arial"/>
              </a:rPr>
              <a:t>Metadata</a:t>
            </a:r>
            <a:r>
              <a:rPr kumimoji="0" lang="fr-FR" sz="1800" b="0" i="0" u="none" strike="noStrike" kern="0" cap="none" spc="0" normalizeH="0" baseline="0" noProof="0" dirty="0">
                <a:ln>
                  <a:noFill/>
                </a:ln>
                <a:solidFill>
                  <a:srgbClr val="0066FF"/>
                </a:solidFill>
                <a:effectLst/>
                <a:uLnTx/>
                <a:uFillTx/>
                <a:latin typeface="Arial"/>
                <a:cs typeface="Arial"/>
                <a:sym typeface="Arial"/>
              </a:rPr>
              <a:t> Journal:     </a:t>
            </a:r>
            <a:r>
              <a:rPr kumimoji="0" lang="en-US" sz="1000" b="0" i="0" u="none" strike="noStrike" kern="1200" cap="none" spc="0" normalizeH="0" baseline="0" noProof="0" dirty="0">
                <a:ln>
                  <a:noFill/>
                </a:ln>
                <a:solidFill>
                  <a:prstClr val="black"/>
                </a:solidFill>
                <a:effectLst/>
                <a:uLnTx/>
                <a:uFillTx/>
                <a:latin typeface="Arial"/>
                <a:cs typeface="Arial"/>
                <a:sym typeface="Arial"/>
                <a:hlinkClick r:id="rId5"/>
              </a:rPr>
              <a:t>http://www.freshwaterjournal.eu/</a:t>
            </a:r>
            <a:r>
              <a:rPr kumimoji="0" lang="fr-FR" sz="1000" b="0" i="0" u="none" strike="noStrike" kern="1200" cap="none" spc="0" normalizeH="0" baseline="0" noProof="0" dirty="0">
                <a:ln>
                  <a:noFill/>
                </a:ln>
                <a:solidFill>
                  <a:srgbClr val="0070C0"/>
                </a:solidFill>
                <a:effectLst/>
                <a:uLnTx/>
                <a:uFillTx/>
                <a:latin typeface="Arial"/>
                <a:cs typeface="Arial"/>
                <a:sym typeface="Arial"/>
              </a:rPr>
              <a:t> </a:t>
            </a:r>
            <a:endParaRPr kumimoji="0" lang="fr-FR" sz="1600" b="0" i="0" u="none" strike="noStrike" kern="1200" cap="none" spc="0" normalizeH="0" baseline="0" noProof="0" dirty="0">
              <a:ln>
                <a:noFill/>
              </a:ln>
              <a:solidFill>
                <a:prstClr val="black"/>
              </a:solidFill>
              <a:effectLst/>
              <a:uLnTx/>
              <a:uFillTx/>
              <a:latin typeface="Arial"/>
              <a:ea typeface="+mn-ea"/>
              <a:cs typeface="Arial"/>
              <a:sym typeface="Arial"/>
            </a:endParaRPr>
          </a:p>
        </p:txBody>
      </p:sp>
      <p:sp>
        <p:nvSpPr>
          <p:cNvPr id="23" name="Rectangle 22">
            <a:extLst>
              <a:ext uri="{FF2B5EF4-FFF2-40B4-BE49-F238E27FC236}">
                <a16:creationId xmlns:a16="http://schemas.microsoft.com/office/drawing/2014/main" id="{CA682417-03DE-4992-91F5-45AD5FA69D45}"/>
              </a:ext>
            </a:extLst>
          </p:cNvPr>
          <p:cNvSpPr/>
          <p:nvPr/>
        </p:nvSpPr>
        <p:spPr>
          <a:xfrm>
            <a:off x="359999" y="3859313"/>
            <a:ext cx="6171428" cy="523220"/>
          </a:xfrm>
          <a:prstGeom prst="rect">
            <a:avLst/>
          </a:prstGeom>
        </p:spPr>
        <p:txBody>
          <a:bodyPr wrap="square">
            <a:spAutoFit/>
          </a:bodyPr>
          <a:lstStyle/>
          <a:p>
            <a:pPr marL="180975" marR="0" lvl="0" indent="-180975" algn="l" defTabSz="342900" rtl="0" eaLnBrk="1" fontAlgn="auto" latinLnBrk="0" hangingPunct="1">
              <a:lnSpc>
                <a:spcPct val="100000"/>
              </a:lnSpc>
              <a:spcBef>
                <a:spcPts val="0"/>
              </a:spcBef>
              <a:spcAft>
                <a:spcPts val="0"/>
              </a:spcAft>
              <a:buClr>
                <a:srgbClr val="EE4CDB"/>
              </a:buClr>
              <a:buSzTx/>
              <a:buFont typeface="Wingdings" panose="05000000000000000000" pitchFamily="2" charset="2"/>
              <a:buChar char="§"/>
              <a:tabLst/>
              <a:defRPr/>
            </a:pPr>
            <a:r>
              <a:rPr kumimoji="0" lang="fr-FR" sz="1800" b="0" i="0" u="none" strike="noStrike" kern="0" cap="none" spc="0" normalizeH="0" baseline="0" noProof="0" dirty="0" err="1">
                <a:ln>
                  <a:noFill/>
                </a:ln>
                <a:solidFill>
                  <a:srgbClr val="0066FF"/>
                </a:solidFill>
                <a:effectLst/>
                <a:uLnTx/>
                <a:uFillTx/>
                <a:latin typeface="Arial"/>
                <a:cs typeface="Arial"/>
                <a:sym typeface="Arial"/>
              </a:rPr>
              <a:t>Authorea</a:t>
            </a:r>
            <a:r>
              <a:rPr kumimoji="0" lang="fr-FR" sz="1800" b="0" i="0" u="none" strike="noStrike" kern="0" cap="none" spc="0" normalizeH="0" baseline="0" noProof="0" dirty="0">
                <a:ln>
                  <a:noFill/>
                </a:ln>
                <a:solidFill>
                  <a:srgbClr val="0066FF"/>
                </a:solidFill>
                <a:effectLst/>
                <a:uLnTx/>
                <a:uFillTx/>
                <a:latin typeface="Arial"/>
                <a:cs typeface="Arial"/>
                <a:sym typeface="Arial"/>
              </a:rPr>
              <a:t> utilisé par </a:t>
            </a:r>
            <a:r>
              <a:rPr kumimoji="0" lang="fr-FR" sz="1800" b="0" i="0" u="none" strike="noStrike" kern="0" cap="none" spc="0" normalizeH="0" baseline="0" noProof="0" dirty="0" err="1">
                <a:ln>
                  <a:noFill/>
                </a:ln>
                <a:solidFill>
                  <a:srgbClr val="0066FF"/>
                </a:solidFill>
                <a:effectLst/>
                <a:uLnTx/>
                <a:uFillTx/>
                <a:latin typeface="Arial"/>
                <a:cs typeface="Arial"/>
                <a:sym typeface="Arial"/>
              </a:rPr>
              <a:t>Geoscience</a:t>
            </a:r>
            <a:r>
              <a:rPr kumimoji="0" lang="fr-FR" sz="1800" b="0" i="0" u="none" strike="noStrike" kern="0" cap="none" spc="0" normalizeH="0" baseline="0" noProof="0" dirty="0">
                <a:ln>
                  <a:noFill/>
                </a:ln>
                <a:solidFill>
                  <a:srgbClr val="0066FF"/>
                </a:solidFill>
                <a:effectLst/>
                <a:uLnTx/>
                <a:uFillTx/>
                <a:latin typeface="Arial"/>
                <a:cs typeface="Arial"/>
                <a:sym typeface="Arial"/>
              </a:rPr>
              <a:t> Data Journal: </a:t>
            </a:r>
            <a:r>
              <a:rPr kumimoji="0" lang="fr-FR" sz="1000" b="0" i="0" u="none" strike="noStrike" kern="0" cap="none" spc="0" normalizeH="0" baseline="0" noProof="0" dirty="0">
                <a:ln>
                  <a:noFill/>
                </a:ln>
                <a:solidFill>
                  <a:srgbClr val="0066FF"/>
                </a:solidFill>
                <a:effectLst/>
                <a:uLnTx/>
                <a:uFillTx/>
                <a:latin typeface="Arial"/>
                <a:cs typeface="Arial"/>
                <a:sym typeface="Arial"/>
                <a:hlinkClick r:id="rId6"/>
              </a:rPr>
              <a:t>https://www.authorea.com/users/616189/articles/642279-geoscience-data-journal-template?mode=edit</a:t>
            </a:r>
            <a:endParaRPr kumimoji="0" lang="fr-FR" sz="1000" b="0" i="0" u="none" strike="noStrike" kern="1200" cap="none" spc="0" normalizeH="0" baseline="0" noProof="0" dirty="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176796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8" name="Image 17">
            <a:extLst>
              <a:ext uri="{FF2B5EF4-FFF2-40B4-BE49-F238E27FC236}">
                <a16:creationId xmlns:a16="http://schemas.microsoft.com/office/drawing/2014/main" id="{D36737D9-9E04-44CA-8D9B-028D5BC643CA}"/>
              </a:ext>
            </a:extLst>
          </p:cNvPr>
          <p:cNvPicPr>
            <a:picLocks noChangeAspect="1"/>
          </p:cNvPicPr>
          <p:nvPr/>
        </p:nvPicPr>
        <p:blipFill>
          <a:blip r:embed="rId3"/>
          <a:stretch>
            <a:fillRect/>
          </a:stretch>
        </p:blipFill>
        <p:spPr>
          <a:xfrm>
            <a:off x="6129398" y="4833871"/>
            <a:ext cx="688321" cy="242477"/>
          </a:xfrm>
          <a:prstGeom prst="rect">
            <a:avLst/>
          </a:prstGeom>
        </p:spPr>
      </p:pic>
      <p:sp>
        <p:nvSpPr>
          <p:cNvPr id="6" name="Google Shape;105;p8">
            <a:extLst>
              <a:ext uri="{FF2B5EF4-FFF2-40B4-BE49-F238E27FC236}">
                <a16:creationId xmlns:a16="http://schemas.microsoft.com/office/drawing/2014/main" id="{2BD288B2-AE1C-49EC-9FEF-F87E8C72AB91}"/>
              </a:ext>
            </a:extLst>
          </p:cNvPr>
          <p:cNvSpPr txBox="1">
            <a:spLocks/>
          </p:cNvSpPr>
          <p:nvPr/>
        </p:nvSpPr>
        <p:spPr>
          <a:xfrm>
            <a:off x="168166" y="44161"/>
            <a:ext cx="6589844"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Outil de rédaction AWT</a:t>
            </a:r>
            <a:endParaRPr kumimoji="0" lang="fr-FR" sz="2600" b="1" i="1" u="none" strike="noStrike" kern="0" cap="none" spc="0" normalizeH="0" baseline="0" noProof="0" dirty="0">
              <a:ln>
                <a:noFill/>
              </a:ln>
              <a:solidFill>
                <a:prstClr val="black"/>
              </a:solidFill>
              <a:effectLst/>
              <a:uLnTx/>
              <a:uFillTx/>
              <a:latin typeface="Oswald"/>
              <a:sym typeface="Oswald"/>
            </a:endParaRPr>
          </a:p>
        </p:txBody>
      </p:sp>
      <p:sp>
        <p:nvSpPr>
          <p:cNvPr id="21" name="Rectangle 20">
            <a:extLst>
              <a:ext uri="{FF2B5EF4-FFF2-40B4-BE49-F238E27FC236}">
                <a16:creationId xmlns:a16="http://schemas.microsoft.com/office/drawing/2014/main" id="{3092DED8-C2D4-4BA3-B3E5-59CAC71AD9F2}"/>
              </a:ext>
            </a:extLst>
          </p:cNvPr>
          <p:cNvSpPr/>
          <p:nvPr/>
        </p:nvSpPr>
        <p:spPr>
          <a:xfrm>
            <a:off x="359999" y="900000"/>
            <a:ext cx="6171428" cy="369332"/>
          </a:xfrm>
          <a:prstGeom prst="rect">
            <a:avLst/>
          </a:prstGeom>
        </p:spPr>
        <p:txBody>
          <a:bodyPr wrap="square">
            <a:spAutoFit/>
          </a:bodyPr>
          <a:lstStyle/>
          <a:p>
            <a:pPr marL="180975" marR="0" lvl="0" indent="-180975" algn="l" defTabSz="342900" rtl="0" eaLnBrk="1" fontAlgn="auto" latinLnBrk="0" hangingPunct="1">
              <a:lnSpc>
                <a:spcPct val="100000"/>
              </a:lnSpc>
              <a:spcBef>
                <a:spcPts val="450"/>
              </a:spcBef>
              <a:spcAft>
                <a:spcPts val="0"/>
              </a:spcAft>
              <a:buClr>
                <a:srgbClr val="EE4CDB"/>
              </a:buClr>
              <a:buSzTx/>
              <a:buFont typeface="Wingdings" panose="05000000000000000000" pitchFamily="2" charset="2"/>
              <a:buChar char="§"/>
              <a:tabLst/>
              <a:defRPr/>
            </a:pPr>
            <a:r>
              <a:rPr kumimoji="0" lang="fr-FR" sz="1800" b="0" i="0" u="none" strike="noStrike" kern="0" cap="none" spc="0" normalizeH="0" baseline="0" noProof="0" dirty="0" err="1">
                <a:ln>
                  <a:noFill/>
                </a:ln>
                <a:solidFill>
                  <a:srgbClr val="0066FF"/>
                </a:solidFill>
                <a:effectLst/>
                <a:uLnTx/>
                <a:uFillTx/>
                <a:latin typeface="Arial"/>
                <a:cs typeface="Arial"/>
                <a:sym typeface="Arial"/>
              </a:rPr>
              <a:t>Arpha</a:t>
            </a:r>
            <a:r>
              <a:rPr kumimoji="0" lang="fr-FR" sz="1800" b="0" i="0" u="none" strike="noStrike" kern="0" cap="none" spc="0" normalizeH="0" baseline="0" noProof="0" dirty="0">
                <a:ln>
                  <a:noFill/>
                </a:ln>
                <a:solidFill>
                  <a:srgbClr val="0066FF"/>
                </a:solidFill>
                <a:effectLst/>
                <a:uLnTx/>
                <a:uFillTx/>
                <a:latin typeface="Arial"/>
                <a:cs typeface="Arial"/>
                <a:sym typeface="Arial"/>
              </a:rPr>
              <a:t> </a:t>
            </a:r>
            <a:r>
              <a:rPr kumimoji="0" lang="fr-FR" sz="1800" b="0" i="0" u="none" strike="noStrike" kern="0" cap="none" spc="0" normalizeH="0" baseline="0" noProof="0" dirty="0" err="1">
                <a:ln>
                  <a:noFill/>
                </a:ln>
                <a:solidFill>
                  <a:srgbClr val="0066FF"/>
                </a:solidFill>
                <a:effectLst/>
                <a:uLnTx/>
                <a:uFillTx/>
                <a:latin typeface="Arial"/>
                <a:cs typeface="Arial"/>
                <a:sym typeface="Arial"/>
              </a:rPr>
              <a:t>Writing</a:t>
            </a:r>
            <a:r>
              <a:rPr kumimoji="0" lang="fr-FR" sz="1800" b="0" i="0" u="none" strike="noStrike" kern="0" cap="none" spc="0" normalizeH="0" baseline="0" noProof="0" dirty="0">
                <a:ln>
                  <a:noFill/>
                </a:ln>
                <a:solidFill>
                  <a:srgbClr val="0066FF"/>
                </a:solidFill>
                <a:effectLst/>
                <a:uLnTx/>
                <a:uFillTx/>
                <a:latin typeface="Arial"/>
                <a:cs typeface="Arial"/>
                <a:sym typeface="Arial"/>
              </a:rPr>
              <a:t> Tool (AWT) de l’éditeur </a:t>
            </a:r>
            <a:r>
              <a:rPr kumimoji="0" lang="fr-FR" sz="1800" b="0" i="0" u="none" strike="noStrike" kern="0" cap="none" spc="0" normalizeH="0" baseline="0" noProof="0" dirty="0" err="1">
                <a:ln>
                  <a:noFill/>
                </a:ln>
                <a:solidFill>
                  <a:srgbClr val="0066FF"/>
                </a:solidFill>
                <a:effectLst/>
                <a:uLnTx/>
                <a:uFillTx/>
                <a:latin typeface="Arial"/>
                <a:cs typeface="Arial"/>
                <a:sym typeface="Arial"/>
              </a:rPr>
              <a:t>Pensoft</a:t>
            </a:r>
            <a:endParaRPr kumimoji="0" lang="fr-FR" sz="1800" b="0" i="0" u="none" strike="noStrike" kern="0" cap="none" spc="0" normalizeH="0" baseline="0" noProof="0" dirty="0">
              <a:ln>
                <a:noFill/>
              </a:ln>
              <a:solidFill>
                <a:srgbClr val="0066FF"/>
              </a:solidFill>
              <a:effectLst/>
              <a:uLnTx/>
              <a:uFillTx/>
              <a:latin typeface="Arial"/>
              <a:cs typeface="Arial"/>
              <a:sym typeface="Arial"/>
            </a:endParaRPr>
          </a:p>
        </p:txBody>
      </p:sp>
      <p:pic>
        <p:nvPicPr>
          <p:cNvPr id="9" name="Image 8">
            <a:extLst>
              <a:ext uri="{FF2B5EF4-FFF2-40B4-BE49-F238E27FC236}">
                <a16:creationId xmlns:a16="http://schemas.microsoft.com/office/drawing/2014/main" id="{CEBBACB8-2942-4C98-80EC-998F07B63826}"/>
              </a:ext>
            </a:extLst>
          </p:cNvPr>
          <p:cNvPicPr>
            <a:picLocks noChangeAspect="1"/>
          </p:cNvPicPr>
          <p:nvPr/>
        </p:nvPicPr>
        <p:blipFill>
          <a:blip r:embed="rId4"/>
          <a:stretch>
            <a:fillRect/>
          </a:stretch>
        </p:blipFill>
        <p:spPr>
          <a:xfrm>
            <a:off x="707154" y="1542576"/>
            <a:ext cx="5235692" cy="2893816"/>
          </a:xfrm>
          <a:prstGeom prst="rect">
            <a:avLst/>
          </a:prstGeom>
        </p:spPr>
      </p:pic>
      <p:sp>
        <p:nvSpPr>
          <p:cNvPr id="10" name="Rectangle 9">
            <a:extLst>
              <a:ext uri="{FF2B5EF4-FFF2-40B4-BE49-F238E27FC236}">
                <a16:creationId xmlns:a16="http://schemas.microsoft.com/office/drawing/2014/main" id="{F066A3C4-D447-4B99-891B-A8FFF19F4B67}"/>
              </a:ext>
            </a:extLst>
          </p:cNvPr>
          <p:cNvSpPr/>
          <p:nvPr/>
        </p:nvSpPr>
        <p:spPr>
          <a:xfrm>
            <a:off x="4010400" y="1195709"/>
            <a:ext cx="2959200" cy="276999"/>
          </a:xfrm>
          <a:prstGeom prst="rect">
            <a:avLst/>
          </a:prstGeom>
        </p:spPr>
        <p:txBody>
          <a:bodyPr wrap="square">
            <a:spAutoFit/>
          </a:bodyPr>
          <a:lstStyle/>
          <a:p>
            <a:pPr marL="0" marR="0" lvl="0" indent="0" algn="l" defTabSz="342900" rtl="0" eaLnBrk="1" fontAlgn="auto" latinLnBrk="0" hangingPunct="1">
              <a:lnSpc>
                <a:spcPct val="100000"/>
              </a:lnSpc>
              <a:spcBef>
                <a:spcPts val="450"/>
              </a:spcBef>
              <a:spcAft>
                <a:spcPts val="0"/>
              </a:spcAft>
              <a:buClr>
                <a:srgbClr val="EE4CDB"/>
              </a:buClr>
              <a:buSzTx/>
              <a:buFont typeface="Arial"/>
              <a:buNone/>
              <a:tabLst/>
              <a:defRPr/>
            </a:pPr>
            <a:r>
              <a:rPr kumimoji="0" lang="fr-FR" sz="1200" b="0" i="0" u="none" strike="noStrike" kern="1200" cap="none" spc="0" normalizeH="0" baseline="0" noProof="0" dirty="0">
                <a:ln>
                  <a:noFill/>
                </a:ln>
                <a:solidFill>
                  <a:srgbClr val="0070C0"/>
                </a:solidFill>
                <a:effectLst/>
                <a:uLnTx/>
                <a:uFillTx/>
                <a:latin typeface="Arial"/>
                <a:ea typeface="+mn-ea"/>
                <a:cs typeface="Arial"/>
                <a:sym typeface="Arial"/>
                <a:hlinkClick r:id="rId5"/>
              </a:rPr>
              <a:t>https://arpha.pensoft.net/login.php</a:t>
            </a:r>
            <a:r>
              <a:rPr kumimoji="0" lang="fr-FR" sz="1200" b="0" i="0" u="none" strike="noStrike" kern="1200" cap="none" spc="0" normalizeH="0" baseline="0" noProof="0" dirty="0">
                <a:ln>
                  <a:noFill/>
                </a:ln>
                <a:solidFill>
                  <a:srgbClr val="0070C0"/>
                </a:solidFill>
                <a:effectLst/>
                <a:uLnTx/>
                <a:uFillTx/>
                <a:latin typeface="Arial"/>
                <a:ea typeface="+mn-ea"/>
                <a:cs typeface="Arial"/>
                <a:sym typeface="Arial"/>
              </a:rPr>
              <a:t>     </a:t>
            </a:r>
            <a:endParaRPr kumimoji="0" lang="fr-FR" sz="1200" b="0" i="1" u="none" strike="noStrike" kern="1200" cap="none" spc="0" normalizeH="0" baseline="0" noProof="0" dirty="0">
              <a:ln>
                <a:noFill/>
              </a:ln>
              <a:solidFill>
                <a:srgbClr val="0070C0"/>
              </a:solidFill>
              <a:effectLst/>
              <a:uLnTx/>
              <a:uFillTx/>
              <a:latin typeface="Arial"/>
              <a:ea typeface="+mn-ea"/>
              <a:cs typeface="Arial"/>
              <a:sym typeface="Arial"/>
            </a:endParaRPr>
          </a:p>
        </p:txBody>
      </p:sp>
    </p:spTree>
    <p:extLst>
      <p:ext uri="{BB962C8B-B14F-4D97-AF65-F5344CB8AC3E}">
        <p14:creationId xmlns:p14="http://schemas.microsoft.com/office/powerpoint/2010/main" val="388627268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8" name="Image 17">
            <a:extLst>
              <a:ext uri="{FF2B5EF4-FFF2-40B4-BE49-F238E27FC236}">
                <a16:creationId xmlns:a16="http://schemas.microsoft.com/office/drawing/2014/main" id="{D36737D9-9E04-44CA-8D9B-028D5BC643CA}"/>
              </a:ext>
            </a:extLst>
          </p:cNvPr>
          <p:cNvPicPr>
            <a:picLocks noChangeAspect="1"/>
          </p:cNvPicPr>
          <p:nvPr/>
        </p:nvPicPr>
        <p:blipFill>
          <a:blip r:embed="rId3"/>
          <a:stretch>
            <a:fillRect/>
          </a:stretch>
        </p:blipFill>
        <p:spPr>
          <a:xfrm>
            <a:off x="6129398" y="4833871"/>
            <a:ext cx="688321" cy="242477"/>
          </a:xfrm>
          <a:prstGeom prst="rect">
            <a:avLst/>
          </a:prstGeom>
        </p:spPr>
      </p:pic>
      <p:sp>
        <p:nvSpPr>
          <p:cNvPr id="6" name="Google Shape;105;p8">
            <a:extLst>
              <a:ext uri="{FF2B5EF4-FFF2-40B4-BE49-F238E27FC236}">
                <a16:creationId xmlns:a16="http://schemas.microsoft.com/office/drawing/2014/main" id="{2BD288B2-AE1C-49EC-9FEF-F87E8C72AB91}"/>
              </a:ext>
            </a:extLst>
          </p:cNvPr>
          <p:cNvSpPr txBox="1">
            <a:spLocks/>
          </p:cNvSpPr>
          <p:nvPr/>
        </p:nvSpPr>
        <p:spPr>
          <a:xfrm>
            <a:off x="168166" y="44161"/>
            <a:ext cx="6589844"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Outil de rédaction AWT</a:t>
            </a:r>
            <a:endParaRPr kumimoji="0" lang="fr-FR" sz="2600" b="1" i="1" u="none" strike="noStrike" kern="0" cap="none" spc="0" normalizeH="0" baseline="0" noProof="0" dirty="0">
              <a:ln>
                <a:noFill/>
              </a:ln>
              <a:solidFill>
                <a:prstClr val="black"/>
              </a:solidFill>
              <a:effectLst/>
              <a:uLnTx/>
              <a:uFillTx/>
              <a:latin typeface="Oswald"/>
              <a:sym typeface="Oswald"/>
            </a:endParaRPr>
          </a:p>
        </p:txBody>
      </p:sp>
      <p:sp>
        <p:nvSpPr>
          <p:cNvPr id="10" name="Rectangle 9">
            <a:extLst>
              <a:ext uri="{FF2B5EF4-FFF2-40B4-BE49-F238E27FC236}">
                <a16:creationId xmlns:a16="http://schemas.microsoft.com/office/drawing/2014/main" id="{F066A3C4-D447-4B99-891B-A8FFF19F4B67}"/>
              </a:ext>
            </a:extLst>
          </p:cNvPr>
          <p:cNvSpPr/>
          <p:nvPr/>
        </p:nvSpPr>
        <p:spPr>
          <a:xfrm>
            <a:off x="4106652" y="123259"/>
            <a:ext cx="2959200" cy="276999"/>
          </a:xfrm>
          <a:prstGeom prst="rect">
            <a:avLst/>
          </a:prstGeom>
        </p:spPr>
        <p:txBody>
          <a:bodyPr wrap="square">
            <a:spAutoFit/>
          </a:bodyPr>
          <a:lstStyle/>
          <a:p>
            <a:pPr marL="0" marR="0" lvl="0" indent="0" algn="l" defTabSz="342900" rtl="0" eaLnBrk="1" fontAlgn="auto" latinLnBrk="0" hangingPunct="1">
              <a:lnSpc>
                <a:spcPct val="100000"/>
              </a:lnSpc>
              <a:spcBef>
                <a:spcPts val="450"/>
              </a:spcBef>
              <a:spcAft>
                <a:spcPts val="0"/>
              </a:spcAft>
              <a:buClr>
                <a:srgbClr val="EE4CDB"/>
              </a:buClr>
              <a:buSzTx/>
              <a:buFont typeface="Arial"/>
              <a:buNone/>
              <a:tabLst/>
              <a:defRPr/>
            </a:pPr>
            <a:r>
              <a:rPr kumimoji="0" lang="fr-FR" sz="1200" b="0" i="0" u="none" strike="noStrike" kern="1200" cap="none" spc="0" normalizeH="0" baseline="0" noProof="0" dirty="0">
                <a:ln>
                  <a:noFill/>
                </a:ln>
                <a:solidFill>
                  <a:srgbClr val="0070C0"/>
                </a:solidFill>
                <a:effectLst/>
                <a:uLnTx/>
                <a:uFillTx/>
                <a:latin typeface="Arial"/>
                <a:ea typeface="+mn-ea"/>
                <a:cs typeface="Arial"/>
                <a:sym typeface="Arial"/>
                <a:hlinkClick r:id="rId4"/>
              </a:rPr>
              <a:t>https://arpha.pensoft.net/login.php</a:t>
            </a:r>
            <a:r>
              <a:rPr kumimoji="0" lang="fr-FR" sz="1200" b="0" i="0" u="none" strike="noStrike" kern="1200" cap="none" spc="0" normalizeH="0" baseline="0" noProof="0" dirty="0">
                <a:ln>
                  <a:noFill/>
                </a:ln>
                <a:solidFill>
                  <a:srgbClr val="0070C0"/>
                </a:solidFill>
                <a:effectLst/>
                <a:uLnTx/>
                <a:uFillTx/>
                <a:latin typeface="Arial"/>
                <a:ea typeface="+mn-ea"/>
                <a:cs typeface="Arial"/>
                <a:sym typeface="Arial"/>
              </a:rPr>
              <a:t>     </a:t>
            </a:r>
            <a:endParaRPr kumimoji="0" lang="fr-FR" sz="1200" b="0" i="1" u="none" strike="noStrike" kern="1200" cap="none" spc="0" normalizeH="0" baseline="0" noProof="0" dirty="0">
              <a:ln>
                <a:noFill/>
              </a:ln>
              <a:solidFill>
                <a:srgbClr val="0070C0"/>
              </a:solidFill>
              <a:effectLst/>
              <a:uLnTx/>
              <a:uFillTx/>
              <a:latin typeface="Arial"/>
              <a:ea typeface="+mn-ea"/>
              <a:cs typeface="Arial"/>
              <a:sym typeface="Arial"/>
            </a:endParaRPr>
          </a:p>
        </p:txBody>
      </p:sp>
      <p:pic>
        <p:nvPicPr>
          <p:cNvPr id="7" name="Image 6">
            <a:extLst>
              <a:ext uri="{FF2B5EF4-FFF2-40B4-BE49-F238E27FC236}">
                <a16:creationId xmlns:a16="http://schemas.microsoft.com/office/drawing/2014/main" id="{C7430804-172A-4044-9C15-C0DE852A7061}"/>
              </a:ext>
            </a:extLst>
          </p:cNvPr>
          <p:cNvPicPr>
            <a:picLocks noChangeAspect="1"/>
          </p:cNvPicPr>
          <p:nvPr/>
        </p:nvPicPr>
        <p:blipFill>
          <a:blip r:embed="rId5"/>
          <a:stretch>
            <a:fillRect/>
          </a:stretch>
        </p:blipFill>
        <p:spPr>
          <a:xfrm>
            <a:off x="1713177" y="605239"/>
            <a:ext cx="4777905" cy="4165047"/>
          </a:xfrm>
          <a:prstGeom prst="rect">
            <a:avLst/>
          </a:prstGeom>
        </p:spPr>
      </p:pic>
      <p:grpSp>
        <p:nvGrpSpPr>
          <p:cNvPr id="2" name="Groupe 1">
            <a:extLst>
              <a:ext uri="{FF2B5EF4-FFF2-40B4-BE49-F238E27FC236}">
                <a16:creationId xmlns:a16="http://schemas.microsoft.com/office/drawing/2014/main" id="{C3DB8823-3357-4D42-A556-CD9D0474A80F}"/>
              </a:ext>
            </a:extLst>
          </p:cNvPr>
          <p:cNvGrpSpPr/>
          <p:nvPr/>
        </p:nvGrpSpPr>
        <p:grpSpPr>
          <a:xfrm>
            <a:off x="250389" y="1049084"/>
            <a:ext cx="6294789" cy="662838"/>
            <a:chOff x="250389" y="1049084"/>
            <a:chExt cx="6294789" cy="662838"/>
          </a:xfrm>
        </p:grpSpPr>
        <p:sp>
          <p:nvSpPr>
            <p:cNvPr id="11" name="Rectangle : coins arrondis 10">
              <a:extLst>
                <a:ext uri="{FF2B5EF4-FFF2-40B4-BE49-F238E27FC236}">
                  <a16:creationId xmlns:a16="http://schemas.microsoft.com/office/drawing/2014/main" id="{FB476ECE-E024-4342-AF2A-3024FBA35D10}"/>
                </a:ext>
              </a:extLst>
            </p:cNvPr>
            <p:cNvSpPr/>
            <p:nvPr/>
          </p:nvSpPr>
          <p:spPr>
            <a:xfrm>
              <a:off x="1838993" y="1049084"/>
              <a:ext cx="4706185" cy="662838"/>
            </a:xfrm>
            <a:prstGeom prst="roundRect">
              <a:avLst/>
            </a:prstGeom>
            <a:ln w="28575">
              <a:solidFill>
                <a:srgbClr val="E2007A">
                  <a:lumMod val="60000"/>
                  <a:lumOff val="40000"/>
                </a:srgbClr>
              </a:solidFill>
            </a:ln>
          </p:spPr>
          <p:txBody>
            <a:bodyPr wrap="square" rtlCol="0" anchor="ctr">
              <a:spAutoFit/>
            </a:bodyPr>
            <a:lstStyle/>
            <a:p>
              <a:pPr marL="406301" marR="0" lvl="0" indent="-192881" algn="l" defTabSz="257175" rtl="0" eaLnBrk="1" fontAlgn="auto" latinLnBrk="0" hangingPunct="1">
                <a:lnSpc>
                  <a:spcPct val="100000"/>
                </a:lnSpc>
                <a:spcBef>
                  <a:spcPts val="338"/>
                </a:spcBef>
                <a:spcAft>
                  <a:spcPts val="338"/>
                </a:spcAft>
                <a:buClr>
                  <a:srgbClr val="FFCCFF"/>
                </a:buClr>
                <a:buSzTx/>
                <a:buFont typeface="Wingdings" panose="05000000000000000000" pitchFamily="2" charset="2"/>
                <a:buChar char="§"/>
                <a:tabLst/>
                <a:defRPr/>
              </a:pPr>
              <a:endParaRPr kumimoji="0" lang="fr-FR" sz="1350" b="1" i="0" u="none" strike="noStrike" kern="1200" cap="none" spc="0" normalizeH="0" baseline="0" noProof="0" dirty="0">
                <a:ln>
                  <a:noFill/>
                </a:ln>
                <a:solidFill>
                  <a:prstClr val="black"/>
                </a:solidFill>
                <a:effectLst/>
                <a:uLnTx/>
                <a:uFillTx/>
                <a:latin typeface="Arial"/>
                <a:ea typeface="+mn-ea"/>
                <a:cs typeface="Arial"/>
                <a:sym typeface="Arial"/>
              </a:endParaRPr>
            </a:p>
          </p:txBody>
        </p:sp>
        <p:sp>
          <p:nvSpPr>
            <p:cNvPr id="12" name="Bulle narrative : rectangle à coins arrondis 11">
              <a:extLst>
                <a:ext uri="{FF2B5EF4-FFF2-40B4-BE49-F238E27FC236}">
                  <a16:creationId xmlns:a16="http://schemas.microsoft.com/office/drawing/2014/main" id="{DA90628B-5A89-4794-B8E4-F0B36F518BD7}"/>
                </a:ext>
              </a:extLst>
            </p:cNvPr>
            <p:cNvSpPr/>
            <p:nvPr/>
          </p:nvSpPr>
          <p:spPr>
            <a:xfrm>
              <a:off x="250389" y="1049084"/>
              <a:ext cx="1195860" cy="561856"/>
            </a:xfrm>
            <a:prstGeom prst="wedgeRoundRectCallout">
              <a:avLst>
                <a:gd name="adj1" fmla="val 81572"/>
                <a:gd name="adj2" fmla="val -9478"/>
                <a:gd name="adj3" fmla="val 16667"/>
              </a:avLst>
            </a:prstGeom>
            <a:solidFill>
              <a:sysClr val="window" lastClr="FFFFFF"/>
            </a:solidFill>
            <a:ln w="28575">
              <a:solidFill>
                <a:srgbClr val="E2007A">
                  <a:lumMod val="60000"/>
                  <a:lumOff val="40000"/>
                </a:srgbClr>
              </a:solidFill>
            </a:ln>
          </p:spPr>
          <p:txBody>
            <a:bodyPr wrap="square" rtlCol="0" anchor="ctr">
              <a:spAutoFit/>
            </a:bodyPr>
            <a:lstStyle/>
            <a:p>
              <a:pPr marL="213420" marR="0" lvl="0" indent="0" algn="l" defTabSz="257175" rtl="0" eaLnBrk="1" fontAlgn="auto" latinLnBrk="0" hangingPunct="1">
                <a:lnSpc>
                  <a:spcPct val="100000"/>
                </a:lnSpc>
                <a:spcBef>
                  <a:spcPts val="338"/>
                </a:spcBef>
                <a:spcAft>
                  <a:spcPts val="338"/>
                </a:spcAft>
                <a:buClr>
                  <a:srgbClr val="FFCCFF"/>
                </a:buClr>
                <a:buSzTx/>
                <a:buFont typeface="Arial"/>
                <a:buNone/>
                <a:tabLst/>
                <a:defRPr/>
              </a:pPr>
              <a:r>
                <a:rPr kumimoji="0" lang="fr-FR" sz="1350" b="0" i="0" u="none" strike="noStrike" kern="1200" cap="none" spc="0" normalizeH="0" baseline="0" noProof="0" dirty="0">
                  <a:ln>
                    <a:noFill/>
                  </a:ln>
                  <a:solidFill>
                    <a:prstClr val="black"/>
                  </a:solidFill>
                  <a:effectLst/>
                  <a:uLnTx/>
                  <a:uFillTx/>
                  <a:latin typeface="Arial"/>
                  <a:ea typeface="+mn-ea"/>
                  <a:cs typeface="Arial"/>
                  <a:sym typeface="Arial"/>
                </a:rPr>
                <a:t>Choix de la revue</a:t>
              </a:r>
            </a:p>
          </p:txBody>
        </p:sp>
      </p:grpSp>
      <p:sp>
        <p:nvSpPr>
          <p:cNvPr id="13" name="Bulle narrative : rectangle à coins arrondis 12">
            <a:extLst>
              <a:ext uri="{FF2B5EF4-FFF2-40B4-BE49-F238E27FC236}">
                <a16:creationId xmlns:a16="http://schemas.microsoft.com/office/drawing/2014/main" id="{3A645E1B-2346-4D40-8B54-C55B33DBA78B}"/>
              </a:ext>
            </a:extLst>
          </p:cNvPr>
          <p:cNvSpPr/>
          <p:nvPr/>
        </p:nvSpPr>
        <p:spPr>
          <a:xfrm>
            <a:off x="366918" y="2801572"/>
            <a:ext cx="1560960" cy="561856"/>
          </a:xfrm>
          <a:prstGeom prst="wedgeRoundRectCallout">
            <a:avLst>
              <a:gd name="adj1" fmla="val 147792"/>
              <a:gd name="adj2" fmla="val -93864"/>
              <a:gd name="adj3" fmla="val 16667"/>
            </a:avLst>
          </a:prstGeom>
          <a:solidFill>
            <a:sysClr val="window" lastClr="FFFFFF"/>
          </a:solidFill>
          <a:ln w="28575">
            <a:solidFill>
              <a:srgbClr val="00B050"/>
            </a:solidFill>
          </a:ln>
        </p:spPr>
        <p:txBody>
          <a:bodyPr wrap="square" rtlCol="0" anchor="ctr">
            <a:spAutoFit/>
          </a:bodyPr>
          <a:lstStyle/>
          <a:p>
            <a:pPr marL="213420" marR="0" lvl="0" indent="0" algn="l" defTabSz="257175" rtl="0" eaLnBrk="1" fontAlgn="auto" latinLnBrk="0" hangingPunct="1">
              <a:lnSpc>
                <a:spcPct val="100000"/>
              </a:lnSpc>
              <a:spcBef>
                <a:spcPts val="338"/>
              </a:spcBef>
              <a:spcAft>
                <a:spcPts val="338"/>
              </a:spcAft>
              <a:buClr>
                <a:srgbClr val="FFCCFF"/>
              </a:buClr>
              <a:buSzTx/>
              <a:buFont typeface="Arial"/>
              <a:buNone/>
              <a:tabLst/>
              <a:defRPr/>
            </a:pPr>
            <a:r>
              <a:rPr kumimoji="0" lang="fr-FR" sz="1350" b="0" i="0" u="none" strike="noStrike" kern="1200" cap="none" spc="0" normalizeH="0" baseline="0" noProof="0" dirty="0">
                <a:ln>
                  <a:noFill/>
                </a:ln>
                <a:solidFill>
                  <a:prstClr val="black"/>
                </a:solidFill>
                <a:effectLst/>
                <a:uLnTx/>
                <a:uFillTx/>
                <a:latin typeface="Arial"/>
                <a:ea typeface="+mn-ea"/>
                <a:cs typeface="Arial"/>
                <a:sym typeface="Arial"/>
              </a:rPr>
              <a:t>Choix du type d’article</a:t>
            </a:r>
          </a:p>
        </p:txBody>
      </p:sp>
    </p:spTree>
    <p:extLst>
      <p:ext uri="{BB962C8B-B14F-4D97-AF65-F5344CB8AC3E}">
        <p14:creationId xmlns:p14="http://schemas.microsoft.com/office/powerpoint/2010/main" val="68391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8" name="Image 17">
            <a:extLst>
              <a:ext uri="{FF2B5EF4-FFF2-40B4-BE49-F238E27FC236}">
                <a16:creationId xmlns:a16="http://schemas.microsoft.com/office/drawing/2014/main" id="{D36737D9-9E04-44CA-8D9B-028D5BC643CA}"/>
              </a:ext>
            </a:extLst>
          </p:cNvPr>
          <p:cNvPicPr>
            <a:picLocks noChangeAspect="1"/>
          </p:cNvPicPr>
          <p:nvPr/>
        </p:nvPicPr>
        <p:blipFill>
          <a:blip r:embed="rId3"/>
          <a:stretch>
            <a:fillRect/>
          </a:stretch>
        </p:blipFill>
        <p:spPr>
          <a:xfrm>
            <a:off x="6129398" y="4833871"/>
            <a:ext cx="688321" cy="242477"/>
          </a:xfrm>
          <a:prstGeom prst="rect">
            <a:avLst/>
          </a:prstGeom>
        </p:spPr>
      </p:pic>
      <p:sp>
        <p:nvSpPr>
          <p:cNvPr id="6" name="Google Shape;105;p8">
            <a:extLst>
              <a:ext uri="{FF2B5EF4-FFF2-40B4-BE49-F238E27FC236}">
                <a16:creationId xmlns:a16="http://schemas.microsoft.com/office/drawing/2014/main" id="{2BD288B2-AE1C-49EC-9FEF-F87E8C72AB91}"/>
              </a:ext>
            </a:extLst>
          </p:cNvPr>
          <p:cNvSpPr txBox="1">
            <a:spLocks/>
          </p:cNvSpPr>
          <p:nvPr/>
        </p:nvSpPr>
        <p:spPr>
          <a:xfrm>
            <a:off x="168166" y="44161"/>
            <a:ext cx="6589844"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Outil de rédaction AWT</a:t>
            </a:r>
            <a:endParaRPr kumimoji="0" lang="fr-FR" sz="2600" b="1" i="1" u="none" strike="noStrike" kern="0" cap="none" spc="0" normalizeH="0" baseline="0" noProof="0" dirty="0">
              <a:ln>
                <a:noFill/>
              </a:ln>
              <a:solidFill>
                <a:prstClr val="black"/>
              </a:solidFill>
              <a:effectLst/>
              <a:uLnTx/>
              <a:uFillTx/>
              <a:latin typeface="Oswald"/>
              <a:sym typeface="Oswald"/>
            </a:endParaRPr>
          </a:p>
        </p:txBody>
      </p:sp>
      <p:sp>
        <p:nvSpPr>
          <p:cNvPr id="10" name="Rectangle 9">
            <a:extLst>
              <a:ext uri="{FF2B5EF4-FFF2-40B4-BE49-F238E27FC236}">
                <a16:creationId xmlns:a16="http://schemas.microsoft.com/office/drawing/2014/main" id="{F066A3C4-D447-4B99-891B-A8FFF19F4B67}"/>
              </a:ext>
            </a:extLst>
          </p:cNvPr>
          <p:cNvSpPr/>
          <p:nvPr/>
        </p:nvSpPr>
        <p:spPr>
          <a:xfrm>
            <a:off x="4106652" y="123259"/>
            <a:ext cx="2959200" cy="276999"/>
          </a:xfrm>
          <a:prstGeom prst="rect">
            <a:avLst/>
          </a:prstGeom>
        </p:spPr>
        <p:txBody>
          <a:bodyPr wrap="square">
            <a:spAutoFit/>
          </a:bodyPr>
          <a:lstStyle/>
          <a:p>
            <a:pPr marL="0" marR="0" lvl="0" indent="0" algn="l" defTabSz="342900" rtl="0" eaLnBrk="1" fontAlgn="auto" latinLnBrk="0" hangingPunct="1">
              <a:lnSpc>
                <a:spcPct val="100000"/>
              </a:lnSpc>
              <a:spcBef>
                <a:spcPts val="450"/>
              </a:spcBef>
              <a:spcAft>
                <a:spcPts val="0"/>
              </a:spcAft>
              <a:buClr>
                <a:srgbClr val="EE4CDB"/>
              </a:buClr>
              <a:buSzTx/>
              <a:buFont typeface="Arial"/>
              <a:buNone/>
              <a:tabLst/>
              <a:defRPr/>
            </a:pPr>
            <a:r>
              <a:rPr kumimoji="0" lang="fr-FR" sz="1200" b="0" i="0" u="none" strike="noStrike" kern="1200" cap="none" spc="0" normalizeH="0" baseline="0" noProof="0" dirty="0">
                <a:ln>
                  <a:noFill/>
                </a:ln>
                <a:solidFill>
                  <a:srgbClr val="0070C0"/>
                </a:solidFill>
                <a:effectLst/>
                <a:uLnTx/>
                <a:uFillTx/>
                <a:latin typeface="Arial"/>
                <a:ea typeface="+mn-ea"/>
                <a:cs typeface="Arial"/>
                <a:sym typeface="Arial"/>
                <a:hlinkClick r:id="rId4"/>
              </a:rPr>
              <a:t>https://arpha.pensoft.net/login.php</a:t>
            </a:r>
            <a:r>
              <a:rPr kumimoji="0" lang="fr-FR" sz="1200" b="0" i="0" u="none" strike="noStrike" kern="1200" cap="none" spc="0" normalizeH="0" baseline="0" noProof="0" dirty="0">
                <a:ln>
                  <a:noFill/>
                </a:ln>
                <a:solidFill>
                  <a:srgbClr val="0070C0"/>
                </a:solidFill>
                <a:effectLst/>
                <a:uLnTx/>
                <a:uFillTx/>
                <a:latin typeface="Arial"/>
                <a:ea typeface="+mn-ea"/>
                <a:cs typeface="Arial"/>
                <a:sym typeface="Arial"/>
              </a:rPr>
              <a:t>     </a:t>
            </a:r>
            <a:endParaRPr kumimoji="0" lang="fr-FR" sz="1200" b="0" i="1" u="none" strike="noStrike" kern="1200" cap="none" spc="0" normalizeH="0" baseline="0" noProof="0" dirty="0">
              <a:ln>
                <a:noFill/>
              </a:ln>
              <a:solidFill>
                <a:srgbClr val="0070C0"/>
              </a:solidFill>
              <a:effectLst/>
              <a:uLnTx/>
              <a:uFillTx/>
              <a:latin typeface="Arial"/>
              <a:ea typeface="+mn-ea"/>
              <a:cs typeface="Arial"/>
              <a:sym typeface="Arial"/>
            </a:endParaRPr>
          </a:p>
        </p:txBody>
      </p:sp>
      <p:pic>
        <p:nvPicPr>
          <p:cNvPr id="9" name="Image 8">
            <a:extLst>
              <a:ext uri="{FF2B5EF4-FFF2-40B4-BE49-F238E27FC236}">
                <a16:creationId xmlns:a16="http://schemas.microsoft.com/office/drawing/2014/main" id="{B9365B19-C45D-4637-A266-3740D79DB840}"/>
              </a:ext>
            </a:extLst>
          </p:cNvPr>
          <p:cNvPicPr>
            <a:picLocks noChangeAspect="1"/>
          </p:cNvPicPr>
          <p:nvPr/>
        </p:nvPicPr>
        <p:blipFill>
          <a:blip r:embed="rId5"/>
          <a:stretch>
            <a:fillRect/>
          </a:stretch>
        </p:blipFill>
        <p:spPr>
          <a:xfrm>
            <a:off x="1670671" y="524754"/>
            <a:ext cx="4176844" cy="4577862"/>
          </a:xfrm>
          <a:prstGeom prst="rect">
            <a:avLst/>
          </a:prstGeom>
        </p:spPr>
      </p:pic>
      <p:grpSp>
        <p:nvGrpSpPr>
          <p:cNvPr id="2" name="Groupe 1">
            <a:extLst>
              <a:ext uri="{FF2B5EF4-FFF2-40B4-BE49-F238E27FC236}">
                <a16:creationId xmlns:a16="http://schemas.microsoft.com/office/drawing/2014/main" id="{B3E43353-A239-4177-9AF0-8FBFEECC56E4}"/>
              </a:ext>
            </a:extLst>
          </p:cNvPr>
          <p:cNvGrpSpPr/>
          <p:nvPr/>
        </p:nvGrpSpPr>
        <p:grpSpPr>
          <a:xfrm>
            <a:off x="1643171" y="1446684"/>
            <a:ext cx="687518" cy="1035259"/>
            <a:chOff x="1643171" y="1446684"/>
            <a:chExt cx="687518" cy="1035259"/>
          </a:xfrm>
        </p:grpSpPr>
        <p:sp>
          <p:nvSpPr>
            <p:cNvPr id="14" name="Rectangle : coins arrondis 13">
              <a:extLst>
                <a:ext uri="{FF2B5EF4-FFF2-40B4-BE49-F238E27FC236}">
                  <a16:creationId xmlns:a16="http://schemas.microsoft.com/office/drawing/2014/main" id="{A1E58B41-0D3E-4A97-9DFB-246483A201F7}"/>
                </a:ext>
              </a:extLst>
            </p:cNvPr>
            <p:cNvSpPr/>
            <p:nvPr/>
          </p:nvSpPr>
          <p:spPr>
            <a:xfrm>
              <a:off x="1643171" y="1818159"/>
              <a:ext cx="687518" cy="663784"/>
            </a:xfrm>
            <a:prstGeom prst="roundRect">
              <a:avLst>
                <a:gd name="adj" fmla="val 15886"/>
              </a:avLst>
            </a:prstGeom>
            <a:ln w="28575">
              <a:solidFill>
                <a:srgbClr val="E2007A">
                  <a:lumMod val="60000"/>
                  <a:lumOff val="40000"/>
                </a:srgbClr>
              </a:solidFill>
            </a:ln>
          </p:spPr>
          <p:txBody>
            <a:bodyPr wrap="square" rtlCol="0" anchor="ctr">
              <a:spAutoFit/>
            </a:bodyPr>
            <a:lstStyle/>
            <a:p>
              <a:pPr marL="406301" marR="0" lvl="0" indent="-192881" algn="l" defTabSz="257175" rtl="0" eaLnBrk="1" fontAlgn="auto" latinLnBrk="0" hangingPunct="1">
                <a:lnSpc>
                  <a:spcPct val="100000"/>
                </a:lnSpc>
                <a:spcBef>
                  <a:spcPts val="338"/>
                </a:spcBef>
                <a:spcAft>
                  <a:spcPts val="338"/>
                </a:spcAft>
                <a:buClr>
                  <a:srgbClr val="FFCCFF"/>
                </a:buClr>
                <a:buSzTx/>
                <a:buFont typeface="Wingdings" panose="05000000000000000000" pitchFamily="2" charset="2"/>
                <a:buChar char="§"/>
                <a:tabLst/>
                <a:defRPr/>
              </a:pPr>
              <a:endParaRPr kumimoji="0" lang="fr-FR" sz="1350" b="1" i="0" u="none" strike="noStrike" kern="1200" cap="none" spc="0" normalizeH="0" baseline="0" noProof="0" dirty="0">
                <a:ln>
                  <a:noFill/>
                </a:ln>
                <a:solidFill>
                  <a:prstClr val="black"/>
                </a:solidFill>
                <a:effectLst/>
                <a:uLnTx/>
                <a:uFillTx/>
                <a:latin typeface="Arial"/>
                <a:ea typeface="+mn-ea"/>
                <a:cs typeface="Arial"/>
                <a:sym typeface="Arial"/>
              </a:endParaRPr>
            </a:p>
          </p:txBody>
        </p:sp>
        <p:sp>
          <p:nvSpPr>
            <p:cNvPr id="7" name="Rectangle : coins arrondis 6">
              <a:extLst>
                <a:ext uri="{FF2B5EF4-FFF2-40B4-BE49-F238E27FC236}">
                  <a16:creationId xmlns:a16="http://schemas.microsoft.com/office/drawing/2014/main" id="{5E08DF6A-75A7-4A34-9895-CC150042FE49}"/>
                </a:ext>
              </a:extLst>
            </p:cNvPr>
            <p:cNvSpPr/>
            <p:nvPr/>
          </p:nvSpPr>
          <p:spPr>
            <a:xfrm>
              <a:off x="1685792" y="1446684"/>
              <a:ext cx="562107" cy="371475"/>
            </a:xfrm>
            <a:prstGeom prst="roundRect">
              <a:avLst>
                <a:gd name="adj" fmla="val 15886"/>
              </a:avLst>
            </a:prstGeom>
            <a:ln w="28575">
              <a:solidFill>
                <a:srgbClr val="0070C0"/>
              </a:solidFill>
            </a:ln>
          </p:spPr>
          <p:txBody>
            <a:bodyPr wrap="square" rtlCol="0" anchor="ctr">
              <a:spAutoFit/>
            </a:bodyPr>
            <a:lstStyle/>
            <a:p>
              <a:pPr marL="406301" marR="0" lvl="0" indent="-192881" algn="l" defTabSz="257175" rtl="0" eaLnBrk="1" fontAlgn="auto" latinLnBrk="0" hangingPunct="1">
                <a:lnSpc>
                  <a:spcPct val="100000"/>
                </a:lnSpc>
                <a:spcBef>
                  <a:spcPts val="338"/>
                </a:spcBef>
                <a:spcAft>
                  <a:spcPts val="338"/>
                </a:spcAft>
                <a:buClr>
                  <a:srgbClr val="FFCCFF"/>
                </a:buClr>
                <a:buSzTx/>
                <a:buFont typeface="Wingdings" panose="05000000000000000000" pitchFamily="2" charset="2"/>
                <a:buChar char="§"/>
                <a:tabLst/>
                <a:defRPr/>
              </a:pPr>
              <a:endParaRPr kumimoji="0" lang="fr-FR" sz="1350" b="1" i="0" u="none" strike="noStrike" kern="1200" cap="none" spc="0" normalizeH="0" baseline="0" noProof="0" dirty="0">
                <a:ln>
                  <a:noFill/>
                </a:ln>
                <a:solidFill>
                  <a:prstClr val="black"/>
                </a:solidFill>
                <a:effectLst/>
                <a:uLnTx/>
                <a:uFillTx/>
                <a:latin typeface="Arial"/>
                <a:ea typeface="+mn-ea"/>
                <a:cs typeface="Arial"/>
                <a:sym typeface="Arial"/>
              </a:endParaRPr>
            </a:p>
          </p:txBody>
        </p:sp>
      </p:grpSp>
    </p:spTree>
    <p:extLst>
      <p:ext uri="{BB962C8B-B14F-4D97-AF65-F5344CB8AC3E}">
        <p14:creationId xmlns:p14="http://schemas.microsoft.com/office/powerpoint/2010/main" val="185084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8" name="Image 17">
            <a:extLst>
              <a:ext uri="{FF2B5EF4-FFF2-40B4-BE49-F238E27FC236}">
                <a16:creationId xmlns:a16="http://schemas.microsoft.com/office/drawing/2014/main" id="{D36737D9-9E04-44CA-8D9B-028D5BC643CA}"/>
              </a:ext>
            </a:extLst>
          </p:cNvPr>
          <p:cNvPicPr>
            <a:picLocks noChangeAspect="1"/>
          </p:cNvPicPr>
          <p:nvPr/>
        </p:nvPicPr>
        <p:blipFill>
          <a:blip r:embed="rId3"/>
          <a:stretch>
            <a:fillRect/>
          </a:stretch>
        </p:blipFill>
        <p:spPr>
          <a:xfrm>
            <a:off x="6129398" y="4833871"/>
            <a:ext cx="688321" cy="242477"/>
          </a:xfrm>
          <a:prstGeom prst="rect">
            <a:avLst/>
          </a:prstGeom>
        </p:spPr>
      </p:pic>
      <p:sp>
        <p:nvSpPr>
          <p:cNvPr id="6" name="Google Shape;105;p8">
            <a:extLst>
              <a:ext uri="{FF2B5EF4-FFF2-40B4-BE49-F238E27FC236}">
                <a16:creationId xmlns:a16="http://schemas.microsoft.com/office/drawing/2014/main" id="{2BD288B2-AE1C-49EC-9FEF-F87E8C72AB91}"/>
              </a:ext>
            </a:extLst>
          </p:cNvPr>
          <p:cNvSpPr txBox="1">
            <a:spLocks/>
          </p:cNvSpPr>
          <p:nvPr/>
        </p:nvSpPr>
        <p:spPr>
          <a:xfrm>
            <a:off x="168166" y="44161"/>
            <a:ext cx="6589844"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Outil de rédaction AWT</a:t>
            </a:r>
            <a:endParaRPr kumimoji="0" lang="fr-FR" sz="2600" b="1" i="1" u="none" strike="noStrike" kern="0" cap="none" spc="0" normalizeH="0" baseline="0" noProof="0" dirty="0">
              <a:ln>
                <a:noFill/>
              </a:ln>
              <a:solidFill>
                <a:prstClr val="black"/>
              </a:solidFill>
              <a:effectLst/>
              <a:uLnTx/>
              <a:uFillTx/>
              <a:latin typeface="Oswald"/>
              <a:sym typeface="Oswald"/>
            </a:endParaRPr>
          </a:p>
        </p:txBody>
      </p:sp>
      <p:sp>
        <p:nvSpPr>
          <p:cNvPr id="10" name="Rectangle 9">
            <a:extLst>
              <a:ext uri="{FF2B5EF4-FFF2-40B4-BE49-F238E27FC236}">
                <a16:creationId xmlns:a16="http://schemas.microsoft.com/office/drawing/2014/main" id="{F066A3C4-D447-4B99-891B-A8FFF19F4B67}"/>
              </a:ext>
            </a:extLst>
          </p:cNvPr>
          <p:cNvSpPr/>
          <p:nvPr/>
        </p:nvSpPr>
        <p:spPr>
          <a:xfrm>
            <a:off x="4106652" y="123259"/>
            <a:ext cx="2959200" cy="276999"/>
          </a:xfrm>
          <a:prstGeom prst="rect">
            <a:avLst/>
          </a:prstGeom>
        </p:spPr>
        <p:txBody>
          <a:bodyPr wrap="square">
            <a:spAutoFit/>
          </a:bodyPr>
          <a:lstStyle/>
          <a:p>
            <a:pPr marL="0" marR="0" lvl="0" indent="0" algn="l" defTabSz="342900" rtl="0" eaLnBrk="1" fontAlgn="auto" latinLnBrk="0" hangingPunct="1">
              <a:lnSpc>
                <a:spcPct val="100000"/>
              </a:lnSpc>
              <a:spcBef>
                <a:spcPts val="450"/>
              </a:spcBef>
              <a:spcAft>
                <a:spcPts val="0"/>
              </a:spcAft>
              <a:buClr>
                <a:srgbClr val="EE4CDB"/>
              </a:buClr>
              <a:buSzTx/>
              <a:buFont typeface="Arial"/>
              <a:buNone/>
              <a:tabLst/>
              <a:defRPr/>
            </a:pPr>
            <a:r>
              <a:rPr kumimoji="0" lang="fr-FR" sz="1200" b="0" i="0" u="none" strike="noStrike" kern="1200" cap="none" spc="0" normalizeH="0" baseline="0" noProof="0" dirty="0">
                <a:ln>
                  <a:noFill/>
                </a:ln>
                <a:solidFill>
                  <a:srgbClr val="0070C0"/>
                </a:solidFill>
                <a:effectLst/>
                <a:uLnTx/>
                <a:uFillTx/>
                <a:latin typeface="Arial"/>
                <a:ea typeface="+mn-ea"/>
                <a:cs typeface="Arial"/>
                <a:sym typeface="Arial"/>
                <a:hlinkClick r:id="rId4"/>
              </a:rPr>
              <a:t>https://arpha.pensoft.net/login.php</a:t>
            </a:r>
            <a:r>
              <a:rPr kumimoji="0" lang="fr-FR" sz="1200" b="0" i="0" u="none" strike="noStrike" kern="1200" cap="none" spc="0" normalizeH="0" baseline="0" noProof="0" dirty="0">
                <a:ln>
                  <a:noFill/>
                </a:ln>
                <a:solidFill>
                  <a:srgbClr val="0070C0"/>
                </a:solidFill>
                <a:effectLst/>
                <a:uLnTx/>
                <a:uFillTx/>
                <a:latin typeface="Arial"/>
                <a:ea typeface="+mn-ea"/>
                <a:cs typeface="Arial"/>
                <a:sym typeface="Arial"/>
              </a:rPr>
              <a:t>     </a:t>
            </a:r>
            <a:endParaRPr kumimoji="0" lang="fr-FR" sz="1200" b="0" i="1" u="none" strike="noStrike" kern="1200" cap="none" spc="0" normalizeH="0" baseline="0" noProof="0" dirty="0">
              <a:ln>
                <a:noFill/>
              </a:ln>
              <a:solidFill>
                <a:srgbClr val="0070C0"/>
              </a:solidFill>
              <a:effectLst/>
              <a:uLnTx/>
              <a:uFillTx/>
              <a:latin typeface="Arial"/>
              <a:ea typeface="+mn-ea"/>
              <a:cs typeface="Arial"/>
              <a:sym typeface="Arial"/>
            </a:endParaRPr>
          </a:p>
        </p:txBody>
      </p:sp>
      <p:pic>
        <p:nvPicPr>
          <p:cNvPr id="7" name="Image 6">
            <a:extLst>
              <a:ext uri="{FF2B5EF4-FFF2-40B4-BE49-F238E27FC236}">
                <a16:creationId xmlns:a16="http://schemas.microsoft.com/office/drawing/2014/main" id="{9B1E39FE-2032-48B5-8E61-71BD168F6679}"/>
              </a:ext>
            </a:extLst>
          </p:cNvPr>
          <p:cNvPicPr>
            <a:picLocks noChangeAspect="1"/>
          </p:cNvPicPr>
          <p:nvPr/>
        </p:nvPicPr>
        <p:blipFill>
          <a:blip r:embed="rId5"/>
          <a:stretch>
            <a:fillRect/>
          </a:stretch>
        </p:blipFill>
        <p:spPr>
          <a:xfrm>
            <a:off x="1780674" y="490838"/>
            <a:ext cx="3884481" cy="4460799"/>
          </a:xfrm>
          <a:prstGeom prst="rect">
            <a:avLst/>
          </a:prstGeom>
        </p:spPr>
      </p:pic>
      <p:sp>
        <p:nvSpPr>
          <p:cNvPr id="11" name="Rectangle : coins arrondis 10">
            <a:extLst>
              <a:ext uri="{FF2B5EF4-FFF2-40B4-BE49-F238E27FC236}">
                <a16:creationId xmlns:a16="http://schemas.microsoft.com/office/drawing/2014/main" id="{0F6D4B6E-FF22-414B-95AE-FBDCE708D9DF}"/>
              </a:ext>
            </a:extLst>
          </p:cNvPr>
          <p:cNvSpPr/>
          <p:nvPr/>
        </p:nvSpPr>
        <p:spPr>
          <a:xfrm>
            <a:off x="1766969" y="547742"/>
            <a:ext cx="3884482" cy="517435"/>
          </a:xfrm>
          <a:prstGeom prst="roundRect">
            <a:avLst/>
          </a:prstGeom>
          <a:ln w="28575">
            <a:solidFill>
              <a:srgbClr val="E2007A">
                <a:lumMod val="60000"/>
                <a:lumOff val="40000"/>
              </a:srgbClr>
            </a:solidFill>
          </a:ln>
        </p:spPr>
        <p:txBody>
          <a:bodyPr wrap="square" rtlCol="0" anchor="ctr">
            <a:spAutoFit/>
          </a:bodyPr>
          <a:lstStyle/>
          <a:p>
            <a:pPr marL="406301" marR="0" lvl="0" indent="-192881" algn="l" defTabSz="257175" rtl="0" eaLnBrk="1" fontAlgn="auto" latinLnBrk="0" hangingPunct="1">
              <a:lnSpc>
                <a:spcPct val="100000"/>
              </a:lnSpc>
              <a:spcBef>
                <a:spcPts val="338"/>
              </a:spcBef>
              <a:spcAft>
                <a:spcPts val="338"/>
              </a:spcAft>
              <a:buClr>
                <a:srgbClr val="FFCCFF"/>
              </a:buClr>
              <a:buSzTx/>
              <a:buFont typeface="Wingdings" panose="05000000000000000000" pitchFamily="2" charset="2"/>
              <a:buChar char="§"/>
              <a:tabLst/>
              <a:defRPr/>
            </a:pPr>
            <a:endParaRPr kumimoji="0" lang="fr-FR" sz="1350" b="1" i="0" u="none" strike="noStrike" kern="1200" cap="none" spc="0" normalizeH="0" baseline="0" noProof="0" dirty="0">
              <a:ln>
                <a:noFill/>
              </a:ln>
              <a:solidFill>
                <a:prstClr val="black"/>
              </a:solidFill>
              <a:effectLst/>
              <a:uLnTx/>
              <a:uFillTx/>
              <a:latin typeface="Arial"/>
              <a:ea typeface="+mn-ea"/>
              <a:cs typeface="Arial"/>
              <a:sym typeface="Arial"/>
            </a:endParaRPr>
          </a:p>
        </p:txBody>
      </p:sp>
      <p:sp>
        <p:nvSpPr>
          <p:cNvPr id="12" name="Bulle narrative : rectangle à coins arrondis 11">
            <a:extLst>
              <a:ext uri="{FF2B5EF4-FFF2-40B4-BE49-F238E27FC236}">
                <a16:creationId xmlns:a16="http://schemas.microsoft.com/office/drawing/2014/main" id="{3756BEFB-F63C-4EC2-85B5-06711EC0B8CD}"/>
              </a:ext>
            </a:extLst>
          </p:cNvPr>
          <p:cNvSpPr/>
          <p:nvPr/>
        </p:nvSpPr>
        <p:spPr>
          <a:xfrm>
            <a:off x="250389" y="904709"/>
            <a:ext cx="1195860" cy="561856"/>
          </a:xfrm>
          <a:prstGeom prst="wedgeRoundRectCallout">
            <a:avLst>
              <a:gd name="adj1" fmla="val 70649"/>
              <a:gd name="adj2" fmla="val -65766"/>
              <a:gd name="adj3" fmla="val 16667"/>
            </a:avLst>
          </a:prstGeom>
          <a:solidFill>
            <a:sysClr val="window" lastClr="FFFFFF"/>
          </a:solidFill>
          <a:ln w="28575">
            <a:solidFill>
              <a:srgbClr val="E2007A">
                <a:lumMod val="60000"/>
                <a:lumOff val="40000"/>
              </a:srgbClr>
            </a:solidFill>
          </a:ln>
        </p:spPr>
        <p:txBody>
          <a:bodyPr wrap="square" rtlCol="0" anchor="ctr">
            <a:spAutoFit/>
          </a:bodyPr>
          <a:lstStyle/>
          <a:p>
            <a:pPr marL="213420" marR="0" lvl="0" indent="0" algn="l" defTabSz="257175" rtl="0" eaLnBrk="1" fontAlgn="auto" latinLnBrk="0" hangingPunct="1">
              <a:lnSpc>
                <a:spcPct val="100000"/>
              </a:lnSpc>
              <a:spcBef>
                <a:spcPts val="338"/>
              </a:spcBef>
              <a:spcAft>
                <a:spcPts val="338"/>
              </a:spcAft>
              <a:buClr>
                <a:srgbClr val="FFCCFF"/>
              </a:buClr>
              <a:buSzTx/>
              <a:buFont typeface="Arial"/>
              <a:buNone/>
              <a:tabLst/>
              <a:defRPr/>
            </a:pPr>
            <a:r>
              <a:rPr kumimoji="0" lang="fr-FR" sz="1350" b="0" i="0" u="none" strike="noStrike" kern="1200" cap="none" spc="0" normalizeH="0" baseline="0" noProof="0" dirty="0">
                <a:ln>
                  <a:noFill/>
                </a:ln>
                <a:solidFill>
                  <a:prstClr val="black"/>
                </a:solidFill>
                <a:effectLst/>
                <a:uLnTx/>
                <a:uFillTx/>
                <a:latin typeface="Arial"/>
                <a:ea typeface="+mn-ea"/>
                <a:cs typeface="Arial"/>
                <a:sym typeface="Arial"/>
              </a:rPr>
              <a:t>Choix de la revue</a:t>
            </a:r>
          </a:p>
        </p:txBody>
      </p:sp>
      <p:grpSp>
        <p:nvGrpSpPr>
          <p:cNvPr id="2" name="Groupe 1">
            <a:extLst>
              <a:ext uri="{FF2B5EF4-FFF2-40B4-BE49-F238E27FC236}">
                <a16:creationId xmlns:a16="http://schemas.microsoft.com/office/drawing/2014/main" id="{6315991D-13DA-444F-B06C-E70A74846027}"/>
              </a:ext>
            </a:extLst>
          </p:cNvPr>
          <p:cNvGrpSpPr/>
          <p:nvPr/>
        </p:nvGrpSpPr>
        <p:grpSpPr>
          <a:xfrm>
            <a:off x="197314" y="2347087"/>
            <a:ext cx="4100333" cy="2697725"/>
            <a:chOff x="197314" y="2347087"/>
            <a:chExt cx="4100333" cy="2697725"/>
          </a:xfrm>
        </p:grpSpPr>
        <p:sp>
          <p:nvSpPr>
            <p:cNvPr id="15" name="Rectangle : coins arrondis 14">
              <a:extLst>
                <a:ext uri="{FF2B5EF4-FFF2-40B4-BE49-F238E27FC236}">
                  <a16:creationId xmlns:a16="http://schemas.microsoft.com/office/drawing/2014/main" id="{28638975-9F77-4859-8C92-25663B30F6CA}"/>
                </a:ext>
              </a:extLst>
            </p:cNvPr>
            <p:cNvSpPr/>
            <p:nvPr/>
          </p:nvSpPr>
          <p:spPr>
            <a:xfrm>
              <a:off x="3229542" y="4595455"/>
              <a:ext cx="1068105" cy="332006"/>
            </a:xfrm>
            <a:prstGeom prst="roundRect">
              <a:avLst/>
            </a:prstGeom>
            <a:ln w="28575">
              <a:solidFill>
                <a:srgbClr val="00B050"/>
              </a:solidFill>
            </a:ln>
          </p:spPr>
          <p:txBody>
            <a:bodyPr wrap="square" rtlCol="0" anchor="ctr">
              <a:spAutoFit/>
            </a:bodyPr>
            <a:lstStyle/>
            <a:p>
              <a:pPr marL="406301" marR="0" lvl="0" indent="-192881" algn="l" defTabSz="257175" rtl="0" eaLnBrk="1" fontAlgn="auto" latinLnBrk="0" hangingPunct="1">
                <a:lnSpc>
                  <a:spcPct val="100000"/>
                </a:lnSpc>
                <a:spcBef>
                  <a:spcPts val="338"/>
                </a:spcBef>
                <a:spcAft>
                  <a:spcPts val="338"/>
                </a:spcAft>
                <a:buClr>
                  <a:srgbClr val="FFCCFF"/>
                </a:buClr>
                <a:buSzTx/>
                <a:buFont typeface="Wingdings" panose="05000000000000000000" pitchFamily="2" charset="2"/>
                <a:buChar char="§"/>
                <a:tabLst/>
                <a:defRPr/>
              </a:pPr>
              <a:endParaRPr kumimoji="0" lang="fr-FR" sz="1350" b="1" i="0" u="none" strike="noStrike" kern="1200" cap="none" spc="0" normalizeH="0" baseline="0" noProof="0" dirty="0">
                <a:ln>
                  <a:noFill/>
                </a:ln>
                <a:solidFill>
                  <a:prstClr val="black"/>
                </a:solidFill>
                <a:effectLst/>
                <a:uLnTx/>
                <a:uFillTx/>
                <a:latin typeface="Arial"/>
                <a:ea typeface="+mn-ea"/>
                <a:cs typeface="Arial"/>
                <a:sym typeface="Arial"/>
              </a:endParaRPr>
            </a:p>
          </p:txBody>
        </p:sp>
        <p:sp>
          <p:nvSpPr>
            <p:cNvPr id="16" name="Bulle narrative : rectangle à coins arrondis 15">
              <a:extLst>
                <a:ext uri="{FF2B5EF4-FFF2-40B4-BE49-F238E27FC236}">
                  <a16:creationId xmlns:a16="http://schemas.microsoft.com/office/drawing/2014/main" id="{8462FAB4-919B-40B6-90C6-30E37DDE24E5}"/>
                </a:ext>
              </a:extLst>
            </p:cNvPr>
            <p:cNvSpPr/>
            <p:nvPr/>
          </p:nvSpPr>
          <p:spPr>
            <a:xfrm>
              <a:off x="197314" y="2347087"/>
              <a:ext cx="1425229" cy="676781"/>
            </a:xfrm>
            <a:prstGeom prst="wedgeRoundRectCallout">
              <a:avLst>
                <a:gd name="adj1" fmla="val 163064"/>
                <a:gd name="adj2" fmla="val 292631"/>
                <a:gd name="adj3" fmla="val 16667"/>
              </a:avLst>
            </a:prstGeom>
            <a:ln w="28575">
              <a:solidFill>
                <a:srgbClr val="00B050"/>
              </a:solidFill>
            </a:ln>
          </p:spPr>
          <p:txBody>
            <a:bodyPr wrap="square" rtlCol="0" anchor="ctr">
              <a:spAutoFit/>
            </a:bodyPr>
            <a:lstStyle/>
            <a:p>
              <a:pPr marL="213420" marR="0" lvl="0" indent="0" algn="l" defTabSz="257175" rtl="0" eaLnBrk="1" fontAlgn="auto" latinLnBrk="0" hangingPunct="1">
                <a:lnSpc>
                  <a:spcPct val="100000"/>
                </a:lnSpc>
                <a:spcBef>
                  <a:spcPts val="338"/>
                </a:spcBef>
                <a:spcAft>
                  <a:spcPts val="338"/>
                </a:spcAft>
                <a:buClr>
                  <a:srgbClr val="FFCCFF"/>
                </a:buClr>
                <a:buSzTx/>
                <a:buFontTx/>
                <a:buNone/>
                <a:tabLst/>
                <a:defRPr/>
              </a:pPr>
              <a:r>
                <a:rPr kumimoji="0" lang="fr-FR" sz="1125" b="0" i="0" u="none" strike="noStrike" kern="1200" cap="none" spc="0" normalizeH="0" baseline="0" noProof="0" dirty="0">
                  <a:ln>
                    <a:noFill/>
                  </a:ln>
                  <a:solidFill>
                    <a:prstClr val="black"/>
                  </a:solidFill>
                  <a:effectLst/>
                  <a:uLnTx/>
                  <a:uFillTx/>
                  <a:latin typeface="Arial"/>
                  <a:ea typeface="+mn-ea"/>
                  <a:cs typeface="Arial"/>
                  <a:sym typeface="Arial"/>
                </a:rPr>
                <a:t>Import d’un fichier à partir d’1 entrepôt </a:t>
              </a:r>
            </a:p>
          </p:txBody>
        </p:sp>
        <p:pic>
          <p:nvPicPr>
            <p:cNvPr id="17" name="Image 16">
              <a:extLst>
                <a:ext uri="{FF2B5EF4-FFF2-40B4-BE49-F238E27FC236}">
                  <a16:creationId xmlns:a16="http://schemas.microsoft.com/office/drawing/2014/main" id="{5BF03C1B-DD10-427D-98E8-D2F542BAB791}"/>
                </a:ext>
              </a:extLst>
            </p:cNvPr>
            <p:cNvPicPr>
              <a:picLocks noChangeAspect="1"/>
            </p:cNvPicPr>
            <p:nvPr/>
          </p:nvPicPr>
          <p:blipFill>
            <a:blip r:embed="rId6"/>
            <a:stretch>
              <a:fillRect/>
            </a:stretch>
          </p:blipFill>
          <p:spPr>
            <a:xfrm>
              <a:off x="197314" y="3325157"/>
              <a:ext cx="1664183" cy="1719655"/>
            </a:xfrm>
            <a:prstGeom prst="rect">
              <a:avLst/>
            </a:prstGeom>
            <a:ln>
              <a:solidFill>
                <a:srgbClr val="00B050"/>
              </a:solidFill>
            </a:ln>
          </p:spPr>
        </p:pic>
      </p:grpSp>
    </p:spTree>
    <p:extLst>
      <p:ext uri="{BB962C8B-B14F-4D97-AF65-F5344CB8AC3E}">
        <p14:creationId xmlns:p14="http://schemas.microsoft.com/office/powerpoint/2010/main" val="425270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8" name="Image 17">
            <a:extLst>
              <a:ext uri="{FF2B5EF4-FFF2-40B4-BE49-F238E27FC236}">
                <a16:creationId xmlns:a16="http://schemas.microsoft.com/office/drawing/2014/main" id="{D36737D9-9E04-44CA-8D9B-028D5BC643CA}"/>
              </a:ext>
            </a:extLst>
          </p:cNvPr>
          <p:cNvPicPr>
            <a:picLocks noChangeAspect="1"/>
          </p:cNvPicPr>
          <p:nvPr/>
        </p:nvPicPr>
        <p:blipFill>
          <a:blip r:embed="rId3"/>
          <a:stretch>
            <a:fillRect/>
          </a:stretch>
        </p:blipFill>
        <p:spPr>
          <a:xfrm>
            <a:off x="6129398" y="4833871"/>
            <a:ext cx="688321" cy="242477"/>
          </a:xfrm>
          <a:prstGeom prst="rect">
            <a:avLst/>
          </a:prstGeom>
        </p:spPr>
      </p:pic>
      <p:sp>
        <p:nvSpPr>
          <p:cNvPr id="6" name="Google Shape;105;p8">
            <a:extLst>
              <a:ext uri="{FF2B5EF4-FFF2-40B4-BE49-F238E27FC236}">
                <a16:creationId xmlns:a16="http://schemas.microsoft.com/office/drawing/2014/main" id="{2BD288B2-AE1C-49EC-9FEF-F87E8C72AB91}"/>
              </a:ext>
            </a:extLst>
          </p:cNvPr>
          <p:cNvSpPr txBox="1">
            <a:spLocks/>
          </p:cNvSpPr>
          <p:nvPr/>
        </p:nvSpPr>
        <p:spPr>
          <a:xfrm>
            <a:off x="168166" y="44161"/>
            <a:ext cx="6589844"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Outil de rédaction AWT / import fichier</a:t>
            </a:r>
            <a:endParaRPr kumimoji="0" lang="fr-FR" sz="2600" b="1" i="1" u="none" strike="noStrike" kern="0" cap="none" spc="0" normalizeH="0" baseline="0" noProof="0" dirty="0">
              <a:ln>
                <a:noFill/>
              </a:ln>
              <a:solidFill>
                <a:prstClr val="black"/>
              </a:solidFill>
              <a:effectLst/>
              <a:uLnTx/>
              <a:uFillTx/>
              <a:latin typeface="Oswald"/>
              <a:sym typeface="Oswald"/>
            </a:endParaRPr>
          </a:p>
        </p:txBody>
      </p:sp>
      <p:grpSp>
        <p:nvGrpSpPr>
          <p:cNvPr id="13" name="Groupe 12">
            <a:extLst>
              <a:ext uri="{FF2B5EF4-FFF2-40B4-BE49-F238E27FC236}">
                <a16:creationId xmlns:a16="http://schemas.microsoft.com/office/drawing/2014/main" id="{22557481-2FC2-46E6-A17B-156D788E06C2}"/>
              </a:ext>
            </a:extLst>
          </p:cNvPr>
          <p:cNvGrpSpPr/>
          <p:nvPr/>
        </p:nvGrpSpPr>
        <p:grpSpPr>
          <a:xfrm>
            <a:off x="730045" y="988142"/>
            <a:ext cx="5816532" cy="3440880"/>
            <a:chOff x="10160" y="1140314"/>
            <a:chExt cx="9144000" cy="4882171"/>
          </a:xfrm>
        </p:grpSpPr>
        <p:pic>
          <p:nvPicPr>
            <p:cNvPr id="14" name="Image 13">
              <a:extLst>
                <a:ext uri="{FF2B5EF4-FFF2-40B4-BE49-F238E27FC236}">
                  <a16:creationId xmlns:a16="http://schemas.microsoft.com/office/drawing/2014/main" id="{E32D4514-939D-4E6F-B65E-FD79DE3735EF}"/>
                </a:ext>
              </a:extLst>
            </p:cNvPr>
            <p:cNvPicPr>
              <a:picLocks noChangeAspect="1"/>
            </p:cNvPicPr>
            <p:nvPr/>
          </p:nvPicPr>
          <p:blipFill>
            <a:blip r:embed="rId4"/>
            <a:stretch>
              <a:fillRect/>
            </a:stretch>
          </p:blipFill>
          <p:spPr>
            <a:xfrm>
              <a:off x="10160" y="1140314"/>
              <a:ext cx="9144000" cy="4882171"/>
            </a:xfrm>
            <a:prstGeom prst="rect">
              <a:avLst/>
            </a:prstGeom>
          </p:spPr>
        </p:pic>
        <p:pic>
          <p:nvPicPr>
            <p:cNvPr id="19" name="Image 18">
              <a:extLst>
                <a:ext uri="{FF2B5EF4-FFF2-40B4-BE49-F238E27FC236}">
                  <a16:creationId xmlns:a16="http://schemas.microsoft.com/office/drawing/2014/main" id="{3B18B809-FF3B-4FE3-BC9F-6969C1ACA6C4}"/>
                </a:ext>
              </a:extLst>
            </p:cNvPr>
            <p:cNvPicPr>
              <a:picLocks noChangeAspect="1"/>
            </p:cNvPicPr>
            <p:nvPr/>
          </p:nvPicPr>
          <p:blipFill>
            <a:blip r:embed="rId5"/>
            <a:stretch>
              <a:fillRect/>
            </a:stretch>
          </p:blipFill>
          <p:spPr>
            <a:xfrm>
              <a:off x="4302442" y="3100387"/>
              <a:ext cx="2124075" cy="657225"/>
            </a:xfrm>
            <a:prstGeom prst="rect">
              <a:avLst/>
            </a:prstGeom>
          </p:spPr>
        </p:pic>
      </p:grpSp>
      <p:pic>
        <p:nvPicPr>
          <p:cNvPr id="20" name="Image 19">
            <a:extLst>
              <a:ext uri="{FF2B5EF4-FFF2-40B4-BE49-F238E27FC236}">
                <a16:creationId xmlns:a16="http://schemas.microsoft.com/office/drawing/2014/main" id="{38FDF9EE-2318-4A91-BF78-AC231B9D37B3}"/>
              </a:ext>
            </a:extLst>
          </p:cNvPr>
          <p:cNvPicPr>
            <a:picLocks noChangeAspect="1"/>
          </p:cNvPicPr>
          <p:nvPr/>
        </p:nvPicPr>
        <p:blipFill>
          <a:blip r:embed="rId6"/>
          <a:stretch>
            <a:fillRect/>
          </a:stretch>
        </p:blipFill>
        <p:spPr>
          <a:xfrm>
            <a:off x="168166" y="652537"/>
            <a:ext cx="885508" cy="439425"/>
          </a:xfrm>
          <a:prstGeom prst="rect">
            <a:avLst/>
          </a:prstGeom>
        </p:spPr>
      </p:pic>
      <p:sp>
        <p:nvSpPr>
          <p:cNvPr id="21" name="Rectangle : coins arrondis 20">
            <a:extLst>
              <a:ext uri="{FF2B5EF4-FFF2-40B4-BE49-F238E27FC236}">
                <a16:creationId xmlns:a16="http://schemas.microsoft.com/office/drawing/2014/main" id="{B2EFCD0D-32B5-46E2-A9BA-A5EB437DA0BD}"/>
              </a:ext>
            </a:extLst>
          </p:cNvPr>
          <p:cNvSpPr/>
          <p:nvPr/>
        </p:nvSpPr>
        <p:spPr>
          <a:xfrm>
            <a:off x="2898870" y="2369572"/>
            <a:ext cx="2159827" cy="528486"/>
          </a:xfrm>
          <a:prstGeom prst="roundRect">
            <a:avLst/>
          </a:prstGeom>
          <a:ln w="28575">
            <a:solidFill>
              <a:srgbClr val="E2007A">
                <a:lumMod val="60000"/>
                <a:lumOff val="40000"/>
              </a:srgbClr>
            </a:solidFill>
          </a:ln>
        </p:spPr>
        <p:txBody>
          <a:bodyPr wrap="square" rtlCol="0" anchor="ctr">
            <a:spAutoFit/>
          </a:bodyPr>
          <a:lstStyle/>
          <a:p>
            <a:pPr marL="406301" marR="0" lvl="0" indent="-192881" algn="l" defTabSz="257175" rtl="0" eaLnBrk="1" fontAlgn="auto" latinLnBrk="0" hangingPunct="1">
              <a:lnSpc>
                <a:spcPct val="100000"/>
              </a:lnSpc>
              <a:spcBef>
                <a:spcPts val="338"/>
              </a:spcBef>
              <a:spcAft>
                <a:spcPts val="338"/>
              </a:spcAft>
              <a:buClr>
                <a:srgbClr val="FFCCFF"/>
              </a:buClr>
              <a:buSzTx/>
              <a:buFont typeface="Wingdings" panose="05000000000000000000" pitchFamily="2" charset="2"/>
              <a:buChar char="§"/>
              <a:tabLst/>
              <a:defRPr/>
            </a:pPr>
            <a:endParaRPr kumimoji="0" lang="fr-FR" sz="1350" b="1" i="0" u="none" strike="noStrike" kern="1200" cap="none" spc="0" normalizeH="0" baseline="0" noProof="0" dirty="0">
              <a:ln>
                <a:noFill/>
              </a:ln>
              <a:solidFill>
                <a:prstClr val="black"/>
              </a:solidFill>
              <a:effectLst/>
              <a:uLnTx/>
              <a:uFillTx/>
              <a:latin typeface="Arial"/>
              <a:ea typeface="+mn-ea"/>
              <a:cs typeface="Arial"/>
              <a:sym typeface="Arial"/>
            </a:endParaRPr>
          </a:p>
        </p:txBody>
      </p:sp>
      <p:sp>
        <p:nvSpPr>
          <p:cNvPr id="22" name="Rectangle 21">
            <a:extLst>
              <a:ext uri="{FF2B5EF4-FFF2-40B4-BE49-F238E27FC236}">
                <a16:creationId xmlns:a16="http://schemas.microsoft.com/office/drawing/2014/main" id="{E72C0234-CFB6-4CAF-AB09-1AB559DF1428}"/>
              </a:ext>
            </a:extLst>
          </p:cNvPr>
          <p:cNvSpPr/>
          <p:nvPr/>
        </p:nvSpPr>
        <p:spPr>
          <a:xfrm>
            <a:off x="1616189" y="4508336"/>
            <a:ext cx="4297914" cy="246221"/>
          </a:xfrm>
          <a:prstGeom prst="rect">
            <a:avLst/>
          </a:prstGeom>
          <a:solidFill>
            <a:sysClr val="window" lastClr="FFFFFF"/>
          </a:solidFill>
        </p:spPr>
        <p:txBody>
          <a:bodyPr wrap="square">
            <a:spAutoFit/>
          </a:bodyPr>
          <a:lstStyle/>
          <a:p>
            <a:pPr marL="0" marR="0" lvl="0" indent="0" algn="l" defTabSz="257175"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a:ea typeface="+mn-ea"/>
                <a:cs typeface="Arial"/>
                <a:sym typeface="Arial"/>
                <a:hlinkClick r:id="rId7"/>
              </a:rPr>
              <a:t>https://www.gbif.org/fr/dataset/688ff587-af92-4f7b-82b5-3ee565afa025</a:t>
            </a:r>
            <a:r>
              <a:rPr kumimoji="0" lang="fr-FR" sz="1000" b="0" i="0" u="none" strike="noStrike" kern="1200" cap="none" spc="0" normalizeH="0" baseline="0" noProof="0" dirty="0">
                <a:ln>
                  <a:noFill/>
                </a:ln>
                <a:solidFill>
                  <a:prstClr val="black"/>
                </a:solidFill>
                <a:effectLst/>
                <a:uLnTx/>
                <a:uFillTx/>
                <a:latin typeface="Arial"/>
                <a:ea typeface="+mn-ea"/>
                <a:cs typeface="Arial"/>
                <a:sym typeface="Arial"/>
              </a:rPr>
              <a:t> </a:t>
            </a:r>
          </a:p>
        </p:txBody>
      </p:sp>
    </p:spTree>
    <p:extLst>
      <p:ext uri="{BB962C8B-B14F-4D97-AF65-F5344CB8AC3E}">
        <p14:creationId xmlns:p14="http://schemas.microsoft.com/office/powerpoint/2010/main" val="194398567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8" name="Image 17">
            <a:extLst>
              <a:ext uri="{FF2B5EF4-FFF2-40B4-BE49-F238E27FC236}">
                <a16:creationId xmlns:a16="http://schemas.microsoft.com/office/drawing/2014/main" id="{D36737D9-9E04-44CA-8D9B-028D5BC643CA}"/>
              </a:ext>
            </a:extLst>
          </p:cNvPr>
          <p:cNvPicPr>
            <a:picLocks noChangeAspect="1"/>
          </p:cNvPicPr>
          <p:nvPr/>
        </p:nvPicPr>
        <p:blipFill>
          <a:blip r:embed="rId3"/>
          <a:stretch>
            <a:fillRect/>
          </a:stretch>
        </p:blipFill>
        <p:spPr>
          <a:xfrm>
            <a:off x="6129398" y="4833871"/>
            <a:ext cx="688321" cy="242477"/>
          </a:xfrm>
          <a:prstGeom prst="rect">
            <a:avLst/>
          </a:prstGeom>
        </p:spPr>
      </p:pic>
      <p:sp>
        <p:nvSpPr>
          <p:cNvPr id="6" name="Google Shape;105;p8">
            <a:extLst>
              <a:ext uri="{FF2B5EF4-FFF2-40B4-BE49-F238E27FC236}">
                <a16:creationId xmlns:a16="http://schemas.microsoft.com/office/drawing/2014/main" id="{2BD288B2-AE1C-49EC-9FEF-F87E8C72AB91}"/>
              </a:ext>
            </a:extLst>
          </p:cNvPr>
          <p:cNvSpPr txBox="1">
            <a:spLocks/>
          </p:cNvSpPr>
          <p:nvPr/>
        </p:nvSpPr>
        <p:spPr>
          <a:xfrm>
            <a:off x="168166" y="44161"/>
            <a:ext cx="6589844"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Outil de rédaction AWT / import fichier</a:t>
            </a:r>
            <a:endParaRPr kumimoji="0" lang="fr-FR" sz="2600" b="1" i="1" u="none" strike="noStrike" kern="0" cap="none" spc="0" normalizeH="0" baseline="0" noProof="0" dirty="0">
              <a:ln>
                <a:noFill/>
              </a:ln>
              <a:solidFill>
                <a:prstClr val="black"/>
              </a:solidFill>
              <a:effectLst/>
              <a:uLnTx/>
              <a:uFillTx/>
              <a:latin typeface="Oswald"/>
              <a:sym typeface="Oswald"/>
            </a:endParaRPr>
          </a:p>
        </p:txBody>
      </p:sp>
      <p:pic>
        <p:nvPicPr>
          <p:cNvPr id="10" name="Image 9">
            <a:extLst>
              <a:ext uri="{FF2B5EF4-FFF2-40B4-BE49-F238E27FC236}">
                <a16:creationId xmlns:a16="http://schemas.microsoft.com/office/drawing/2014/main" id="{E040956B-5A0B-4DF7-BA65-ABB4690757E6}"/>
              </a:ext>
            </a:extLst>
          </p:cNvPr>
          <p:cNvPicPr>
            <a:picLocks noChangeAspect="1"/>
          </p:cNvPicPr>
          <p:nvPr/>
        </p:nvPicPr>
        <p:blipFill>
          <a:blip r:embed="rId4"/>
          <a:stretch>
            <a:fillRect/>
          </a:stretch>
        </p:blipFill>
        <p:spPr>
          <a:xfrm>
            <a:off x="2422420" y="532325"/>
            <a:ext cx="3742403" cy="4579988"/>
          </a:xfrm>
          <a:prstGeom prst="rect">
            <a:avLst/>
          </a:prstGeom>
        </p:spPr>
      </p:pic>
      <p:sp>
        <p:nvSpPr>
          <p:cNvPr id="11" name="Bulle narrative : rectangle à coins arrondis 10">
            <a:extLst>
              <a:ext uri="{FF2B5EF4-FFF2-40B4-BE49-F238E27FC236}">
                <a16:creationId xmlns:a16="http://schemas.microsoft.com/office/drawing/2014/main" id="{409ACBC6-D871-4EE5-91EF-63932F62F8A3}"/>
              </a:ext>
            </a:extLst>
          </p:cNvPr>
          <p:cNvSpPr/>
          <p:nvPr/>
        </p:nvSpPr>
        <p:spPr>
          <a:xfrm>
            <a:off x="154854" y="1784099"/>
            <a:ext cx="2057400" cy="919401"/>
          </a:xfrm>
          <a:prstGeom prst="wedgeRoundRectCallout">
            <a:avLst>
              <a:gd name="adj1" fmla="val 55688"/>
              <a:gd name="adj2" fmla="val -105029"/>
              <a:gd name="adj3" fmla="val 16667"/>
            </a:avLst>
          </a:prstGeom>
          <a:solidFill>
            <a:sysClr val="window" lastClr="FFFFFF"/>
          </a:solidFill>
          <a:ln w="28575">
            <a:solidFill>
              <a:srgbClr val="E2007A">
                <a:lumMod val="60000"/>
                <a:lumOff val="40000"/>
              </a:srgbClr>
            </a:solidFill>
          </a:ln>
        </p:spPr>
        <p:txBody>
          <a:bodyPr wrap="square" rtlCol="0" anchor="ctr">
            <a:spAutoFit/>
          </a:bodyPr>
          <a:lstStyle/>
          <a:p>
            <a:pPr marL="213420" marR="0" lvl="0" indent="0" algn="l" defTabSz="257175" rtl="0" eaLnBrk="1" fontAlgn="auto" latinLnBrk="0" hangingPunct="1">
              <a:lnSpc>
                <a:spcPct val="100000"/>
              </a:lnSpc>
              <a:spcBef>
                <a:spcPts val="338"/>
              </a:spcBef>
              <a:spcAft>
                <a:spcPts val="338"/>
              </a:spcAft>
              <a:buClr>
                <a:srgbClr val="FFCCFF"/>
              </a:buClr>
              <a:buSzTx/>
              <a:buFont typeface="Arial"/>
              <a:buNone/>
              <a:tabLst/>
              <a:defRPr/>
            </a:pPr>
            <a:r>
              <a:rPr kumimoji="0" lang="fr-FR" sz="1600" b="0" i="1" u="none" strike="noStrike" kern="1200" cap="none" spc="0" normalizeH="0" baseline="0" noProof="0" dirty="0">
                <a:ln>
                  <a:noFill/>
                </a:ln>
                <a:solidFill>
                  <a:prstClr val="black"/>
                </a:solidFill>
                <a:effectLst/>
                <a:uLnTx/>
                <a:uFillTx/>
                <a:latin typeface="Arial"/>
                <a:ea typeface="+mn-ea"/>
                <a:cs typeface="Arial"/>
                <a:sym typeface="Arial"/>
              </a:rPr>
              <a:t>Data paper </a:t>
            </a:r>
            <a:r>
              <a:rPr kumimoji="0" lang="fr-FR" sz="1600" b="0" i="0" u="none" strike="noStrike" kern="1200" cap="none" spc="0" normalizeH="0" baseline="0" noProof="0" dirty="0">
                <a:ln>
                  <a:noFill/>
                </a:ln>
                <a:solidFill>
                  <a:prstClr val="black"/>
                </a:solidFill>
                <a:effectLst/>
                <a:uLnTx/>
                <a:uFillTx/>
                <a:latin typeface="Arial"/>
                <a:ea typeface="+mn-ea"/>
                <a:cs typeface="Arial"/>
                <a:sym typeface="Arial"/>
              </a:rPr>
              <a:t>automatiquement généré</a:t>
            </a:r>
          </a:p>
        </p:txBody>
      </p:sp>
    </p:spTree>
    <p:extLst>
      <p:ext uri="{BB962C8B-B14F-4D97-AF65-F5344CB8AC3E}">
        <p14:creationId xmlns:p14="http://schemas.microsoft.com/office/powerpoint/2010/main" val="210631181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3"/>
          <a:stretch>
            <a:fillRect/>
          </a:stretch>
        </p:blipFill>
        <p:spPr>
          <a:xfrm>
            <a:off x="6129398" y="4833871"/>
            <a:ext cx="688321" cy="242477"/>
          </a:xfrm>
          <a:prstGeom prst="rect">
            <a:avLst/>
          </a:prstGeom>
        </p:spPr>
      </p:pic>
      <p:pic>
        <p:nvPicPr>
          <p:cNvPr id="7" name="Image 6">
            <a:extLst>
              <a:ext uri="{FF2B5EF4-FFF2-40B4-BE49-F238E27FC236}">
                <a16:creationId xmlns:a16="http://schemas.microsoft.com/office/drawing/2014/main" id="{9D4C0484-29D1-4013-A16B-2425510F0C28}"/>
              </a:ext>
            </a:extLst>
          </p:cNvPr>
          <p:cNvPicPr>
            <a:picLocks noChangeAspect="1"/>
          </p:cNvPicPr>
          <p:nvPr/>
        </p:nvPicPr>
        <p:blipFill>
          <a:blip r:embed="rId4"/>
          <a:stretch>
            <a:fillRect/>
          </a:stretch>
        </p:blipFill>
        <p:spPr>
          <a:xfrm>
            <a:off x="1568489" y="458560"/>
            <a:ext cx="3975968" cy="3975968"/>
          </a:xfrm>
          <a:prstGeom prst="rect">
            <a:avLst/>
          </a:prstGeom>
        </p:spPr>
      </p:pic>
    </p:spTree>
    <p:extLst>
      <p:ext uri="{BB962C8B-B14F-4D97-AF65-F5344CB8AC3E}">
        <p14:creationId xmlns:p14="http://schemas.microsoft.com/office/powerpoint/2010/main" val="93624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5" name="Rectangle 14">
            <a:extLst>
              <a:ext uri="{FF2B5EF4-FFF2-40B4-BE49-F238E27FC236}">
                <a16:creationId xmlns:a16="http://schemas.microsoft.com/office/drawing/2014/main" id="{C8BE9B6D-4222-4F19-84F9-BE85477D3ADE}"/>
              </a:ext>
            </a:extLst>
          </p:cNvPr>
          <p:cNvSpPr/>
          <p:nvPr/>
        </p:nvSpPr>
        <p:spPr>
          <a:xfrm>
            <a:off x="360000" y="900000"/>
            <a:ext cx="6293962" cy="677108"/>
          </a:xfrm>
          <a:prstGeom prst="rect">
            <a:avLst/>
          </a:prstGeom>
        </p:spPr>
        <p:txBody>
          <a:bodyPr wrap="square">
            <a:spAutoFit/>
          </a:bodyPr>
          <a:lstStyle/>
          <a:p>
            <a:pPr marL="357188" indent="-357188">
              <a:spcBef>
                <a:spcPct val="20000"/>
              </a:spcBef>
              <a:buClr>
                <a:srgbClr val="0070C0"/>
              </a:buClr>
              <a:buFont typeface="+mj-lt"/>
              <a:buAutoNum type="arabicPeriod"/>
              <a:defRPr/>
            </a:pPr>
            <a:r>
              <a:rPr lang="fr-FR" sz="2200" dirty="0">
                <a:solidFill>
                  <a:srgbClr val="0066FF"/>
                </a:solidFill>
              </a:rPr>
              <a:t>Décrire un jeu de données et son contexte</a:t>
            </a:r>
          </a:p>
          <a:p>
            <a:pPr marL="195258" lvl="1" defTabSz="538150">
              <a:buClr>
                <a:srgbClr val="E2007A"/>
              </a:buClr>
              <a:defRPr/>
            </a:pPr>
            <a:r>
              <a:rPr lang="fr-FR" sz="1500" dirty="0">
                <a:solidFill>
                  <a:prstClr val="black"/>
                </a:solidFill>
              </a:rPr>
              <a:t>	</a:t>
            </a:r>
            <a:r>
              <a:rPr lang="fr-FR" sz="1600" dirty="0">
                <a:solidFill>
                  <a:prstClr val="black"/>
                </a:solidFill>
              </a:rPr>
              <a:t>suffisamment pour permettre de le comprendre et le réutiliser</a:t>
            </a:r>
          </a:p>
        </p:txBody>
      </p:sp>
      <p:sp>
        <p:nvSpPr>
          <p:cNvPr id="16" name="Rectangle 15">
            <a:extLst>
              <a:ext uri="{FF2B5EF4-FFF2-40B4-BE49-F238E27FC236}">
                <a16:creationId xmlns:a16="http://schemas.microsoft.com/office/drawing/2014/main" id="{96E3CF7A-9CF0-48F3-B5FE-60C7092EAA5C}"/>
              </a:ext>
            </a:extLst>
          </p:cNvPr>
          <p:cNvSpPr/>
          <p:nvPr/>
        </p:nvSpPr>
        <p:spPr>
          <a:xfrm>
            <a:off x="360000" y="2498111"/>
            <a:ext cx="6498000" cy="923330"/>
          </a:xfrm>
          <a:prstGeom prst="rect">
            <a:avLst/>
          </a:prstGeom>
        </p:spPr>
        <p:txBody>
          <a:bodyPr wrap="square">
            <a:spAutoFit/>
          </a:bodyPr>
          <a:lstStyle/>
          <a:p>
            <a:pPr marL="342892" indent="-342892">
              <a:spcBef>
                <a:spcPct val="20000"/>
              </a:spcBef>
              <a:buClr>
                <a:srgbClr val="1FA22E"/>
              </a:buClr>
              <a:buFont typeface="+mj-lt"/>
              <a:buAutoNum type="arabicPeriod" startAt="3"/>
              <a:defRPr/>
            </a:pPr>
            <a:r>
              <a:rPr lang="fr-FR" sz="2200" dirty="0">
                <a:solidFill>
                  <a:srgbClr val="1FA22E"/>
                </a:solidFill>
              </a:rPr>
              <a:t>Montrer le potentiel de réutilisation des données</a:t>
            </a:r>
          </a:p>
          <a:p>
            <a:pPr marL="195258" lvl="1" defTabSz="538150">
              <a:buClr>
                <a:srgbClr val="E2007A"/>
              </a:buClr>
              <a:defRPr/>
            </a:pPr>
            <a:r>
              <a:rPr lang="fr-FR" sz="1500" dirty="0">
                <a:solidFill>
                  <a:prstClr val="black"/>
                </a:solidFill>
              </a:rPr>
              <a:t>	</a:t>
            </a:r>
            <a:r>
              <a:rPr lang="fr-FR" sz="1600" dirty="0">
                <a:solidFill>
                  <a:prstClr val="black"/>
                </a:solidFill>
              </a:rPr>
              <a:t>suffisamment pour montrer l’originalité des données et leur 	importance scientifique, sociétale, environnementale,…. </a:t>
            </a:r>
            <a:endParaRPr lang="fr-FR" sz="1600" dirty="0">
              <a:solidFill>
                <a:srgbClr val="1FA22E"/>
              </a:solidFill>
            </a:endParaRPr>
          </a:p>
        </p:txBody>
      </p:sp>
      <p:sp>
        <p:nvSpPr>
          <p:cNvPr id="17" name="Rectangle 16">
            <a:extLst>
              <a:ext uri="{FF2B5EF4-FFF2-40B4-BE49-F238E27FC236}">
                <a16:creationId xmlns:a16="http://schemas.microsoft.com/office/drawing/2014/main" id="{1B54BDED-FA85-4B28-AE9A-7E94F9C1143F}"/>
              </a:ext>
            </a:extLst>
          </p:cNvPr>
          <p:cNvSpPr/>
          <p:nvPr/>
        </p:nvSpPr>
        <p:spPr>
          <a:xfrm>
            <a:off x="360000" y="3441971"/>
            <a:ext cx="6293962" cy="430887"/>
          </a:xfrm>
          <a:prstGeom prst="rect">
            <a:avLst/>
          </a:prstGeom>
        </p:spPr>
        <p:txBody>
          <a:bodyPr wrap="square">
            <a:spAutoFit/>
          </a:bodyPr>
          <a:lstStyle/>
          <a:p>
            <a:pPr defTabSz="267884">
              <a:spcBef>
                <a:spcPts val="450"/>
              </a:spcBef>
              <a:buClr>
                <a:srgbClr val="E2007A"/>
              </a:buClr>
              <a:defRPr/>
            </a:pPr>
            <a:r>
              <a:rPr lang="fr-FR" sz="1800" dirty="0">
                <a:solidFill>
                  <a:srgbClr val="FF0000"/>
                </a:solidFill>
              </a:rPr>
              <a:t>	</a:t>
            </a:r>
            <a:r>
              <a:rPr lang="fr-FR" sz="2200" dirty="0">
                <a:solidFill>
                  <a:srgbClr val="FF0000"/>
                </a:solidFill>
              </a:rPr>
              <a:t>Pas de résultats, ni analyses, ni interprétation</a:t>
            </a:r>
            <a:endParaRPr lang="fr-FR" sz="1800" dirty="0">
              <a:solidFill>
                <a:srgbClr val="0070C0"/>
              </a:solidFill>
            </a:endParaRPr>
          </a:p>
        </p:txBody>
      </p:sp>
      <p:sp>
        <p:nvSpPr>
          <p:cNvPr id="7" name="Rectangle 6">
            <a:extLst>
              <a:ext uri="{FF2B5EF4-FFF2-40B4-BE49-F238E27FC236}">
                <a16:creationId xmlns:a16="http://schemas.microsoft.com/office/drawing/2014/main" id="{71AC435D-39BB-40A1-8FB6-4DFB0C071830}"/>
              </a:ext>
            </a:extLst>
          </p:cNvPr>
          <p:cNvSpPr/>
          <p:nvPr/>
        </p:nvSpPr>
        <p:spPr>
          <a:xfrm>
            <a:off x="360000" y="3904677"/>
            <a:ext cx="6293962" cy="430887"/>
          </a:xfrm>
          <a:prstGeom prst="rect">
            <a:avLst/>
          </a:prstGeom>
        </p:spPr>
        <p:txBody>
          <a:bodyPr wrap="square">
            <a:spAutoFit/>
          </a:bodyPr>
          <a:lstStyle/>
          <a:p>
            <a:pPr defTabSz="267884">
              <a:spcBef>
                <a:spcPct val="20000"/>
              </a:spcBef>
              <a:buClr>
                <a:srgbClr val="0070C0"/>
              </a:buClr>
              <a:defRPr/>
            </a:pPr>
            <a:r>
              <a:rPr lang="fr-FR" sz="2200" dirty="0">
                <a:solidFill>
                  <a:srgbClr val="0070C0"/>
                </a:solidFill>
                <a:sym typeface="Wingdings" panose="05000000000000000000" pitchFamily="2" charset="2"/>
              </a:rPr>
              <a:t>4. </a:t>
            </a:r>
            <a:r>
              <a:rPr lang="fr-FR" sz="2200" dirty="0">
                <a:solidFill>
                  <a:srgbClr val="0066FF"/>
                </a:solidFill>
              </a:rPr>
              <a:t>Donner accès au jeu de données</a:t>
            </a:r>
          </a:p>
        </p:txBody>
      </p:sp>
      <p:sp>
        <p:nvSpPr>
          <p:cNvPr id="8" name="Google Shape;105;p8">
            <a:extLst>
              <a:ext uri="{FF2B5EF4-FFF2-40B4-BE49-F238E27FC236}">
                <a16:creationId xmlns:a16="http://schemas.microsoft.com/office/drawing/2014/main" id="{6D4AFBCC-BEE6-413C-BFB9-992C3166C46C}"/>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Concept du </a:t>
            </a:r>
            <a:r>
              <a:rPr lang="fr-FR" i="1" dirty="0">
                <a:solidFill>
                  <a:prstClr val="black"/>
                </a:solidFill>
              </a:rPr>
              <a:t>Data paper </a:t>
            </a:r>
            <a:r>
              <a:rPr lang="fr-FR" dirty="0">
                <a:solidFill>
                  <a:prstClr val="black"/>
                </a:solidFill>
              </a:rPr>
              <a:t>: </a:t>
            </a:r>
            <a:r>
              <a:rPr lang="fr-FR" dirty="0">
                <a:solidFill>
                  <a:srgbClr val="009900"/>
                </a:solidFill>
              </a:rPr>
              <a:t>article</a:t>
            </a:r>
            <a:r>
              <a:rPr lang="fr-FR" dirty="0">
                <a:solidFill>
                  <a:prstClr val="black"/>
                </a:solidFill>
              </a:rPr>
              <a:t> + </a:t>
            </a:r>
            <a:r>
              <a:rPr lang="fr-FR" dirty="0">
                <a:solidFill>
                  <a:srgbClr val="0066FF"/>
                </a:solidFill>
              </a:rPr>
              <a:t>entrepôt</a:t>
            </a:r>
          </a:p>
        </p:txBody>
      </p:sp>
      <p:sp>
        <p:nvSpPr>
          <p:cNvPr id="9" name="Rectangle 8">
            <a:extLst>
              <a:ext uri="{FF2B5EF4-FFF2-40B4-BE49-F238E27FC236}">
                <a16:creationId xmlns:a16="http://schemas.microsoft.com/office/drawing/2014/main" id="{09BBCD55-7F6C-45DA-AB86-792E847B4139}"/>
              </a:ext>
            </a:extLst>
          </p:cNvPr>
          <p:cNvSpPr/>
          <p:nvPr/>
        </p:nvSpPr>
        <p:spPr>
          <a:xfrm>
            <a:off x="360000" y="1552960"/>
            <a:ext cx="6293962" cy="923330"/>
          </a:xfrm>
          <a:prstGeom prst="rect">
            <a:avLst/>
          </a:prstGeom>
        </p:spPr>
        <p:txBody>
          <a:bodyPr wrap="square">
            <a:spAutoFit/>
          </a:bodyPr>
          <a:lstStyle/>
          <a:p>
            <a:pPr marL="357188" indent="-357188">
              <a:spcBef>
                <a:spcPts val="450"/>
              </a:spcBef>
              <a:buClr>
                <a:srgbClr val="CC9900"/>
              </a:buClr>
              <a:buFont typeface="+mj-lt"/>
              <a:buAutoNum type="arabicPeriod" startAt="2"/>
              <a:defRPr/>
            </a:pPr>
            <a:r>
              <a:rPr lang="fr-FR" sz="2200" dirty="0">
                <a:solidFill>
                  <a:srgbClr val="CC9900"/>
                </a:solidFill>
              </a:rPr>
              <a:t>Décrire les méthodes d’obtention</a:t>
            </a:r>
          </a:p>
          <a:p>
            <a:pPr marL="195258" lvl="1" algn="just">
              <a:buClr>
                <a:srgbClr val="E2007A"/>
              </a:buClr>
              <a:tabLst>
                <a:tab pos="538150" algn="l"/>
              </a:tabLst>
              <a:defRPr/>
            </a:pPr>
            <a:r>
              <a:rPr lang="fr-FR" sz="1500" dirty="0">
                <a:solidFill>
                  <a:prstClr val="black"/>
                </a:solidFill>
              </a:rPr>
              <a:t>	</a:t>
            </a:r>
            <a:r>
              <a:rPr lang="fr-FR" sz="1600" dirty="0">
                <a:solidFill>
                  <a:prstClr val="black"/>
                </a:solidFill>
              </a:rPr>
              <a:t>suffisamment pour reproduire l’étude : protocole, méthode   	d’échantillonnage, équipements, contrôle qualité…</a:t>
            </a:r>
          </a:p>
        </p:txBody>
      </p:sp>
    </p:spTree>
    <p:extLst>
      <p:ext uri="{BB962C8B-B14F-4D97-AF65-F5344CB8AC3E}">
        <p14:creationId xmlns:p14="http://schemas.microsoft.com/office/powerpoint/2010/main" val="214374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7" grpId="0"/>
      <p:bldP spid="9" grpId="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AA364948-A20E-4C8B-B56E-51736F86B0AB}"/>
              </a:ext>
            </a:extLst>
          </p:cNvPr>
          <p:cNvSpPr txBox="1"/>
          <p:nvPr/>
        </p:nvSpPr>
        <p:spPr>
          <a:xfrm>
            <a:off x="474562" y="262891"/>
            <a:ext cx="6180881" cy="1754326"/>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r>
              <a:rPr kumimoji="0" lang="fr-FR" sz="5400" b="0" i="0" u="none" strike="noStrike" kern="1200" cap="none" spc="0" normalizeH="0" baseline="0" noProof="0" dirty="0">
                <a:ln>
                  <a:noFill/>
                </a:ln>
                <a:solidFill>
                  <a:prstClr val="black"/>
                </a:solidFill>
                <a:effectLst/>
                <a:uLnTx/>
                <a:uFillTx/>
                <a:latin typeface="Oswald" panose="020B0604020202020204" charset="0"/>
                <a:ea typeface="+mn-ea"/>
                <a:cs typeface="Arial"/>
                <a:sym typeface="Arial"/>
              </a:rPr>
              <a:t>A retenir</a:t>
            </a:r>
            <a:br>
              <a:rPr kumimoji="0" lang="fr-FR" sz="5400" b="0" i="0" u="none" strike="noStrike" kern="1200" cap="none" spc="0" normalizeH="0" baseline="0" noProof="0" dirty="0">
                <a:ln>
                  <a:noFill/>
                </a:ln>
                <a:solidFill>
                  <a:prstClr val="black"/>
                </a:solidFill>
                <a:effectLst/>
                <a:uLnTx/>
                <a:uFillTx/>
                <a:latin typeface="Oswald" panose="020B0604020202020204" charset="0"/>
                <a:ea typeface="+mn-ea"/>
                <a:cs typeface="Arial"/>
                <a:sym typeface="Arial"/>
              </a:rPr>
            </a:br>
            <a:r>
              <a:rPr kumimoji="0" lang="fr-FR" sz="5400" b="0" i="0" u="none" strike="noStrike" kern="1200" cap="none" spc="0" normalizeH="0" baseline="0" noProof="0" dirty="0">
                <a:ln>
                  <a:noFill/>
                </a:ln>
                <a:solidFill>
                  <a:prstClr val="black"/>
                </a:solidFill>
                <a:effectLst/>
                <a:uLnTx/>
                <a:uFillTx/>
                <a:latin typeface="Oswald" panose="020B0604020202020204" charset="0"/>
                <a:ea typeface="+mn-ea"/>
                <a:cs typeface="Arial"/>
                <a:sym typeface="Arial"/>
              </a:rPr>
              <a:t>sur les </a:t>
            </a:r>
            <a:r>
              <a:rPr kumimoji="0" lang="fr-FR" sz="5400" b="0" i="1" u="none" strike="noStrike" kern="1200" cap="none" spc="0" normalizeH="0" baseline="0" noProof="0" dirty="0">
                <a:ln>
                  <a:noFill/>
                </a:ln>
                <a:solidFill>
                  <a:prstClr val="black"/>
                </a:solidFill>
                <a:effectLst/>
                <a:uLnTx/>
                <a:uFillTx/>
                <a:latin typeface="Oswald" panose="020B0604020202020204" charset="0"/>
                <a:ea typeface="+mn-ea"/>
                <a:cs typeface="Arial"/>
                <a:sym typeface="Arial"/>
              </a:rPr>
              <a:t>Data papers</a:t>
            </a:r>
          </a:p>
        </p:txBody>
      </p:sp>
      <p:pic>
        <p:nvPicPr>
          <p:cNvPr id="4" name="Image 3">
            <a:extLst>
              <a:ext uri="{FF2B5EF4-FFF2-40B4-BE49-F238E27FC236}">
                <a16:creationId xmlns:a16="http://schemas.microsoft.com/office/drawing/2014/main" id="{DC6B3E26-766E-4CE0-B8E4-CADC64241714}"/>
              </a:ext>
            </a:extLst>
          </p:cNvPr>
          <p:cNvPicPr>
            <a:picLocks noChangeAspect="1"/>
          </p:cNvPicPr>
          <p:nvPr/>
        </p:nvPicPr>
        <p:blipFill>
          <a:blip r:embed="rId4"/>
          <a:stretch>
            <a:fillRect/>
          </a:stretch>
        </p:blipFill>
        <p:spPr>
          <a:xfrm>
            <a:off x="6129398" y="4833871"/>
            <a:ext cx="688321" cy="242477"/>
          </a:xfrm>
          <a:prstGeom prst="rect">
            <a:avLst/>
          </a:prstGeom>
        </p:spPr>
      </p:pic>
      <p:sp>
        <p:nvSpPr>
          <p:cNvPr id="6" name="Rectangle 5">
            <a:extLst>
              <a:ext uri="{FF2B5EF4-FFF2-40B4-BE49-F238E27FC236}">
                <a16:creationId xmlns:a16="http://schemas.microsoft.com/office/drawing/2014/main" id="{4012E924-9B09-4154-B277-A821A7C95587}"/>
              </a:ext>
            </a:extLst>
          </p:cNvPr>
          <p:cNvSpPr/>
          <p:nvPr/>
        </p:nvSpPr>
        <p:spPr>
          <a:xfrm>
            <a:off x="1630271" y="4756016"/>
            <a:ext cx="4489516" cy="369332"/>
          </a:xfrm>
          <a:prstGeom prst="rect">
            <a:avLst/>
          </a:prstGeom>
          <a:solidFill>
            <a:sysClr val="window" lastClr="FFFFFF">
              <a:lumMod val="85000"/>
            </a:sysClr>
          </a:solid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a:ea typeface="+mn-ea"/>
                <a:cs typeface="Arial"/>
                <a:sym typeface="Arial"/>
              </a:rPr>
              <a:t>Ce support est mis à disposition selon les termes de la </a:t>
            </a:r>
            <a:r>
              <a:rPr kumimoji="0" lang="fr-FR" sz="900" b="0" i="0" u="none" strike="noStrike" kern="1200" cap="none" spc="0" normalizeH="0" baseline="0" noProof="0" dirty="0">
                <a:ln>
                  <a:noFill/>
                </a:ln>
                <a:solidFill>
                  <a:prstClr val="black"/>
                </a:solidFill>
                <a:effectLst/>
                <a:uLnTx/>
                <a:uFillTx/>
                <a:latin typeface="Calibri"/>
                <a:ea typeface="+mn-ea"/>
                <a:cs typeface="Arial"/>
                <a:sym typeface="Arial"/>
                <a:hlinkClick r:id="rId5"/>
              </a:rPr>
              <a:t>licence Creative Commons Attribution - Pas d’Utilisation Commerciale 4.0 International</a:t>
            </a:r>
            <a:r>
              <a:rPr kumimoji="0" lang="fr-FR" sz="900" b="0" i="0" u="none" strike="noStrike" kern="1200" cap="none" spc="0" normalizeH="0" baseline="0" noProof="0" dirty="0">
                <a:ln>
                  <a:noFill/>
                </a:ln>
                <a:solidFill>
                  <a:prstClr val="black"/>
                </a:solidFill>
                <a:effectLst/>
                <a:uLnTx/>
                <a:uFillTx/>
                <a:latin typeface="Calibri"/>
                <a:ea typeface="+mn-ea"/>
                <a:cs typeface="Arial"/>
                <a:sym typeface="Arial"/>
              </a:rPr>
              <a:t>.</a:t>
            </a:r>
          </a:p>
        </p:txBody>
      </p:sp>
      <p:pic>
        <p:nvPicPr>
          <p:cNvPr id="7" name="Image 6">
            <a:extLst>
              <a:ext uri="{FF2B5EF4-FFF2-40B4-BE49-F238E27FC236}">
                <a16:creationId xmlns:a16="http://schemas.microsoft.com/office/drawing/2014/main" id="{944BE1AA-017A-4058-B1F9-5F27B5541546}"/>
              </a:ext>
            </a:extLst>
          </p:cNvPr>
          <p:cNvPicPr>
            <a:picLocks noChangeAspect="1"/>
          </p:cNvPicPr>
          <p:nvPr/>
        </p:nvPicPr>
        <p:blipFill>
          <a:blip r:embed="rId6"/>
          <a:stretch>
            <a:fillRect/>
          </a:stretch>
        </p:blipFill>
        <p:spPr>
          <a:xfrm>
            <a:off x="2132856" y="2496139"/>
            <a:ext cx="2796740" cy="1566174"/>
          </a:xfrm>
          <a:prstGeom prst="rect">
            <a:avLst/>
          </a:prstGeom>
        </p:spPr>
      </p:pic>
    </p:spTree>
    <p:extLst>
      <p:ext uri="{BB962C8B-B14F-4D97-AF65-F5344CB8AC3E}">
        <p14:creationId xmlns:p14="http://schemas.microsoft.com/office/powerpoint/2010/main" val="175352966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8" name="Image 17">
            <a:extLst>
              <a:ext uri="{FF2B5EF4-FFF2-40B4-BE49-F238E27FC236}">
                <a16:creationId xmlns:a16="http://schemas.microsoft.com/office/drawing/2014/main" id="{D36737D9-9E04-44CA-8D9B-028D5BC643CA}"/>
              </a:ext>
            </a:extLst>
          </p:cNvPr>
          <p:cNvPicPr>
            <a:picLocks noChangeAspect="1"/>
          </p:cNvPicPr>
          <p:nvPr/>
        </p:nvPicPr>
        <p:blipFill>
          <a:blip r:embed="rId3"/>
          <a:stretch>
            <a:fillRect/>
          </a:stretch>
        </p:blipFill>
        <p:spPr>
          <a:xfrm>
            <a:off x="6129398" y="4833871"/>
            <a:ext cx="688321" cy="242477"/>
          </a:xfrm>
          <a:prstGeom prst="rect">
            <a:avLst/>
          </a:prstGeom>
        </p:spPr>
      </p:pic>
      <p:sp>
        <p:nvSpPr>
          <p:cNvPr id="8" name="Rectangle 7">
            <a:extLst>
              <a:ext uri="{FF2B5EF4-FFF2-40B4-BE49-F238E27FC236}">
                <a16:creationId xmlns:a16="http://schemas.microsoft.com/office/drawing/2014/main" id="{5159738C-6257-4979-A98B-6CD82C53CA6F}"/>
              </a:ext>
            </a:extLst>
          </p:cNvPr>
          <p:cNvSpPr/>
          <p:nvPr/>
        </p:nvSpPr>
        <p:spPr>
          <a:xfrm>
            <a:off x="359999" y="936000"/>
            <a:ext cx="6380690" cy="1400383"/>
          </a:xfrm>
          <a:prstGeom prst="rect">
            <a:avLst/>
          </a:prstGeom>
        </p:spPr>
        <p:txBody>
          <a:bodyPr wrap="square">
            <a:spAutoFit/>
          </a:bodyPr>
          <a:lstStyle/>
          <a:p>
            <a:pPr marL="180975" marR="0" lvl="0" indent="-180975" algn="l" defTabSz="342900" rtl="0" eaLnBrk="1" fontAlgn="auto" latinLnBrk="0" hangingPunct="1">
              <a:lnSpc>
                <a:spcPct val="100000"/>
              </a:lnSpc>
              <a:spcBef>
                <a:spcPts val="600"/>
              </a:spcBef>
              <a:spcAft>
                <a:spcPts val="0"/>
              </a:spcAft>
              <a:buClr>
                <a:srgbClr val="EE4CDB"/>
              </a:buClr>
              <a:buSzTx/>
              <a:buFont typeface="Wingdings" panose="05000000000000000000" pitchFamily="2" charset="2"/>
              <a:buChar char="§"/>
              <a:tabLst/>
              <a:defRPr/>
            </a:pPr>
            <a:r>
              <a:rPr kumimoji="0" lang="fr-FR" sz="2000" b="0" i="0" u="none" strike="noStrike" kern="0" cap="none" spc="0" normalizeH="0" baseline="0" noProof="0" dirty="0">
                <a:ln>
                  <a:noFill/>
                </a:ln>
                <a:solidFill>
                  <a:srgbClr val="0066FF"/>
                </a:solidFill>
                <a:effectLst/>
                <a:uLnTx/>
                <a:uFillTx/>
                <a:latin typeface="Arial"/>
                <a:cs typeface="Arial"/>
                <a:sym typeface="Arial"/>
              </a:rPr>
              <a:t>Répond aux enjeux de transparence, rigueur et intégrité scientifique de la recherche</a:t>
            </a:r>
          </a:p>
          <a:p>
            <a:pPr marL="180975" marR="0" lvl="0" indent="-180975" algn="l" defTabSz="342900" rtl="0" eaLnBrk="1" fontAlgn="auto" latinLnBrk="0" hangingPunct="1">
              <a:lnSpc>
                <a:spcPct val="100000"/>
              </a:lnSpc>
              <a:spcBef>
                <a:spcPts val="600"/>
              </a:spcBef>
              <a:spcAft>
                <a:spcPts val="0"/>
              </a:spcAft>
              <a:buClr>
                <a:srgbClr val="EE4CDB"/>
              </a:buClr>
              <a:buSzTx/>
              <a:buFont typeface="Wingdings" panose="05000000000000000000" pitchFamily="2" charset="2"/>
              <a:buChar char="§"/>
              <a:tabLst/>
              <a:defRPr/>
            </a:pPr>
            <a:r>
              <a:rPr kumimoji="0" lang="fr-FR" sz="2000" b="0" i="0" u="none" strike="noStrike" kern="0" cap="none" spc="0" normalizeH="0" baseline="0" noProof="0" dirty="0">
                <a:ln>
                  <a:noFill/>
                </a:ln>
                <a:solidFill>
                  <a:prstClr val="black"/>
                </a:solidFill>
                <a:effectLst/>
                <a:uLnTx/>
                <a:uFillTx/>
                <a:latin typeface="Arial"/>
                <a:cs typeface="Arial"/>
                <a:sym typeface="Arial"/>
              </a:rPr>
              <a:t>Témoigne de bonnes pratiques de gestion des données</a:t>
            </a:r>
            <a:endParaRPr kumimoji="0" lang="fr-FR" sz="1000" b="0" i="0" u="none" strike="noStrike" kern="0" cap="none" spc="0" normalizeH="0" baseline="0" noProof="0" dirty="0">
              <a:ln>
                <a:noFill/>
              </a:ln>
              <a:solidFill>
                <a:srgbClr val="0066FF"/>
              </a:solidFill>
              <a:effectLst/>
              <a:uLnTx/>
              <a:uFillTx/>
              <a:latin typeface="Arial"/>
              <a:cs typeface="Arial"/>
              <a:sym typeface="Arial"/>
            </a:endParaRPr>
          </a:p>
        </p:txBody>
      </p:sp>
      <p:sp>
        <p:nvSpPr>
          <p:cNvPr id="9" name="Rectangle 8">
            <a:extLst>
              <a:ext uri="{FF2B5EF4-FFF2-40B4-BE49-F238E27FC236}">
                <a16:creationId xmlns:a16="http://schemas.microsoft.com/office/drawing/2014/main" id="{1C1DD539-66F7-43CD-9795-670EEDE64BD9}"/>
              </a:ext>
            </a:extLst>
          </p:cNvPr>
          <p:cNvSpPr/>
          <p:nvPr/>
        </p:nvSpPr>
        <p:spPr>
          <a:xfrm>
            <a:off x="359999" y="3628997"/>
            <a:ext cx="6171428" cy="784830"/>
          </a:xfrm>
          <a:prstGeom prst="rect">
            <a:avLst/>
          </a:prstGeom>
        </p:spPr>
        <p:txBody>
          <a:bodyPr wrap="square">
            <a:spAutoFit/>
          </a:bodyPr>
          <a:lstStyle/>
          <a:p>
            <a:pPr marL="180975" marR="0" lvl="0" indent="-180975" algn="l" defTabSz="342900" rtl="0" eaLnBrk="1" fontAlgn="auto" latinLnBrk="0" hangingPunct="1">
              <a:lnSpc>
                <a:spcPct val="100000"/>
              </a:lnSpc>
              <a:spcBef>
                <a:spcPts val="600"/>
              </a:spcBef>
              <a:spcAft>
                <a:spcPts val="0"/>
              </a:spcAft>
              <a:buClr>
                <a:srgbClr val="EE4CDB"/>
              </a:buClr>
              <a:buSzTx/>
              <a:buFont typeface="Wingdings" panose="05000000000000000000" pitchFamily="2" charset="2"/>
              <a:buChar char="§"/>
              <a:tabLst/>
              <a:defRPr/>
            </a:pPr>
            <a:r>
              <a:rPr kumimoji="0" lang="fr-FR" sz="2000" b="0" i="0" u="none" strike="noStrike" kern="0" cap="none" spc="0" normalizeH="0" baseline="0" noProof="0" dirty="0">
                <a:ln>
                  <a:noFill/>
                </a:ln>
                <a:solidFill>
                  <a:prstClr val="black"/>
                </a:solidFill>
                <a:effectLst/>
                <a:uLnTx/>
                <a:uFillTx/>
                <a:latin typeface="Arial"/>
                <a:cs typeface="Arial"/>
                <a:sym typeface="Arial"/>
              </a:rPr>
              <a:t>Garantit la réplication et validation des recherches</a:t>
            </a:r>
          </a:p>
          <a:p>
            <a:pPr marL="180975" marR="0" lvl="0" indent="-180975" algn="l" defTabSz="342900" rtl="0" eaLnBrk="1" fontAlgn="auto" latinLnBrk="0" hangingPunct="1">
              <a:lnSpc>
                <a:spcPct val="100000"/>
              </a:lnSpc>
              <a:spcBef>
                <a:spcPts val="600"/>
              </a:spcBef>
              <a:spcAft>
                <a:spcPts val="0"/>
              </a:spcAft>
              <a:buClr>
                <a:srgbClr val="EE4CDB"/>
              </a:buClr>
              <a:buSzTx/>
              <a:buFont typeface="Wingdings" panose="05000000000000000000" pitchFamily="2" charset="2"/>
              <a:buChar char="§"/>
              <a:tabLst/>
              <a:defRPr/>
            </a:pPr>
            <a:r>
              <a:rPr kumimoji="0" lang="fr-FR" sz="2000" b="0" i="0" u="none" strike="noStrike" kern="0" cap="none" spc="0" normalizeH="0" baseline="0" noProof="0" dirty="0">
                <a:ln>
                  <a:noFill/>
                </a:ln>
                <a:solidFill>
                  <a:prstClr val="black"/>
                </a:solidFill>
                <a:effectLst/>
                <a:uLnTx/>
                <a:uFillTx/>
                <a:latin typeface="Arial"/>
                <a:cs typeface="Arial"/>
                <a:sym typeface="Arial"/>
              </a:rPr>
              <a:t>Contribue aux avancées scientifiques et sociétales.</a:t>
            </a:r>
          </a:p>
        </p:txBody>
      </p:sp>
      <p:sp>
        <p:nvSpPr>
          <p:cNvPr id="12" name="Rectangle 11">
            <a:extLst>
              <a:ext uri="{FF2B5EF4-FFF2-40B4-BE49-F238E27FC236}">
                <a16:creationId xmlns:a16="http://schemas.microsoft.com/office/drawing/2014/main" id="{DAE3CFF4-A214-4957-885C-ECDCF2E6809F}"/>
              </a:ext>
            </a:extLst>
          </p:cNvPr>
          <p:cNvSpPr/>
          <p:nvPr/>
        </p:nvSpPr>
        <p:spPr>
          <a:xfrm>
            <a:off x="359999" y="2269261"/>
            <a:ext cx="6380690" cy="1400383"/>
          </a:xfrm>
          <a:prstGeom prst="rect">
            <a:avLst/>
          </a:prstGeom>
        </p:spPr>
        <p:txBody>
          <a:bodyPr wrap="square">
            <a:spAutoFit/>
          </a:bodyPr>
          <a:lstStyle/>
          <a:p>
            <a:pPr marL="180975" marR="0" lvl="0" indent="-180975" algn="l" defTabSz="342900" rtl="0" eaLnBrk="1" fontAlgn="auto" latinLnBrk="0" hangingPunct="1">
              <a:lnSpc>
                <a:spcPct val="100000"/>
              </a:lnSpc>
              <a:spcBef>
                <a:spcPts val="600"/>
              </a:spcBef>
              <a:spcAft>
                <a:spcPts val="0"/>
              </a:spcAft>
              <a:buClr>
                <a:srgbClr val="EE4CDB"/>
              </a:buClr>
              <a:buSzTx/>
              <a:buFont typeface="Wingdings" panose="05000000000000000000" pitchFamily="2" charset="2"/>
              <a:buChar char="§"/>
              <a:tabLst/>
              <a:defRPr/>
            </a:pPr>
            <a:r>
              <a:rPr kumimoji="0" lang="fr-FR" sz="2000" b="0" i="0" u="none" strike="noStrike" kern="0" cap="none" spc="0" normalizeH="0" baseline="0" noProof="0" dirty="0">
                <a:ln>
                  <a:noFill/>
                </a:ln>
                <a:solidFill>
                  <a:prstClr val="black"/>
                </a:solidFill>
                <a:effectLst/>
                <a:uLnTx/>
                <a:uFillTx/>
                <a:latin typeface="Arial"/>
                <a:cs typeface="Arial"/>
                <a:sym typeface="Arial"/>
              </a:rPr>
              <a:t>Répond aux recommandations faites à l’ANR d’inciter à la publication de </a:t>
            </a:r>
            <a:r>
              <a:rPr kumimoji="0" lang="fr-FR" sz="2000" b="0" i="1" u="none" strike="noStrike" kern="0" cap="none" spc="0" normalizeH="0" baseline="0" noProof="0" dirty="0">
                <a:ln>
                  <a:noFill/>
                </a:ln>
                <a:solidFill>
                  <a:prstClr val="black"/>
                </a:solidFill>
                <a:effectLst/>
                <a:uLnTx/>
                <a:uFillTx/>
                <a:latin typeface="Arial"/>
                <a:cs typeface="Arial"/>
                <a:sym typeface="Arial"/>
              </a:rPr>
              <a:t>Data papers</a:t>
            </a:r>
          </a:p>
          <a:p>
            <a:pPr marL="180975" marR="0" lvl="0" indent="-180975" algn="l" defTabSz="342900" rtl="0" eaLnBrk="1" fontAlgn="auto" latinLnBrk="0" hangingPunct="1">
              <a:lnSpc>
                <a:spcPct val="100000"/>
              </a:lnSpc>
              <a:spcBef>
                <a:spcPts val="600"/>
              </a:spcBef>
              <a:spcAft>
                <a:spcPts val="0"/>
              </a:spcAft>
              <a:buClr>
                <a:srgbClr val="EE4CDB"/>
              </a:buClr>
              <a:buSzTx/>
              <a:buFont typeface="Wingdings" panose="05000000000000000000" pitchFamily="2" charset="2"/>
              <a:buChar char="§"/>
              <a:tabLst/>
              <a:defRPr/>
            </a:pPr>
            <a:r>
              <a:rPr kumimoji="0" lang="fr-FR" sz="2000" b="0" i="0" u="none" strike="noStrike" kern="0" cap="none" spc="0" normalizeH="0" baseline="0" noProof="0" dirty="0">
                <a:ln>
                  <a:noFill/>
                </a:ln>
                <a:solidFill>
                  <a:prstClr val="black"/>
                </a:solidFill>
                <a:effectLst/>
                <a:uLnTx/>
                <a:uFillTx/>
                <a:latin typeface="Arial"/>
                <a:cs typeface="Arial"/>
                <a:sym typeface="Arial"/>
              </a:rPr>
              <a:t>S’inscrit dans le mouvement mondial de science ouverte</a:t>
            </a:r>
            <a:endParaRPr kumimoji="0" lang="fr-FR" sz="1000" b="0" i="0" u="none" strike="noStrike" kern="0" cap="none" spc="0" normalizeH="0" baseline="0" noProof="0" dirty="0">
              <a:ln>
                <a:noFill/>
              </a:ln>
              <a:solidFill>
                <a:srgbClr val="0066FF"/>
              </a:solidFill>
              <a:effectLst/>
              <a:uLnTx/>
              <a:uFillTx/>
              <a:latin typeface="Arial"/>
              <a:cs typeface="Arial"/>
              <a:sym typeface="Arial"/>
            </a:endParaRPr>
          </a:p>
        </p:txBody>
      </p:sp>
      <p:sp>
        <p:nvSpPr>
          <p:cNvPr id="13" name="Google Shape;105;p8">
            <a:extLst>
              <a:ext uri="{FF2B5EF4-FFF2-40B4-BE49-F238E27FC236}">
                <a16:creationId xmlns:a16="http://schemas.microsoft.com/office/drawing/2014/main" id="{50F44BFA-AEE2-43C6-B221-BB89B8EF5642}"/>
              </a:ext>
            </a:extLst>
          </p:cNvPr>
          <p:cNvSpPr txBox="1">
            <a:spLocks/>
          </p:cNvSpPr>
          <p:nvPr/>
        </p:nvSpPr>
        <p:spPr>
          <a:xfrm>
            <a:off x="168165" y="44161"/>
            <a:ext cx="6795905" cy="855839"/>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600" b="1" i="0" u="none" strike="noStrike" kern="0" cap="none" spc="0" normalizeH="0" baseline="0" noProof="0" dirty="0">
                <a:ln>
                  <a:noFill/>
                </a:ln>
                <a:solidFill>
                  <a:prstClr val="black"/>
                </a:solidFill>
                <a:effectLst/>
                <a:uLnTx/>
                <a:uFillTx/>
                <a:latin typeface="Oswald"/>
                <a:sym typeface="Oswald"/>
              </a:rPr>
              <a:t>Publier un </a:t>
            </a:r>
            <a:r>
              <a:rPr kumimoji="0" lang="fr-FR" sz="2600" b="1" i="1" u="none" strike="noStrike" kern="0" cap="none" spc="0" normalizeH="0" baseline="0" noProof="0" dirty="0">
                <a:ln>
                  <a:noFill/>
                </a:ln>
                <a:solidFill>
                  <a:prstClr val="black"/>
                </a:solidFill>
                <a:effectLst/>
                <a:uLnTx/>
                <a:uFillTx/>
                <a:latin typeface="Oswald"/>
                <a:sym typeface="Oswald"/>
              </a:rPr>
              <a:t>Data paper </a:t>
            </a:r>
            <a:r>
              <a:rPr kumimoji="0" lang="fr-FR" sz="2600" b="1" i="0" u="none" strike="noStrike" kern="0" cap="none" spc="0" normalizeH="0" baseline="0" noProof="0" dirty="0">
                <a:ln>
                  <a:noFill/>
                </a:ln>
                <a:solidFill>
                  <a:prstClr val="black"/>
                </a:solidFill>
                <a:effectLst/>
                <a:uLnTx/>
                <a:uFillTx/>
                <a:latin typeface="Oswald"/>
                <a:sym typeface="Oswald"/>
              </a:rPr>
              <a:t>est : une bonne pratique 				  de recherche</a:t>
            </a:r>
          </a:p>
        </p:txBody>
      </p:sp>
    </p:spTree>
    <p:extLst>
      <p:ext uri="{BB962C8B-B14F-4D97-AF65-F5344CB8AC3E}">
        <p14:creationId xmlns:p14="http://schemas.microsoft.com/office/powerpoint/2010/main" val="247449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8" name="Image 17">
            <a:extLst>
              <a:ext uri="{FF2B5EF4-FFF2-40B4-BE49-F238E27FC236}">
                <a16:creationId xmlns:a16="http://schemas.microsoft.com/office/drawing/2014/main" id="{D36737D9-9E04-44CA-8D9B-028D5BC643CA}"/>
              </a:ext>
            </a:extLst>
          </p:cNvPr>
          <p:cNvPicPr>
            <a:picLocks noChangeAspect="1"/>
          </p:cNvPicPr>
          <p:nvPr/>
        </p:nvPicPr>
        <p:blipFill>
          <a:blip r:embed="rId3"/>
          <a:stretch>
            <a:fillRect/>
          </a:stretch>
        </p:blipFill>
        <p:spPr>
          <a:xfrm>
            <a:off x="6129398" y="4833871"/>
            <a:ext cx="688321" cy="242477"/>
          </a:xfrm>
          <a:prstGeom prst="rect">
            <a:avLst/>
          </a:prstGeom>
        </p:spPr>
      </p:pic>
      <p:sp>
        <p:nvSpPr>
          <p:cNvPr id="7" name="Google Shape;105;p8">
            <a:extLst>
              <a:ext uri="{FF2B5EF4-FFF2-40B4-BE49-F238E27FC236}">
                <a16:creationId xmlns:a16="http://schemas.microsoft.com/office/drawing/2014/main" id="{C4D986DA-7478-48B4-9AEA-8F17F3E7E2D8}"/>
              </a:ext>
            </a:extLst>
          </p:cNvPr>
          <p:cNvSpPr txBox="1">
            <a:spLocks/>
          </p:cNvSpPr>
          <p:nvPr/>
        </p:nvSpPr>
        <p:spPr>
          <a:xfrm>
            <a:off x="168166" y="44161"/>
            <a:ext cx="6572524"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600" b="1" i="0" u="none" strike="noStrike" kern="0" cap="none" spc="0" normalizeH="0" baseline="0" noProof="0" dirty="0">
                <a:ln>
                  <a:noFill/>
                </a:ln>
                <a:solidFill>
                  <a:prstClr val="black"/>
                </a:solidFill>
                <a:effectLst/>
                <a:uLnTx/>
                <a:uFillTx/>
                <a:latin typeface="Oswald"/>
                <a:sym typeface="Oswald"/>
              </a:rPr>
              <a:t>Publier un Data paper est : à la portée de tous</a:t>
            </a:r>
          </a:p>
        </p:txBody>
      </p:sp>
      <p:sp>
        <p:nvSpPr>
          <p:cNvPr id="8" name="Rectangle 7">
            <a:extLst>
              <a:ext uri="{FF2B5EF4-FFF2-40B4-BE49-F238E27FC236}">
                <a16:creationId xmlns:a16="http://schemas.microsoft.com/office/drawing/2014/main" id="{5159738C-6257-4979-A98B-6CD82C53CA6F}"/>
              </a:ext>
            </a:extLst>
          </p:cNvPr>
          <p:cNvSpPr/>
          <p:nvPr/>
        </p:nvSpPr>
        <p:spPr>
          <a:xfrm>
            <a:off x="359998" y="900000"/>
            <a:ext cx="6572523" cy="400110"/>
          </a:xfrm>
          <a:prstGeom prst="rect">
            <a:avLst/>
          </a:prstGeom>
        </p:spPr>
        <p:txBody>
          <a:bodyPr wrap="square">
            <a:spAutoFit/>
          </a:bodyPr>
          <a:lstStyle/>
          <a:p>
            <a:pPr marL="180975" marR="0" lvl="0" indent="-180975" algn="l" defTabSz="342900" rtl="0" eaLnBrk="1" fontAlgn="auto" latinLnBrk="0" hangingPunct="1">
              <a:lnSpc>
                <a:spcPct val="100000"/>
              </a:lnSpc>
              <a:spcBef>
                <a:spcPts val="600"/>
              </a:spcBef>
              <a:spcAft>
                <a:spcPts val="0"/>
              </a:spcAft>
              <a:buClr>
                <a:srgbClr val="EE4CDB"/>
              </a:buClr>
              <a:buSzTx/>
              <a:buFont typeface="Wingdings" panose="05000000000000000000" pitchFamily="2" charset="2"/>
              <a:buChar char="§"/>
              <a:tabLst/>
              <a:defRPr/>
            </a:pPr>
            <a:r>
              <a:rPr kumimoji="0" lang="fr-FR" sz="2000" b="0" i="0" u="none" strike="noStrike" kern="0" cap="none" spc="0" normalizeH="0" baseline="0" noProof="0" dirty="0">
                <a:ln>
                  <a:noFill/>
                </a:ln>
                <a:solidFill>
                  <a:srgbClr val="0066FF"/>
                </a:solidFill>
                <a:effectLst/>
                <a:uLnTx/>
                <a:uFillTx/>
                <a:latin typeface="Arial"/>
                <a:cs typeface="Arial"/>
                <a:sym typeface="Arial"/>
              </a:rPr>
              <a:t>Rédiger un </a:t>
            </a:r>
            <a:r>
              <a:rPr kumimoji="0" lang="fr-FR" sz="2000" b="0" i="1" u="none" strike="noStrike" kern="0" cap="none" spc="0" normalizeH="0" baseline="0" noProof="0" dirty="0">
                <a:ln>
                  <a:noFill/>
                </a:ln>
                <a:solidFill>
                  <a:srgbClr val="0066FF"/>
                </a:solidFill>
                <a:effectLst/>
                <a:uLnTx/>
                <a:uFillTx/>
                <a:latin typeface="Arial"/>
                <a:cs typeface="Arial"/>
                <a:sym typeface="Arial"/>
              </a:rPr>
              <a:t>Data paper </a:t>
            </a:r>
            <a:r>
              <a:rPr kumimoji="0" lang="fr-FR" sz="2000" b="0" i="0" u="none" strike="noStrike" kern="0" cap="none" spc="0" normalizeH="0" baseline="0" noProof="0" dirty="0">
                <a:ln>
                  <a:noFill/>
                </a:ln>
                <a:solidFill>
                  <a:srgbClr val="0066FF"/>
                </a:solidFill>
                <a:effectLst/>
                <a:uLnTx/>
                <a:uFillTx/>
                <a:latin typeface="Arial"/>
                <a:cs typeface="Arial"/>
                <a:sym typeface="Arial"/>
              </a:rPr>
              <a:t>peut être simple </a:t>
            </a:r>
            <a:r>
              <a:rPr kumimoji="0" lang="fr-FR" sz="1800" b="0" i="0" u="none" strike="noStrike" kern="0" cap="none" spc="0" normalizeH="0" baseline="0" noProof="0" dirty="0">
                <a:ln>
                  <a:noFill/>
                </a:ln>
                <a:solidFill>
                  <a:srgbClr val="0066FF"/>
                </a:solidFill>
                <a:effectLst/>
                <a:uLnTx/>
                <a:uFillTx/>
                <a:latin typeface="Arial"/>
                <a:cs typeface="Arial"/>
                <a:sym typeface="Arial"/>
              </a:rPr>
              <a:t>à condition de:</a:t>
            </a:r>
            <a:endParaRPr kumimoji="0" lang="fr-FR" sz="1000" b="0" i="0" u="none" strike="noStrike" kern="0" cap="none" spc="0" normalizeH="0" baseline="0" noProof="0" dirty="0">
              <a:ln>
                <a:noFill/>
              </a:ln>
              <a:solidFill>
                <a:srgbClr val="0066FF"/>
              </a:solidFill>
              <a:effectLst/>
              <a:uLnTx/>
              <a:uFillTx/>
              <a:latin typeface="Arial"/>
              <a:cs typeface="Arial"/>
              <a:sym typeface="Arial"/>
            </a:endParaRPr>
          </a:p>
        </p:txBody>
      </p:sp>
      <p:sp>
        <p:nvSpPr>
          <p:cNvPr id="10" name="Rectangle 9">
            <a:extLst>
              <a:ext uri="{FF2B5EF4-FFF2-40B4-BE49-F238E27FC236}">
                <a16:creationId xmlns:a16="http://schemas.microsoft.com/office/drawing/2014/main" id="{DC7005F4-B674-4C1D-A5A1-B2DE13ACAF31}"/>
              </a:ext>
            </a:extLst>
          </p:cNvPr>
          <p:cNvSpPr/>
          <p:nvPr/>
        </p:nvSpPr>
        <p:spPr>
          <a:xfrm>
            <a:off x="500238" y="1305127"/>
            <a:ext cx="6055742" cy="1785104"/>
          </a:xfrm>
          <a:prstGeom prst="rect">
            <a:avLst/>
          </a:prstGeom>
          <a:solidFill>
            <a:srgbClr val="FFFFFF"/>
          </a:solidFill>
        </p:spPr>
        <p:txBody>
          <a:bodyPr wrap="square">
            <a:spAutoFit/>
          </a:bodyPr>
          <a:lstStyle/>
          <a:p>
            <a:pPr marL="180975" marR="0" lvl="1" indent="-180975" algn="l" defTabSz="342900" rtl="0" eaLnBrk="1" fontAlgn="auto" latinLnBrk="0" hangingPunct="1">
              <a:lnSpc>
                <a:spcPct val="100000"/>
              </a:lnSpc>
              <a:spcBef>
                <a:spcPts val="600"/>
              </a:spcBef>
              <a:spcAft>
                <a:spcPts val="0"/>
              </a:spcAft>
              <a:buClr>
                <a:srgbClr val="EE4CDB"/>
              </a:buClr>
              <a:buSzTx/>
              <a:buFont typeface="Arial" panose="020B0604020202020204" pitchFamily="34" charset="0"/>
              <a:buChar char="•"/>
              <a:tabLst/>
              <a:defRPr/>
            </a:pPr>
            <a:r>
              <a:rPr kumimoji="0" lang="fr-FR" sz="2000" b="0" i="0" u="none" strike="noStrike" kern="0" cap="none" spc="0" normalizeH="0" baseline="0" noProof="0" dirty="0">
                <a:ln>
                  <a:noFill/>
                </a:ln>
                <a:solidFill>
                  <a:prstClr val="black"/>
                </a:solidFill>
                <a:effectLst/>
                <a:uLnTx/>
                <a:uFillTx/>
                <a:latin typeface="Arial"/>
                <a:cs typeface="Arial"/>
                <a:sym typeface="Arial"/>
              </a:rPr>
              <a:t>bien traiter ses données et d’être rigoureux dans ses méthodes</a:t>
            </a:r>
          </a:p>
          <a:p>
            <a:pPr marL="180975" marR="0" lvl="1" indent="-180975" algn="l" defTabSz="342900" rtl="0" eaLnBrk="1" fontAlgn="auto" latinLnBrk="0" hangingPunct="1">
              <a:lnSpc>
                <a:spcPct val="100000"/>
              </a:lnSpc>
              <a:spcBef>
                <a:spcPts val="600"/>
              </a:spcBef>
              <a:spcAft>
                <a:spcPts val="0"/>
              </a:spcAft>
              <a:buClr>
                <a:srgbClr val="EE4CDB"/>
              </a:buClr>
              <a:buSzTx/>
              <a:buFont typeface="Arial" panose="020B0604020202020204" pitchFamily="34" charset="0"/>
              <a:buChar char="•"/>
              <a:tabLst/>
              <a:defRPr/>
            </a:pPr>
            <a:r>
              <a:rPr kumimoji="0" lang="fr-FR" sz="2000" b="0" i="0" u="none" strike="noStrike" kern="0" cap="none" spc="0" normalizeH="0" baseline="0" noProof="0" dirty="0">
                <a:ln>
                  <a:noFill/>
                </a:ln>
                <a:solidFill>
                  <a:prstClr val="black"/>
                </a:solidFill>
                <a:effectLst/>
                <a:uLnTx/>
                <a:uFillTx/>
                <a:latin typeface="Arial"/>
                <a:cs typeface="Arial"/>
                <a:sym typeface="Arial"/>
              </a:rPr>
              <a:t>les documenter au fur et à mesure de la collecte ou de la production</a:t>
            </a:r>
          </a:p>
          <a:p>
            <a:pPr marL="180975" marR="0" lvl="1" indent="-180975" algn="l" defTabSz="342900" rtl="0" eaLnBrk="1" fontAlgn="auto" latinLnBrk="0" hangingPunct="1">
              <a:lnSpc>
                <a:spcPct val="100000"/>
              </a:lnSpc>
              <a:spcBef>
                <a:spcPts val="600"/>
              </a:spcBef>
              <a:spcAft>
                <a:spcPts val="0"/>
              </a:spcAft>
              <a:buClr>
                <a:srgbClr val="EE4CDB"/>
              </a:buClr>
              <a:buSzTx/>
              <a:buFont typeface="Arial" panose="020B0604020202020204" pitchFamily="34" charset="0"/>
              <a:buChar char="•"/>
              <a:tabLst/>
              <a:defRPr/>
            </a:pPr>
            <a:r>
              <a:rPr kumimoji="0" lang="fr-FR" sz="2000" b="0" i="0" u="none" strike="noStrike" kern="0" cap="none" spc="0" normalizeH="0" baseline="0" noProof="0" dirty="0">
                <a:ln>
                  <a:noFill/>
                </a:ln>
                <a:solidFill>
                  <a:prstClr val="black"/>
                </a:solidFill>
                <a:effectLst/>
                <a:uLnTx/>
                <a:uFillTx/>
                <a:latin typeface="Arial"/>
                <a:cs typeface="Arial"/>
                <a:sym typeface="Arial"/>
              </a:rPr>
              <a:t>appliquer les pratiques de sa discipline </a:t>
            </a:r>
          </a:p>
        </p:txBody>
      </p:sp>
      <p:sp>
        <p:nvSpPr>
          <p:cNvPr id="13" name="Rectangle 12">
            <a:extLst>
              <a:ext uri="{FF2B5EF4-FFF2-40B4-BE49-F238E27FC236}">
                <a16:creationId xmlns:a16="http://schemas.microsoft.com/office/drawing/2014/main" id="{66BB6A63-6433-44A2-9D77-EB1067EA8B67}"/>
              </a:ext>
            </a:extLst>
          </p:cNvPr>
          <p:cNvSpPr/>
          <p:nvPr/>
        </p:nvSpPr>
        <p:spPr>
          <a:xfrm>
            <a:off x="502757" y="3080939"/>
            <a:ext cx="6266508" cy="1400383"/>
          </a:xfrm>
          <a:prstGeom prst="rect">
            <a:avLst/>
          </a:prstGeom>
          <a:solidFill>
            <a:srgbClr val="FFFFFF"/>
          </a:solidFill>
        </p:spPr>
        <p:txBody>
          <a:bodyPr wrap="square">
            <a:spAutoFit/>
          </a:bodyPr>
          <a:lstStyle/>
          <a:p>
            <a:pPr marL="180975" marR="0" lvl="1" indent="-180975" algn="l" defTabSz="342900" rtl="0" eaLnBrk="1" fontAlgn="auto" latinLnBrk="0" hangingPunct="1">
              <a:lnSpc>
                <a:spcPct val="100000"/>
              </a:lnSpc>
              <a:spcBef>
                <a:spcPts val="600"/>
              </a:spcBef>
              <a:spcAft>
                <a:spcPts val="0"/>
              </a:spcAft>
              <a:buClr>
                <a:srgbClr val="EE4CDB"/>
              </a:buClr>
              <a:buSzTx/>
              <a:buFont typeface="Arial" panose="020B0604020202020204" pitchFamily="34" charset="0"/>
              <a:buChar char="•"/>
              <a:tabLst/>
              <a:defRPr/>
            </a:pPr>
            <a:r>
              <a:rPr kumimoji="0" lang="fr-FR" sz="2000" b="0" i="0" u="none" strike="noStrike" kern="0" cap="none" spc="0" normalizeH="0" baseline="0" noProof="0" dirty="0">
                <a:ln>
                  <a:noFill/>
                </a:ln>
                <a:solidFill>
                  <a:prstClr val="black"/>
                </a:solidFill>
                <a:effectLst/>
                <a:uLnTx/>
                <a:uFillTx/>
                <a:latin typeface="Arial"/>
                <a:cs typeface="Arial"/>
                <a:sym typeface="Arial"/>
              </a:rPr>
              <a:t>choisir une revue et un entrepôt adaptés et suivre les recommandations</a:t>
            </a:r>
          </a:p>
          <a:p>
            <a:pPr marL="180975" marR="0" lvl="1" indent="-180975" algn="l" defTabSz="342900" rtl="0" eaLnBrk="1" fontAlgn="auto" latinLnBrk="0" hangingPunct="1">
              <a:lnSpc>
                <a:spcPct val="100000"/>
              </a:lnSpc>
              <a:spcBef>
                <a:spcPts val="600"/>
              </a:spcBef>
              <a:spcAft>
                <a:spcPts val="0"/>
              </a:spcAft>
              <a:buClr>
                <a:srgbClr val="EE4CDB"/>
              </a:buClr>
              <a:buSzTx/>
              <a:buFont typeface="Arial" panose="020B0604020202020204" pitchFamily="34" charset="0"/>
              <a:buChar char="•"/>
              <a:tabLst/>
              <a:defRPr/>
            </a:pPr>
            <a:r>
              <a:rPr kumimoji="0" lang="fr-FR" sz="2000" b="0" i="0" u="none" strike="noStrike" kern="0" cap="none" spc="0" normalizeH="0" baseline="0" noProof="0" dirty="0">
                <a:ln>
                  <a:noFill/>
                </a:ln>
                <a:solidFill>
                  <a:prstClr val="black"/>
                </a:solidFill>
                <a:effectLst/>
                <a:uLnTx/>
                <a:uFillTx/>
                <a:latin typeface="Arial"/>
                <a:cs typeface="Arial"/>
                <a:sym typeface="Arial"/>
              </a:rPr>
              <a:t>faire une biblio régulière pour bien évaluer l’originalité et l’intérêt de ses données. </a:t>
            </a:r>
          </a:p>
        </p:txBody>
      </p:sp>
    </p:spTree>
    <p:extLst>
      <p:ext uri="{BB962C8B-B14F-4D97-AF65-F5344CB8AC3E}">
        <p14:creationId xmlns:p14="http://schemas.microsoft.com/office/powerpoint/2010/main" val="2006869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8" name="Image 17">
            <a:extLst>
              <a:ext uri="{FF2B5EF4-FFF2-40B4-BE49-F238E27FC236}">
                <a16:creationId xmlns:a16="http://schemas.microsoft.com/office/drawing/2014/main" id="{D36737D9-9E04-44CA-8D9B-028D5BC643CA}"/>
              </a:ext>
            </a:extLst>
          </p:cNvPr>
          <p:cNvPicPr>
            <a:picLocks noChangeAspect="1"/>
          </p:cNvPicPr>
          <p:nvPr/>
        </p:nvPicPr>
        <p:blipFill>
          <a:blip r:embed="rId3"/>
          <a:stretch>
            <a:fillRect/>
          </a:stretch>
        </p:blipFill>
        <p:spPr>
          <a:xfrm>
            <a:off x="6129398" y="4833871"/>
            <a:ext cx="688321" cy="242477"/>
          </a:xfrm>
          <a:prstGeom prst="rect">
            <a:avLst/>
          </a:prstGeom>
        </p:spPr>
      </p:pic>
      <p:sp>
        <p:nvSpPr>
          <p:cNvPr id="7" name="Google Shape;105;p8">
            <a:extLst>
              <a:ext uri="{FF2B5EF4-FFF2-40B4-BE49-F238E27FC236}">
                <a16:creationId xmlns:a16="http://schemas.microsoft.com/office/drawing/2014/main" id="{C4D986DA-7478-48B4-9AEA-8F17F3E7E2D8}"/>
              </a:ext>
            </a:extLst>
          </p:cNvPr>
          <p:cNvSpPr txBox="1">
            <a:spLocks/>
          </p:cNvSpPr>
          <p:nvPr/>
        </p:nvSpPr>
        <p:spPr>
          <a:xfrm>
            <a:off x="168166" y="44161"/>
            <a:ext cx="6572524" cy="850822"/>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600" b="1" i="0" u="none" strike="noStrike" kern="0" cap="none" spc="0" normalizeH="0" baseline="0" noProof="0" dirty="0">
                <a:ln>
                  <a:noFill/>
                </a:ln>
                <a:solidFill>
                  <a:prstClr val="black"/>
                </a:solidFill>
                <a:effectLst/>
                <a:uLnTx/>
                <a:uFillTx/>
                <a:latin typeface="Oswald"/>
                <a:sym typeface="Oswald"/>
              </a:rPr>
              <a:t>Publier un </a:t>
            </a:r>
            <a:r>
              <a:rPr kumimoji="0" lang="fr-FR" sz="2600" b="1" i="1" u="none" strike="noStrike" kern="0" cap="none" spc="0" normalizeH="0" baseline="0" noProof="0" dirty="0">
                <a:ln>
                  <a:noFill/>
                </a:ln>
                <a:solidFill>
                  <a:prstClr val="black"/>
                </a:solidFill>
                <a:effectLst/>
                <a:uLnTx/>
                <a:uFillTx/>
                <a:latin typeface="Oswald"/>
                <a:sym typeface="Oswald"/>
              </a:rPr>
              <a:t>Data paper </a:t>
            </a:r>
            <a:r>
              <a:rPr kumimoji="0" lang="fr-FR" sz="2600" b="1" i="0" u="none" strike="noStrike" kern="0" cap="none" spc="0" normalizeH="0" baseline="0" noProof="0" dirty="0">
                <a:ln>
                  <a:noFill/>
                </a:ln>
                <a:solidFill>
                  <a:prstClr val="black"/>
                </a:solidFill>
                <a:effectLst/>
                <a:uLnTx/>
                <a:uFillTx/>
                <a:latin typeface="Oswald"/>
                <a:sym typeface="Oswald"/>
              </a:rPr>
              <a:t>est : bénéfique pour 					    vous</a:t>
            </a:r>
          </a:p>
        </p:txBody>
      </p:sp>
      <p:sp>
        <p:nvSpPr>
          <p:cNvPr id="8" name="Rectangle 7">
            <a:extLst>
              <a:ext uri="{FF2B5EF4-FFF2-40B4-BE49-F238E27FC236}">
                <a16:creationId xmlns:a16="http://schemas.microsoft.com/office/drawing/2014/main" id="{5159738C-6257-4979-A98B-6CD82C53CA6F}"/>
              </a:ext>
            </a:extLst>
          </p:cNvPr>
          <p:cNvSpPr/>
          <p:nvPr/>
        </p:nvSpPr>
        <p:spPr>
          <a:xfrm>
            <a:off x="359998" y="936000"/>
            <a:ext cx="6572523" cy="400110"/>
          </a:xfrm>
          <a:prstGeom prst="rect">
            <a:avLst/>
          </a:prstGeom>
        </p:spPr>
        <p:txBody>
          <a:bodyPr wrap="square">
            <a:spAutoFit/>
          </a:bodyPr>
          <a:lstStyle/>
          <a:p>
            <a:pPr marL="180975" marR="0" lvl="0" indent="-180975" algn="l" defTabSz="342900" rtl="0" eaLnBrk="1" fontAlgn="auto" latinLnBrk="0" hangingPunct="1">
              <a:lnSpc>
                <a:spcPct val="100000"/>
              </a:lnSpc>
              <a:spcBef>
                <a:spcPts val="600"/>
              </a:spcBef>
              <a:spcAft>
                <a:spcPts val="0"/>
              </a:spcAft>
              <a:buClr>
                <a:srgbClr val="EE4CDB"/>
              </a:buClr>
              <a:buSzTx/>
              <a:buFont typeface="Wingdings" panose="05000000000000000000" pitchFamily="2" charset="2"/>
              <a:buChar char="§"/>
              <a:tabLst/>
              <a:defRPr/>
            </a:pPr>
            <a:r>
              <a:rPr kumimoji="0" lang="fr-FR" sz="2000" b="0" i="0" u="none" strike="noStrike" kern="0" cap="none" spc="0" normalizeH="0" baseline="0" noProof="0" dirty="0">
                <a:ln>
                  <a:noFill/>
                </a:ln>
                <a:solidFill>
                  <a:srgbClr val="0066FF"/>
                </a:solidFill>
                <a:effectLst/>
                <a:uLnTx/>
                <a:uFillTx/>
                <a:latin typeface="Arial"/>
                <a:cs typeface="Arial"/>
                <a:sym typeface="Arial"/>
              </a:rPr>
              <a:t>Si votre </a:t>
            </a:r>
            <a:r>
              <a:rPr kumimoji="0" lang="fr-FR" sz="2000" b="0" i="1" u="none" strike="noStrike" kern="0" cap="none" spc="0" normalizeH="0" baseline="0" noProof="0" dirty="0">
                <a:ln>
                  <a:noFill/>
                </a:ln>
                <a:solidFill>
                  <a:srgbClr val="0066FF"/>
                </a:solidFill>
                <a:effectLst/>
                <a:uLnTx/>
                <a:uFillTx/>
                <a:latin typeface="Arial"/>
                <a:cs typeface="Arial"/>
                <a:sym typeface="Arial"/>
              </a:rPr>
              <a:t>Data paper </a:t>
            </a:r>
            <a:r>
              <a:rPr kumimoji="0" lang="fr-FR" sz="2000" b="0" i="0" u="none" strike="noStrike" kern="0" cap="none" spc="0" normalizeH="0" baseline="0" noProof="0" dirty="0">
                <a:ln>
                  <a:noFill/>
                </a:ln>
                <a:solidFill>
                  <a:srgbClr val="0066FF"/>
                </a:solidFill>
                <a:effectLst/>
                <a:uLnTx/>
                <a:uFillTx/>
                <a:latin typeface="Arial"/>
                <a:cs typeface="Arial"/>
                <a:sym typeface="Arial"/>
              </a:rPr>
              <a:t>est complet et vos données FAIR </a:t>
            </a:r>
          </a:p>
        </p:txBody>
      </p:sp>
      <p:sp>
        <p:nvSpPr>
          <p:cNvPr id="11" name="Rectangle 10">
            <a:extLst>
              <a:ext uri="{FF2B5EF4-FFF2-40B4-BE49-F238E27FC236}">
                <a16:creationId xmlns:a16="http://schemas.microsoft.com/office/drawing/2014/main" id="{66FB610B-A036-4186-80FA-1EC565322DC2}"/>
              </a:ext>
            </a:extLst>
          </p:cNvPr>
          <p:cNvSpPr/>
          <p:nvPr/>
        </p:nvSpPr>
        <p:spPr>
          <a:xfrm>
            <a:off x="359998" y="1348552"/>
            <a:ext cx="6450377" cy="1354217"/>
          </a:xfrm>
          <a:prstGeom prst="rect">
            <a:avLst/>
          </a:prstGeom>
          <a:solidFill>
            <a:srgbClr val="FFFFFF"/>
          </a:solidFill>
        </p:spPr>
        <p:txBody>
          <a:bodyPr wrap="square">
            <a:spAutoFit/>
          </a:bodyPr>
          <a:lstStyle/>
          <a:p>
            <a:pPr marL="180975" marR="0" lvl="1" indent="-180975" algn="l" defTabSz="342900" rtl="0" eaLnBrk="1" fontAlgn="auto" latinLnBrk="0" hangingPunct="1">
              <a:lnSpc>
                <a:spcPct val="100000"/>
              </a:lnSpc>
              <a:spcBef>
                <a:spcPts val="600"/>
              </a:spcBef>
              <a:spcAft>
                <a:spcPts val="0"/>
              </a:spcAft>
              <a:buClr>
                <a:srgbClr val="EE4CDB"/>
              </a:buClr>
              <a:buSzTx/>
              <a:buFont typeface="Arial" panose="020B0604020202020204" pitchFamily="34" charset="0"/>
              <a:buChar char="•"/>
              <a:tabLst/>
              <a:defRPr/>
            </a:pPr>
            <a:r>
              <a:rPr kumimoji="0" lang="fr-FR" sz="1800" b="0" i="0" u="none" strike="noStrike" kern="0" cap="none" spc="0" normalizeH="0" baseline="0" noProof="0" dirty="0">
                <a:ln>
                  <a:noFill/>
                </a:ln>
                <a:solidFill>
                  <a:prstClr val="black"/>
                </a:solidFill>
                <a:effectLst/>
                <a:uLnTx/>
                <a:uFillTx/>
                <a:latin typeface="Arial"/>
                <a:cs typeface="Arial"/>
                <a:sym typeface="Arial"/>
              </a:rPr>
              <a:t>Votre manuscrit sera accepté </a:t>
            </a:r>
            <a:r>
              <a:rPr kumimoji="0" lang="fr-FR" sz="1800" b="0" i="0" u="none" strike="noStrike" kern="0" cap="none" spc="0" normalizeH="0" baseline="0" noProof="0" dirty="0">
                <a:ln>
                  <a:noFill/>
                </a:ln>
                <a:solidFill>
                  <a:prstClr val="black"/>
                </a:solidFill>
                <a:effectLst/>
                <a:uLnTx/>
                <a:uFillTx/>
                <a:latin typeface="Arial"/>
                <a:cs typeface="Arial"/>
                <a:sym typeface="Wingdings" panose="05000000000000000000" pitchFamily="2" charset="2"/>
              </a:rPr>
              <a:t> </a:t>
            </a:r>
            <a:r>
              <a:rPr kumimoji="0" lang="fr-FR" sz="1800" b="0" i="0" u="none" strike="noStrike" kern="0" cap="none" spc="0" normalizeH="0" baseline="0" noProof="0" dirty="0">
                <a:ln>
                  <a:noFill/>
                </a:ln>
                <a:solidFill>
                  <a:prstClr val="black"/>
                </a:solidFill>
                <a:effectLst/>
                <a:uLnTx/>
                <a:uFillTx/>
                <a:latin typeface="Arial"/>
                <a:cs typeface="Arial"/>
                <a:sym typeface="Arial"/>
              </a:rPr>
              <a:t>1 article publié, évalué par les pairs, citable, complémentaire d’un article de recherche</a:t>
            </a:r>
          </a:p>
          <a:p>
            <a:pPr marL="180975" marR="0" lvl="1" indent="-180975" algn="l" defTabSz="342900" rtl="0" eaLnBrk="1" fontAlgn="auto" latinLnBrk="0" hangingPunct="1">
              <a:lnSpc>
                <a:spcPct val="100000"/>
              </a:lnSpc>
              <a:spcBef>
                <a:spcPts val="600"/>
              </a:spcBef>
              <a:spcAft>
                <a:spcPts val="0"/>
              </a:spcAft>
              <a:buClr>
                <a:srgbClr val="EE4CDB"/>
              </a:buClr>
              <a:buSzTx/>
              <a:buFont typeface="Arial" panose="020B0604020202020204" pitchFamily="34" charset="0"/>
              <a:buChar char="•"/>
              <a:tabLst/>
              <a:defRPr/>
            </a:pPr>
            <a:r>
              <a:rPr kumimoji="0" lang="fr-FR" sz="1800" b="0" i="0" u="none" strike="noStrike" kern="0" cap="none" spc="0" normalizeH="0" baseline="0" noProof="0" dirty="0">
                <a:ln>
                  <a:noFill/>
                </a:ln>
                <a:solidFill>
                  <a:prstClr val="black"/>
                </a:solidFill>
                <a:effectLst/>
                <a:uLnTx/>
                <a:uFillTx/>
                <a:latin typeface="Arial"/>
                <a:cs typeface="Arial"/>
                <a:sym typeface="Arial"/>
              </a:rPr>
              <a:t>Valorisation de votre travail et de vos données</a:t>
            </a:r>
          </a:p>
          <a:p>
            <a:pPr marL="180975" marR="0" lvl="1" indent="-180975" algn="l" defTabSz="342900" rtl="0" eaLnBrk="1" fontAlgn="auto" latinLnBrk="0" hangingPunct="1">
              <a:lnSpc>
                <a:spcPct val="100000"/>
              </a:lnSpc>
              <a:spcBef>
                <a:spcPts val="600"/>
              </a:spcBef>
              <a:spcAft>
                <a:spcPts val="0"/>
              </a:spcAft>
              <a:buClr>
                <a:srgbClr val="EE4CDB"/>
              </a:buClr>
              <a:buSzTx/>
              <a:buFont typeface="Arial" panose="020B0604020202020204" pitchFamily="34" charset="0"/>
              <a:buChar char="•"/>
              <a:tabLst/>
              <a:defRPr/>
            </a:pPr>
            <a:r>
              <a:rPr kumimoji="0" lang="fr-FR" sz="1800" b="0" i="0" u="none" strike="noStrike" kern="0" cap="none" spc="0" normalizeH="0" baseline="0" noProof="0" dirty="0">
                <a:ln>
                  <a:noFill/>
                </a:ln>
                <a:solidFill>
                  <a:prstClr val="black"/>
                </a:solidFill>
                <a:effectLst/>
                <a:uLnTx/>
                <a:uFillTx/>
                <a:latin typeface="Arial"/>
                <a:cs typeface="Arial"/>
                <a:sym typeface="Arial"/>
              </a:rPr>
              <a:t>Pour vous : visibilité, reconnaissance, citations, </a:t>
            </a:r>
          </a:p>
        </p:txBody>
      </p:sp>
      <p:grpSp>
        <p:nvGrpSpPr>
          <p:cNvPr id="12" name="Groupe 11">
            <a:extLst>
              <a:ext uri="{FF2B5EF4-FFF2-40B4-BE49-F238E27FC236}">
                <a16:creationId xmlns:a16="http://schemas.microsoft.com/office/drawing/2014/main" id="{CF8357E5-8DC6-4902-9124-B35022CA2937}"/>
              </a:ext>
            </a:extLst>
          </p:cNvPr>
          <p:cNvGrpSpPr/>
          <p:nvPr/>
        </p:nvGrpSpPr>
        <p:grpSpPr>
          <a:xfrm>
            <a:off x="629768" y="2767670"/>
            <a:ext cx="5712764" cy="1658771"/>
            <a:chOff x="1077632" y="3077486"/>
            <a:chExt cx="7212487" cy="2003192"/>
          </a:xfrm>
        </p:grpSpPr>
        <p:grpSp>
          <p:nvGrpSpPr>
            <p:cNvPr id="14" name="Groupe 13">
              <a:extLst>
                <a:ext uri="{FF2B5EF4-FFF2-40B4-BE49-F238E27FC236}">
                  <a16:creationId xmlns:a16="http://schemas.microsoft.com/office/drawing/2014/main" id="{8CE810D1-2725-4C60-B6F5-235CDB6B8503}"/>
                </a:ext>
              </a:extLst>
            </p:cNvPr>
            <p:cNvGrpSpPr/>
            <p:nvPr/>
          </p:nvGrpSpPr>
          <p:grpSpPr>
            <a:xfrm>
              <a:off x="1094101" y="3077486"/>
              <a:ext cx="7196018" cy="2003192"/>
              <a:chOff x="1387128" y="3019018"/>
              <a:chExt cx="7196018" cy="2003192"/>
            </a:xfrm>
          </p:grpSpPr>
          <p:grpSp>
            <p:nvGrpSpPr>
              <p:cNvPr id="16" name="Groupe 15">
                <a:extLst>
                  <a:ext uri="{FF2B5EF4-FFF2-40B4-BE49-F238E27FC236}">
                    <a16:creationId xmlns:a16="http://schemas.microsoft.com/office/drawing/2014/main" id="{F7D127F6-FFF5-449E-A130-A4BF4862B391}"/>
                  </a:ext>
                </a:extLst>
              </p:cNvPr>
              <p:cNvGrpSpPr/>
              <p:nvPr/>
            </p:nvGrpSpPr>
            <p:grpSpPr>
              <a:xfrm>
                <a:off x="3332385" y="3019018"/>
                <a:ext cx="3061094" cy="2003192"/>
                <a:chOff x="3332385" y="3019018"/>
                <a:chExt cx="3061094" cy="2003192"/>
              </a:xfrm>
            </p:grpSpPr>
            <p:pic>
              <p:nvPicPr>
                <p:cNvPr id="22" name="Image 21">
                  <a:extLst>
                    <a:ext uri="{FF2B5EF4-FFF2-40B4-BE49-F238E27FC236}">
                      <a16:creationId xmlns:a16="http://schemas.microsoft.com/office/drawing/2014/main" id="{699D76CB-705A-4D36-BB77-9FBC87248CDA}"/>
                    </a:ext>
                  </a:extLst>
                </p:cNvPr>
                <p:cNvPicPr>
                  <a:picLocks noChangeAspect="1"/>
                </p:cNvPicPr>
                <p:nvPr/>
              </p:nvPicPr>
              <p:blipFill>
                <a:blip r:embed="rId4"/>
                <a:stretch>
                  <a:fillRect/>
                </a:stretch>
              </p:blipFill>
              <p:spPr>
                <a:xfrm>
                  <a:off x="3738668" y="3019018"/>
                  <a:ext cx="1928002" cy="1544369"/>
                </a:xfrm>
                <a:prstGeom prst="rect">
                  <a:avLst/>
                </a:prstGeom>
              </p:spPr>
            </p:pic>
            <p:sp>
              <p:nvSpPr>
                <p:cNvPr id="23" name="ZoneTexte 22">
                  <a:extLst>
                    <a:ext uri="{FF2B5EF4-FFF2-40B4-BE49-F238E27FC236}">
                      <a16:creationId xmlns:a16="http://schemas.microsoft.com/office/drawing/2014/main" id="{F94F97A8-26AB-4D1A-83F8-BBAF26F4E0BA}"/>
                    </a:ext>
                  </a:extLst>
                </p:cNvPr>
                <p:cNvSpPr txBox="1"/>
                <p:nvPr/>
              </p:nvSpPr>
              <p:spPr>
                <a:xfrm>
                  <a:off x="3332385" y="4622101"/>
                  <a:ext cx="3061094" cy="4001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75" b="0" i="0" u="none" strike="noStrike" kern="0" cap="none" spc="0" normalizeH="0" baseline="0" noProof="0" dirty="0">
                      <a:ln>
                        <a:noFill/>
                      </a:ln>
                      <a:solidFill>
                        <a:sysClr val="windowText" lastClr="000000"/>
                      </a:solidFill>
                      <a:effectLst/>
                      <a:uLnTx/>
                      <a:uFillTx/>
                      <a:latin typeface="Arial"/>
                      <a:cs typeface="Arial"/>
                      <a:sym typeface="Arial"/>
                    </a:rPr>
                    <a:t>Crédit: Nos pensées. La valeur de la reconnaissance.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75" b="0" i="0" u="none" strike="noStrike" kern="0" cap="none" spc="0" normalizeH="0" baseline="0" noProof="0" dirty="0">
                      <a:ln>
                        <a:noFill/>
                      </a:ln>
                      <a:solidFill>
                        <a:sysClr val="windowText" lastClr="000000"/>
                      </a:solidFill>
                      <a:effectLst/>
                      <a:uLnTx/>
                      <a:uFillTx/>
                      <a:latin typeface="Arial"/>
                      <a:cs typeface="Arial"/>
                      <a:sym typeface="Arial"/>
                      <a:hlinkClick r:id="rId5"/>
                    </a:rPr>
                    <a:t>https://nospensees.fr/la-valeur-de-la-reconnaissance/</a:t>
                  </a:r>
                  <a:r>
                    <a:rPr kumimoji="0" lang="fr-FR" sz="675" b="0" i="0" u="none" strike="noStrike" kern="0" cap="none" spc="0" normalizeH="0" baseline="0" noProof="0" dirty="0">
                      <a:ln>
                        <a:noFill/>
                      </a:ln>
                      <a:solidFill>
                        <a:sysClr val="windowText" lastClr="000000"/>
                      </a:solidFill>
                      <a:effectLst/>
                      <a:uLnTx/>
                      <a:uFillTx/>
                      <a:latin typeface="Arial"/>
                      <a:cs typeface="Arial"/>
                      <a:sym typeface="Arial"/>
                    </a:rPr>
                    <a:t>   </a:t>
                  </a:r>
                </a:p>
              </p:txBody>
            </p:sp>
          </p:grpSp>
          <p:sp>
            <p:nvSpPr>
              <p:cNvPr id="17" name="ZoneTexte 16">
                <a:extLst>
                  <a:ext uri="{FF2B5EF4-FFF2-40B4-BE49-F238E27FC236}">
                    <a16:creationId xmlns:a16="http://schemas.microsoft.com/office/drawing/2014/main" id="{57426C27-9B6F-48DF-A8F3-46BB15038D5C}"/>
                  </a:ext>
                </a:extLst>
              </p:cNvPr>
              <p:cNvSpPr txBox="1"/>
              <p:nvPr/>
            </p:nvSpPr>
            <p:spPr>
              <a:xfrm>
                <a:off x="2211565" y="3897537"/>
                <a:ext cx="1180239" cy="369332"/>
              </a:xfrm>
              <a:prstGeom prst="rect">
                <a:avLst/>
              </a:prstGeom>
              <a:gradFill flip="none" rotWithShape="1">
                <a:gsLst>
                  <a:gs pos="0">
                    <a:srgbClr val="EE4CDB">
                      <a:tint val="66000"/>
                      <a:satMod val="160000"/>
                    </a:srgbClr>
                  </a:gs>
                  <a:gs pos="50000">
                    <a:srgbClr val="EE4CDB">
                      <a:tint val="44500"/>
                      <a:satMod val="160000"/>
                    </a:srgbClr>
                  </a:gs>
                  <a:gs pos="100000">
                    <a:srgbClr val="EE4CDB">
                      <a:tint val="23500"/>
                      <a:satMod val="160000"/>
                    </a:srgbClr>
                  </a:gs>
                </a:gsLst>
                <a:lin ang="0" scaled="1"/>
                <a:tileRect/>
              </a:gradFill>
              <a:ln w="9525" cap="flat" cmpd="sng" algn="ctr">
                <a:noFill/>
                <a:prstDash val="solid"/>
              </a:ln>
              <a:effectLst>
                <a:outerShdw blurRad="40000" dist="20000" dir="5400000" rotWithShape="0">
                  <a:srgbClr val="000000">
                    <a:alpha val="38000"/>
                  </a:srgbClr>
                </a:outerShdw>
              </a:effectLst>
            </p:spPr>
            <p:txBody>
              <a:bodyPr wrap="none" rtlCol="0">
                <a:spAutoFit/>
              </a:bodyPr>
              <a:lstStyle>
                <a:defPPr marR="0" lvl="0" algn="l" rtl="0">
                  <a:lnSpc>
                    <a:spcPct val="100000"/>
                  </a:lnSpc>
                  <a:spcBef>
                    <a:spcPts val="0"/>
                  </a:spcBef>
                  <a:spcAft>
                    <a:spcPts val="0"/>
                  </a:spcAft>
                  <a:defRPr/>
                </a:defPPr>
                <a:lvl1pPr>
                  <a:defRPr sz="16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rgbClr val="2C3E50"/>
                    </a:solidFill>
                    <a:effectLst/>
                    <a:uLnTx/>
                    <a:uFillTx/>
                    <a:latin typeface="Arial"/>
                    <a:ea typeface="+mn-ea"/>
                    <a:cs typeface="Arial"/>
                    <a:sym typeface="Arial"/>
                  </a:rPr>
                  <a:t>attractivité</a:t>
                </a:r>
              </a:p>
            </p:txBody>
          </p:sp>
          <p:sp>
            <p:nvSpPr>
              <p:cNvPr id="19" name="ZoneTexte 18">
                <a:extLst>
                  <a:ext uri="{FF2B5EF4-FFF2-40B4-BE49-F238E27FC236}">
                    <a16:creationId xmlns:a16="http://schemas.microsoft.com/office/drawing/2014/main" id="{CD9E132C-7BF6-4BF9-9D53-3724466CCA97}"/>
                  </a:ext>
                </a:extLst>
              </p:cNvPr>
              <p:cNvSpPr txBox="1"/>
              <p:nvPr/>
            </p:nvSpPr>
            <p:spPr>
              <a:xfrm>
                <a:off x="1387128" y="4342426"/>
                <a:ext cx="1505113" cy="369332"/>
              </a:xfrm>
              <a:prstGeom prst="rect">
                <a:avLst/>
              </a:prstGeom>
              <a:gradFill flip="none" rotWithShape="1">
                <a:gsLst>
                  <a:gs pos="0">
                    <a:srgbClr val="EE4CDB">
                      <a:tint val="66000"/>
                      <a:satMod val="160000"/>
                    </a:srgbClr>
                  </a:gs>
                  <a:gs pos="50000">
                    <a:srgbClr val="EE4CDB">
                      <a:tint val="44500"/>
                      <a:satMod val="160000"/>
                    </a:srgbClr>
                  </a:gs>
                  <a:gs pos="100000">
                    <a:srgbClr val="EE4CDB">
                      <a:tint val="23500"/>
                      <a:satMod val="160000"/>
                    </a:srgbClr>
                  </a:gs>
                </a:gsLst>
                <a:lin ang="0" scaled="1"/>
                <a:tileRect/>
              </a:gradFill>
              <a:ln w="9525" cap="flat" cmpd="sng" algn="ctr">
                <a:noFill/>
                <a:prstDash val="solid"/>
              </a:ln>
              <a:effectLst>
                <a:outerShdw blurRad="40000" dist="20000" dir="5400000" rotWithShape="0">
                  <a:srgbClr val="000000">
                    <a:alpha val="38000"/>
                  </a:srgbClr>
                </a:outerShdw>
              </a:effectLst>
            </p:spPr>
            <p:txBody>
              <a:bodyPr wrap="none" rtlCol="0">
                <a:spAutoFit/>
              </a:bodyPr>
              <a:lstStyle>
                <a:defPPr marR="0" lvl="0" algn="l" rtl="0">
                  <a:lnSpc>
                    <a:spcPct val="100000"/>
                  </a:lnSpc>
                  <a:spcBef>
                    <a:spcPts val="0"/>
                  </a:spcBef>
                  <a:spcAft>
                    <a:spcPts val="0"/>
                  </a:spcAft>
                  <a:defRPr/>
                </a:defPPr>
                <a:lvl1pPr>
                  <a:defRPr sz="16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rgbClr val="2C3E50"/>
                    </a:solidFill>
                    <a:effectLst/>
                    <a:uLnTx/>
                    <a:uFillTx/>
                    <a:latin typeface="Arial"/>
                    <a:ea typeface="+mn-ea"/>
                    <a:cs typeface="Arial"/>
                    <a:sym typeface="Arial"/>
                  </a:rPr>
                  <a:t>collaborations</a:t>
                </a:r>
              </a:p>
            </p:txBody>
          </p:sp>
          <p:sp>
            <p:nvSpPr>
              <p:cNvPr id="20" name="ZoneTexte 19">
                <a:extLst>
                  <a:ext uri="{FF2B5EF4-FFF2-40B4-BE49-F238E27FC236}">
                    <a16:creationId xmlns:a16="http://schemas.microsoft.com/office/drawing/2014/main" id="{0C546D2B-A47E-4CBF-8592-2ABBA1D5D9A0}"/>
                  </a:ext>
                </a:extLst>
              </p:cNvPr>
              <p:cNvSpPr txBox="1"/>
              <p:nvPr/>
            </p:nvSpPr>
            <p:spPr>
              <a:xfrm>
                <a:off x="2343479" y="3045417"/>
                <a:ext cx="1041311" cy="369332"/>
              </a:xfrm>
              <a:prstGeom prst="rect">
                <a:avLst/>
              </a:prstGeom>
              <a:gradFill flip="none" rotWithShape="1">
                <a:gsLst>
                  <a:gs pos="0">
                    <a:srgbClr val="EE4CDB">
                      <a:tint val="66000"/>
                      <a:satMod val="160000"/>
                    </a:srgbClr>
                  </a:gs>
                  <a:gs pos="50000">
                    <a:srgbClr val="EE4CDB">
                      <a:tint val="44500"/>
                      <a:satMod val="160000"/>
                    </a:srgbClr>
                  </a:gs>
                  <a:gs pos="100000">
                    <a:srgbClr val="EE4CDB">
                      <a:tint val="23500"/>
                      <a:satMod val="160000"/>
                    </a:srgbClr>
                  </a:gs>
                </a:gsLst>
                <a:lin ang="0" scaled="1"/>
                <a:tileRect/>
              </a:gradFill>
              <a:ln w="9525" cap="flat" cmpd="sng" algn="ctr">
                <a:noFill/>
                <a:prstDash val="solid"/>
              </a:ln>
              <a:effectLst>
                <a:outerShdw blurRad="40000" dist="20000" dir="5400000" rotWithShape="0">
                  <a:srgbClr val="000000">
                    <a:alpha val="38000"/>
                  </a:srgb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rgbClr val="2C3E50"/>
                    </a:solidFill>
                    <a:effectLst/>
                    <a:uLnTx/>
                    <a:uFillTx/>
                    <a:latin typeface="Arial"/>
                    <a:ea typeface="+mn-ea"/>
                    <a:cs typeface="Arial"/>
                    <a:sym typeface="Arial"/>
                  </a:rPr>
                  <a:t>notoriété</a:t>
                </a:r>
              </a:p>
            </p:txBody>
          </p:sp>
          <p:sp>
            <p:nvSpPr>
              <p:cNvPr id="21" name="ZoneTexte 20">
                <a:extLst>
                  <a:ext uri="{FF2B5EF4-FFF2-40B4-BE49-F238E27FC236}">
                    <a16:creationId xmlns:a16="http://schemas.microsoft.com/office/drawing/2014/main" id="{A4C58392-E22F-460C-AB9F-687120B5E99C}"/>
                  </a:ext>
                </a:extLst>
              </p:cNvPr>
              <p:cNvSpPr txBox="1"/>
              <p:nvPr/>
            </p:nvSpPr>
            <p:spPr>
              <a:xfrm>
                <a:off x="5893947" y="3252593"/>
                <a:ext cx="2689199" cy="1107996"/>
              </a:xfrm>
              <a:prstGeom prst="rect">
                <a:avLst/>
              </a:prstGeom>
              <a:gradFill flip="none" rotWithShape="1">
                <a:gsLst>
                  <a:gs pos="0">
                    <a:srgbClr val="EE4CDB">
                      <a:tint val="66000"/>
                      <a:satMod val="160000"/>
                    </a:srgbClr>
                  </a:gs>
                  <a:gs pos="50000">
                    <a:srgbClr val="EE4CDB">
                      <a:tint val="44500"/>
                      <a:satMod val="160000"/>
                    </a:srgbClr>
                  </a:gs>
                  <a:gs pos="100000">
                    <a:srgbClr val="EE4CDB">
                      <a:tint val="23500"/>
                      <a:satMod val="160000"/>
                    </a:srgbClr>
                  </a:gs>
                </a:gsLst>
                <a:lin ang="0" scaled="1"/>
                <a:tileRect/>
              </a:gradFill>
              <a:ln w="9525" cap="flat" cmpd="sng" algn="ctr">
                <a:noFill/>
                <a:prstDash val="solid"/>
              </a:ln>
              <a:effectLst>
                <a:outerShdw blurRad="40000" dist="20000" dir="5400000" rotWithShape="0">
                  <a:srgbClr val="000000">
                    <a:alpha val="38000"/>
                  </a:srgbClr>
                </a:outerShdw>
              </a:effectLst>
            </p:spPr>
            <p:txBody>
              <a:bodyPr wrap="none" rtlCol="0">
                <a:spAutoFit/>
              </a:bodyPr>
              <a:lstStyle>
                <a:defPPr marR="0" lvl="0" algn="l" rtl="0">
                  <a:lnSpc>
                    <a:spcPct val="100000"/>
                  </a:lnSpc>
                  <a:spcBef>
                    <a:spcPts val="0"/>
                  </a:spcBef>
                  <a:spcAft>
                    <a:spcPts val="0"/>
                  </a:spcAft>
                  <a:defRPr/>
                </a:defPPr>
                <a:lvl1pPr>
                  <a:defRPr sz="16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rgbClr val="2C3E50"/>
                    </a:solidFill>
                    <a:effectLst/>
                    <a:uLnTx/>
                    <a:uFillTx/>
                    <a:latin typeface="Arial"/>
                    <a:ea typeface="+mn-ea"/>
                    <a:cs typeface="+mn-cs"/>
                    <a:sym typeface="Arial"/>
                  </a:rPr>
                  <a:t>Satisfaction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rgbClr val="2C3E50"/>
                    </a:solidFill>
                    <a:effectLst/>
                    <a:uLnTx/>
                    <a:uFillTx/>
                    <a:latin typeface="Arial"/>
                    <a:ea typeface="+mn-ea"/>
                    <a:cs typeface="+mn-cs"/>
                    <a:sym typeface="Arial"/>
                  </a:rPr>
                  <a:t>de contribuer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rgbClr val="2C3E50"/>
                    </a:solidFill>
                    <a:effectLst/>
                    <a:uLnTx/>
                    <a:uFillTx/>
                    <a:latin typeface="Arial"/>
                    <a:ea typeface="+mn-ea"/>
                    <a:cs typeface="+mn-cs"/>
                    <a:sym typeface="Arial"/>
                  </a:rPr>
                  <a:t>aux avancées scientifiques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rgbClr val="2C3E50"/>
                    </a:solidFill>
                    <a:effectLst/>
                    <a:uLnTx/>
                    <a:uFillTx/>
                    <a:latin typeface="Arial"/>
                    <a:ea typeface="+mn-ea"/>
                    <a:cs typeface="+mn-cs"/>
                    <a:sym typeface="Arial"/>
                  </a:rPr>
                  <a:t>ou sociétales</a:t>
                </a:r>
              </a:p>
            </p:txBody>
          </p:sp>
        </p:grpSp>
        <p:sp>
          <p:nvSpPr>
            <p:cNvPr id="15" name="ZoneTexte 14">
              <a:extLst>
                <a:ext uri="{FF2B5EF4-FFF2-40B4-BE49-F238E27FC236}">
                  <a16:creationId xmlns:a16="http://schemas.microsoft.com/office/drawing/2014/main" id="{93137A87-C2ED-4ADA-9A1D-BC0CF23D7B48}"/>
                </a:ext>
              </a:extLst>
            </p:cNvPr>
            <p:cNvSpPr txBox="1"/>
            <p:nvPr/>
          </p:nvSpPr>
          <p:spPr>
            <a:xfrm>
              <a:off x="1077632" y="3511117"/>
              <a:ext cx="1041311" cy="369332"/>
            </a:xfrm>
            <a:prstGeom prst="rect">
              <a:avLst/>
            </a:prstGeom>
            <a:gradFill flip="none" rotWithShape="1">
              <a:gsLst>
                <a:gs pos="0">
                  <a:srgbClr val="EE4CDB">
                    <a:tint val="66000"/>
                    <a:satMod val="160000"/>
                  </a:srgbClr>
                </a:gs>
                <a:gs pos="50000">
                  <a:srgbClr val="EE4CDB">
                    <a:tint val="44500"/>
                    <a:satMod val="160000"/>
                  </a:srgbClr>
                </a:gs>
                <a:gs pos="100000">
                  <a:srgbClr val="EE4CDB">
                    <a:tint val="23500"/>
                    <a:satMod val="160000"/>
                  </a:srgbClr>
                </a:gs>
              </a:gsLst>
              <a:lin ang="0" scaled="1"/>
              <a:tileRect/>
            </a:gradFill>
            <a:ln w="9525" cap="flat" cmpd="sng" algn="ctr">
              <a:noFill/>
              <a:prstDash val="solid"/>
            </a:ln>
            <a:effectLst>
              <a:outerShdw blurRad="40000" dist="20000" dir="5400000" rotWithShape="0">
                <a:srgbClr val="000000">
                  <a:alpha val="38000"/>
                </a:srgbClr>
              </a:outerShdw>
            </a:effectLst>
          </p:spPr>
          <p:txBody>
            <a:bodyPr wrap="none" rtlCol="0">
              <a:spAutoFit/>
            </a:bodyPr>
            <a:lstStyle>
              <a:defPPr marR="0" lvl="0" algn="l" rtl="0">
                <a:lnSpc>
                  <a:spcPct val="100000"/>
                </a:lnSpc>
                <a:spcBef>
                  <a:spcPts val="0"/>
                </a:spcBef>
                <a:spcAft>
                  <a:spcPts val="0"/>
                </a:spcAft>
                <a:defRPr/>
              </a:defPPr>
              <a:lvl1pPr>
                <a:defRPr sz="16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rgbClr val="2C3E50"/>
                  </a:solidFill>
                  <a:effectLst/>
                  <a:uLnTx/>
                  <a:uFillTx/>
                  <a:latin typeface="Arial"/>
                  <a:ea typeface="+mn-ea"/>
                  <a:cs typeface="Arial"/>
                  <a:sym typeface="Arial"/>
                </a:rPr>
                <a:t>paternité</a:t>
              </a:r>
            </a:p>
          </p:txBody>
        </p:sp>
      </p:grpSp>
    </p:spTree>
    <p:extLst>
      <p:ext uri="{BB962C8B-B14F-4D97-AF65-F5344CB8AC3E}">
        <p14:creationId xmlns:p14="http://schemas.microsoft.com/office/powerpoint/2010/main" val="23658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Rectangle 7">
            <a:extLst>
              <a:ext uri="{FF2B5EF4-FFF2-40B4-BE49-F238E27FC236}">
                <a16:creationId xmlns:a16="http://schemas.microsoft.com/office/drawing/2014/main" id="{92348004-93CD-48BC-A1C6-96788B8433F2}"/>
              </a:ext>
            </a:extLst>
          </p:cNvPr>
          <p:cNvSpPr/>
          <p:nvPr/>
        </p:nvSpPr>
        <p:spPr>
          <a:xfrm>
            <a:off x="2221197" y="4718816"/>
            <a:ext cx="3648926" cy="369332"/>
          </a:xfrm>
          <a:prstGeom prst="rect">
            <a:avLst/>
          </a:prstGeom>
          <a:solidFill>
            <a:schemeClr val="bg1">
              <a:lumMod val="85000"/>
            </a:schemeClr>
          </a:solid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fr-FR" sz="900" b="0" i="0" u="none" strike="noStrike" kern="1200" cap="none" spc="0" normalizeH="0" baseline="0" noProof="0" dirty="0">
                <a:ln>
                  <a:noFill/>
                </a:ln>
                <a:solidFill>
                  <a:prstClr val="black"/>
                </a:solidFill>
                <a:effectLst/>
                <a:uLnTx/>
                <a:uFillTx/>
                <a:latin typeface="Calibri"/>
                <a:ea typeface="+mn-ea"/>
                <a:cs typeface="Arial"/>
                <a:sym typeface="Arial"/>
              </a:rPr>
              <a:t>Support mis à disposition selon les termes de la </a:t>
            </a:r>
            <a:r>
              <a:rPr kumimoji="0" lang="fr-FR" sz="900" b="0" i="0" u="none" strike="noStrike" kern="1200" cap="none" spc="0" normalizeH="0" baseline="0" noProof="0" dirty="0">
                <a:ln>
                  <a:noFill/>
                </a:ln>
                <a:solidFill>
                  <a:prstClr val="black"/>
                </a:solidFill>
                <a:effectLst/>
                <a:uLnTx/>
                <a:uFillTx/>
                <a:latin typeface="Calibri"/>
                <a:ea typeface="+mn-ea"/>
                <a:cs typeface="Arial"/>
                <a:sym typeface="Arial"/>
                <a:hlinkClick r:id="rId3"/>
              </a:rPr>
              <a:t>licence Creative Commons Attribution - Pas d’Utilisation Commerciale 4.0 International</a:t>
            </a:r>
            <a:r>
              <a:rPr kumimoji="0" lang="fr-FR" sz="900" b="0" i="0" u="none" strike="noStrike" kern="1200" cap="none" spc="0" normalizeH="0" baseline="0" noProof="0" dirty="0">
                <a:ln>
                  <a:noFill/>
                </a:ln>
                <a:solidFill>
                  <a:prstClr val="black"/>
                </a:solidFill>
                <a:effectLst/>
                <a:uLnTx/>
                <a:uFillTx/>
                <a:latin typeface="Calibri"/>
                <a:ea typeface="+mn-ea"/>
                <a:cs typeface="Arial"/>
                <a:sym typeface="Arial"/>
              </a:rPr>
              <a:t>.</a:t>
            </a:r>
          </a:p>
        </p:txBody>
      </p:sp>
      <p:pic>
        <p:nvPicPr>
          <p:cNvPr id="9" name="Image 8">
            <a:extLst>
              <a:ext uri="{FF2B5EF4-FFF2-40B4-BE49-F238E27FC236}">
                <a16:creationId xmlns:a16="http://schemas.microsoft.com/office/drawing/2014/main" id="{608FD3FC-136C-4A00-BC8A-C23FA22CFA06}"/>
              </a:ext>
            </a:extLst>
          </p:cNvPr>
          <p:cNvPicPr>
            <a:picLocks noChangeAspect="1"/>
          </p:cNvPicPr>
          <p:nvPr/>
        </p:nvPicPr>
        <p:blipFill>
          <a:blip r:embed="rId4"/>
          <a:stretch>
            <a:fillRect/>
          </a:stretch>
        </p:blipFill>
        <p:spPr>
          <a:xfrm>
            <a:off x="5875099" y="4718815"/>
            <a:ext cx="982901" cy="346249"/>
          </a:xfrm>
          <a:prstGeom prst="rect">
            <a:avLst/>
          </a:prstGeom>
        </p:spPr>
      </p:pic>
      <p:sp>
        <p:nvSpPr>
          <p:cNvPr id="4" name="Rectangle 3">
            <a:extLst>
              <a:ext uri="{FF2B5EF4-FFF2-40B4-BE49-F238E27FC236}">
                <a16:creationId xmlns:a16="http://schemas.microsoft.com/office/drawing/2014/main" id="{850BBFF0-7283-4F4A-8331-681F2A1BA649}"/>
              </a:ext>
            </a:extLst>
          </p:cNvPr>
          <p:cNvSpPr/>
          <p:nvPr/>
        </p:nvSpPr>
        <p:spPr>
          <a:xfrm>
            <a:off x="2424793" y="3244120"/>
            <a:ext cx="2008415" cy="1038746"/>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fr-FR" sz="1800" b="0" i="0" u="none" strike="noStrike" kern="1200" cap="none" spc="0" normalizeH="0" baseline="0" noProof="0" dirty="0">
                <a:ln>
                  <a:noFill/>
                </a:ln>
                <a:solidFill>
                  <a:srgbClr val="E2007A"/>
                </a:solidFill>
                <a:effectLst/>
                <a:uLnTx/>
                <a:uFillTx/>
                <a:latin typeface="Arial"/>
                <a:ea typeface="+mn-ea"/>
                <a:cs typeface="Arial"/>
                <a:sym typeface="Arial"/>
              </a:rPr>
              <a:t>Laurence Dedieu</a:t>
            </a:r>
          </a:p>
          <a:p>
            <a:pPr marL="0" marR="0" lvl="0" indent="0" algn="l" defTabSz="685800" rtl="0" eaLnBrk="1" fontAlgn="auto" latinLnBrk="0" hangingPunct="1">
              <a:lnSpc>
                <a:spcPct val="100000"/>
              </a:lnSpc>
              <a:spcBef>
                <a:spcPts val="0"/>
              </a:spcBef>
              <a:spcAft>
                <a:spcPts val="0"/>
              </a:spcAft>
              <a:buClrTx/>
              <a:buSzTx/>
              <a:buFont typeface="Arial"/>
              <a:buNone/>
              <a:tabLst/>
              <a:defRPr/>
            </a:pPr>
            <a:br>
              <a:rPr kumimoji="0" lang="fr-FR" sz="1200" b="0" i="0" u="none" strike="noStrike" kern="1200" cap="none" spc="0" normalizeH="0" baseline="0" noProof="0" dirty="0">
                <a:ln>
                  <a:noFill/>
                </a:ln>
                <a:solidFill>
                  <a:srgbClr val="E2007A"/>
                </a:solidFill>
                <a:effectLst/>
                <a:uLnTx/>
                <a:uFillTx/>
                <a:latin typeface="Arial"/>
                <a:ea typeface="+mn-ea"/>
                <a:cs typeface="Arial"/>
                <a:sym typeface="Arial"/>
              </a:rPr>
            </a:br>
            <a:r>
              <a:rPr kumimoji="0" lang="fr-FR" sz="1050" b="0" i="0" u="none" strike="noStrike" kern="1200" cap="none" spc="0" normalizeH="0" baseline="0" noProof="0" dirty="0">
                <a:ln>
                  <a:noFill/>
                </a:ln>
                <a:solidFill>
                  <a:srgbClr val="E2007A"/>
                </a:solidFill>
                <a:effectLst/>
                <a:uLnTx/>
                <a:uFillTx/>
                <a:latin typeface="Arial"/>
                <a:ea typeface="+mn-ea"/>
                <a:cs typeface="Arial"/>
                <a:sym typeface="Arial"/>
              </a:rPr>
              <a:t>   </a:t>
            </a:r>
            <a:r>
              <a:rPr kumimoji="0" lang="fr-FR" sz="1050" b="0" i="0" u="none" strike="noStrike" kern="1200" cap="none" spc="0" normalizeH="0" baseline="0" noProof="0" dirty="0">
                <a:ln>
                  <a:noFill/>
                </a:ln>
                <a:solidFill>
                  <a:srgbClr val="E2007A"/>
                </a:solidFill>
                <a:effectLst/>
                <a:uLnTx/>
                <a:uFillTx/>
                <a:latin typeface="Arial"/>
                <a:ea typeface="+mn-ea"/>
                <a:cs typeface="Arial"/>
                <a:sym typeface="Arial"/>
                <a:hlinkClick r:id="rId5"/>
              </a:rPr>
              <a:t>laurence.dedieu@cirad.fr</a:t>
            </a:r>
            <a:r>
              <a:rPr kumimoji="0" lang="fr-FR" sz="1050" b="0" i="0" u="none" strike="noStrike" kern="1200" cap="none" spc="0" normalizeH="0" baseline="0" noProof="0" dirty="0">
                <a:ln>
                  <a:noFill/>
                </a:ln>
                <a:solidFill>
                  <a:srgbClr val="E2007A"/>
                </a:solidFill>
                <a:effectLst/>
                <a:uLnTx/>
                <a:uFillTx/>
                <a:latin typeface="Arial"/>
                <a:ea typeface="+mn-ea"/>
                <a:cs typeface="Arial"/>
                <a:sym typeface="Arial"/>
              </a:rPr>
              <a:t> </a:t>
            </a:r>
            <a:br>
              <a:rPr kumimoji="0" lang="fr-FR" sz="1050" b="0" i="0" u="none" strike="noStrike" kern="1200" cap="none" spc="0" normalizeH="0" baseline="0" noProof="0" dirty="0">
                <a:ln>
                  <a:noFill/>
                </a:ln>
                <a:solidFill>
                  <a:srgbClr val="E2007A"/>
                </a:solidFill>
                <a:effectLst/>
                <a:uLnTx/>
                <a:uFillTx/>
                <a:latin typeface="Arial"/>
                <a:ea typeface="+mn-ea"/>
                <a:cs typeface="Arial"/>
                <a:sym typeface="Arial"/>
              </a:rPr>
            </a:br>
            <a:br>
              <a:rPr kumimoji="0" lang="fr-FR" sz="1050" b="0" i="0" u="none" strike="noStrike" kern="1200" cap="none" spc="0" normalizeH="0" baseline="0" noProof="0" dirty="0">
                <a:ln>
                  <a:noFill/>
                </a:ln>
                <a:solidFill>
                  <a:srgbClr val="E2007A"/>
                </a:solidFill>
                <a:effectLst/>
                <a:uLnTx/>
                <a:uFillTx/>
                <a:latin typeface="Arial"/>
                <a:ea typeface="+mn-ea"/>
                <a:cs typeface="Arial"/>
                <a:sym typeface="Arial"/>
              </a:rPr>
            </a:br>
            <a:endParaRPr kumimoji="0" lang="fr-FR" sz="1050" b="0" i="0" u="none" strike="noStrike" kern="1200" cap="none" spc="0" normalizeH="0" baseline="0" noProof="0" dirty="0">
              <a:ln>
                <a:noFill/>
              </a:ln>
              <a:solidFill>
                <a:prstClr val="black"/>
              </a:solidFill>
              <a:effectLst/>
              <a:uLnTx/>
              <a:uFillTx/>
              <a:latin typeface="Arial"/>
              <a:ea typeface="+mn-ea"/>
              <a:cs typeface="Arial"/>
              <a:sym typeface="Arial"/>
            </a:endParaRPr>
          </a:p>
        </p:txBody>
      </p:sp>
      <p:pic>
        <p:nvPicPr>
          <p:cNvPr id="2" name="Image 1">
            <a:extLst>
              <a:ext uri="{FF2B5EF4-FFF2-40B4-BE49-F238E27FC236}">
                <a16:creationId xmlns:a16="http://schemas.microsoft.com/office/drawing/2014/main" id="{7DA777CA-3FD2-42C4-87DF-E124A598DD90}"/>
              </a:ext>
            </a:extLst>
          </p:cNvPr>
          <p:cNvPicPr>
            <a:picLocks noChangeAspect="1"/>
          </p:cNvPicPr>
          <p:nvPr/>
        </p:nvPicPr>
        <p:blipFill>
          <a:blip r:embed="rId6"/>
          <a:stretch>
            <a:fillRect/>
          </a:stretch>
        </p:blipFill>
        <p:spPr>
          <a:xfrm>
            <a:off x="1430779" y="711248"/>
            <a:ext cx="4243328" cy="2376264"/>
          </a:xfrm>
          <a:prstGeom prst="rect">
            <a:avLst/>
          </a:prstGeom>
        </p:spPr>
      </p:pic>
    </p:spTree>
    <p:extLst>
      <p:ext uri="{BB962C8B-B14F-4D97-AF65-F5344CB8AC3E}">
        <p14:creationId xmlns:p14="http://schemas.microsoft.com/office/powerpoint/2010/main" val="237760052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8" name="Image 17">
            <a:extLst>
              <a:ext uri="{FF2B5EF4-FFF2-40B4-BE49-F238E27FC236}">
                <a16:creationId xmlns:a16="http://schemas.microsoft.com/office/drawing/2014/main" id="{D36737D9-9E04-44CA-8D9B-028D5BC643CA}"/>
              </a:ext>
            </a:extLst>
          </p:cNvPr>
          <p:cNvPicPr>
            <a:picLocks noChangeAspect="1"/>
          </p:cNvPicPr>
          <p:nvPr/>
        </p:nvPicPr>
        <p:blipFill>
          <a:blip r:embed="rId3"/>
          <a:stretch>
            <a:fillRect/>
          </a:stretch>
        </p:blipFill>
        <p:spPr>
          <a:xfrm>
            <a:off x="6129398" y="4833871"/>
            <a:ext cx="688321" cy="242477"/>
          </a:xfrm>
          <a:prstGeom prst="rect">
            <a:avLst/>
          </a:prstGeom>
        </p:spPr>
      </p:pic>
      <p:sp>
        <p:nvSpPr>
          <p:cNvPr id="24" name="Google Shape;105;p8">
            <a:extLst>
              <a:ext uri="{FF2B5EF4-FFF2-40B4-BE49-F238E27FC236}">
                <a16:creationId xmlns:a16="http://schemas.microsoft.com/office/drawing/2014/main" id="{97A72EBE-9C65-4944-9DA8-1A7031BAB9F3}"/>
              </a:ext>
            </a:extLst>
          </p:cNvPr>
          <p:cNvSpPr txBox="1">
            <a:spLocks/>
          </p:cNvSpPr>
          <p:nvPr/>
        </p:nvSpPr>
        <p:spPr>
          <a:xfrm>
            <a:off x="168166" y="44161"/>
            <a:ext cx="6589844"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Liens utiles</a:t>
            </a:r>
            <a:endParaRPr kumimoji="0" lang="fr-FR" sz="2600" b="1" i="1" u="none" strike="noStrike" kern="0" cap="none" spc="0" normalizeH="0" baseline="0" noProof="0" dirty="0">
              <a:ln>
                <a:noFill/>
              </a:ln>
              <a:solidFill>
                <a:prstClr val="black"/>
              </a:solidFill>
              <a:effectLst/>
              <a:uLnTx/>
              <a:uFillTx/>
              <a:latin typeface="Oswald"/>
              <a:sym typeface="Oswald"/>
            </a:endParaRPr>
          </a:p>
        </p:txBody>
      </p:sp>
      <p:sp>
        <p:nvSpPr>
          <p:cNvPr id="25" name="Rectangle 24">
            <a:extLst>
              <a:ext uri="{FF2B5EF4-FFF2-40B4-BE49-F238E27FC236}">
                <a16:creationId xmlns:a16="http://schemas.microsoft.com/office/drawing/2014/main" id="{35CEF3C7-1049-4B27-8DB4-74CA330A229A}"/>
              </a:ext>
            </a:extLst>
          </p:cNvPr>
          <p:cNvSpPr/>
          <p:nvPr/>
        </p:nvSpPr>
        <p:spPr>
          <a:xfrm>
            <a:off x="374162" y="756356"/>
            <a:ext cx="6383847" cy="3939540"/>
          </a:xfrm>
          <a:prstGeom prst="rect">
            <a:avLst/>
          </a:prstGeom>
        </p:spPr>
        <p:txBody>
          <a:bodyPr wrap="square">
            <a:spAutoFit/>
          </a:bodyPr>
          <a:lstStyle/>
          <a:p>
            <a:pPr marL="160735" marR="0" lvl="0" indent="-160735" algn="l" defTabSz="257175" rtl="0" eaLnBrk="1" fontAlgn="auto" latinLnBrk="0" hangingPunct="1">
              <a:lnSpc>
                <a:spcPct val="100000"/>
              </a:lnSpc>
              <a:spcBef>
                <a:spcPts val="450"/>
              </a:spcBef>
              <a:spcAft>
                <a:spcPts val="450"/>
              </a:spcAft>
              <a:buClr>
                <a:srgbClr val="FF1572"/>
              </a:buClr>
              <a:buSzTx/>
              <a:buFont typeface="Wingdings" panose="05000000000000000000" pitchFamily="2" charset="2"/>
              <a:buChar char="Ø"/>
              <a:tabLst/>
              <a:defRPr/>
            </a:pPr>
            <a:r>
              <a:rPr kumimoji="0" lang="fr-FR" sz="1650" b="0" i="0" u="none" strike="noStrike" kern="1200" cap="none" spc="0" normalizeH="0" baseline="0" noProof="0" dirty="0">
                <a:ln>
                  <a:noFill/>
                </a:ln>
                <a:solidFill>
                  <a:prstClr val="black"/>
                </a:solidFill>
                <a:effectLst/>
                <a:uLnTx/>
                <a:uFillTx/>
                <a:latin typeface="Arial"/>
                <a:ea typeface="+mn-ea"/>
                <a:cs typeface="Arial"/>
                <a:sym typeface="Arial"/>
              </a:rPr>
              <a:t> </a:t>
            </a:r>
            <a:r>
              <a:rPr kumimoji="0" lang="fr-FR" sz="2000" b="0" i="0" u="none" strike="noStrike" kern="0" cap="none" spc="0" normalizeH="0" baseline="0" noProof="0" dirty="0">
                <a:ln>
                  <a:noFill/>
                </a:ln>
                <a:solidFill>
                  <a:srgbClr val="0066FF"/>
                </a:solidFill>
                <a:effectLst/>
                <a:uLnTx/>
                <a:uFillTx/>
                <a:latin typeface="Arial"/>
                <a:cs typeface="Arial"/>
                <a:sym typeface="Arial"/>
              </a:rPr>
              <a:t>Divers documents</a:t>
            </a:r>
          </a:p>
          <a:p>
            <a:pPr marL="214313" marR="0" lvl="0" indent="-214313" algn="l" defTabSz="257175" rtl="0" eaLnBrk="1" fontAlgn="auto" latinLnBrk="0" hangingPunct="1">
              <a:lnSpc>
                <a:spcPct val="100000"/>
              </a:lnSpc>
              <a:spcBef>
                <a:spcPts val="450"/>
              </a:spcBef>
              <a:spcAft>
                <a:spcPts val="450"/>
              </a:spcAft>
              <a:buClr>
                <a:srgbClr val="FF1572"/>
              </a:buClr>
              <a:buSzTx/>
              <a:buFont typeface="Wingdings" panose="05000000000000000000" pitchFamily="2" charset="2"/>
              <a:buChar char="§"/>
              <a:tabLst/>
              <a:defRPr/>
            </a:pPr>
            <a:r>
              <a:rPr kumimoji="0" lang="fr-FR" sz="1200" b="0" i="0" u="none" strike="noStrike" kern="1200" cap="none" spc="0" normalizeH="0" baseline="0" noProof="0" dirty="0">
                <a:ln>
                  <a:noFill/>
                </a:ln>
                <a:solidFill>
                  <a:prstClr val="black"/>
                </a:solidFill>
                <a:effectLst/>
                <a:uLnTx/>
                <a:uFillTx/>
                <a:latin typeface="Arial"/>
                <a:cs typeface="Arial"/>
                <a:sym typeface="Arial"/>
              </a:rPr>
              <a:t>Guide de Bonnes pratiques. CNRS. 2020. </a:t>
            </a:r>
            <a:r>
              <a:rPr kumimoji="0" lang="fr-FR" sz="1200" b="0" i="0" u="none" strike="noStrike" kern="1200" cap="none" spc="0" normalizeH="0" baseline="0" noProof="0" dirty="0">
                <a:ln>
                  <a:noFill/>
                </a:ln>
                <a:solidFill>
                  <a:prstClr val="black"/>
                </a:solidFill>
                <a:effectLst/>
                <a:uLnTx/>
                <a:uFillTx/>
                <a:latin typeface="Arial"/>
                <a:cs typeface="Arial"/>
                <a:sym typeface="Arial"/>
                <a:hlinkClick r:id="rId4"/>
              </a:rPr>
              <a:t>https://mi-gt-donnees.pages.math.unistra.fr/guide/07-publier.html</a:t>
            </a:r>
            <a:r>
              <a:rPr kumimoji="0" lang="fr-FR" sz="1200" b="0" i="0" u="none" strike="noStrike" kern="1200" cap="none" spc="0" normalizeH="0" baseline="0" noProof="0" dirty="0">
                <a:ln>
                  <a:noFill/>
                </a:ln>
                <a:solidFill>
                  <a:prstClr val="black"/>
                </a:solidFill>
                <a:effectLst/>
                <a:uLnTx/>
                <a:uFillTx/>
                <a:latin typeface="Arial"/>
                <a:cs typeface="Arial"/>
                <a:sym typeface="Arial"/>
              </a:rPr>
              <a:t> </a:t>
            </a:r>
          </a:p>
          <a:p>
            <a:pPr marL="214313" marR="0" lvl="0" indent="-214313" algn="l" defTabSz="257175" rtl="0" eaLnBrk="1" fontAlgn="auto" latinLnBrk="0" hangingPunct="1">
              <a:lnSpc>
                <a:spcPct val="100000"/>
              </a:lnSpc>
              <a:spcBef>
                <a:spcPts val="450"/>
              </a:spcBef>
              <a:spcAft>
                <a:spcPts val="450"/>
              </a:spcAft>
              <a:buClr>
                <a:srgbClr val="FF1572"/>
              </a:buClr>
              <a:buSzTx/>
              <a:buFont typeface="Wingdings" panose="05000000000000000000" pitchFamily="2" charset="2"/>
              <a:buChar char="§"/>
              <a:tabLst/>
              <a:defRPr/>
            </a:pPr>
            <a:r>
              <a:rPr kumimoji="0" lang="fr-FR" sz="1200" b="0" i="1" u="none" strike="noStrike" kern="1200" cap="none" spc="0" normalizeH="0" baseline="0" noProof="0" dirty="0">
                <a:ln>
                  <a:noFill/>
                </a:ln>
                <a:solidFill>
                  <a:prstClr val="black"/>
                </a:solidFill>
                <a:effectLst/>
                <a:uLnTx/>
                <a:uFillTx/>
                <a:latin typeface="Arial"/>
                <a:ea typeface="+mn-ea"/>
                <a:cs typeface="Arial"/>
                <a:sym typeface="Arial"/>
              </a:rPr>
              <a:t>Data Paper</a:t>
            </a:r>
            <a:r>
              <a:rPr kumimoji="0" lang="fr-FR" sz="1200" b="0" i="0" u="none" strike="noStrike" kern="1200" cap="none" spc="0" normalizeH="0" baseline="0" noProof="0" dirty="0">
                <a:ln>
                  <a:noFill/>
                </a:ln>
                <a:solidFill>
                  <a:prstClr val="black"/>
                </a:solidFill>
                <a:effectLst/>
                <a:uLnTx/>
                <a:uFillTx/>
                <a:latin typeface="Arial"/>
                <a:ea typeface="+mn-ea"/>
                <a:cs typeface="Arial"/>
                <a:sym typeface="Arial"/>
              </a:rPr>
              <a:t> : émergence d’une nouvelle donne scientifique. Revue française des sciences de l’information et de la communication. 2022. </a:t>
            </a:r>
            <a:r>
              <a:rPr kumimoji="0" lang="fr-FR" sz="1200" b="0" i="0" u="none" strike="noStrike" kern="0" cap="none" spc="0" normalizeH="0" baseline="0" noProof="0" dirty="0">
                <a:ln>
                  <a:noFill/>
                </a:ln>
                <a:solidFill>
                  <a:srgbClr val="000000"/>
                </a:solidFill>
                <a:effectLst/>
                <a:uLnTx/>
                <a:uFillTx/>
                <a:latin typeface="Arial"/>
                <a:cs typeface="Arial"/>
                <a:sym typeface="Arial"/>
                <a:hlinkClick r:id="rId5"/>
              </a:rPr>
              <a:t>https://doi.org/10.4000/rfsic.12219</a:t>
            </a:r>
            <a:r>
              <a:rPr kumimoji="0" lang="fr-FR" sz="1200" b="0" i="0" u="none" strike="noStrike" kern="0" cap="none" spc="0" normalizeH="0" baseline="0" noProof="0" dirty="0">
                <a:ln>
                  <a:noFill/>
                </a:ln>
                <a:solidFill>
                  <a:srgbClr val="000000"/>
                </a:solidFill>
                <a:effectLst/>
                <a:uLnTx/>
                <a:uFillTx/>
                <a:latin typeface="Arial"/>
                <a:cs typeface="Arial"/>
                <a:sym typeface="Arial"/>
              </a:rPr>
              <a:t> </a:t>
            </a:r>
          </a:p>
          <a:p>
            <a:pPr marL="214313" marR="0" lvl="0" indent="-214313" algn="l" defTabSz="257175" rtl="0" eaLnBrk="1" fontAlgn="auto" latinLnBrk="0" hangingPunct="1">
              <a:lnSpc>
                <a:spcPct val="100000"/>
              </a:lnSpc>
              <a:spcBef>
                <a:spcPts val="450"/>
              </a:spcBef>
              <a:spcAft>
                <a:spcPts val="450"/>
              </a:spcAft>
              <a:buClr>
                <a:srgbClr val="FF1572"/>
              </a:buClr>
              <a:buSzTx/>
              <a:buFont typeface="Wingdings" panose="05000000000000000000" pitchFamily="2" charset="2"/>
              <a:buChar char="§"/>
              <a:tabLst/>
              <a:defRPr/>
            </a:pPr>
            <a:r>
              <a:rPr kumimoji="0" lang="fr-FR" sz="1200" b="0" i="0" u="none" strike="noStrike" kern="1200" cap="none" spc="0" normalizeH="0" baseline="0" noProof="0" dirty="0">
                <a:ln>
                  <a:noFill/>
                </a:ln>
                <a:solidFill>
                  <a:prstClr val="black"/>
                </a:solidFill>
                <a:effectLst/>
                <a:uLnTx/>
                <a:uFillTx/>
                <a:latin typeface="Arial"/>
                <a:ea typeface="+mn-ea"/>
                <a:cs typeface="Arial"/>
                <a:sym typeface="Arial"/>
              </a:rPr>
              <a:t>Guide pratique à l’usage des doctorants. 2021. </a:t>
            </a:r>
            <a:r>
              <a:rPr kumimoji="0" lang="fr-FR" sz="1200" b="0" i="0" u="none" strike="noStrike" kern="1200" cap="none" spc="0" normalizeH="0" baseline="0" noProof="0" dirty="0">
                <a:ln>
                  <a:noFill/>
                </a:ln>
                <a:solidFill>
                  <a:prstClr val="black"/>
                </a:solidFill>
                <a:effectLst/>
                <a:uLnTx/>
                <a:uFillTx/>
                <a:latin typeface="Arial"/>
                <a:ea typeface="+mn-ea"/>
                <a:cs typeface="Arial"/>
                <a:sym typeface="Arial"/>
                <a:hlinkClick r:id="rId6"/>
              </a:rPr>
              <a:t>https://www.ouvrirlascience.fr/passeport-pour-la-science-ouverte-guide-pratique-a-lusage-des-doctorants/</a:t>
            </a:r>
            <a:r>
              <a:rPr kumimoji="0" lang="fr-FR" sz="1200" b="0" i="0" u="none" strike="noStrike" kern="1200" cap="none" spc="0" normalizeH="0" baseline="0" noProof="0" dirty="0">
                <a:ln>
                  <a:noFill/>
                </a:ln>
                <a:solidFill>
                  <a:prstClr val="black"/>
                </a:solidFill>
                <a:effectLst/>
                <a:uLnTx/>
                <a:uFillTx/>
                <a:latin typeface="Arial"/>
                <a:ea typeface="+mn-ea"/>
                <a:cs typeface="Arial"/>
                <a:sym typeface="Arial"/>
              </a:rPr>
              <a:t> </a:t>
            </a:r>
          </a:p>
          <a:p>
            <a:pPr marL="214313" marR="0" lvl="0" indent="-214313" algn="l" defTabSz="257175" rtl="0" eaLnBrk="1" fontAlgn="auto" latinLnBrk="0" hangingPunct="1">
              <a:lnSpc>
                <a:spcPct val="100000"/>
              </a:lnSpc>
              <a:spcBef>
                <a:spcPts val="450"/>
              </a:spcBef>
              <a:spcAft>
                <a:spcPts val="450"/>
              </a:spcAft>
              <a:buClr>
                <a:srgbClr val="FF1572"/>
              </a:buClr>
              <a:buSzTx/>
              <a:buFont typeface="Wingdings" panose="05000000000000000000" pitchFamily="2" charset="2"/>
              <a:buChar char="§"/>
              <a:tabLst/>
              <a:defRPr/>
            </a:pPr>
            <a:r>
              <a:rPr kumimoji="0" lang="fr-FR" sz="1200" b="0" i="0" u="none" strike="noStrike" kern="0" cap="none" spc="0" normalizeH="0" baseline="0" noProof="0" dirty="0">
                <a:ln>
                  <a:noFill/>
                </a:ln>
                <a:solidFill>
                  <a:srgbClr val="000000"/>
                </a:solidFill>
                <a:effectLst/>
                <a:uLnTx/>
                <a:uFillTx/>
                <a:latin typeface="Arial"/>
                <a:cs typeface="Arial"/>
                <a:sym typeface="Arial"/>
              </a:rPr>
              <a:t>Les cours issus du projet FOSTER sur la science ouverte : </a:t>
            </a:r>
            <a:r>
              <a:rPr kumimoji="0" lang="fr-FR" sz="1200" b="0" i="0" u="sng" strike="noStrike" kern="0" cap="none" spc="0" normalizeH="0" baseline="0" noProof="0" dirty="0">
                <a:ln>
                  <a:noFill/>
                </a:ln>
                <a:solidFill>
                  <a:srgbClr val="000000"/>
                </a:solidFill>
                <a:effectLst/>
                <a:uLnTx/>
                <a:uFillTx/>
                <a:latin typeface="Arial"/>
                <a:cs typeface="Arial"/>
                <a:sym typeface="Arial"/>
                <a:hlinkClick r:id="rId7"/>
              </a:rPr>
              <a:t>https://callisto-formation.fr/pluginfile.php/13539/mod_resource/content/1/01_FOSTER_Science%20ouverte_bonnes_pratiques_recherche_FRADAPT_Inist-CNRS.pdf</a:t>
            </a:r>
            <a:endParaRPr kumimoji="0" lang="fr-FR" sz="1200" b="0" i="0" u="none" strike="noStrike" kern="0" cap="none" spc="0" normalizeH="0" baseline="0" noProof="0" dirty="0">
              <a:ln>
                <a:noFill/>
              </a:ln>
              <a:solidFill>
                <a:srgbClr val="000000"/>
              </a:solidFill>
              <a:effectLst/>
              <a:uLnTx/>
              <a:uFillTx/>
              <a:latin typeface="Arial"/>
              <a:cs typeface="Arial"/>
              <a:sym typeface="Arial"/>
            </a:endParaRPr>
          </a:p>
          <a:p>
            <a:pPr marL="214313" marR="0" lvl="0" indent="-214313" algn="l" defTabSz="257175" rtl="0" eaLnBrk="1" fontAlgn="auto" latinLnBrk="0" hangingPunct="1">
              <a:lnSpc>
                <a:spcPct val="100000"/>
              </a:lnSpc>
              <a:spcBef>
                <a:spcPts val="450"/>
              </a:spcBef>
              <a:spcAft>
                <a:spcPts val="450"/>
              </a:spcAft>
              <a:buClr>
                <a:srgbClr val="FF1572"/>
              </a:buClr>
              <a:buSzTx/>
              <a:buFont typeface="Wingdings" panose="05000000000000000000" pitchFamily="2" charset="2"/>
              <a:buChar char="§"/>
              <a:tabLst/>
              <a:defRPr/>
            </a:pPr>
            <a:r>
              <a:rPr kumimoji="0" lang="fr-FR" sz="1200" b="0" i="0" u="none" strike="noStrike" kern="1200" cap="none" spc="0" normalizeH="0" baseline="0" noProof="0" dirty="0">
                <a:ln>
                  <a:noFill/>
                </a:ln>
                <a:solidFill>
                  <a:prstClr val="black"/>
                </a:solidFill>
                <a:effectLst/>
                <a:uLnTx/>
                <a:uFillTx/>
                <a:latin typeface="Arial"/>
                <a:cs typeface="Arial"/>
                <a:sym typeface="Arial"/>
              </a:rPr>
              <a:t>Entrepôts de données de recherche : mesurer l'impact de l'Open Science à l'aune de la consultation des jeux de données déposés. V </a:t>
            </a:r>
            <a:r>
              <a:rPr kumimoji="0" lang="fr-FR" sz="1200" b="0" i="0" u="none" strike="noStrike" kern="1200" cap="none" spc="0" normalizeH="0" baseline="0" noProof="0" dirty="0" err="1">
                <a:ln>
                  <a:noFill/>
                </a:ln>
                <a:solidFill>
                  <a:prstClr val="black"/>
                </a:solidFill>
                <a:effectLst/>
                <a:uLnTx/>
                <a:uFillTx/>
                <a:latin typeface="Arial"/>
                <a:cs typeface="Arial"/>
                <a:sym typeface="Arial"/>
              </a:rPr>
              <a:t>Rebouillat</a:t>
            </a:r>
            <a:r>
              <a:rPr kumimoji="0" lang="fr-FR" sz="1200" b="0" i="0" u="none" strike="noStrike" kern="1200" cap="none" spc="0" normalizeH="0" baseline="0" noProof="0" dirty="0">
                <a:ln>
                  <a:noFill/>
                </a:ln>
                <a:solidFill>
                  <a:prstClr val="black"/>
                </a:solidFill>
                <a:effectLst/>
                <a:uLnTx/>
                <a:uFillTx/>
                <a:latin typeface="Arial"/>
                <a:cs typeface="Arial"/>
                <a:sym typeface="Arial"/>
              </a:rPr>
              <a:t>. 2020. </a:t>
            </a:r>
            <a:r>
              <a:rPr kumimoji="0" lang="fr-FR" sz="1200" b="0" i="0" u="none" strike="noStrike" kern="1200" cap="none" spc="0" normalizeH="0" baseline="0" noProof="0" dirty="0">
                <a:ln>
                  <a:noFill/>
                </a:ln>
                <a:solidFill>
                  <a:prstClr val="black"/>
                </a:solidFill>
                <a:effectLst/>
                <a:uLnTx/>
                <a:uFillTx/>
                <a:latin typeface="Arial"/>
                <a:cs typeface="Arial"/>
                <a:sym typeface="Arial"/>
                <a:hlinkClick r:id="rId8"/>
              </a:rPr>
              <a:t>⟨hal-02928817⟩</a:t>
            </a:r>
            <a:endParaRPr kumimoji="0" lang="fr-FR" sz="1200" b="0" i="0" u="none" strike="noStrike" kern="1200" cap="none" spc="0" normalizeH="0" baseline="0" noProof="0" dirty="0">
              <a:ln>
                <a:noFill/>
              </a:ln>
              <a:solidFill>
                <a:prstClr val="black"/>
              </a:solidFill>
              <a:effectLst/>
              <a:uLnTx/>
              <a:uFillTx/>
              <a:latin typeface="Arial"/>
              <a:cs typeface="Arial"/>
              <a:sym typeface="Arial"/>
            </a:endParaRPr>
          </a:p>
          <a:p>
            <a:pPr marL="214313" marR="0" lvl="0" indent="-214313" algn="l" defTabSz="257175" rtl="0" eaLnBrk="1" fontAlgn="auto" latinLnBrk="0" hangingPunct="1">
              <a:lnSpc>
                <a:spcPct val="100000"/>
              </a:lnSpc>
              <a:spcBef>
                <a:spcPts val="450"/>
              </a:spcBef>
              <a:spcAft>
                <a:spcPts val="450"/>
              </a:spcAft>
              <a:buClr>
                <a:srgbClr val="FF1572"/>
              </a:buClr>
              <a:buSzTx/>
              <a:buFont typeface="Wingdings" panose="05000000000000000000" pitchFamily="2" charset="2"/>
              <a:buChar char="§"/>
              <a:tabLst/>
              <a:defRPr/>
            </a:pPr>
            <a:r>
              <a:rPr kumimoji="0" lang="fr-FR" sz="1200" b="0" i="0" u="none" strike="noStrike" kern="1200" cap="none" spc="0" normalizeH="0" baseline="0" noProof="0" dirty="0">
                <a:ln>
                  <a:noFill/>
                </a:ln>
                <a:solidFill>
                  <a:prstClr val="black"/>
                </a:solidFill>
                <a:effectLst/>
                <a:uLnTx/>
                <a:uFillTx/>
                <a:latin typeface="Arial"/>
                <a:ea typeface="+mn-ea"/>
                <a:cs typeface="Arial"/>
                <a:sym typeface="Arial"/>
              </a:rPr>
              <a:t>Vidéos de EOSC. 2022. </a:t>
            </a:r>
            <a:r>
              <a:rPr kumimoji="0" lang="fr-FR" sz="1200" b="0" i="0" u="none" strike="noStrike" kern="1200" cap="none" spc="0" normalizeH="0" baseline="0" noProof="0" dirty="0">
                <a:ln>
                  <a:noFill/>
                </a:ln>
                <a:solidFill>
                  <a:prstClr val="black"/>
                </a:solidFill>
                <a:effectLst/>
                <a:uLnTx/>
                <a:uFillTx/>
                <a:latin typeface="Arial"/>
                <a:ea typeface="+mn-ea"/>
                <a:cs typeface="Arial"/>
                <a:sym typeface="Arial"/>
                <a:hlinkClick r:id="rId9"/>
              </a:rPr>
              <a:t>https://www.eosc-pillar.eu/node/397?utm_campaign=Data%20veille&amp;utm_medium=email&amp;utm_source=Revue%20newsletter</a:t>
            </a:r>
            <a:endParaRPr kumimoji="0" lang="fr-FR" sz="900" b="0" i="0" u="none" strike="noStrike" kern="1200" cap="none" spc="0" normalizeH="0" baseline="0" noProof="0" dirty="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183133071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8" name="Image 17">
            <a:extLst>
              <a:ext uri="{FF2B5EF4-FFF2-40B4-BE49-F238E27FC236}">
                <a16:creationId xmlns:a16="http://schemas.microsoft.com/office/drawing/2014/main" id="{D36737D9-9E04-44CA-8D9B-028D5BC643CA}"/>
              </a:ext>
            </a:extLst>
          </p:cNvPr>
          <p:cNvPicPr>
            <a:picLocks noChangeAspect="1"/>
          </p:cNvPicPr>
          <p:nvPr/>
        </p:nvPicPr>
        <p:blipFill>
          <a:blip r:embed="rId3"/>
          <a:stretch>
            <a:fillRect/>
          </a:stretch>
        </p:blipFill>
        <p:spPr>
          <a:xfrm>
            <a:off x="6129398" y="4833871"/>
            <a:ext cx="688321" cy="242477"/>
          </a:xfrm>
          <a:prstGeom prst="rect">
            <a:avLst/>
          </a:prstGeom>
        </p:spPr>
      </p:pic>
      <p:sp>
        <p:nvSpPr>
          <p:cNvPr id="24" name="Google Shape;105;p8">
            <a:extLst>
              <a:ext uri="{FF2B5EF4-FFF2-40B4-BE49-F238E27FC236}">
                <a16:creationId xmlns:a16="http://schemas.microsoft.com/office/drawing/2014/main" id="{97A72EBE-9C65-4944-9DA8-1A7031BAB9F3}"/>
              </a:ext>
            </a:extLst>
          </p:cNvPr>
          <p:cNvSpPr txBox="1">
            <a:spLocks/>
          </p:cNvSpPr>
          <p:nvPr/>
        </p:nvSpPr>
        <p:spPr>
          <a:xfrm>
            <a:off x="168166" y="44161"/>
            <a:ext cx="6589844"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Liens utiles</a:t>
            </a:r>
            <a:endParaRPr kumimoji="0" lang="fr-FR" sz="2600" b="1" i="1" u="none" strike="noStrike" kern="0" cap="none" spc="0" normalizeH="0" baseline="0" noProof="0" dirty="0">
              <a:ln>
                <a:noFill/>
              </a:ln>
              <a:solidFill>
                <a:prstClr val="black"/>
              </a:solidFill>
              <a:effectLst/>
              <a:uLnTx/>
              <a:uFillTx/>
              <a:latin typeface="Oswald"/>
              <a:sym typeface="Oswald"/>
            </a:endParaRPr>
          </a:p>
        </p:txBody>
      </p:sp>
      <p:sp>
        <p:nvSpPr>
          <p:cNvPr id="25" name="Rectangle 24">
            <a:extLst>
              <a:ext uri="{FF2B5EF4-FFF2-40B4-BE49-F238E27FC236}">
                <a16:creationId xmlns:a16="http://schemas.microsoft.com/office/drawing/2014/main" id="{35CEF3C7-1049-4B27-8DB4-74CA330A229A}"/>
              </a:ext>
            </a:extLst>
          </p:cNvPr>
          <p:cNvSpPr/>
          <p:nvPr/>
        </p:nvSpPr>
        <p:spPr>
          <a:xfrm>
            <a:off x="374162" y="756356"/>
            <a:ext cx="6383847" cy="1687641"/>
          </a:xfrm>
          <a:prstGeom prst="rect">
            <a:avLst/>
          </a:prstGeom>
        </p:spPr>
        <p:txBody>
          <a:bodyPr wrap="square">
            <a:spAutoFit/>
          </a:bodyPr>
          <a:lstStyle/>
          <a:p>
            <a:pPr marL="160735" marR="0" lvl="0" indent="-160735" algn="l" defTabSz="257175" rtl="0" eaLnBrk="1" fontAlgn="auto" latinLnBrk="0" hangingPunct="1">
              <a:lnSpc>
                <a:spcPct val="100000"/>
              </a:lnSpc>
              <a:spcBef>
                <a:spcPts val="450"/>
              </a:spcBef>
              <a:spcAft>
                <a:spcPts val="450"/>
              </a:spcAft>
              <a:buClr>
                <a:srgbClr val="FF1572"/>
              </a:buClr>
              <a:buSzTx/>
              <a:buFont typeface="Wingdings" panose="05000000000000000000" pitchFamily="2" charset="2"/>
              <a:buChar char="Ø"/>
              <a:tabLst/>
              <a:defRPr/>
            </a:pPr>
            <a:r>
              <a:rPr kumimoji="0" lang="fr-FR" sz="2000" b="0" i="0" u="none" strike="noStrike" kern="1200" cap="none" spc="0" normalizeH="0" baseline="0" noProof="0" dirty="0">
                <a:ln>
                  <a:noFill/>
                </a:ln>
                <a:solidFill>
                  <a:prstClr val="black"/>
                </a:solidFill>
                <a:effectLst/>
                <a:uLnTx/>
                <a:uFillTx/>
                <a:latin typeface="Arial"/>
                <a:ea typeface="+mn-ea"/>
                <a:cs typeface="Arial"/>
                <a:sym typeface="Arial"/>
              </a:rPr>
              <a:t> </a:t>
            </a:r>
            <a:r>
              <a:rPr kumimoji="0" lang="fr-FR" sz="2000" b="0" i="0" u="none" strike="noStrike" kern="0" cap="none" spc="0" normalizeH="0" baseline="0" noProof="0" dirty="0">
                <a:ln>
                  <a:noFill/>
                </a:ln>
                <a:solidFill>
                  <a:srgbClr val="0066FF"/>
                </a:solidFill>
                <a:effectLst/>
                <a:uLnTx/>
                <a:uFillTx/>
                <a:latin typeface="Arial"/>
                <a:cs typeface="Arial"/>
                <a:sym typeface="Arial"/>
              </a:rPr>
              <a:t> Produits par le CIRAD</a:t>
            </a:r>
          </a:p>
          <a:p>
            <a:pPr marL="469106" marR="0" lvl="0" indent="-160735" algn="l" defTabSz="257175" rtl="0" eaLnBrk="1" fontAlgn="auto" latinLnBrk="0" hangingPunct="1">
              <a:lnSpc>
                <a:spcPct val="100000"/>
              </a:lnSpc>
              <a:spcBef>
                <a:spcPts val="338"/>
              </a:spcBef>
              <a:spcAft>
                <a:spcPts val="0"/>
              </a:spcAft>
              <a:buClr>
                <a:srgbClr val="FF1572"/>
              </a:buClr>
              <a:buSzTx/>
              <a:buFont typeface="Wingdings" panose="05000000000000000000" pitchFamily="2" charset="2"/>
              <a:buChar char="§"/>
              <a:tabLst/>
              <a:defRPr/>
            </a:pPr>
            <a:r>
              <a:rPr kumimoji="0" lang="fr-FR" sz="1200" b="0" i="0" u="none" strike="noStrike" kern="1200" cap="none" spc="0" normalizeH="0" baseline="0" noProof="0" dirty="0">
                <a:ln>
                  <a:noFill/>
                </a:ln>
                <a:solidFill>
                  <a:prstClr val="black"/>
                </a:solidFill>
                <a:effectLst/>
                <a:uLnTx/>
                <a:uFillTx/>
                <a:latin typeface="Arial"/>
                <a:cs typeface="Arial"/>
                <a:sym typeface="Arial"/>
              </a:rPr>
              <a:t>Publier un </a:t>
            </a:r>
            <a:r>
              <a:rPr kumimoji="0" lang="fr-FR" sz="1200" b="0" i="1" u="none" strike="noStrike" kern="1200" cap="none" spc="0" normalizeH="0" baseline="0" noProof="0" dirty="0">
                <a:ln>
                  <a:noFill/>
                </a:ln>
                <a:solidFill>
                  <a:prstClr val="black"/>
                </a:solidFill>
                <a:effectLst/>
                <a:uLnTx/>
                <a:uFillTx/>
                <a:latin typeface="Arial"/>
                <a:cs typeface="Arial"/>
                <a:sym typeface="Arial"/>
              </a:rPr>
              <a:t>Data paper </a:t>
            </a:r>
            <a:r>
              <a:rPr kumimoji="0" lang="fr-FR" sz="1200" b="0" i="0" u="none" strike="noStrike" kern="1200" cap="none" spc="0" normalizeH="0" baseline="0" noProof="0" dirty="0">
                <a:ln>
                  <a:noFill/>
                </a:ln>
                <a:solidFill>
                  <a:prstClr val="black"/>
                </a:solidFill>
                <a:effectLst/>
                <a:uLnTx/>
                <a:uFillTx/>
                <a:latin typeface="Arial"/>
                <a:cs typeface="Arial"/>
                <a:sym typeface="Arial"/>
              </a:rPr>
              <a:t>(2022) </a:t>
            </a:r>
            <a:r>
              <a:rPr kumimoji="0" lang="fr-FR" sz="1200" b="0" i="1" u="none" strike="noStrike" kern="1200" cap="none" spc="0" normalizeH="0" baseline="0" noProof="0" dirty="0">
                <a:ln>
                  <a:noFill/>
                </a:ln>
                <a:solidFill>
                  <a:prstClr val="black"/>
                </a:solidFill>
                <a:effectLst/>
                <a:uLnTx/>
                <a:uFillTx/>
                <a:latin typeface="Arial"/>
                <a:cs typeface="Arial"/>
                <a:sym typeface="Arial"/>
              </a:rPr>
              <a:t>- </a:t>
            </a:r>
            <a:r>
              <a:rPr kumimoji="0" lang="fr-FR" sz="1200" b="0" i="0" u="none" strike="noStrike" kern="1200" cap="none" spc="0" normalizeH="0" baseline="0" noProof="0" dirty="0">
                <a:ln>
                  <a:noFill/>
                </a:ln>
                <a:solidFill>
                  <a:prstClr val="black"/>
                </a:solidFill>
                <a:effectLst/>
                <a:uLnTx/>
                <a:uFillTx/>
                <a:latin typeface="Arial"/>
                <a:cs typeface="Arial"/>
                <a:sym typeface="Arial"/>
              </a:rPr>
              <a:t>avec la liste des revues publiant des </a:t>
            </a:r>
            <a:r>
              <a:rPr kumimoji="0" lang="fr-FR" sz="1200" b="0" i="1" u="none" strike="noStrike" kern="1200" cap="none" spc="0" normalizeH="0" baseline="0" noProof="0" dirty="0">
                <a:ln>
                  <a:noFill/>
                </a:ln>
                <a:solidFill>
                  <a:prstClr val="black"/>
                </a:solidFill>
                <a:effectLst/>
                <a:uLnTx/>
                <a:uFillTx/>
                <a:latin typeface="Arial"/>
                <a:cs typeface="Arial"/>
                <a:sym typeface="Arial"/>
              </a:rPr>
              <a:t>Data papers</a:t>
            </a:r>
            <a:r>
              <a:rPr kumimoji="0" lang="fr-FR" sz="1200" b="0" i="0" u="none" strike="noStrike" kern="1200" cap="none" spc="0" normalizeH="0" baseline="0" noProof="0" dirty="0">
                <a:ln>
                  <a:noFill/>
                </a:ln>
                <a:solidFill>
                  <a:prstClr val="black"/>
                </a:solidFill>
                <a:effectLst/>
                <a:uLnTx/>
                <a:uFillTx/>
                <a:latin typeface="Arial"/>
                <a:cs typeface="Arial"/>
                <a:sym typeface="Arial"/>
              </a:rPr>
              <a:t>. </a:t>
            </a:r>
            <a:r>
              <a:rPr kumimoji="0" lang="fr-FR" sz="1200" b="0" i="0" u="none" strike="noStrike" kern="0" cap="none" spc="0" normalizeH="0" baseline="0" noProof="0" dirty="0">
                <a:ln>
                  <a:noFill/>
                </a:ln>
                <a:solidFill>
                  <a:srgbClr val="000000"/>
                </a:solidFill>
                <a:effectLst/>
                <a:uLnTx/>
                <a:uFillTx/>
                <a:latin typeface="Arial"/>
                <a:cs typeface="Arial"/>
                <a:sym typeface="Arial"/>
                <a:hlinkClick r:id="rId4" tooltip="Lien vers https://doi.org/10.18167/coopist/0057"/>
              </a:rPr>
              <a:t>https://doi.org/10.18167/coopist/0057</a:t>
            </a:r>
            <a:endParaRPr kumimoji="0" lang="fr-FR" sz="1200" b="0" i="0" u="none" strike="noStrike" kern="0" cap="none" spc="0" normalizeH="0" baseline="0" noProof="0" dirty="0">
              <a:ln>
                <a:noFill/>
              </a:ln>
              <a:solidFill>
                <a:srgbClr val="000000"/>
              </a:solidFill>
              <a:effectLst/>
              <a:uLnTx/>
              <a:uFillTx/>
              <a:latin typeface="Arial"/>
              <a:cs typeface="Arial"/>
              <a:sym typeface="Arial"/>
            </a:endParaRPr>
          </a:p>
          <a:p>
            <a:pPr marL="469106" marR="0" lvl="0" indent="-160735" algn="l" defTabSz="257175" rtl="0" eaLnBrk="1" fontAlgn="auto" latinLnBrk="0" hangingPunct="1">
              <a:lnSpc>
                <a:spcPct val="100000"/>
              </a:lnSpc>
              <a:spcBef>
                <a:spcPts val="338"/>
              </a:spcBef>
              <a:spcAft>
                <a:spcPts val="0"/>
              </a:spcAft>
              <a:buClr>
                <a:srgbClr val="FF1572"/>
              </a:buClr>
              <a:buSzTx/>
              <a:buFont typeface="Wingdings" panose="05000000000000000000" pitchFamily="2" charset="2"/>
              <a:buChar char="§"/>
              <a:tabLst/>
              <a:defRPr/>
            </a:pPr>
            <a:r>
              <a:rPr kumimoji="0" lang="fr-FR" sz="1200" b="0" i="0" u="none" strike="noStrike" kern="1200" cap="none" spc="0" normalizeH="0" baseline="0" noProof="0" dirty="0" err="1">
                <a:ln>
                  <a:noFill/>
                </a:ln>
                <a:solidFill>
                  <a:prstClr val="black"/>
                </a:solidFill>
                <a:effectLst/>
                <a:uLnTx/>
                <a:uFillTx/>
                <a:latin typeface="Arial"/>
                <a:cs typeface="Arial"/>
                <a:sym typeface="Arial"/>
              </a:rPr>
              <a:t>Wébinaire</a:t>
            </a:r>
            <a:r>
              <a:rPr kumimoji="0" lang="fr-FR" sz="1200" b="0" i="0" u="none" strike="noStrike" kern="1200" cap="none" spc="0" normalizeH="0" baseline="0" noProof="0" dirty="0">
                <a:ln>
                  <a:noFill/>
                </a:ln>
                <a:solidFill>
                  <a:prstClr val="black"/>
                </a:solidFill>
                <a:effectLst/>
                <a:uLnTx/>
                <a:uFillTx/>
                <a:latin typeface="Arial"/>
                <a:cs typeface="Arial"/>
                <a:sym typeface="Arial"/>
              </a:rPr>
              <a:t>: Data Papers : quand ? Comment ? Pourquoi ? Laurence Dedieu. 05/07/2022. </a:t>
            </a:r>
            <a:r>
              <a:rPr kumimoji="0" lang="fr-FR" sz="1200" b="0" i="0" u="none" strike="noStrike" kern="1200" cap="none" spc="0" normalizeH="0" baseline="0" noProof="0" dirty="0">
                <a:ln>
                  <a:noFill/>
                </a:ln>
                <a:solidFill>
                  <a:prstClr val="black"/>
                </a:solidFill>
                <a:effectLst/>
                <a:uLnTx/>
                <a:uFillTx/>
                <a:latin typeface="Arial"/>
                <a:cs typeface="Arial"/>
                <a:sym typeface="Arial"/>
                <a:hlinkClick r:id="rId5"/>
              </a:rPr>
              <a:t>https://www.youtube.com/watch?v=SCW3xNxK4PU</a:t>
            </a:r>
            <a:endParaRPr kumimoji="0" lang="fr-FR" sz="1200" b="0" i="0" u="none" strike="noStrike" kern="1200" cap="none" spc="0" normalizeH="0" baseline="0" noProof="0" dirty="0">
              <a:ln>
                <a:noFill/>
              </a:ln>
              <a:solidFill>
                <a:prstClr val="black"/>
              </a:solidFill>
              <a:effectLst/>
              <a:uLnTx/>
              <a:uFillTx/>
              <a:latin typeface="Arial"/>
              <a:cs typeface="Arial"/>
              <a:sym typeface="Arial"/>
            </a:endParaRPr>
          </a:p>
          <a:p>
            <a:pPr marL="469106" marR="0" lvl="0" indent="-160735" algn="l" defTabSz="257175" rtl="0" eaLnBrk="1" fontAlgn="auto" latinLnBrk="0" hangingPunct="1">
              <a:lnSpc>
                <a:spcPct val="100000"/>
              </a:lnSpc>
              <a:spcBef>
                <a:spcPts val="338"/>
              </a:spcBef>
              <a:spcAft>
                <a:spcPts val="0"/>
              </a:spcAft>
              <a:buClr>
                <a:srgbClr val="FF1572"/>
              </a:buClr>
              <a:buSzTx/>
              <a:buFont typeface="Wingdings" panose="05000000000000000000" pitchFamily="2" charset="2"/>
              <a:buChar char="§"/>
              <a:tabLst/>
              <a:defRPr/>
            </a:pPr>
            <a:r>
              <a:rPr kumimoji="0" lang="fr-FR" sz="1200" b="0" i="0" u="none" strike="noStrike" kern="1200" cap="none" spc="0" normalizeH="0" baseline="0" noProof="0" dirty="0">
                <a:ln>
                  <a:noFill/>
                </a:ln>
                <a:solidFill>
                  <a:prstClr val="black"/>
                </a:solidFill>
                <a:effectLst/>
                <a:uLnTx/>
                <a:uFillTx/>
                <a:latin typeface="Arial"/>
                <a:cs typeface="Arial"/>
                <a:sym typeface="Arial"/>
              </a:rPr>
              <a:t>Déposer des données de recherche dans un entrepôt (2020). </a:t>
            </a:r>
            <a:r>
              <a:rPr kumimoji="0" lang="fr-FR" sz="1200" b="0" i="0" u="none" strike="noStrike" kern="0" cap="none" spc="0" normalizeH="0" baseline="0" noProof="0" dirty="0">
                <a:ln>
                  <a:noFill/>
                </a:ln>
                <a:solidFill>
                  <a:srgbClr val="000000"/>
                </a:solidFill>
                <a:effectLst/>
                <a:uLnTx/>
                <a:uFillTx/>
                <a:latin typeface="Arial"/>
                <a:cs typeface="Arial"/>
                <a:sym typeface="Arial"/>
                <a:hlinkClick r:id="rId6" tooltip="Lien vers https://doi.org/10.18167/coopist/0070"/>
              </a:rPr>
              <a:t>https://doi.org/10.18167/coopist/0070</a:t>
            </a:r>
            <a:endParaRPr kumimoji="0" lang="fr-FR" sz="1200" b="0" i="0" u="none" strike="noStrike" kern="1200" cap="none" spc="0" normalizeH="0" baseline="0" noProof="0" dirty="0">
              <a:ln>
                <a:noFill/>
              </a:ln>
              <a:solidFill>
                <a:prstClr val="black"/>
              </a:solidFill>
              <a:effectLst/>
              <a:uLnTx/>
              <a:uFillTx/>
              <a:latin typeface="Arial"/>
              <a:cs typeface="Arial"/>
              <a:sym typeface="Arial"/>
            </a:endParaRPr>
          </a:p>
        </p:txBody>
      </p:sp>
      <p:sp>
        <p:nvSpPr>
          <p:cNvPr id="5" name="Rectangle 4">
            <a:extLst>
              <a:ext uri="{FF2B5EF4-FFF2-40B4-BE49-F238E27FC236}">
                <a16:creationId xmlns:a16="http://schemas.microsoft.com/office/drawing/2014/main" id="{D9598806-8556-468C-A17A-9995DB28CF17}"/>
              </a:ext>
            </a:extLst>
          </p:cNvPr>
          <p:cNvSpPr/>
          <p:nvPr/>
        </p:nvSpPr>
        <p:spPr>
          <a:xfrm>
            <a:off x="374162" y="2623040"/>
            <a:ext cx="6270172" cy="1064394"/>
          </a:xfrm>
          <a:prstGeom prst="rect">
            <a:avLst/>
          </a:prstGeom>
        </p:spPr>
        <p:txBody>
          <a:bodyPr wrap="square">
            <a:spAutoFit/>
          </a:bodyPr>
          <a:lstStyle/>
          <a:p>
            <a:pPr marL="160735" marR="0" lvl="0" indent="-160735" algn="l" defTabSz="257175" rtl="0" eaLnBrk="1" fontAlgn="auto" latinLnBrk="0" hangingPunct="1">
              <a:lnSpc>
                <a:spcPct val="100000"/>
              </a:lnSpc>
              <a:spcBef>
                <a:spcPts val="450"/>
              </a:spcBef>
              <a:spcAft>
                <a:spcPts val="450"/>
              </a:spcAft>
              <a:buClr>
                <a:srgbClr val="FF1572"/>
              </a:buClr>
              <a:buSzTx/>
              <a:buFont typeface="Wingdings" panose="05000000000000000000" pitchFamily="2" charset="2"/>
              <a:buChar char="Ø"/>
              <a:tabLst/>
              <a:defRPr/>
            </a:pPr>
            <a:r>
              <a:rPr kumimoji="0" lang="fr-FR" sz="1650" b="0" i="0" u="none" strike="noStrike" kern="1200" cap="none" spc="0" normalizeH="0" baseline="0" noProof="0" dirty="0">
                <a:ln>
                  <a:noFill/>
                </a:ln>
                <a:solidFill>
                  <a:prstClr val="black"/>
                </a:solidFill>
                <a:effectLst/>
                <a:uLnTx/>
                <a:uFillTx/>
                <a:latin typeface="Arial"/>
                <a:ea typeface="+mn-ea"/>
                <a:cs typeface="Arial"/>
                <a:sym typeface="Arial"/>
              </a:rPr>
              <a:t> </a:t>
            </a:r>
            <a:r>
              <a:rPr kumimoji="0" lang="fr-FR" sz="2000" b="0" i="0" u="none" strike="noStrike" kern="0" cap="none" spc="0" normalizeH="0" baseline="0" noProof="0" dirty="0">
                <a:ln>
                  <a:noFill/>
                </a:ln>
                <a:solidFill>
                  <a:srgbClr val="0066FF"/>
                </a:solidFill>
                <a:effectLst/>
                <a:uLnTx/>
                <a:uFillTx/>
                <a:latin typeface="Arial"/>
                <a:cs typeface="Arial"/>
                <a:sym typeface="Arial"/>
              </a:rPr>
              <a:t>Produits par le GBIF </a:t>
            </a:r>
            <a:r>
              <a:rPr kumimoji="0" lang="fr-FR" sz="1600" b="0" i="0" u="none" strike="noStrike" kern="0" cap="none" spc="0" normalizeH="0" baseline="0" noProof="0" dirty="0">
                <a:ln>
                  <a:noFill/>
                </a:ln>
                <a:solidFill>
                  <a:srgbClr val="0066FF"/>
                </a:solidFill>
                <a:effectLst/>
                <a:uLnTx/>
                <a:uFillTx/>
                <a:latin typeface="Arial"/>
                <a:cs typeface="Arial"/>
                <a:sym typeface="Arial"/>
              </a:rPr>
              <a:t>(plateforme mondiale de biodiversité)</a:t>
            </a:r>
          </a:p>
          <a:p>
            <a:pPr marL="271463" marR="0" lvl="0" indent="201216" algn="l" defTabSz="257175" rtl="0" eaLnBrk="1" fontAlgn="auto" latinLnBrk="0" hangingPunct="1">
              <a:lnSpc>
                <a:spcPct val="100000"/>
              </a:lnSpc>
              <a:spcBef>
                <a:spcPts val="338"/>
              </a:spcBef>
              <a:spcAft>
                <a:spcPts val="0"/>
              </a:spcAft>
              <a:buClr>
                <a:srgbClr val="FF1572"/>
              </a:buClr>
              <a:buSzTx/>
              <a:buFont typeface="Wingdings" panose="05000000000000000000" pitchFamily="2" charset="2"/>
              <a:buChar char="§"/>
              <a:tabLst/>
              <a:defRPr/>
            </a:pPr>
            <a:r>
              <a:rPr kumimoji="0" lang="fr-FR" sz="1200" b="0" i="1" u="none" strike="noStrike" kern="1200" cap="none" spc="0" normalizeH="0" baseline="0" noProof="0" dirty="0">
                <a:ln>
                  <a:noFill/>
                </a:ln>
                <a:solidFill>
                  <a:prstClr val="black"/>
                </a:solidFill>
                <a:effectLst/>
                <a:uLnTx/>
                <a:uFillTx/>
                <a:latin typeface="Arial"/>
                <a:ea typeface="+mn-ea"/>
                <a:cs typeface="Arial"/>
                <a:sym typeface="Arial"/>
              </a:rPr>
              <a:t>Data papers</a:t>
            </a:r>
            <a:r>
              <a:rPr kumimoji="0" lang="fr-FR" sz="1200" b="0" i="0" u="none" strike="noStrike" kern="1200" cap="none" spc="0" normalizeH="0" baseline="0" noProof="0" dirty="0">
                <a:ln>
                  <a:noFill/>
                </a:ln>
                <a:solidFill>
                  <a:prstClr val="black"/>
                </a:solidFill>
                <a:effectLst/>
                <a:uLnTx/>
                <a:uFillTx/>
                <a:latin typeface="Arial"/>
                <a:ea typeface="+mn-ea"/>
                <a:cs typeface="Arial"/>
                <a:sym typeface="Arial"/>
              </a:rPr>
              <a:t> et biodiversité :  </a:t>
            </a:r>
            <a:r>
              <a:rPr kumimoji="0" lang="fr-FR" sz="1200" b="0" i="0" u="none" strike="noStrike" kern="1200" cap="none" spc="0" normalizeH="0" baseline="0" noProof="0" dirty="0">
                <a:ln>
                  <a:noFill/>
                </a:ln>
                <a:solidFill>
                  <a:prstClr val="black"/>
                </a:solidFill>
                <a:effectLst/>
                <a:uLnTx/>
                <a:uFillTx/>
                <a:latin typeface="Arial"/>
                <a:ea typeface="+mn-ea"/>
                <a:cs typeface="Arial"/>
                <a:sym typeface="Arial"/>
                <a:hlinkClick r:id="rId7"/>
              </a:rPr>
              <a:t>https://www.gbif.org/data-papers</a:t>
            </a:r>
            <a:r>
              <a:rPr kumimoji="0" lang="fr-FR" sz="1200" b="0" i="0" u="none" strike="noStrike" kern="1200" cap="none" spc="0" normalizeH="0" baseline="0" noProof="0" dirty="0">
                <a:ln>
                  <a:noFill/>
                </a:ln>
                <a:solidFill>
                  <a:prstClr val="black"/>
                </a:solidFill>
                <a:effectLst/>
                <a:uLnTx/>
                <a:uFillTx/>
                <a:latin typeface="Arial"/>
                <a:ea typeface="+mn-ea"/>
                <a:cs typeface="Arial"/>
                <a:sym typeface="Arial"/>
              </a:rPr>
              <a:t>  </a:t>
            </a:r>
          </a:p>
          <a:p>
            <a:pPr marL="271463" marR="0" lvl="0" indent="201216" algn="l" defTabSz="257175" rtl="0" eaLnBrk="1" fontAlgn="auto" latinLnBrk="0" hangingPunct="1">
              <a:lnSpc>
                <a:spcPct val="100000"/>
              </a:lnSpc>
              <a:spcBef>
                <a:spcPts val="338"/>
              </a:spcBef>
              <a:spcAft>
                <a:spcPts val="0"/>
              </a:spcAft>
              <a:buClr>
                <a:srgbClr val="FF1572"/>
              </a:buClr>
              <a:buSzTx/>
              <a:buFont typeface="Wingdings" panose="05000000000000000000" pitchFamily="2" charset="2"/>
              <a:buChar char="§"/>
              <a:tabLst/>
              <a:defRPr/>
            </a:pPr>
            <a:r>
              <a:rPr kumimoji="0" lang="fr-FR" sz="1200" b="0" i="0" u="none" strike="noStrike" kern="1200" cap="none" spc="0" normalizeH="0" baseline="0" noProof="0" dirty="0" err="1">
                <a:ln>
                  <a:noFill/>
                </a:ln>
                <a:solidFill>
                  <a:prstClr val="black"/>
                </a:solidFill>
                <a:effectLst/>
                <a:uLnTx/>
                <a:uFillTx/>
                <a:latin typeface="Arial"/>
                <a:ea typeface="+mn-ea"/>
                <a:cs typeface="Arial"/>
                <a:sym typeface="Arial"/>
              </a:rPr>
              <a:t>Wébinaire</a:t>
            </a:r>
            <a:r>
              <a:rPr kumimoji="0" lang="fr-FR" sz="1200" b="0" i="0" u="none" strike="noStrike" kern="1200" cap="none" spc="0" normalizeH="0" baseline="0" noProof="0" dirty="0">
                <a:ln>
                  <a:noFill/>
                </a:ln>
                <a:solidFill>
                  <a:prstClr val="black"/>
                </a:solidFill>
                <a:effectLst/>
                <a:uLnTx/>
                <a:uFillTx/>
                <a:latin typeface="Arial"/>
                <a:ea typeface="+mn-ea"/>
                <a:cs typeface="Arial"/>
                <a:sym typeface="Arial"/>
              </a:rPr>
              <a:t> sur les </a:t>
            </a:r>
            <a:r>
              <a:rPr kumimoji="0" lang="fr-FR" sz="1200" b="0" i="1" u="none" strike="noStrike" kern="1200" cap="none" spc="0" normalizeH="0" baseline="0" noProof="0" dirty="0">
                <a:ln>
                  <a:noFill/>
                </a:ln>
                <a:solidFill>
                  <a:prstClr val="black"/>
                </a:solidFill>
                <a:effectLst/>
                <a:uLnTx/>
                <a:uFillTx/>
                <a:latin typeface="Arial"/>
                <a:ea typeface="+mn-ea"/>
                <a:cs typeface="Arial"/>
                <a:sym typeface="Arial"/>
              </a:rPr>
              <a:t>Data papers </a:t>
            </a:r>
            <a:r>
              <a:rPr kumimoji="0" lang="fr-FR" sz="1200" b="0" i="0" u="none" strike="noStrike" kern="1200" cap="none" spc="0" normalizeH="0" baseline="0" noProof="0" dirty="0">
                <a:ln>
                  <a:noFill/>
                </a:ln>
                <a:solidFill>
                  <a:prstClr val="black"/>
                </a:solidFill>
                <a:effectLst/>
                <a:uLnTx/>
                <a:uFillTx/>
                <a:latin typeface="Arial"/>
                <a:ea typeface="+mn-ea"/>
                <a:cs typeface="Arial"/>
                <a:sym typeface="Arial"/>
              </a:rPr>
              <a:t>(2018): </a:t>
            </a:r>
            <a:r>
              <a:rPr kumimoji="0" lang="fr-FR" sz="1000" b="0" i="0" u="none" strike="noStrike" kern="1200" cap="none" spc="0" normalizeH="0" baseline="0" noProof="0" dirty="0">
                <a:ln>
                  <a:noFill/>
                </a:ln>
                <a:solidFill>
                  <a:prstClr val="black"/>
                </a:solidFill>
                <a:effectLst/>
                <a:uLnTx/>
                <a:uFillTx/>
                <a:latin typeface="Arial"/>
                <a:ea typeface="+mn-ea"/>
                <a:cs typeface="Arial"/>
                <a:sym typeface="Arial"/>
              </a:rPr>
              <a:t>	</a:t>
            </a:r>
            <a:r>
              <a:rPr kumimoji="0" lang="fr-FR" sz="1000" b="0" i="0" u="none" strike="noStrike" kern="1200" cap="none" spc="0" normalizeH="0" baseline="0" noProof="0" dirty="0">
                <a:ln>
                  <a:noFill/>
                </a:ln>
                <a:solidFill>
                  <a:prstClr val="black"/>
                </a:solidFill>
                <a:effectLst/>
                <a:uLnTx/>
                <a:uFillTx/>
                <a:latin typeface="Arial"/>
                <a:ea typeface="+mn-ea"/>
                <a:cs typeface="Arial"/>
                <a:sym typeface="Arial"/>
                <a:hlinkClick r:id="rId8"/>
              </a:rPr>
              <a:t>https://www.gbif.org/fr/event/7j0sFhaug80CIMqs6aWegK/webinar-introduction-to-data-papers</a:t>
            </a:r>
            <a:endParaRPr kumimoji="0" lang="fr-FR" sz="1000" b="0" i="0" u="none" strike="noStrike" kern="1200" cap="none" spc="0" normalizeH="0" baseline="0" noProof="0" dirty="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232033205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8" name="Image 17">
            <a:extLst>
              <a:ext uri="{FF2B5EF4-FFF2-40B4-BE49-F238E27FC236}">
                <a16:creationId xmlns:a16="http://schemas.microsoft.com/office/drawing/2014/main" id="{D36737D9-9E04-44CA-8D9B-028D5BC643CA}"/>
              </a:ext>
            </a:extLst>
          </p:cNvPr>
          <p:cNvPicPr>
            <a:picLocks noChangeAspect="1"/>
          </p:cNvPicPr>
          <p:nvPr/>
        </p:nvPicPr>
        <p:blipFill>
          <a:blip r:embed="rId3"/>
          <a:stretch>
            <a:fillRect/>
          </a:stretch>
        </p:blipFill>
        <p:spPr>
          <a:xfrm>
            <a:off x="6129398" y="4833871"/>
            <a:ext cx="688321" cy="242477"/>
          </a:xfrm>
          <a:prstGeom prst="rect">
            <a:avLst/>
          </a:prstGeom>
        </p:spPr>
      </p:pic>
      <p:sp>
        <p:nvSpPr>
          <p:cNvPr id="24" name="Google Shape;105;p8">
            <a:extLst>
              <a:ext uri="{FF2B5EF4-FFF2-40B4-BE49-F238E27FC236}">
                <a16:creationId xmlns:a16="http://schemas.microsoft.com/office/drawing/2014/main" id="{97A72EBE-9C65-4944-9DA8-1A7031BAB9F3}"/>
              </a:ext>
            </a:extLst>
          </p:cNvPr>
          <p:cNvSpPr txBox="1">
            <a:spLocks/>
          </p:cNvSpPr>
          <p:nvPr/>
        </p:nvSpPr>
        <p:spPr>
          <a:xfrm>
            <a:off x="168166" y="44161"/>
            <a:ext cx="6589844"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Liens utiles</a:t>
            </a:r>
            <a:endParaRPr kumimoji="0" lang="fr-FR" sz="2600" b="1" i="1" u="none" strike="noStrike" kern="0" cap="none" spc="0" normalizeH="0" baseline="0" noProof="0" dirty="0">
              <a:ln>
                <a:noFill/>
              </a:ln>
              <a:solidFill>
                <a:prstClr val="black"/>
              </a:solidFill>
              <a:effectLst/>
              <a:uLnTx/>
              <a:uFillTx/>
              <a:latin typeface="Oswald"/>
              <a:sym typeface="Oswald"/>
            </a:endParaRPr>
          </a:p>
        </p:txBody>
      </p:sp>
      <p:sp>
        <p:nvSpPr>
          <p:cNvPr id="25" name="Rectangle 24">
            <a:extLst>
              <a:ext uri="{FF2B5EF4-FFF2-40B4-BE49-F238E27FC236}">
                <a16:creationId xmlns:a16="http://schemas.microsoft.com/office/drawing/2014/main" id="{35CEF3C7-1049-4B27-8DB4-74CA330A229A}"/>
              </a:ext>
            </a:extLst>
          </p:cNvPr>
          <p:cNvSpPr/>
          <p:nvPr/>
        </p:nvSpPr>
        <p:spPr>
          <a:xfrm>
            <a:off x="374162" y="756356"/>
            <a:ext cx="6383847" cy="3349635"/>
          </a:xfrm>
          <a:prstGeom prst="rect">
            <a:avLst/>
          </a:prstGeom>
        </p:spPr>
        <p:txBody>
          <a:bodyPr wrap="square">
            <a:spAutoFit/>
          </a:bodyPr>
          <a:lstStyle/>
          <a:p>
            <a:pPr marL="160735" marR="0" lvl="0" indent="-160735" algn="l" defTabSz="257175" rtl="0" eaLnBrk="1" fontAlgn="auto" latinLnBrk="0" hangingPunct="1">
              <a:lnSpc>
                <a:spcPct val="100000"/>
              </a:lnSpc>
              <a:spcBef>
                <a:spcPts val="450"/>
              </a:spcBef>
              <a:spcAft>
                <a:spcPts val="450"/>
              </a:spcAft>
              <a:buClr>
                <a:srgbClr val="FF1572"/>
              </a:buClr>
              <a:buSzTx/>
              <a:buFont typeface="Wingdings" panose="05000000000000000000" pitchFamily="2" charset="2"/>
              <a:buChar char="Ø"/>
              <a:tabLst/>
              <a:defRPr/>
            </a:pPr>
            <a:r>
              <a:rPr kumimoji="0" lang="fr-FR" sz="2000" b="0" i="0" u="none" strike="noStrike" kern="1200" cap="none" spc="0" normalizeH="0" baseline="0" noProof="0" dirty="0">
                <a:ln>
                  <a:noFill/>
                </a:ln>
                <a:solidFill>
                  <a:prstClr val="black"/>
                </a:solidFill>
                <a:effectLst/>
                <a:uLnTx/>
                <a:uFillTx/>
                <a:latin typeface="Arial"/>
                <a:ea typeface="+mn-ea"/>
                <a:cs typeface="Arial"/>
                <a:sym typeface="Arial"/>
              </a:rPr>
              <a:t> </a:t>
            </a:r>
            <a:r>
              <a:rPr kumimoji="0" lang="fr-FR" sz="2000" b="0" i="0" u="none" strike="noStrike" kern="0" cap="none" spc="0" normalizeH="0" baseline="0" noProof="0" dirty="0">
                <a:ln>
                  <a:noFill/>
                </a:ln>
                <a:solidFill>
                  <a:srgbClr val="0066FF"/>
                </a:solidFill>
                <a:effectLst/>
                <a:uLnTx/>
                <a:uFillTx/>
                <a:latin typeface="Arial"/>
                <a:cs typeface="Arial"/>
                <a:sym typeface="Arial"/>
              </a:rPr>
              <a:t> Ressources pédagogiques </a:t>
            </a:r>
          </a:p>
          <a:p>
            <a:pPr marL="469106" marR="0" lvl="0" indent="-160735" algn="l" defTabSz="257175" rtl="0" eaLnBrk="1" fontAlgn="auto" latinLnBrk="0" hangingPunct="1">
              <a:lnSpc>
                <a:spcPct val="100000"/>
              </a:lnSpc>
              <a:spcBef>
                <a:spcPts val="338"/>
              </a:spcBef>
              <a:spcAft>
                <a:spcPts val="0"/>
              </a:spcAft>
              <a:buClr>
                <a:srgbClr val="FF1572"/>
              </a:buClr>
              <a:buSzTx/>
              <a:buFont typeface="Wingdings" panose="05000000000000000000" pitchFamily="2" charset="2"/>
              <a:buChar char="§"/>
              <a:tabLst/>
              <a:defRPr/>
            </a:pPr>
            <a:r>
              <a:rPr kumimoji="0" lang="fr-FR" sz="1000" b="0" i="0" u="none" strike="noStrike" kern="1200" cap="none" spc="0" normalizeH="0" baseline="0" noProof="0" dirty="0">
                <a:ln>
                  <a:noFill/>
                </a:ln>
                <a:solidFill>
                  <a:prstClr val="black"/>
                </a:solidFill>
                <a:effectLst/>
                <a:uLnTx/>
                <a:uFillTx/>
                <a:latin typeface="Arial"/>
                <a:cs typeface="Arial"/>
                <a:sym typeface="Arial"/>
              </a:rPr>
              <a:t>Webinaire « Data paper - Une incitation à la qualification et à la réutilisation des jeux de données ». </a:t>
            </a:r>
            <a:r>
              <a:rPr kumimoji="0" lang="fr-FR" sz="1000" b="0" i="0" u="none" strike="noStrike" kern="1200" cap="none" spc="0" normalizeH="0" baseline="0" noProof="0" dirty="0" err="1">
                <a:ln>
                  <a:noFill/>
                </a:ln>
                <a:solidFill>
                  <a:prstClr val="black"/>
                </a:solidFill>
                <a:effectLst/>
                <a:uLnTx/>
                <a:uFillTx/>
                <a:latin typeface="Arial"/>
                <a:cs typeface="Arial"/>
                <a:sym typeface="Arial"/>
              </a:rPr>
              <a:t>DoRANum</a:t>
            </a:r>
            <a:r>
              <a:rPr kumimoji="0" lang="fr-FR" sz="1000" b="0" i="0" u="none" strike="noStrike" kern="1200" cap="none" spc="0" normalizeH="0" baseline="0" noProof="0" dirty="0">
                <a:ln>
                  <a:noFill/>
                </a:ln>
                <a:solidFill>
                  <a:prstClr val="black"/>
                </a:solidFill>
                <a:effectLst/>
                <a:uLnTx/>
                <a:uFillTx/>
                <a:latin typeface="Arial"/>
                <a:cs typeface="Arial"/>
                <a:sym typeface="Arial"/>
              </a:rPr>
              <a:t>. 2020.</a:t>
            </a:r>
          </a:p>
          <a:p>
            <a:pPr marL="469106" marR="0" lvl="0" indent="-160735" algn="l" defTabSz="257175" rtl="0" eaLnBrk="1" fontAlgn="auto" latinLnBrk="0" hangingPunct="1">
              <a:lnSpc>
                <a:spcPct val="100000"/>
              </a:lnSpc>
              <a:spcBef>
                <a:spcPts val="0"/>
              </a:spcBef>
              <a:spcAft>
                <a:spcPts val="0"/>
              </a:spcAft>
              <a:buClr>
                <a:srgbClr val="FF1572"/>
              </a:buClr>
              <a:buSzTx/>
              <a:buFont typeface="Arial"/>
              <a:buNone/>
              <a:tabLst/>
              <a:defRPr/>
            </a:pPr>
            <a:r>
              <a:rPr kumimoji="0" lang="fr-FR" sz="1000" b="0" i="0" u="none" strike="noStrike" kern="1200" cap="none" spc="0" normalizeH="0" baseline="0" noProof="0" dirty="0">
                <a:ln>
                  <a:noFill/>
                </a:ln>
                <a:solidFill>
                  <a:prstClr val="black"/>
                </a:solidFill>
                <a:effectLst/>
                <a:uLnTx/>
                <a:uFillTx/>
                <a:latin typeface="Arial"/>
                <a:cs typeface="Arial"/>
                <a:sym typeface="Arial"/>
              </a:rPr>
              <a:t>	Vidéos: </a:t>
            </a:r>
            <a:r>
              <a:rPr kumimoji="0" lang="fr-FR" sz="1000" b="0" i="0" u="none" strike="noStrike" kern="1200" cap="none" spc="0" normalizeH="0" baseline="0" noProof="0" dirty="0">
                <a:ln>
                  <a:noFill/>
                </a:ln>
                <a:solidFill>
                  <a:prstClr val="black"/>
                </a:solidFill>
                <a:effectLst/>
                <a:uLnTx/>
                <a:uFillTx/>
                <a:latin typeface="Arial"/>
                <a:cs typeface="Arial"/>
                <a:sym typeface="Arial"/>
                <a:hlinkClick r:id="rId4"/>
              </a:rPr>
              <a:t>https://doranum.fr/2020/11/20/supports-du-webinaire-data-paper-une-incitation-a-la-qualification-et-a-la-reutilisation-des-jeux-de-donnees/</a:t>
            </a:r>
            <a:r>
              <a:rPr kumimoji="0" lang="fr-FR" sz="1000" b="0" i="0" u="none" strike="noStrike" kern="1200" cap="none" spc="0" normalizeH="0" baseline="0" noProof="0" dirty="0">
                <a:ln>
                  <a:noFill/>
                </a:ln>
                <a:solidFill>
                  <a:prstClr val="black"/>
                </a:solidFill>
                <a:effectLst/>
                <a:uLnTx/>
                <a:uFillTx/>
                <a:latin typeface="Arial"/>
                <a:cs typeface="Arial"/>
                <a:sym typeface="Arial"/>
              </a:rPr>
              <a:t> </a:t>
            </a:r>
          </a:p>
          <a:p>
            <a:pPr marL="469106" marR="0" lvl="1" indent="-160735" algn="l" defTabSz="257175" rtl="0" eaLnBrk="1" fontAlgn="auto" latinLnBrk="0" hangingPunct="1">
              <a:lnSpc>
                <a:spcPct val="100000"/>
              </a:lnSpc>
              <a:spcBef>
                <a:spcPts val="0"/>
              </a:spcBef>
              <a:spcAft>
                <a:spcPts val="0"/>
              </a:spcAft>
              <a:buClrTx/>
              <a:buSzTx/>
              <a:buFont typeface="Arial"/>
              <a:buNone/>
              <a:tabLst/>
              <a:defRPr/>
            </a:pPr>
            <a:r>
              <a:rPr kumimoji="0" lang="fr-FR" sz="1000" b="0" i="0" u="none" strike="noStrike" kern="1200" cap="none" spc="0" normalizeH="0" baseline="0" noProof="0" dirty="0">
                <a:ln>
                  <a:noFill/>
                </a:ln>
                <a:solidFill>
                  <a:prstClr val="black"/>
                </a:solidFill>
                <a:effectLst/>
                <a:uLnTx/>
                <a:uFillTx/>
                <a:latin typeface="Arial"/>
                <a:cs typeface="Arial"/>
                <a:sym typeface="Arial"/>
              </a:rPr>
              <a:t>	Synthèse: </a:t>
            </a:r>
            <a:r>
              <a:rPr kumimoji="0" lang="fr-FR" sz="1000" b="0" i="0" u="none" strike="noStrike" kern="1200" cap="none" spc="0" normalizeH="0" baseline="0" noProof="0" dirty="0">
                <a:ln>
                  <a:noFill/>
                </a:ln>
                <a:solidFill>
                  <a:prstClr val="black"/>
                </a:solidFill>
                <a:effectLst/>
                <a:uLnTx/>
                <a:uFillTx/>
                <a:latin typeface="Arial"/>
                <a:cs typeface="Arial"/>
                <a:sym typeface="Arial"/>
                <a:hlinkClick r:id="rId5"/>
              </a:rPr>
              <a:t>https://mi-gt-donnees.pages.math.unistra.fr/site/download/Christine%20Hadrossek%20-%20Synth%C3%A8se%20webinaire%20du%205%20novembre%20Data%20Paper.pdf</a:t>
            </a:r>
            <a:r>
              <a:rPr kumimoji="0" lang="fr-FR" sz="1000" b="0" i="0" u="none" strike="noStrike" kern="1200" cap="none" spc="0" normalizeH="0" baseline="0" noProof="0" dirty="0">
                <a:ln>
                  <a:noFill/>
                </a:ln>
                <a:solidFill>
                  <a:prstClr val="black"/>
                </a:solidFill>
                <a:effectLst/>
                <a:uLnTx/>
                <a:uFillTx/>
                <a:latin typeface="Arial"/>
                <a:cs typeface="Arial"/>
                <a:sym typeface="Arial"/>
              </a:rPr>
              <a:t> </a:t>
            </a:r>
          </a:p>
          <a:p>
            <a:pPr marL="469106" marR="0" lvl="0" indent="-160735" algn="l" defTabSz="257175" rtl="0" eaLnBrk="1" fontAlgn="auto" latinLnBrk="0" hangingPunct="1">
              <a:lnSpc>
                <a:spcPct val="100000"/>
              </a:lnSpc>
              <a:spcBef>
                <a:spcPts val="450"/>
              </a:spcBef>
              <a:spcAft>
                <a:spcPts val="0"/>
              </a:spcAft>
              <a:buClr>
                <a:srgbClr val="FF1572"/>
              </a:buClr>
              <a:buSzTx/>
              <a:buFont typeface="Wingdings" panose="05000000000000000000" pitchFamily="2" charset="2"/>
              <a:buChar char="§"/>
              <a:tabLst/>
              <a:defRPr/>
            </a:pPr>
            <a:r>
              <a:rPr kumimoji="0" lang="fr-FR" sz="1000" b="0" i="1" u="none" strike="noStrike" kern="1200" cap="none" spc="0" normalizeH="0" baseline="0" noProof="0" dirty="0">
                <a:ln>
                  <a:noFill/>
                </a:ln>
                <a:solidFill>
                  <a:prstClr val="black"/>
                </a:solidFill>
                <a:effectLst/>
                <a:uLnTx/>
                <a:uFillTx/>
                <a:latin typeface="Arial"/>
                <a:cs typeface="Arial"/>
                <a:sym typeface="Arial"/>
              </a:rPr>
              <a:t>Ressources sur les Data papers. </a:t>
            </a:r>
            <a:r>
              <a:rPr kumimoji="0" lang="fr-FR" sz="1000" b="0" i="0" u="none" strike="noStrike" kern="1200" cap="none" spc="0" normalizeH="0" baseline="0" noProof="0" dirty="0" err="1">
                <a:ln>
                  <a:noFill/>
                </a:ln>
                <a:solidFill>
                  <a:prstClr val="black"/>
                </a:solidFill>
                <a:effectLst/>
                <a:uLnTx/>
                <a:uFillTx/>
                <a:latin typeface="Arial"/>
                <a:cs typeface="Arial"/>
                <a:sym typeface="Arial"/>
              </a:rPr>
              <a:t>DoRANum</a:t>
            </a:r>
            <a:r>
              <a:rPr kumimoji="0" lang="fr-FR" sz="1000" b="0" i="0" u="none" strike="noStrike" kern="1200" cap="none" spc="0" normalizeH="0" baseline="0" noProof="0" dirty="0">
                <a:ln>
                  <a:noFill/>
                </a:ln>
                <a:solidFill>
                  <a:prstClr val="black"/>
                </a:solidFill>
                <a:effectLst/>
                <a:uLnTx/>
                <a:uFillTx/>
                <a:latin typeface="Arial"/>
                <a:cs typeface="Arial"/>
                <a:sym typeface="Arial"/>
              </a:rPr>
              <a:t>: </a:t>
            </a:r>
            <a:r>
              <a:rPr kumimoji="0" lang="fr-FR" sz="1000" b="0" i="0" u="none" strike="noStrike" kern="1200" cap="none" spc="0" normalizeH="0" baseline="0" noProof="0" dirty="0">
                <a:ln>
                  <a:noFill/>
                </a:ln>
                <a:solidFill>
                  <a:prstClr val="black"/>
                </a:solidFill>
                <a:effectLst/>
                <a:uLnTx/>
                <a:uFillTx/>
                <a:latin typeface="Arial"/>
                <a:cs typeface="Arial"/>
                <a:sym typeface="Arial"/>
                <a:hlinkClick r:id="rId6"/>
              </a:rPr>
              <a:t>https://doranum.fr/data-paper-data-journal/minute-publication-data-papers/</a:t>
            </a:r>
            <a:r>
              <a:rPr kumimoji="0" lang="fr-FR" sz="1000" b="0" i="0" u="none" strike="noStrike" kern="1200" cap="none" spc="0" normalizeH="0" baseline="0" noProof="0" dirty="0">
                <a:ln>
                  <a:noFill/>
                </a:ln>
                <a:solidFill>
                  <a:prstClr val="black"/>
                </a:solidFill>
                <a:effectLst/>
                <a:uLnTx/>
                <a:uFillTx/>
                <a:latin typeface="Arial"/>
                <a:cs typeface="Arial"/>
                <a:sym typeface="Arial"/>
              </a:rPr>
              <a:t> ; </a:t>
            </a:r>
            <a:r>
              <a:rPr kumimoji="0" lang="fr-FR" sz="1000" b="0" i="0" u="none" strike="noStrike" kern="1200" cap="none" spc="0" normalizeH="0" baseline="0" noProof="0" dirty="0">
                <a:ln>
                  <a:noFill/>
                </a:ln>
                <a:solidFill>
                  <a:prstClr val="black"/>
                </a:solidFill>
                <a:effectLst/>
                <a:uLnTx/>
                <a:uFillTx/>
                <a:latin typeface="Arial"/>
                <a:cs typeface="Arial"/>
                <a:sym typeface="Arial"/>
                <a:hlinkClick r:id="rId7"/>
              </a:rPr>
              <a:t>https://doranum.fr/data-paper-data-journal/contenu-data-paper/</a:t>
            </a:r>
            <a:r>
              <a:rPr kumimoji="0" lang="fr-FR" sz="1000" b="0" i="0" u="none" strike="noStrike" kern="1200" cap="none" spc="0" normalizeH="0" baseline="0" noProof="0" dirty="0">
                <a:ln>
                  <a:noFill/>
                </a:ln>
                <a:solidFill>
                  <a:prstClr val="black"/>
                </a:solidFill>
                <a:effectLst/>
                <a:uLnTx/>
                <a:uFillTx/>
                <a:latin typeface="Arial"/>
                <a:cs typeface="Arial"/>
                <a:sym typeface="Arial"/>
              </a:rPr>
              <a:t> </a:t>
            </a:r>
          </a:p>
          <a:p>
            <a:pPr marL="469106" marR="0" lvl="0" indent="-160735" algn="l" defTabSz="257175" rtl="0" eaLnBrk="1" fontAlgn="auto" latinLnBrk="0" hangingPunct="1">
              <a:lnSpc>
                <a:spcPct val="100000"/>
              </a:lnSpc>
              <a:spcBef>
                <a:spcPts val="450"/>
              </a:spcBef>
              <a:spcAft>
                <a:spcPts val="0"/>
              </a:spcAft>
              <a:buClr>
                <a:srgbClr val="FF1572"/>
              </a:buClr>
              <a:buSzTx/>
              <a:buFont typeface="Wingdings" panose="05000000000000000000" pitchFamily="2" charset="2"/>
              <a:buChar char="§"/>
              <a:tabLst/>
              <a:defRPr/>
            </a:pPr>
            <a:r>
              <a:rPr kumimoji="0" lang="fr-FR" sz="1000" b="0" i="0" u="none" strike="noStrike" kern="0" cap="none" spc="0" normalizeH="0" baseline="0" noProof="0" dirty="0">
                <a:ln>
                  <a:noFill/>
                </a:ln>
                <a:solidFill>
                  <a:srgbClr val="000000"/>
                </a:solidFill>
                <a:effectLst/>
                <a:uLnTx/>
                <a:uFillTx/>
                <a:latin typeface="Arial"/>
                <a:cs typeface="Arial"/>
                <a:sym typeface="Arial"/>
              </a:rPr>
              <a:t>Dépôt et Entrepôts » : </a:t>
            </a:r>
            <a:r>
              <a:rPr kumimoji="0" lang="fr-FR" sz="1000" b="0" i="0" u="none" strike="noStrike" kern="0" cap="none" spc="0" normalizeH="0" baseline="0" noProof="0" dirty="0">
                <a:ln>
                  <a:noFill/>
                </a:ln>
                <a:solidFill>
                  <a:srgbClr val="000000"/>
                </a:solidFill>
                <a:effectLst/>
                <a:uLnTx/>
                <a:uFillTx/>
                <a:latin typeface="Arial"/>
                <a:cs typeface="Arial"/>
                <a:sym typeface="Arial"/>
                <a:hlinkClick r:id="rId8"/>
              </a:rPr>
              <a:t>https://doranum.fr/depot-entrepots/fiche-synthetique/</a:t>
            </a:r>
            <a:r>
              <a:rPr kumimoji="0" lang="fr-FR" sz="1000" b="0" i="0" u="none" strike="noStrike" kern="0" cap="none" spc="0" normalizeH="0" baseline="0" noProof="0" dirty="0">
                <a:ln>
                  <a:noFill/>
                </a:ln>
                <a:solidFill>
                  <a:srgbClr val="000000"/>
                </a:solidFill>
                <a:effectLst/>
                <a:uLnTx/>
                <a:uFillTx/>
                <a:latin typeface="Arial"/>
                <a:cs typeface="Arial"/>
                <a:sym typeface="Arial"/>
              </a:rPr>
              <a:t> </a:t>
            </a:r>
            <a:endParaRPr kumimoji="0" lang="fr-FR" sz="1000" b="0" i="0" u="none" strike="noStrike" kern="1200" cap="none" spc="0" normalizeH="0" baseline="0" noProof="0" dirty="0">
              <a:ln>
                <a:noFill/>
              </a:ln>
              <a:solidFill>
                <a:prstClr val="black"/>
              </a:solidFill>
              <a:effectLst/>
              <a:uLnTx/>
              <a:uFillTx/>
              <a:latin typeface="Arial"/>
              <a:cs typeface="Arial"/>
              <a:sym typeface="Arial"/>
            </a:endParaRPr>
          </a:p>
          <a:p>
            <a:pPr marL="472679" marR="0" lvl="0" indent="-201216" algn="l" defTabSz="257175" rtl="0" eaLnBrk="1" fontAlgn="auto" latinLnBrk="0" hangingPunct="1">
              <a:lnSpc>
                <a:spcPct val="100000"/>
              </a:lnSpc>
              <a:spcBef>
                <a:spcPts val="450"/>
              </a:spcBef>
              <a:spcAft>
                <a:spcPts val="0"/>
              </a:spcAft>
              <a:buClr>
                <a:srgbClr val="FF1572"/>
              </a:buClr>
              <a:buSzTx/>
              <a:buFont typeface="Wingdings" panose="05000000000000000000" pitchFamily="2" charset="2"/>
              <a:buChar char="§"/>
              <a:tabLst/>
              <a:defRPr/>
            </a:pPr>
            <a:r>
              <a:rPr kumimoji="0" lang="fr-FR" sz="1000" b="0" i="0" u="none" strike="noStrike" kern="1200" cap="none" spc="0" normalizeH="0" baseline="0" noProof="0" dirty="0">
                <a:ln>
                  <a:noFill/>
                </a:ln>
                <a:solidFill>
                  <a:prstClr val="black"/>
                </a:solidFill>
                <a:effectLst/>
                <a:uLnTx/>
                <a:uFillTx/>
                <a:latin typeface="Arial"/>
                <a:cs typeface="Arial"/>
                <a:sym typeface="Arial"/>
              </a:rPr>
              <a:t>Choisir un entrepôt. Infographie interactive : </a:t>
            </a:r>
            <a:r>
              <a:rPr kumimoji="0" lang="fr-FR" sz="1000" b="0" i="0" u="none" strike="noStrike" kern="1200" cap="none" spc="0" normalizeH="0" baseline="0" noProof="0" dirty="0">
                <a:ln>
                  <a:noFill/>
                </a:ln>
                <a:solidFill>
                  <a:prstClr val="black"/>
                </a:solidFill>
                <a:effectLst/>
                <a:uLnTx/>
                <a:uFillTx/>
                <a:latin typeface="Arial"/>
                <a:cs typeface="Arial"/>
                <a:sym typeface="Arial"/>
                <a:hlinkClick r:id="rId9"/>
              </a:rPr>
              <a:t>https://doranum.fr/depot-entrepots/choix-entrepot-depot-donnees/</a:t>
            </a:r>
            <a:r>
              <a:rPr kumimoji="0" lang="fr-FR" sz="1000" b="0" i="0" u="none" strike="noStrike" kern="1200" cap="none" spc="0" normalizeH="0" baseline="0" noProof="0" dirty="0">
                <a:ln>
                  <a:noFill/>
                </a:ln>
                <a:solidFill>
                  <a:prstClr val="black"/>
                </a:solidFill>
                <a:effectLst/>
                <a:uLnTx/>
                <a:uFillTx/>
                <a:latin typeface="Arial"/>
                <a:cs typeface="Arial"/>
                <a:sym typeface="Arial"/>
              </a:rPr>
              <a:t> </a:t>
            </a:r>
          </a:p>
          <a:p>
            <a:pPr marL="472679" marR="0" lvl="0" indent="-201216" algn="l" defTabSz="257175" rtl="0" eaLnBrk="1" fontAlgn="auto" latinLnBrk="0" hangingPunct="1">
              <a:lnSpc>
                <a:spcPct val="100000"/>
              </a:lnSpc>
              <a:spcBef>
                <a:spcPts val="450"/>
              </a:spcBef>
              <a:spcAft>
                <a:spcPts val="0"/>
              </a:spcAft>
              <a:buClr>
                <a:srgbClr val="FF1572"/>
              </a:buClr>
              <a:buSzTx/>
              <a:buFont typeface="Wingdings" panose="05000000000000000000" pitchFamily="2" charset="2"/>
              <a:buChar char="§"/>
              <a:tabLst/>
              <a:defRPr/>
            </a:pPr>
            <a:r>
              <a:rPr kumimoji="0" lang="fr-FR" sz="1000" b="0" i="0" u="none" strike="noStrike" kern="0" cap="none" spc="0" normalizeH="0" baseline="0" noProof="0" dirty="0">
                <a:ln>
                  <a:noFill/>
                </a:ln>
                <a:solidFill>
                  <a:srgbClr val="000000"/>
                </a:solidFill>
                <a:effectLst/>
                <a:uLnTx/>
                <a:uFillTx/>
                <a:latin typeface="Arial"/>
                <a:cs typeface="Arial"/>
                <a:sym typeface="Arial"/>
              </a:rPr>
              <a:t>Les critères d'évaluation des data papers: </a:t>
            </a:r>
            <a:r>
              <a:rPr kumimoji="0" lang="fr-FR" sz="1000" b="0" i="0" u="none" strike="noStrike" kern="0" cap="none" spc="0" normalizeH="0" baseline="0" noProof="0" dirty="0">
                <a:ln>
                  <a:noFill/>
                </a:ln>
                <a:solidFill>
                  <a:srgbClr val="000000"/>
                </a:solidFill>
                <a:effectLst/>
                <a:uLnTx/>
                <a:uFillTx/>
                <a:latin typeface="Arial"/>
                <a:cs typeface="Arial"/>
                <a:sym typeface="Arial"/>
                <a:hlinkClick r:id="rId10"/>
              </a:rPr>
              <a:t>https://doranum.fr/data-paper-data-journal/criteres-evaluation-data-papers/</a:t>
            </a:r>
            <a:r>
              <a:rPr kumimoji="0" lang="fr-FR" sz="1000" b="0" i="0" u="none" strike="noStrike" kern="0" cap="none" spc="0" normalizeH="0" baseline="0" noProof="0" dirty="0">
                <a:ln>
                  <a:noFill/>
                </a:ln>
                <a:solidFill>
                  <a:srgbClr val="000000"/>
                </a:solidFill>
                <a:effectLst/>
                <a:uLnTx/>
                <a:uFillTx/>
                <a:latin typeface="Arial"/>
                <a:cs typeface="Arial"/>
                <a:sym typeface="Arial"/>
              </a:rPr>
              <a:t> </a:t>
            </a:r>
          </a:p>
          <a:p>
            <a:pPr marL="472679" marR="0" lvl="0" indent="-201216" algn="l" defTabSz="257175" rtl="0" eaLnBrk="1" fontAlgn="auto" latinLnBrk="0" hangingPunct="1">
              <a:lnSpc>
                <a:spcPct val="100000"/>
              </a:lnSpc>
              <a:spcBef>
                <a:spcPts val="450"/>
              </a:spcBef>
              <a:spcAft>
                <a:spcPts val="0"/>
              </a:spcAft>
              <a:buClr>
                <a:srgbClr val="FF1572"/>
              </a:buClr>
              <a:buSzTx/>
              <a:buFont typeface="Wingdings" panose="05000000000000000000" pitchFamily="2" charset="2"/>
              <a:buChar char="§"/>
              <a:tabLst/>
              <a:defRPr/>
            </a:pPr>
            <a:r>
              <a:rPr kumimoji="0" lang="fr-FR" sz="1000" b="0" i="0" u="none" strike="noStrike" kern="0" cap="none" spc="0" normalizeH="0" baseline="0" noProof="0" dirty="0">
                <a:ln>
                  <a:noFill/>
                </a:ln>
                <a:solidFill>
                  <a:srgbClr val="000000"/>
                </a:solidFill>
                <a:effectLst/>
                <a:uLnTx/>
                <a:uFillTx/>
                <a:latin typeface="Arial"/>
                <a:cs typeface="Arial"/>
                <a:sym typeface="Arial"/>
              </a:rPr>
              <a:t>Ressources du groupe de travail « Données » du groupe de travail Science Ouverte (GTSO). Couperin. </a:t>
            </a:r>
            <a:r>
              <a:rPr kumimoji="0" lang="fr-FR" sz="1000" b="0" i="0" u="none" strike="noStrike" kern="0" cap="none" spc="0" normalizeH="0" baseline="0" noProof="0" dirty="0">
                <a:ln>
                  <a:noFill/>
                </a:ln>
                <a:solidFill>
                  <a:srgbClr val="000000"/>
                </a:solidFill>
                <a:effectLst/>
                <a:uLnTx/>
                <a:uFillTx/>
                <a:latin typeface="Arial"/>
                <a:cs typeface="Arial"/>
                <a:sym typeface="Arial"/>
                <a:hlinkClick r:id="rId11"/>
              </a:rPr>
              <a:t>https://www.couperin.org/science-ouverte/ressources-du-gtso/groupe-donnees</a:t>
            </a:r>
            <a:r>
              <a:rPr kumimoji="0" lang="fr-FR" sz="1000" b="0" i="0" u="none" strike="noStrike" kern="0" cap="none" spc="0" normalizeH="0" baseline="0" noProof="0" dirty="0">
                <a:ln>
                  <a:noFill/>
                </a:ln>
                <a:solidFill>
                  <a:srgbClr val="000000"/>
                </a:solidFill>
                <a:effectLst/>
                <a:uLnTx/>
                <a:uFillTx/>
                <a:latin typeface="Arial"/>
                <a:cs typeface="Arial"/>
                <a:sym typeface="Arial"/>
              </a:rPr>
              <a:t> </a:t>
            </a:r>
          </a:p>
          <a:p>
            <a:pPr marL="472679" marR="0" lvl="0" indent="-201216" algn="l" defTabSz="257175" rtl="0" eaLnBrk="1" fontAlgn="auto" latinLnBrk="0" hangingPunct="1">
              <a:lnSpc>
                <a:spcPct val="100000"/>
              </a:lnSpc>
              <a:spcBef>
                <a:spcPts val="450"/>
              </a:spcBef>
              <a:spcAft>
                <a:spcPts val="0"/>
              </a:spcAft>
              <a:buClr>
                <a:srgbClr val="FF1572"/>
              </a:buClr>
              <a:buSzTx/>
              <a:buFont typeface="Wingdings" panose="05000000000000000000" pitchFamily="2" charset="2"/>
              <a:buChar char="§"/>
              <a:tabLst/>
              <a:defRPr/>
            </a:pPr>
            <a:r>
              <a:rPr kumimoji="0" lang="en-US" sz="1000" b="0" i="0" u="none" strike="noStrike" kern="1200" cap="none" spc="0" normalizeH="0" baseline="0" noProof="0" dirty="0" err="1">
                <a:ln>
                  <a:noFill/>
                </a:ln>
                <a:solidFill>
                  <a:prstClr val="black"/>
                </a:solidFill>
                <a:effectLst/>
                <a:uLnTx/>
                <a:uFillTx/>
                <a:latin typeface="Arial"/>
                <a:cs typeface="Arial"/>
                <a:sym typeface="Arial"/>
              </a:rPr>
              <a:t>Vidéo-Déposer</a:t>
            </a:r>
            <a:r>
              <a:rPr kumimoji="0" lang="en-US" sz="1000" b="0" i="0" u="none" strike="noStrike" kern="1200" cap="none" spc="0" normalizeH="0" baseline="0" noProof="0" dirty="0">
                <a:ln>
                  <a:noFill/>
                </a:ln>
                <a:solidFill>
                  <a:prstClr val="black"/>
                </a:solidFill>
                <a:effectLst/>
                <a:uLnTx/>
                <a:uFillTx/>
                <a:latin typeface="Arial"/>
                <a:cs typeface="Arial"/>
                <a:sym typeface="Arial"/>
              </a:rPr>
              <a:t> </a:t>
            </a:r>
            <a:r>
              <a:rPr kumimoji="0" lang="en-US" sz="1000" b="0" i="0" u="none" strike="noStrike" kern="1200" cap="none" spc="0" normalizeH="0" baseline="0" noProof="0" dirty="0" err="1">
                <a:ln>
                  <a:noFill/>
                </a:ln>
                <a:solidFill>
                  <a:prstClr val="black"/>
                </a:solidFill>
                <a:effectLst/>
                <a:uLnTx/>
                <a:uFillTx/>
                <a:latin typeface="Arial"/>
                <a:cs typeface="Arial"/>
                <a:sym typeface="Arial"/>
              </a:rPr>
              <a:t>ses</a:t>
            </a:r>
            <a:r>
              <a:rPr kumimoji="0" lang="en-US" sz="1000" b="0" i="0" u="none" strike="noStrike" kern="1200" cap="none" spc="0" normalizeH="0" baseline="0" noProof="0" dirty="0">
                <a:ln>
                  <a:noFill/>
                </a:ln>
                <a:solidFill>
                  <a:prstClr val="black"/>
                </a:solidFill>
                <a:effectLst/>
                <a:uLnTx/>
                <a:uFillTx/>
                <a:latin typeface="Arial"/>
                <a:cs typeface="Arial"/>
                <a:sym typeface="Arial"/>
              </a:rPr>
              <a:t> </a:t>
            </a:r>
            <a:r>
              <a:rPr kumimoji="0" lang="en-US" sz="1000" b="0" i="0" u="none" strike="noStrike" kern="1200" cap="none" spc="0" normalizeH="0" baseline="0" noProof="0" dirty="0" err="1">
                <a:ln>
                  <a:noFill/>
                </a:ln>
                <a:solidFill>
                  <a:prstClr val="black"/>
                </a:solidFill>
                <a:effectLst/>
                <a:uLnTx/>
                <a:uFillTx/>
                <a:latin typeface="Arial"/>
                <a:cs typeface="Arial"/>
                <a:sym typeface="Arial"/>
              </a:rPr>
              <a:t>données</a:t>
            </a:r>
            <a:r>
              <a:rPr kumimoji="0" lang="en-US" sz="1000" b="0" i="0" u="none" strike="noStrike" kern="1200" cap="none" spc="0" normalizeH="0" baseline="0" noProof="0" dirty="0">
                <a:ln>
                  <a:noFill/>
                </a:ln>
                <a:solidFill>
                  <a:prstClr val="black"/>
                </a:solidFill>
                <a:effectLst/>
                <a:uLnTx/>
                <a:uFillTx/>
                <a:latin typeface="Arial"/>
                <a:cs typeface="Arial"/>
                <a:sym typeface="Arial"/>
              </a:rPr>
              <a:t>: </a:t>
            </a:r>
            <a:r>
              <a:rPr kumimoji="0" lang="en-US" sz="1000" b="0" i="0" u="none" strike="noStrike" kern="1200" cap="none" spc="0" normalizeH="0" baseline="0" noProof="0" dirty="0">
                <a:ln>
                  <a:noFill/>
                </a:ln>
                <a:solidFill>
                  <a:prstClr val="black"/>
                </a:solidFill>
                <a:effectLst/>
                <a:uLnTx/>
                <a:uFillTx/>
                <a:latin typeface="Arial"/>
                <a:cs typeface="Arial"/>
                <a:sym typeface="Arial"/>
                <a:hlinkClick r:id="rId12"/>
              </a:rPr>
              <a:t>https://doranum.fr/depot-entrepots/deposer-ses-donnees/</a:t>
            </a:r>
            <a:endParaRPr kumimoji="0" lang="fr-FR" sz="10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89792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8" name="Image 17">
            <a:extLst>
              <a:ext uri="{FF2B5EF4-FFF2-40B4-BE49-F238E27FC236}">
                <a16:creationId xmlns:a16="http://schemas.microsoft.com/office/drawing/2014/main" id="{D36737D9-9E04-44CA-8D9B-028D5BC643CA}"/>
              </a:ext>
            </a:extLst>
          </p:cNvPr>
          <p:cNvPicPr>
            <a:picLocks noChangeAspect="1"/>
          </p:cNvPicPr>
          <p:nvPr/>
        </p:nvPicPr>
        <p:blipFill>
          <a:blip r:embed="rId3"/>
          <a:stretch>
            <a:fillRect/>
          </a:stretch>
        </p:blipFill>
        <p:spPr>
          <a:xfrm>
            <a:off x="6129398" y="4833871"/>
            <a:ext cx="688321" cy="242477"/>
          </a:xfrm>
          <a:prstGeom prst="rect">
            <a:avLst/>
          </a:prstGeom>
        </p:spPr>
      </p:pic>
      <p:sp>
        <p:nvSpPr>
          <p:cNvPr id="24" name="Google Shape;105;p8">
            <a:extLst>
              <a:ext uri="{FF2B5EF4-FFF2-40B4-BE49-F238E27FC236}">
                <a16:creationId xmlns:a16="http://schemas.microsoft.com/office/drawing/2014/main" id="{97A72EBE-9C65-4944-9DA8-1A7031BAB9F3}"/>
              </a:ext>
            </a:extLst>
          </p:cNvPr>
          <p:cNvSpPr txBox="1">
            <a:spLocks/>
          </p:cNvSpPr>
          <p:nvPr/>
        </p:nvSpPr>
        <p:spPr>
          <a:xfrm>
            <a:off x="168166" y="44161"/>
            <a:ext cx="6589844"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Liens utiles</a:t>
            </a:r>
            <a:endParaRPr kumimoji="0" lang="fr-FR" sz="2600" b="1" i="1" u="none" strike="noStrike" kern="0" cap="none" spc="0" normalizeH="0" baseline="0" noProof="0" dirty="0">
              <a:ln>
                <a:noFill/>
              </a:ln>
              <a:solidFill>
                <a:prstClr val="black"/>
              </a:solidFill>
              <a:effectLst/>
              <a:uLnTx/>
              <a:uFillTx/>
              <a:latin typeface="Oswald"/>
              <a:sym typeface="Oswald"/>
            </a:endParaRPr>
          </a:p>
        </p:txBody>
      </p:sp>
      <p:sp>
        <p:nvSpPr>
          <p:cNvPr id="25" name="Rectangle 24">
            <a:extLst>
              <a:ext uri="{FF2B5EF4-FFF2-40B4-BE49-F238E27FC236}">
                <a16:creationId xmlns:a16="http://schemas.microsoft.com/office/drawing/2014/main" id="{35CEF3C7-1049-4B27-8DB4-74CA330A229A}"/>
              </a:ext>
            </a:extLst>
          </p:cNvPr>
          <p:cNvSpPr/>
          <p:nvPr/>
        </p:nvSpPr>
        <p:spPr>
          <a:xfrm>
            <a:off x="374162" y="756356"/>
            <a:ext cx="6383847" cy="2518638"/>
          </a:xfrm>
          <a:prstGeom prst="rect">
            <a:avLst/>
          </a:prstGeom>
        </p:spPr>
        <p:txBody>
          <a:bodyPr wrap="square">
            <a:spAutoFit/>
          </a:bodyPr>
          <a:lstStyle/>
          <a:p>
            <a:pPr marL="160735" marR="0" lvl="0" indent="-160735" algn="l" defTabSz="257175" rtl="0" eaLnBrk="1" fontAlgn="auto" latinLnBrk="0" hangingPunct="1">
              <a:lnSpc>
                <a:spcPct val="100000"/>
              </a:lnSpc>
              <a:spcBef>
                <a:spcPts val="450"/>
              </a:spcBef>
              <a:spcAft>
                <a:spcPts val="450"/>
              </a:spcAft>
              <a:buClr>
                <a:srgbClr val="FF1572"/>
              </a:buClr>
              <a:buSzTx/>
              <a:buFont typeface="Wingdings" panose="05000000000000000000" pitchFamily="2" charset="2"/>
              <a:buChar char="Ø"/>
              <a:tabLst/>
              <a:defRPr/>
            </a:pPr>
            <a:r>
              <a:rPr kumimoji="0" lang="fr-FR" sz="2000" b="0" i="0" u="none" strike="noStrike" kern="1200" cap="none" spc="0" normalizeH="0" baseline="0" noProof="0" dirty="0">
                <a:ln>
                  <a:noFill/>
                </a:ln>
                <a:solidFill>
                  <a:prstClr val="black"/>
                </a:solidFill>
                <a:effectLst/>
                <a:uLnTx/>
                <a:uFillTx/>
                <a:latin typeface="Arial"/>
                <a:ea typeface="+mn-ea"/>
                <a:cs typeface="Arial"/>
                <a:sym typeface="Arial"/>
              </a:rPr>
              <a:t> </a:t>
            </a:r>
            <a:r>
              <a:rPr kumimoji="0" lang="fr-FR" sz="2000" b="0" i="0" u="none" strike="noStrike" kern="0" cap="none" spc="0" normalizeH="0" baseline="0" noProof="0" dirty="0">
                <a:ln>
                  <a:noFill/>
                </a:ln>
                <a:solidFill>
                  <a:srgbClr val="0066FF"/>
                </a:solidFill>
                <a:effectLst/>
                <a:uLnTx/>
                <a:uFillTx/>
                <a:latin typeface="Arial"/>
                <a:cs typeface="Arial"/>
                <a:sym typeface="Arial"/>
              </a:rPr>
              <a:t> Quiz sur les données</a:t>
            </a:r>
          </a:p>
          <a:p>
            <a:pPr marL="269081" marR="0" lvl="1" indent="136922" algn="l" defTabSz="271463" rtl="0" eaLnBrk="1" fontAlgn="auto" latinLnBrk="0" hangingPunct="1">
              <a:lnSpc>
                <a:spcPct val="100000"/>
              </a:lnSpc>
              <a:spcBef>
                <a:spcPts val="450"/>
              </a:spcBef>
              <a:spcAft>
                <a:spcPts val="450"/>
              </a:spcAft>
              <a:buClr>
                <a:srgbClr val="E2007A"/>
              </a:buClr>
              <a:buSzTx/>
              <a:buFont typeface="Wingdings" panose="05000000000000000000" pitchFamily="2" charset="2"/>
              <a:buChar char="§"/>
              <a:tabLst/>
              <a:defRPr/>
            </a:pPr>
            <a:r>
              <a:rPr kumimoji="0" lang="fr-FR" sz="1200" b="0" i="0" u="none" strike="noStrike" kern="0" cap="none" spc="0" normalizeH="0" baseline="0" noProof="0" dirty="0">
                <a:ln>
                  <a:noFill/>
                </a:ln>
                <a:solidFill>
                  <a:prstClr val="black"/>
                </a:solidFill>
                <a:effectLst/>
                <a:uLnTx/>
                <a:uFillTx/>
                <a:latin typeface="Arial"/>
                <a:cs typeface="Arial"/>
                <a:sym typeface="Arial"/>
              </a:rPr>
              <a:t>Data paper et Data </a:t>
            </a:r>
            <a:r>
              <a:rPr kumimoji="0" lang="fr-FR" sz="1200" b="0" i="0" u="none" strike="noStrike" kern="0" cap="none" spc="0" normalizeH="0" baseline="0" noProof="0" dirty="0" err="1">
                <a:ln>
                  <a:noFill/>
                </a:ln>
                <a:solidFill>
                  <a:prstClr val="black"/>
                </a:solidFill>
                <a:effectLst/>
                <a:uLnTx/>
                <a:uFillTx/>
                <a:latin typeface="Arial"/>
                <a:cs typeface="Arial"/>
                <a:sym typeface="Arial"/>
              </a:rPr>
              <a:t>journals</a:t>
            </a:r>
            <a:r>
              <a:rPr kumimoji="0" lang="fr-FR" sz="1200" b="0" i="0" u="none" strike="noStrike" kern="0" cap="none" spc="0" normalizeH="0" baseline="0" noProof="0" dirty="0">
                <a:ln>
                  <a:noFill/>
                </a:ln>
                <a:solidFill>
                  <a:prstClr val="black"/>
                </a:solidFill>
                <a:effectLst/>
                <a:uLnTx/>
                <a:uFillTx/>
                <a:latin typeface="Arial"/>
                <a:cs typeface="Arial"/>
                <a:sym typeface="Arial"/>
              </a:rPr>
              <a:t> : </a:t>
            </a:r>
            <a:r>
              <a:rPr kumimoji="0" lang="fr-FR" sz="1200" b="0" i="0" u="none" strike="noStrike" kern="0" cap="none" spc="0" normalizeH="0" baseline="0" noProof="0" dirty="0">
                <a:ln>
                  <a:noFill/>
                </a:ln>
                <a:solidFill>
                  <a:srgbClr val="0070C0"/>
                </a:solidFill>
                <a:effectLst/>
                <a:uLnTx/>
                <a:uFillTx/>
                <a:latin typeface="Arial"/>
                <a:cs typeface="Arial"/>
                <a:sym typeface="Arial"/>
                <a:hlinkClick r:id="rId4"/>
              </a:rPr>
              <a:t>https://doranum.fr/data-paper-data-journal/</a:t>
            </a:r>
            <a:r>
              <a:rPr kumimoji="0" lang="fr-FR" sz="1200" b="0" i="0" u="none" strike="noStrike" kern="0" cap="none" spc="0" normalizeH="0" baseline="0" noProof="0" dirty="0">
                <a:ln>
                  <a:noFill/>
                </a:ln>
                <a:solidFill>
                  <a:srgbClr val="0070C0"/>
                </a:solidFill>
                <a:effectLst/>
                <a:uLnTx/>
                <a:uFillTx/>
                <a:latin typeface="Arial"/>
                <a:cs typeface="Arial"/>
                <a:sym typeface="Arial"/>
              </a:rPr>
              <a:t> </a:t>
            </a:r>
          </a:p>
          <a:p>
            <a:pPr marL="269081" marR="0" lvl="1" indent="136922" algn="l" defTabSz="271463" rtl="0" eaLnBrk="1" fontAlgn="auto" latinLnBrk="0" hangingPunct="1">
              <a:lnSpc>
                <a:spcPct val="100000"/>
              </a:lnSpc>
              <a:spcBef>
                <a:spcPts val="450"/>
              </a:spcBef>
              <a:spcAft>
                <a:spcPts val="450"/>
              </a:spcAft>
              <a:buClr>
                <a:srgbClr val="E2007A"/>
              </a:buClr>
              <a:buSzTx/>
              <a:buFont typeface="Wingdings" panose="05000000000000000000" pitchFamily="2" charset="2"/>
              <a:buChar char="§"/>
              <a:tabLst/>
              <a:defRPr/>
            </a:pPr>
            <a:r>
              <a:rPr kumimoji="0" lang="fr-FR" sz="1200" b="0" i="0" u="none" strike="noStrike" kern="0" cap="none" spc="0" normalizeH="0" baseline="0" noProof="0" dirty="0">
                <a:ln>
                  <a:noFill/>
                </a:ln>
                <a:solidFill>
                  <a:prstClr val="black"/>
                </a:solidFill>
                <a:effectLst/>
                <a:uLnTx/>
                <a:uFillTx/>
                <a:latin typeface="Arial"/>
                <a:cs typeface="Arial"/>
                <a:sym typeface="Arial"/>
              </a:rPr>
              <a:t>Format ouvert ou fermé </a:t>
            </a:r>
            <a:r>
              <a:rPr kumimoji="0" lang="fr-FR" sz="1200" b="0" i="0" u="none" strike="noStrike" kern="0" cap="none" spc="0" normalizeH="0" baseline="0" noProof="0" dirty="0">
                <a:ln>
                  <a:noFill/>
                </a:ln>
                <a:solidFill>
                  <a:srgbClr val="2C3E50"/>
                </a:solidFill>
                <a:effectLst/>
                <a:uLnTx/>
                <a:uFillTx/>
                <a:latin typeface="Arial"/>
                <a:cs typeface="Arial"/>
                <a:sym typeface="Arial"/>
              </a:rPr>
              <a:t>: </a:t>
            </a:r>
            <a:r>
              <a:rPr kumimoji="0" lang="fr-FR" sz="1200" b="0" i="0" u="none" strike="noStrike" kern="0" cap="none" spc="0" normalizeH="0" baseline="0" noProof="0" dirty="0">
                <a:ln>
                  <a:noFill/>
                </a:ln>
                <a:solidFill>
                  <a:srgbClr val="0070C0"/>
                </a:solidFill>
                <a:effectLst/>
                <a:uLnTx/>
                <a:uFillTx/>
                <a:latin typeface="Arial"/>
                <a:cs typeface="Arial"/>
                <a:sym typeface="Arial"/>
                <a:hlinkClick r:id="rId5">
                  <a:extLst>
                    <a:ext uri="{A12FA001-AC4F-418D-AE19-62706E023703}">
                      <ahyp:hlinkClr xmlns:ahyp="http://schemas.microsoft.com/office/drawing/2018/hyperlinkcolor" val="tx"/>
                    </a:ext>
                  </a:extLst>
                </a:hlinkClick>
              </a:rPr>
              <a:t>https://doranum.fr/stockage-archivage/quiz-format-ouvert-ou-ferme/</a:t>
            </a:r>
            <a:r>
              <a:rPr kumimoji="0" lang="fr-FR" sz="1200" b="0" i="0" u="none" strike="noStrike" kern="0" cap="none" spc="0" normalizeH="0" baseline="0" noProof="0" dirty="0">
                <a:ln>
                  <a:noFill/>
                </a:ln>
                <a:solidFill>
                  <a:srgbClr val="0070C0"/>
                </a:solidFill>
                <a:effectLst/>
                <a:uLnTx/>
                <a:uFillTx/>
                <a:latin typeface="Arial"/>
                <a:cs typeface="Arial"/>
                <a:sym typeface="Arial"/>
              </a:rPr>
              <a:t> </a:t>
            </a:r>
            <a:r>
              <a:rPr kumimoji="0" lang="fr-FR" sz="1200" b="0" i="0" u="none" strike="noStrike" kern="0" cap="none" spc="0" normalizeH="0" baseline="0" noProof="0" dirty="0">
                <a:ln>
                  <a:noFill/>
                </a:ln>
                <a:solidFill>
                  <a:srgbClr val="2C3E50"/>
                </a:solidFill>
                <a:effectLst/>
                <a:uLnTx/>
                <a:uFillTx/>
                <a:latin typeface="Arial"/>
                <a:cs typeface="Arial"/>
                <a:sym typeface="Arial"/>
              </a:rPr>
              <a:t>propose une liste interactive des formats </a:t>
            </a:r>
          </a:p>
          <a:p>
            <a:pPr marL="269081" marR="0" lvl="1" indent="136922" algn="l" defTabSz="271463" rtl="0" eaLnBrk="1" fontAlgn="auto" latinLnBrk="0" hangingPunct="1">
              <a:lnSpc>
                <a:spcPct val="100000"/>
              </a:lnSpc>
              <a:spcBef>
                <a:spcPts val="450"/>
              </a:spcBef>
              <a:spcAft>
                <a:spcPts val="450"/>
              </a:spcAft>
              <a:buClr>
                <a:srgbClr val="E2007A"/>
              </a:buClr>
              <a:buSzTx/>
              <a:buFont typeface="Wingdings" panose="05000000000000000000" pitchFamily="2" charset="2"/>
              <a:buChar char="§"/>
              <a:tabLst/>
              <a:defRPr/>
            </a:pPr>
            <a:r>
              <a:rPr kumimoji="0" lang="fr-FR" sz="1200" b="0" i="0" u="none" strike="noStrike" kern="0" cap="none" spc="0" normalizeH="0" baseline="0" noProof="0" dirty="0">
                <a:ln>
                  <a:noFill/>
                </a:ln>
                <a:solidFill>
                  <a:prstClr val="black"/>
                </a:solidFill>
                <a:effectLst/>
                <a:uLnTx/>
                <a:uFillTx/>
                <a:latin typeface="Arial"/>
                <a:cs typeface="Arial"/>
                <a:sym typeface="Arial"/>
              </a:rPr>
              <a:t>Quiz : jeu sur les entrepôts de données : </a:t>
            </a:r>
            <a:r>
              <a:rPr kumimoji="0" lang="fr-FR" sz="1200" b="0" i="0" u="none" strike="noStrike" kern="1200" cap="none" spc="0" normalizeH="0" baseline="0" noProof="0" dirty="0">
                <a:ln>
                  <a:noFill/>
                </a:ln>
                <a:solidFill>
                  <a:prstClr val="black"/>
                </a:solidFill>
                <a:effectLst/>
                <a:uLnTx/>
                <a:uFillTx/>
                <a:latin typeface="Arial"/>
                <a:cs typeface="Times New Roman"/>
                <a:sym typeface="Arial"/>
                <a:hlinkClick r:id="rId6"/>
              </a:rPr>
              <a:t>https://doranum.fr/depot-entrepots/deposez-un-jeu-sur-les-entrepots-de-donnees_10_13143_aabd-hs57/</a:t>
            </a:r>
            <a:endParaRPr kumimoji="0" lang="fr-FR" sz="1200" b="0" i="0" u="none" strike="noStrike" kern="0" cap="none" spc="0" normalizeH="0" baseline="0" noProof="0" dirty="0">
              <a:ln>
                <a:noFill/>
              </a:ln>
              <a:solidFill>
                <a:srgbClr val="0070C0"/>
              </a:solidFill>
              <a:effectLst/>
              <a:uLnTx/>
              <a:uFillTx/>
              <a:latin typeface="Arial"/>
              <a:cs typeface="Arial"/>
              <a:sym typeface="Arial"/>
            </a:endParaRPr>
          </a:p>
          <a:p>
            <a:pPr marL="269081" marR="0" lvl="1" indent="136922" algn="l" defTabSz="271463" rtl="0" eaLnBrk="1" fontAlgn="auto" latinLnBrk="0" hangingPunct="1">
              <a:lnSpc>
                <a:spcPct val="100000"/>
              </a:lnSpc>
              <a:spcBef>
                <a:spcPts val="450"/>
              </a:spcBef>
              <a:spcAft>
                <a:spcPts val="450"/>
              </a:spcAft>
              <a:buClr>
                <a:srgbClr val="E2007A"/>
              </a:buClr>
              <a:buSzTx/>
              <a:buFont typeface="Wingdings" panose="05000000000000000000" pitchFamily="2" charset="2"/>
              <a:buChar char="§"/>
              <a:tabLst/>
              <a:defRPr/>
            </a:pPr>
            <a:r>
              <a:rPr kumimoji="0" lang="fr-FR" sz="1200" b="0" i="0" u="none" strike="noStrike" kern="0" cap="none" spc="0" normalizeH="0" baseline="0" noProof="0" dirty="0">
                <a:ln>
                  <a:noFill/>
                </a:ln>
                <a:solidFill>
                  <a:prstClr val="black"/>
                </a:solidFill>
                <a:effectLst/>
                <a:uLnTx/>
                <a:uFillTx/>
                <a:latin typeface="Arial"/>
                <a:cs typeface="Arial"/>
                <a:sym typeface="Arial"/>
              </a:rPr>
              <a:t>Licences Creative </a:t>
            </a:r>
            <a:r>
              <a:rPr kumimoji="0" lang="fr-FR" sz="1200" b="0" i="0" u="none" strike="noStrike" kern="0" cap="none" spc="0" normalizeH="0" baseline="0" noProof="0" dirty="0">
                <a:ln>
                  <a:noFill/>
                </a:ln>
                <a:solidFill>
                  <a:srgbClr val="2C3E50"/>
                </a:solidFill>
                <a:effectLst/>
                <a:uLnTx/>
                <a:uFillTx/>
                <a:latin typeface="Arial"/>
                <a:cs typeface="Arial"/>
                <a:sym typeface="Arial"/>
              </a:rPr>
              <a:t>Commons : </a:t>
            </a:r>
            <a:r>
              <a:rPr kumimoji="0" lang="fr-FR" sz="1200" b="0" i="0" u="none" strike="noStrike" kern="0" cap="none" spc="0" normalizeH="0" baseline="0" noProof="0" dirty="0">
                <a:ln>
                  <a:noFill/>
                </a:ln>
                <a:solidFill>
                  <a:srgbClr val="2C3E50"/>
                </a:solidFill>
                <a:effectLst/>
                <a:uLnTx/>
                <a:uFillTx/>
                <a:latin typeface="Arial"/>
                <a:cs typeface="Arial"/>
                <a:sym typeface="Arial"/>
                <a:hlinkClick r:id="rId7"/>
              </a:rPr>
              <a:t>https://uniofcam.libwizard.com/f/CreativeCommons</a:t>
            </a:r>
            <a:r>
              <a:rPr kumimoji="0" lang="fr-FR" sz="1200" b="0" i="0" u="none" strike="noStrike" kern="0" cap="none" spc="0" normalizeH="0" baseline="0" noProof="0" dirty="0">
                <a:ln>
                  <a:noFill/>
                </a:ln>
                <a:solidFill>
                  <a:srgbClr val="2C3E50"/>
                </a:solidFill>
                <a:effectLst/>
                <a:uLnTx/>
                <a:uFillTx/>
                <a:latin typeface="Arial"/>
                <a:cs typeface="Arial"/>
                <a:sym typeface="Arial"/>
              </a:rPr>
              <a:t>  </a:t>
            </a:r>
          </a:p>
          <a:p>
            <a:pPr marL="269081" marR="0" lvl="1" indent="136922" algn="l" defTabSz="271463" rtl="0" eaLnBrk="1" fontAlgn="auto" latinLnBrk="0" hangingPunct="1">
              <a:lnSpc>
                <a:spcPct val="100000"/>
              </a:lnSpc>
              <a:spcBef>
                <a:spcPts val="450"/>
              </a:spcBef>
              <a:spcAft>
                <a:spcPts val="450"/>
              </a:spcAft>
              <a:buClr>
                <a:srgbClr val="E2007A"/>
              </a:buClr>
              <a:buSzTx/>
              <a:buFont typeface="Wingdings" panose="05000000000000000000" pitchFamily="2" charset="2"/>
              <a:buChar char="§"/>
              <a:tabLst/>
              <a:defRPr/>
            </a:pPr>
            <a:r>
              <a:rPr kumimoji="0" lang="fr-FR" sz="1200" b="0" i="0" u="none" strike="noStrike" kern="0" cap="none" spc="0" normalizeH="0" baseline="0" noProof="0" dirty="0">
                <a:ln>
                  <a:noFill/>
                </a:ln>
                <a:solidFill>
                  <a:prstClr val="black"/>
                </a:solidFill>
                <a:effectLst/>
                <a:uLnTx/>
                <a:uFillTx/>
                <a:latin typeface="Arial"/>
                <a:cs typeface="Arial"/>
                <a:sym typeface="Arial"/>
              </a:rPr>
              <a:t>Étude de cas de gestion des données en Économie </a:t>
            </a:r>
            <a:r>
              <a:rPr kumimoji="0" lang="fr-FR" sz="1200" b="0" i="0" u="none" strike="noStrike" kern="0" cap="none" spc="0" normalizeH="0" baseline="0" noProof="0" dirty="0">
                <a:ln>
                  <a:noFill/>
                </a:ln>
                <a:solidFill>
                  <a:srgbClr val="2C3E50"/>
                </a:solidFill>
                <a:effectLst/>
                <a:uLnTx/>
                <a:uFillTx/>
                <a:latin typeface="Arial"/>
                <a:cs typeface="Arial"/>
                <a:sym typeface="Arial"/>
              </a:rPr>
              <a:t>: </a:t>
            </a:r>
            <a:r>
              <a:rPr kumimoji="0" lang="fr-FR" sz="1200" b="0" i="0" u="none" strike="noStrike" kern="0" cap="none" spc="0" normalizeH="0" baseline="0" noProof="0" dirty="0">
                <a:ln>
                  <a:noFill/>
                </a:ln>
                <a:solidFill>
                  <a:srgbClr val="2C3E50"/>
                </a:solidFill>
                <a:effectLst/>
                <a:uLnTx/>
                <a:uFillTx/>
                <a:latin typeface="Arial"/>
                <a:cs typeface="Arial"/>
                <a:sym typeface="Arial"/>
                <a:hlinkClick r:id="rId8">
                  <a:extLst>
                    <a:ext uri="{A12FA001-AC4F-418D-AE19-62706E023703}">
                      <ahyp:hlinkClr xmlns:ahyp="http://schemas.microsoft.com/office/drawing/2018/hyperlinkcolor" val="tx"/>
                    </a:ext>
                  </a:extLst>
                </a:hlinkClick>
              </a:rPr>
              <a:t>https://doranum.fr/economie-gestion/etude-de-cas-gestion-donnees-economie/</a:t>
            </a:r>
            <a:r>
              <a:rPr kumimoji="0" lang="fr-FR" sz="1200" b="0" i="0" u="none" strike="noStrike" kern="1200" cap="none" spc="0" normalizeH="0" baseline="0" noProof="0" dirty="0">
                <a:ln>
                  <a:noFill/>
                </a:ln>
                <a:solidFill>
                  <a:prstClr val="black"/>
                </a:solidFill>
                <a:effectLst/>
                <a:uLnTx/>
                <a:uFillTx/>
                <a:latin typeface="Arial"/>
                <a:cs typeface="Arial"/>
                <a:sym typeface="Arial"/>
                <a:hlinkClick r:id="rId9"/>
              </a:rPr>
              <a:t>ar-introduction-to-data-papers</a:t>
            </a:r>
            <a:endParaRPr kumimoji="0" lang="fr-FR" sz="1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75149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26" name="Rectangle 25">
            <a:extLst>
              <a:ext uri="{FF2B5EF4-FFF2-40B4-BE49-F238E27FC236}">
                <a16:creationId xmlns:a16="http://schemas.microsoft.com/office/drawing/2014/main" id="{02C3F259-EACA-4CDE-A3B3-E5E4333D1E3A}"/>
              </a:ext>
            </a:extLst>
          </p:cNvPr>
          <p:cNvSpPr/>
          <p:nvPr/>
        </p:nvSpPr>
        <p:spPr>
          <a:xfrm>
            <a:off x="360000" y="900000"/>
            <a:ext cx="6323019" cy="769441"/>
          </a:xfrm>
          <a:prstGeom prst="rect">
            <a:avLst/>
          </a:prstGeom>
        </p:spPr>
        <p:txBody>
          <a:bodyPr wrap="square">
            <a:spAutoFit/>
          </a:bodyPr>
          <a:lstStyle/>
          <a:p>
            <a:pPr marL="342900" indent="-342900" defTabSz="342900">
              <a:spcBef>
                <a:spcPct val="20000"/>
              </a:spcBef>
              <a:buClr>
                <a:srgbClr val="E2007A"/>
              </a:buClr>
              <a:buFont typeface="Wingdings" panose="05000000000000000000" pitchFamily="2" charset="2"/>
              <a:buChar char="§"/>
              <a:defRPr/>
            </a:pPr>
            <a:r>
              <a:rPr lang="fr-FR" sz="2200" kern="1200" dirty="0">
                <a:solidFill>
                  <a:prstClr val="black"/>
                </a:solidFill>
                <a:ea typeface="+mn-ea"/>
                <a:cs typeface="+mn-cs"/>
              </a:rPr>
              <a:t>Entrepôt: </a:t>
            </a:r>
            <a:r>
              <a:rPr lang="fr-FR" sz="2200" kern="1200" dirty="0">
                <a:solidFill>
                  <a:srgbClr val="0066FF"/>
                </a:solidFill>
                <a:ea typeface="+mn-ea"/>
                <a:cs typeface="+mn-cs"/>
              </a:rPr>
              <a:t>fichiers de données 	+ 											documentation associée</a:t>
            </a:r>
          </a:p>
        </p:txBody>
      </p:sp>
      <p:pic>
        <p:nvPicPr>
          <p:cNvPr id="35" name="Image 34">
            <a:extLst>
              <a:ext uri="{FF2B5EF4-FFF2-40B4-BE49-F238E27FC236}">
                <a16:creationId xmlns:a16="http://schemas.microsoft.com/office/drawing/2014/main" id="{1699E38F-D94B-4C1D-8317-91C081FECF61}"/>
              </a:ext>
            </a:extLst>
          </p:cNvPr>
          <p:cNvPicPr>
            <a:picLocks noChangeAspect="1"/>
          </p:cNvPicPr>
          <p:nvPr/>
        </p:nvPicPr>
        <p:blipFill>
          <a:blip r:embed="rId3"/>
          <a:stretch>
            <a:fillRect/>
          </a:stretch>
        </p:blipFill>
        <p:spPr>
          <a:xfrm>
            <a:off x="585478" y="1726292"/>
            <a:ext cx="5905707" cy="504602"/>
          </a:xfrm>
          <a:prstGeom prst="rect">
            <a:avLst/>
          </a:prstGeom>
        </p:spPr>
      </p:pic>
      <p:sp>
        <p:nvSpPr>
          <p:cNvPr id="37" name="ZoneTexte 36">
            <a:extLst>
              <a:ext uri="{FF2B5EF4-FFF2-40B4-BE49-F238E27FC236}">
                <a16:creationId xmlns:a16="http://schemas.microsoft.com/office/drawing/2014/main" id="{37DD3C2F-E02D-4491-A244-2EA8937055BF}"/>
              </a:ext>
            </a:extLst>
          </p:cNvPr>
          <p:cNvSpPr txBox="1"/>
          <p:nvPr/>
        </p:nvSpPr>
        <p:spPr>
          <a:xfrm>
            <a:off x="4035201" y="4631945"/>
            <a:ext cx="2287807" cy="230832"/>
          </a:xfrm>
          <a:prstGeom prst="rect">
            <a:avLst/>
          </a:prstGeom>
          <a:noFill/>
        </p:spPr>
        <p:txBody>
          <a:bodyPr wrap="none" rtlCol="0">
            <a:spAutoFit/>
          </a:bodyPr>
          <a:lstStyle/>
          <a:p>
            <a:pPr algn="r" defTabSz="342900">
              <a:buClrTx/>
            </a:pPr>
            <a:r>
              <a:rPr lang="fr-FR" sz="900" kern="1200" dirty="0">
                <a:solidFill>
                  <a:prstClr val="black"/>
                </a:solidFill>
                <a:ea typeface="+mn-ea"/>
                <a:cs typeface="+mn-cs"/>
                <a:hlinkClick r:id="rId4"/>
              </a:rPr>
              <a:t>https://doi.org/10.18167/DVN1/PKCW2S</a:t>
            </a:r>
            <a:r>
              <a:rPr lang="fr-FR" sz="900" kern="1200" dirty="0">
                <a:solidFill>
                  <a:prstClr val="black"/>
                </a:solidFill>
                <a:ea typeface="+mn-ea"/>
                <a:cs typeface="+mn-cs"/>
              </a:rPr>
              <a:t> </a:t>
            </a:r>
          </a:p>
        </p:txBody>
      </p:sp>
      <p:grpSp>
        <p:nvGrpSpPr>
          <p:cNvPr id="4" name="Groupe 3">
            <a:extLst>
              <a:ext uri="{FF2B5EF4-FFF2-40B4-BE49-F238E27FC236}">
                <a16:creationId xmlns:a16="http://schemas.microsoft.com/office/drawing/2014/main" id="{1619D60D-588C-4034-9ACA-54D9E4A46381}"/>
              </a:ext>
            </a:extLst>
          </p:cNvPr>
          <p:cNvGrpSpPr/>
          <p:nvPr/>
        </p:nvGrpSpPr>
        <p:grpSpPr>
          <a:xfrm>
            <a:off x="540001" y="2360949"/>
            <a:ext cx="6103736" cy="2048597"/>
            <a:chOff x="720000" y="2335838"/>
            <a:chExt cx="8138315" cy="2731462"/>
          </a:xfrm>
        </p:grpSpPr>
        <p:pic>
          <p:nvPicPr>
            <p:cNvPr id="44" name="Image 43">
              <a:extLst>
                <a:ext uri="{FF2B5EF4-FFF2-40B4-BE49-F238E27FC236}">
                  <a16:creationId xmlns:a16="http://schemas.microsoft.com/office/drawing/2014/main" id="{9BA10CDC-5A0C-4EF0-82BC-977D445DDEDD}"/>
                </a:ext>
              </a:extLst>
            </p:cNvPr>
            <p:cNvPicPr>
              <a:picLocks noChangeAspect="1"/>
            </p:cNvPicPr>
            <p:nvPr/>
          </p:nvPicPr>
          <p:blipFill>
            <a:blip r:embed="rId5"/>
            <a:stretch>
              <a:fillRect/>
            </a:stretch>
          </p:blipFill>
          <p:spPr>
            <a:xfrm>
              <a:off x="720000" y="2335838"/>
              <a:ext cx="8138315" cy="2731462"/>
            </a:xfrm>
            <a:prstGeom prst="rect">
              <a:avLst/>
            </a:prstGeom>
          </p:spPr>
        </p:pic>
        <p:sp>
          <p:nvSpPr>
            <p:cNvPr id="48" name="ZoneTexte 47">
              <a:extLst>
                <a:ext uri="{FF2B5EF4-FFF2-40B4-BE49-F238E27FC236}">
                  <a16:creationId xmlns:a16="http://schemas.microsoft.com/office/drawing/2014/main" id="{E2172ED2-9B7F-46B8-B141-4D20A9396F40}"/>
                </a:ext>
              </a:extLst>
            </p:cNvPr>
            <p:cNvSpPr txBox="1"/>
            <p:nvPr/>
          </p:nvSpPr>
          <p:spPr>
            <a:xfrm>
              <a:off x="4790400" y="3643688"/>
              <a:ext cx="1062685" cy="369332"/>
            </a:xfrm>
            <a:prstGeom prst="rect">
              <a:avLst/>
            </a:prstGeom>
            <a:solidFill>
              <a:srgbClr val="00B0F0"/>
            </a:solidFill>
            <a:ln>
              <a:noFill/>
            </a:ln>
            <a:effectLst/>
          </p:spPr>
          <p:txBody>
            <a:bodyPr wrap="none" rtlCol="0">
              <a:spAutoFit/>
            </a:bodyPr>
            <a:lstStyle/>
            <a:p>
              <a:pPr algn="r" defTabSz="342900">
                <a:buClrTx/>
                <a:defRPr/>
              </a:pPr>
              <a:r>
                <a:rPr lang="fr-FR" sz="1200" kern="1200" dirty="0">
                  <a:solidFill>
                    <a:prstClr val="white"/>
                  </a:solidFill>
                  <a:ea typeface="+mn-ea"/>
                  <a:cs typeface="+mn-cs"/>
                </a:rPr>
                <a:t>Données</a:t>
              </a:r>
            </a:p>
          </p:txBody>
        </p:sp>
        <p:sp>
          <p:nvSpPr>
            <p:cNvPr id="49" name="Lune 48">
              <a:extLst>
                <a:ext uri="{FF2B5EF4-FFF2-40B4-BE49-F238E27FC236}">
                  <a16:creationId xmlns:a16="http://schemas.microsoft.com/office/drawing/2014/main" id="{49C71B9B-538A-418D-8C86-3DF964A79D68}"/>
                </a:ext>
              </a:extLst>
            </p:cNvPr>
            <p:cNvSpPr/>
            <p:nvPr/>
          </p:nvSpPr>
          <p:spPr>
            <a:xfrm flipH="1">
              <a:off x="4210050" y="3301582"/>
              <a:ext cx="457200" cy="1022768"/>
            </a:xfrm>
            <a:prstGeom prst="moon">
              <a:avLst>
                <a:gd name="adj" fmla="val 28261"/>
              </a:avLst>
            </a:prstGeom>
            <a:solidFill>
              <a:srgbClr val="00B0F0"/>
            </a:solidFill>
            <a:ln>
              <a:noFill/>
            </a:ln>
            <a:effectLst/>
          </p:spPr>
          <p:txBody>
            <a:bodyPr rtlCol="0" anchor="ctr"/>
            <a:lstStyle/>
            <a:p>
              <a:pPr algn="ctr" defTabSz="342900">
                <a:buClrTx/>
                <a:defRPr/>
              </a:pPr>
              <a:endParaRPr lang="fr-FR" sz="1350" kern="1200">
                <a:solidFill>
                  <a:prstClr val="white"/>
                </a:solidFill>
                <a:ea typeface="+mn-ea"/>
                <a:cs typeface="+mn-cs"/>
              </a:endParaRPr>
            </a:p>
          </p:txBody>
        </p:sp>
      </p:grpSp>
      <p:grpSp>
        <p:nvGrpSpPr>
          <p:cNvPr id="6" name="Groupe 5">
            <a:extLst>
              <a:ext uri="{FF2B5EF4-FFF2-40B4-BE49-F238E27FC236}">
                <a16:creationId xmlns:a16="http://schemas.microsoft.com/office/drawing/2014/main" id="{1982C64D-E225-4364-9187-D9108B664664}"/>
              </a:ext>
            </a:extLst>
          </p:cNvPr>
          <p:cNvGrpSpPr/>
          <p:nvPr/>
        </p:nvGrpSpPr>
        <p:grpSpPr>
          <a:xfrm>
            <a:off x="3134160" y="2496992"/>
            <a:ext cx="2044945" cy="1834705"/>
            <a:chOff x="4178878" y="2517227"/>
            <a:chExt cx="2726593" cy="2446273"/>
          </a:xfrm>
        </p:grpSpPr>
        <p:sp>
          <p:nvSpPr>
            <p:cNvPr id="51" name="Bulle narrative : ronde 50">
              <a:extLst>
                <a:ext uri="{FF2B5EF4-FFF2-40B4-BE49-F238E27FC236}">
                  <a16:creationId xmlns:a16="http://schemas.microsoft.com/office/drawing/2014/main" id="{BC3C1FDC-A9EE-47C4-8465-6DE767C67C69}"/>
                </a:ext>
              </a:extLst>
            </p:cNvPr>
            <p:cNvSpPr/>
            <p:nvPr/>
          </p:nvSpPr>
          <p:spPr>
            <a:xfrm>
              <a:off x="4269386" y="4350852"/>
              <a:ext cx="1514475" cy="612648"/>
            </a:xfrm>
            <a:prstGeom prst="wedgeEllipseCallout">
              <a:avLst>
                <a:gd name="adj1" fmla="val -173663"/>
                <a:gd name="adj2" fmla="val -23010"/>
              </a:avLst>
            </a:prstGeom>
            <a:gradFill rotWithShape="1">
              <a:gsLst>
                <a:gs pos="0">
                  <a:srgbClr val="E2007A">
                    <a:tint val="50000"/>
                    <a:satMod val="300000"/>
                  </a:srgbClr>
                </a:gs>
                <a:gs pos="35000">
                  <a:srgbClr val="E2007A">
                    <a:tint val="37000"/>
                    <a:satMod val="300000"/>
                  </a:srgbClr>
                </a:gs>
                <a:gs pos="100000">
                  <a:srgbClr val="E2007A">
                    <a:tint val="15000"/>
                    <a:satMod val="350000"/>
                  </a:srgbClr>
                </a:gs>
              </a:gsLst>
              <a:lin ang="16200000" scaled="1"/>
            </a:gradFill>
            <a:ln w="9525" cap="flat" cmpd="sng" algn="ctr">
              <a:solidFill>
                <a:srgbClr val="E2007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defTabSz="342900">
                <a:buClrTx/>
                <a:defRPr/>
              </a:pPr>
              <a:r>
                <a:rPr lang="fr-FR" sz="1350" kern="1200" dirty="0">
                  <a:solidFill>
                    <a:prstClr val="black"/>
                  </a:solidFill>
                  <a:ea typeface="+mn-ea"/>
                  <a:cs typeface="+mn-cs"/>
                </a:rPr>
                <a:t>Read me</a:t>
              </a:r>
            </a:p>
          </p:txBody>
        </p:sp>
        <p:sp>
          <p:nvSpPr>
            <p:cNvPr id="46" name="ZoneTexte 45">
              <a:extLst>
                <a:ext uri="{FF2B5EF4-FFF2-40B4-BE49-F238E27FC236}">
                  <a16:creationId xmlns:a16="http://schemas.microsoft.com/office/drawing/2014/main" id="{0A9BD6BF-64A5-45B3-AB87-655EB2AD8AAB}"/>
                </a:ext>
              </a:extLst>
            </p:cNvPr>
            <p:cNvSpPr txBox="1"/>
            <p:nvPr/>
          </p:nvSpPr>
          <p:spPr>
            <a:xfrm>
              <a:off x="4178878" y="2517227"/>
              <a:ext cx="2726593" cy="519351"/>
            </a:xfrm>
            <a:prstGeom prst="wedgeEllipseCallout">
              <a:avLst>
                <a:gd name="adj1" fmla="val -116558"/>
                <a:gd name="adj2" fmla="val 6479"/>
              </a:avLst>
            </a:prstGeom>
            <a:gradFill rotWithShape="1">
              <a:gsLst>
                <a:gs pos="0">
                  <a:srgbClr val="1FA22E">
                    <a:tint val="50000"/>
                    <a:satMod val="300000"/>
                  </a:srgbClr>
                </a:gs>
                <a:gs pos="35000">
                  <a:srgbClr val="1FA22E">
                    <a:tint val="37000"/>
                    <a:satMod val="300000"/>
                  </a:srgbClr>
                </a:gs>
                <a:gs pos="100000">
                  <a:srgbClr val="1FA22E">
                    <a:tint val="15000"/>
                    <a:satMod val="350000"/>
                  </a:srgbClr>
                </a:gs>
              </a:gsLst>
              <a:lin ang="16200000" scaled="1"/>
            </a:gradFill>
            <a:ln w="9525" cap="flat" cmpd="sng" algn="ctr">
              <a:solidFill>
                <a:srgbClr val="1FA22E">
                  <a:shade val="95000"/>
                  <a:satMod val="105000"/>
                </a:srgbClr>
              </a:solidFill>
              <a:prstDash val="solid"/>
            </a:ln>
            <a:effectLst>
              <a:outerShdw blurRad="40000" dist="20000" dir="5400000" rotWithShape="0">
                <a:srgbClr val="000000">
                  <a:alpha val="38000"/>
                </a:srgbClr>
              </a:outerShdw>
            </a:effectLst>
          </p:spPr>
          <p:txBody>
            <a:bodyPr wrap="none" rtlCol="0">
              <a:spAutoFit/>
            </a:bodyPr>
            <a:lstStyle/>
            <a:p>
              <a:pPr algn="r" defTabSz="342900">
                <a:buClrTx/>
                <a:defRPr/>
              </a:pPr>
              <a:r>
                <a:rPr lang="fr-FR" sz="1200" kern="1200" dirty="0">
                  <a:solidFill>
                    <a:prstClr val="black"/>
                  </a:solidFill>
                  <a:ea typeface="+mn-ea"/>
                  <a:cs typeface="+mn-cs"/>
                </a:rPr>
                <a:t>Liste des variables</a:t>
              </a:r>
            </a:p>
          </p:txBody>
        </p:sp>
      </p:grpSp>
      <p:pic>
        <p:nvPicPr>
          <p:cNvPr id="14" name="Image 13">
            <a:extLst>
              <a:ext uri="{FF2B5EF4-FFF2-40B4-BE49-F238E27FC236}">
                <a16:creationId xmlns:a16="http://schemas.microsoft.com/office/drawing/2014/main" id="{FBE8FD27-7050-4593-97D7-1A3A2FD2B687}"/>
              </a:ext>
            </a:extLst>
          </p:cNvPr>
          <p:cNvPicPr>
            <a:picLocks noChangeAspect="1"/>
          </p:cNvPicPr>
          <p:nvPr/>
        </p:nvPicPr>
        <p:blipFill>
          <a:blip r:embed="rId6"/>
          <a:stretch>
            <a:fillRect/>
          </a:stretch>
        </p:blipFill>
        <p:spPr>
          <a:xfrm>
            <a:off x="6129398" y="4833871"/>
            <a:ext cx="688321" cy="242477"/>
          </a:xfrm>
          <a:prstGeom prst="rect">
            <a:avLst/>
          </a:prstGeom>
        </p:spPr>
      </p:pic>
      <p:sp>
        <p:nvSpPr>
          <p:cNvPr id="15" name="Google Shape;105;p8">
            <a:extLst>
              <a:ext uri="{FF2B5EF4-FFF2-40B4-BE49-F238E27FC236}">
                <a16:creationId xmlns:a16="http://schemas.microsoft.com/office/drawing/2014/main" id="{7D4D2AF0-7ABA-447D-BDA2-9C638E35C0A8}"/>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Concept du </a:t>
            </a:r>
            <a:r>
              <a:rPr lang="fr-FR" i="1" dirty="0">
                <a:solidFill>
                  <a:prstClr val="black"/>
                </a:solidFill>
              </a:rPr>
              <a:t>Data paper </a:t>
            </a:r>
            <a:r>
              <a:rPr lang="fr-FR" dirty="0">
                <a:solidFill>
                  <a:prstClr val="black"/>
                </a:solidFill>
              </a:rPr>
              <a:t>: </a:t>
            </a:r>
            <a:r>
              <a:rPr lang="fr-FR" dirty="0">
                <a:solidFill>
                  <a:srgbClr val="009900"/>
                </a:solidFill>
              </a:rPr>
              <a:t>article</a:t>
            </a:r>
            <a:r>
              <a:rPr lang="fr-FR" dirty="0">
                <a:solidFill>
                  <a:prstClr val="black"/>
                </a:solidFill>
              </a:rPr>
              <a:t> + </a:t>
            </a:r>
            <a:r>
              <a:rPr lang="fr-FR" dirty="0">
                <a:solidFill>
                  <a:srgbClr val="0066FF"/>
                </a:solidFill>
              </a:rPr>
              <a:t>entrepôt</a:t>
            </a:r>
          </a:p>
        </p:txBody>
      </p:sp>
    </p:spTree>
    <p:extLst>
      <p:ext uri="{BB962C8B-B14F-4D97-AF65-F5344CB8AC3E}">
        <p14:creationId xmlns:p14="http://schemas.microsoft.com/office/powerpoint/2010/main" val="166831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3" name="Image 12">
            <a:extLst>
              <a:ext uri="{FF2B5EF4-FFF2-40B4-BE49-F238E27FC236}">
                <a16:creationId xmlns:a16="http://schemas.microsoft.com/office/drawing/2014/main" id="{85689AFC-7F64-4DF3-A15C-8ED9B5AC8EE3}"/>
              </a:ext>
            </a:extLst>
          </p:cNvPr>
          <p:cNvPicPr>
            <a:picLocks noChangeAspect="1"/>
          </p:cNvPicPr>
          <p:nvPr/>
        </p:nvPicPr>
        <p:blipFill>
          <a:blip r:embed="rId3"/>
          <a:stretch>
            <a:fillRect/>
          </a:stretch>
        </p:blipFill>
        <p:spPr>
          <a:xfrm>
            <a:off x="113123" y="826902"/>
            <a:ext cx="2901000" cy="4240715"/>
          </a:xfrm>
          <a:prstGeom prst="rect">
            <a:avLst/>
          </a:prstGeom>
        </p:spPr>
      </p:pic>
      <p:grpSp>
        <p:nvGrpSpPr>
          <p:cNvPr id="18" name="Groupe 17">
            <a:extLst>
              <a:ext uri="{FF2B5EF4-FFF2-40B4-BE49-F238E27FC236}">
                <a16:creationId xmlns:a16="http://schemas.microsoft.com/office/drawing/2014/main" id="{8B75265A-8BA9-4E0B-95AA-E6C89A3D1F3F}"/>
              </a:ext>
            </a:extLst>
          </p:cNvPr>
          <p:cNvGrpSpPr/>
          <p:nvPr/>
        </p:nvGrpSpPr>
        <p:grpSpPr>
          <a:xfrm>
            <a:off x="630383" y="898204"/>
            <a:ext cx="5364656" cy="488227"/>
            <a:chOff x="840510" y="1197606"/>
            <a:chExt cx="7152875" cy="650969"/>
          </a:xfrm>
        </p:grpSpPr>
        <p:sp>
          <p:nvSpPr>
            <p:cNvPr id="17" name="Rectangle : coins arrondis 16">
              <a:extLst>
                <a:ext uri="{FF2B5EF4-FFF2-40B4-BE49-F238E27FC236}">
                  <a16:creationId xmlns:a16="http://schemas.microsoft.com/office/drawing/2014/main" id="{9A283EC6-7F55-4A84-9D86-0DB0507C149D}"/>
                </a:ext>
              </a:extLst>
            </p:cNvPr>
            <p:cNvSpPr/>
            <p:nvPr/>
          </p:nvSpPr>
          <p:spPr>
            <a:xfrm>
              <a:off x="840510" y="1197606"/>
              <a:ext cx="3187559" cy="544830"/>
            </a:xfrm>
            <a:prstGeom prst="roundRect">
              <a:avLst/>
            </a:prstGeom>
            <a:solidFill>
              <a:schemeClr val="bg1"/>
            </a:solidFill>
          </p:spPr>
          <p:txBody>
            <a:bodyPr wrap="square" rtlCol="0" anchor="ctr">
              <a:spAutoFit/>
            </a:bodyPr>
            <a:lstStyle/>
            <a:p>
              <a:pPr marL="541735" indent="-257175">
                <a:spcBef>
                  <a:spcPts val="450"/>
                </a:spcBef>
                <a:spcAft>
                  <a:spcPts val="450"/>
                </a:spcAft>
                <a:buClr>
                  <a:srgbClr val="FFCCFF"/>
                </a:buClr>
                <a:buFont typeface="Wingdings" panose="05000000000000000000" pitchFamily="2" charset="2"/>
                <a:buChar char="§"/>
              </a:pPr>
              <a:endParaRPr lang="fr-FR" sz="1800" b="1" dirty="0">
                <a:solidFill>
                  <a:prstClr val="black"/>
                </a:solidFill>
              </a:endParaRPr>
            </a:p>
          </p:txBody>
        </p:sp>
        <p:grpSp>
          <p:nvGrpSpPr>
            <p:cNvPr id="6" name="Groupe 5">
              <a:extLst>
                <a:ext uri="{FF2B5EF4-FFF2-40B4-BE49-F238E27FC236}">
                  <a16:creationId xmlns:a16="http://schemas.microsoft.com/office/drawing/2014/main" id="{46B56673-80A2-4C78-BB1A-FB9632364329}"/>
                </a:ext>
              </a:extLst>
            </p:cNvPr>
            <p:cNvGrpSpPr/>
            <p:nvPr/>
          </p:nvGrpSpPr>
          <p:grpSpPr>
            <a:xfrm>
              <a:off x="1474057" y="1233022"/>
              <a:ext cx="6519328" cy="615553"/>
              <a:chOff x="1805239" y="1233022"/>
              <a:chExt cx="6519328" cy="615553"/>
            </a:xfrm>
          </p:grpSpPr>
          <p:sp>
            <p:nvSpPr>
              <p:cNvPr id="5" name="ZoneTexte 4">
                <a:extLst>
                  <a:ext uri="{FF2B5EF4-FFF2-40B4-BE49-F238E27FC236}">
                    <a16:creationId xmlns:a16="http://schemas.microsoft.com/office/drawing/2014/main" id="{E4B28025-E39B-4649-9F87-D96DF2528237}"/>
                  </a:ext>
                </a:extLst>
              </p:cNvPr>
              <p:cNvSpPr txBox="1"/>
              <p:nvPr/>
            </p:nvSpPr>
            <p:spPr>
              <a:xfrm>
                <a:off x="1805239" y="1334618"/>
                <a:ext cx="1030625" cy="430886"/>
              </a:xfrm>
              <a:prstGeom prst="rect">
                <a:avLst/>
              </a:prstGeom>
              <a:solidFill>
                <a:schemeClr val="accent5">
                  <a:lumMod val="60000"/>
                  <a:lumOff val="40000"/>
                </a:schemeClr>
              </a:solidFill>
              <a:ln>
                <a:solidFill>
                  <a:schemeClr val="tx1"/>
                </a:solidFill>
              </a:ln>
            </p:spPr>
            <p:txBody>
              <a:bodyPr wrap="none" rtlCol="0">
                <a:spAutoFit/>
              </a:bodyPr>
              <a:lstStyle/>
              <a:p>
                <a:pPr algn="l"/>
                <a:r>
                  <a:rPr lang="fr-FR" sz="1500" dirty="0"/>
                  <a:t>Article </a:t>
                </a:r>
              </a:p>
            </p:txBody>
          </p:sp>
          <p:sp>
            <p:nvSpPr>
              <p:cNvPr id="15" name="ZoneTexte 14">
                <a:extLst>
                  <a:ext uri="{FF2B5EF4-FFF2-40B4-BE49-F238E27FC236}">
                    <a16:creationId xmlns:a16="http://schemas.microsoft.com/office/drawing/2014/main" id="{30AC0C87-F393-4E78-87F9-8FDD90C58C98}"/>
                  </a:ext>
                </a:extLst>
              </p:cNvPr>
              <p:cNvSpPr txBox="1"/>
              <p:nvPr/>
            </p:nvSpPr>
            <p:spPr>
              <a:xfrm>
                <a:off x="7107995" y="1233022"/>
                <a:ext cx="1216572" cy="430886"/>
              </a:xfrm>
              <a:prstGeom prst="rect">
                <a:avLst/>
              </a:prstGeom>
              <a:solidFill>
                <a:schemeClr val="accent5">
                  <a:lumMod val="60000"/>
                  <a:lumOff val="40000"/>
                </a:schemeClr>
              </a:solidFill>
              <a:ln>
                <a:solidFill>
                  <a:schemeClr val="tx1"/>
                </a:solidFill>
              </a:ln>
            </p:spPr>
            <p:txBody>
              <a:bodyPr wrap="none" rtlCol="0">
                <a:spAutoFit/>
              </a:bodyPr>
              <a:lstStyle/>
              <a:p>
                <a:pPr algn="l"/>
                <a:r>
                  <a:rPr lang="fr-FR" sz="1500" dirty="0"/>
                  <a:t>Entrepôt</a:t>
                </a:r>
              </a:p>
            </p:txBody>
          </p:sp>
          <p:sp>
            <p:nvSpPr>
              <p:cNvPr id="16" name="ZoneTexte 15">
                <a:extLst>
                  <a:ext uri="{FF2B5EF4-FFF2-40B4-BE49-F238E27FC236}">
                    <a16:creationId xmlns:a16="http://schemas.microsoft.com/office/drawing/2014/main" id="{64E44B53-40F3-4215-9342-9FC2CDD12C7E}"/>
                  </a:ext>
                </a:extLst>
              </p:cNvPr>
              <p:cNvSpPr txBox="1"/>
              <p:nvPr/>
            </p:nvSpPr>
            <p:spPr>
              <a:xfrm>
                <a:off x="4170888" y="1233022"/>
                <a:ext cx="401112" cy="615553"/>
              </a:xfrm>
              <a:prstGeom prst="rect">
                <a:avLst/>
              </a:prstGeom>
              <a:solidFill>
                <a:schemeClr val="accent5">
                  <a:lumMod val="60000"/>
                  <a:lumOff val="40000"/>
                </a:schemeClr>
              </a:solidFill>
              <a:ln>
                <a:solidFill>
                  <a:schemeClr val="tx1"/>
                </a:solidFill>
              </a:ln>
            </p:spPr>
            <p:txBody>
              <a:bodyPr wrap="square" rtlCol="0">
                <a:spAutoFit/>
              </a:bodyPr>
              <a:lstStyle/>
              <a:p>
                <a:pPr algn="l"/>
                <a:r>
                  <a:rPr lang="fr-FR" sz="2400" dirty="0"/>
                  <a:t>+ </a:t>
                </a:r>
              </a:p>
            </p:txBody>
          </p:sp>
        </p:grpSp>
      </p:grpSp>
      <p:pic>
        <p:nvPicPr>
          <p:cNvPr id="19" name="Image 18">
            <a:extLst>
              <a:ext uri="{FF2B5EF4-FFF2-40B4-BE49-F238E27FC236}">
                <a16:creationId xmlns:a16="http://schemas.microsoft.com/office/drawing/2014/main" id="{34B40AE6-3E70-428F-9360-5C1B24C5ABB9}"/>
              </a:ext>
            </a:extLst>
          </p:cNvPr>
          <p:cNvPicPr>
            <a:picLocks noChangeAspect="1"/>
          </p:cNvPicPr>
          <p:nvPr/>
        </p:nvPicPr>
        <p:blipFill>
          <a:blip r:embed="rId4"/>
          <a:stretch>
            <a:fillRect/>
          </a:stretch>
        </p:blipFill>
        <p:spPr>
          <a:xfrm>
            <a:off x="2775636" y="1358153"/>
            <a:ext cx="4100040" cy="1995315"/>
          </a:xfrm>
          <a:prstGeom prst="rect">
            <a:avLst/>
          </a:prstGeom>
        </p:spPr>
      </p:pic>
      <p:sp>
        <p:nvSpPr>
          <p:cNvPr id="23" name="Rectangle 22">
            <a:extLst>
              <a:ext uri="{FF2B5EF4-FFF2-40B4-BE49-F238E27FC236}">
                <a16:creationId xmlns:a16="http://schemas.microsoft.com/office/drawing/2014/main" id="{E07B6253-4272-4E76-BD94-C3896C83178E}"/>
              </a:ext>
            </a:extLst>
          </p:cNvPr>
          <p:cNvSpPr/>
          <p:nvPr/>
        </p:nvSpPr>
        <p:spPr>
          <a:xfrm>
            <a:off x="1738876" y="3224258"/>
            <a:ext cx="5082161" cy="1769715"/>
          </a:xfrm>
          <a:prstGeom prst="rect">
            <a:avLst/>
          </a:prstGeom>
          <a:gradFill flip="none" rotWithShape="1">
            <a:gsLst>
              <a:gs pos="85000">
                <a:schemeClr val="accent2">
                  <a:lumMod val="5000"/>
                  <a:lumOff val="95000"/>
                </a:schemeClr>
              </a:gs>
              <a:gs pos="97000">
                <a:schemeClr val="accent2">
                  <a:lumMod val="45000"/>
                  <a:lumOff val="55000"/>
                </a:schemeClr>
              </a:gs>
              <a:gs pos="100000">
                <a:schemeClr val="accent2">
                  <a:lumMod val="45000"/>
                  <a:lumOff val="55000"/>
                </a:schemeClr>
              </a:gs>
              <a:gs pos="100000">
                <a:schemeClr val="accent2">
                  <a:lumMod val="30000"/>
                  <a:lumOff val="70000"/>
                </a:schemeClr>
              </a:gs>
            </a:gsLst>
            <a:lin ang="5400000" scaled="1"/>
            <a:tileRect/>
          </a:gradFill>
          <a:ln w="28575">
            <a:solidFill>
              <a:schemeClr val="accent2">
                <a:lumMod val="40000"/>
                <a:lumOff val="60000"/>
              </a:schemeClr>
            </a:solidFill>
          </a:ln>
        </p:spPr>
        <p:txBody>
          <a:bodyPr wrap="square" rtlCol="0">
            <a:spAutoFit/>
          </a:bodyPr>
          <a:lstStyle/>
          <a:p>
            <a:pPr marL="214313" lvl="1" indent="-214313">
              <a:spcBef>
                <a:spcPts val="450"/>
              </a:spcBef>
              <a:buFont typeface="Wingdings" panose="05000000000000000000" pitchFamily="2" charset="2"/>
              <a:buChar char="Ø"/>
            </a:pPr>
            <a:r>
              <a:rPr lang="fr-FR" sz="1500" dirty="0"/>
              <a:t>Répond aux attentes des éditeurs</a:t>
            </a:r>
          </a:p>
          <a:p>
            <a:pPr marL="214313" lvl="1" indent="-214313">
              <a:spcBef>
                <a:spcPts val="450"/>
              </a:spcBef>
              <a:buFont typeface="Wingdings" panose="05000000000000000000" pitchFamily="2" charset="2"/>
              <a:buChar char="Ø"/>
            </a:pPr>
            <a:r>
              <a:rPr lang="fr-FR" sz="1500" dirty="0"/>
              <a:t>des évaluateurs (</a:t>
            </a:r>
            <a:r>
              <a:rPr lang="fr-FR" sz="1500" dirty="0" err="1"/>
              <a:t>reviewers</a:t>
            </a:r>
            <a:r>
              <a:rPr lang="fr-FR" sz="1500" dirty="0"/>
              <a:t>)</a:t>
            </a:r>
          </a:p>
          <a:p>
            <a:pPr marL="214313" lvl="1" indent="-214313">
              <a:spcBef>
                <a:spcPts val="450"/>
              </a:spcBef>
              <a:buFont typeface="Wingdings" panose="05000000000000000000" pitchFamily="2" charset="2"/>
              <a:buChar char="Ø"/>
            </a:pPr>
            <a:r>
              <a:rPr lang="fr-FR" sz="1500" dirty="0"/>
              <a:t>Pour les auteurs, double chance d’être :</a:t>
            </a:r>
          </a:p>
          <a:p>
            <a:pPr marL="466725" lvl="1" indent="-214313">
              <a:spcBef>
                <a:spcPts val="225"/>
              </a:spcBef>
              <a:buFont typeface="Arial" panose="020B0604020202020204" pitchFamily="34" charset="0"/>
              <a:buChar char="•"/>
            </a:pPr>
            <a:r>
              <a:rPr lang="fr-FR" sz="1050" dirty="0"/>
              <a:t>visible : Indexés dans bases de données biblio et données</a:t>
            </a:r>
          </a:p>
          <a:p>
            <a:pPr marL="466725" lvl="1" indent="-214313">
              <a:spcBef>
                <a:spcPts val="225"/>
              </a:spcBef>
              <a:buFont typeface="Arial" panose="020B0604020202020204" pitchFamily="34" charset="0"/>
              <a:buChar char="•"/>
            </a:pPr>
            <a:r>
              <a:rPr lang="fr-FR" sz="1050" dirty="0"/>
              <a:t>trouvé : 2 accès par moteurs de recherche</a:t>
            </a:r>
          </a:p>
          <a:p>
            <a:pPr marL="466725" lvl="1" indent="-214313">
              <a:spcBef>
                <a:spcPts val="225"/>
              </a:spcBef>
              <a:buFont typeface="Arial" panose="020B0604020202020204" pitchFamily="34" charset="0"/>
              <a:buChar char="•"/>
            </a:pPr>
            <a:r>
              <a:rPr lang="fr-FR" sz="1050" dirty="0"/>
              <a:t>cité : 2 identifiants numériques (texte et données)</a:t>
            </a:r>
          </a:p>
          <a:p>
            <a:pPr marL="214313" lvl="1" indent="-214313">
              <a:spcBef>
                <a:spcPts val="450"/>
              </a:spcBef>
              <a:buFont typeface="Wingdings" panose="05000000000000000000" pitchFamily="2" charset="2"/>
              <a:buChar char="Ø"/>
            </a:pPr>
            <a:r>
              <a:rPr lang="fr-FR" sz="1500" dirty="0"/>
              <a:t>Meilleure mise en valeur des données</a:t>
            </a:r>
          </a:p>
        </p:txBody>
      </p:sp>
      <p:grpSp>
        <p:nvGrpSpPr>
          <p:cNvPr id="30" name="Groupe 29">
            <a:extLst>
              <a:ext uri="{FF2B5EF4-FFF2-40B4-BE49-F238E27FC236}">
                <a16:creationId xmlns:a16="http://schemas.microsoft.com/office/drawing/2014/main" id="{0EAB2F27-625E-41F9-AE50-D38FBB4CCAAF}"/>
              </a:ext>
            </a:extLst>
          </p:cNvPr>
          <p:cNvGrpSpPr/>
          <p:nvPr/>
        </p:nvGrpSpPr>
        <p:grpSpPr>
          <a:xfrm>
            <a:off x="136122" y="2066760"/>
            <a:ext cx="4477312" cy="2957768"/>
            <a:chOff x="181495" y="2755680"/>
            <a:chExt cx="5969749" cy="3943691"/>
          </a:xfrm>
        </p:grpSpPr>
        <p:sp>
          <p:nvSpPr>
            <p:cNvPr id="24" name="Rectangle : coins arrondis 23">
              <a:extLst>
                <a:ext uri="{FF2B5EF4-FFF2-40B4-BE49-F238E27FC236}">
                  <a16:creationId xmlns:a16="http://schemas.microsoft.com/office/drawing/2014/main" id="{1A28781A-DB22-4BA9-8F1C-F75489245C5B}"/>
                </a:ext>
              </a:extLst>
            </p:cNvPr>
            <p:cNvSpPr/>
            <p:nvPr/>
          </p:nvSpPr>
          <p:spPr>
            <a:xfrm>
              <a:off x="181495" y="6154540"/>
              <a:ext cx="1390195" cy="544831"/>
            </a:xfrm>
            <a:prstGeom prst="roundRect">
              <a:avLst/>
            </a:prstGeom>
            <a:noFill/>
            <a:ln w="38100">
              <a:solidFill>
                <a:srgbClr val="00B050"/>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marL="541735" indent="-257175">
                <a:spcBef>
                  <a:spcPts val="450"/>
                </a:spcBef>
                <a:spcAft>
                  <a:spcPts val="450"/>
                </a:spcAft>
                <a:buClr>
                  <a:srgbClr val="FFCCFF"/>
                </a:buClr>
                <a:buFont typeface="Wingdings" panose="05000000000000000000" pitchFamily="2" charset="2"/>
                <a:buChar char="§"/>
              </a:pPr>
              <a:endParaRPr lang="fr-FR" sz="1800" b="1" dirty="0">
                <a:solidFill>
                  <a:prstClr val="black"/>
                </a:solidFill>
              </a:endParaRPr>
            </a:p>
          </p:txBody>
        </p:sp>
        <p:sp>
          <p:nvSpPr>
            <p:cNvPr id="28" name="Rectangle : coins arrondis 27">
              <a:extLst>
                <a:ext uri="{FF2B5EF4-FFF2-40B4-BE49-F238E27FC236}">
                  <a16:creationId xmlns:a16="http://schemas.microsoft.com/office/drawing/2014/main" id="{B90C3F4F-88F3-4C84-BAF9-3C7ECF623441}"/>
                </a:ext>
              </a:extLst>
            </p:cNvPr>
            <p:cNvSpPr/>
            <p:nvPr/>
          </p:nvSpPr>
          <p:spPr>
            <a:xfrm>
              <a:off x="4357313" y="2755680"/>
              <a:ext cx="1793931" cy="393037"/>
            </a:xfrm>
            <a:prstGeom prst="roundRect">
              <a:avLst/>
            </a:prstGeom>
            <a:noFill/>
            <a:ln>
              <a:solidFill>
                <a:srgbClr val="00B050"/>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marL="541735" indent="-257175">
                <a:spcBef>
                  <a:spcPts val="450"/>
                </a:spcBef>
                <a:spcAft>
                  <a:spcPts val="450"/>
                </a:spcAft>
                <a:buClr>
                  <a:srgbClr val="FFCCFF"/>
                </a:buClr>
                <a:buFont typeface="Wingdings" panose="05000000000000000000" pitchFamily="2" charset="2"/>
                <a:buChar char="§"/>
              </a:pPr>
              <a:endParaRPr lang="fr-FR" sz="1800" b="1" dirty="0">
                <a:solidFill>
                  <a:prstClr val="black"/>
                </a:solidFill>
              </a:endParaRPr>
            </a:p>
          </p:txBody>
        </p:sp>
      </p:grpSp>
      <p:sp>
        <p:nvSpPr>
          <p:cNvPr id="20" name="Google Shape;105;p8">
            <a:extLst>
              <a:ext uri="{FF2B5EF4-FFF2-40B4-BE49-F238E27FC236}">
                <a16:creationId xmlns:a16="http://schemas.microsoft.com/office/drawing/2014/main" id="{AD289C04-983F-47E8-8811-DC3947F3B430}"/>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Concept du </a:t>
            </a:r>
            <a:r>
              <a:rPr lang="fr-FR" i="1" dirty="0">
                <a:solidFill>
                  <a:prstClr val="black"/>
                </a:solidFill>
              </a:rPr>
              <a:t>Data paper </a:t>
            </a:r>
            <a:r>
              <a:rPr lang="fr-FR" dirty="0">
                <a:solidFill>
                  <a:prstClr val="black"/>
                </a:solidFill>
              </a:rPr>
              <a:t>: </a:t>
            </a:r>
            <a:r>
              <a:rPr lang="fr-FR" dirty="0">
                <a:solidFill>
                  <a:srgbClr val="009900"/>
                </a:solidFill>
              </a:rPr>
              <a:t>article</a:t>
            </a:r>
            <a:r>
              <a:rPr lang="fr-FR" dirty="0">
                <a:solidFill>
                  <a:prstClr val="black"/>
                </a:solidFill>
              </a:rPr>
              <a:t> + </a:t>
            </a:r>
            <a:r>
              <a:rPr lang="fr-FR" dirty="0">
                <a:solidFill>
                  <a:srgbClr val="0066FF"/>
                </a:solidFill>
              </a:rPr>
              <a:t>entrepôt</a:t>
            </a:r>
          </a:p>
        </p:txBody>
      </p:sp>
    </p:spTree>
    <p:extLst>
      <p:ext uri="{BB962C8B-B14F-4D97-AF65-F5344CB8AC3E}">
        <p14:creationId xmlns:p14="http://schemas.microsoft.com/office/powerpoint/2010/main" val="418231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500" fill="hold"/>
                                        <p:tgtEl>
                                          <p:spTgt spid="30"/>
                                        </p:tgtEl>
                                        <p:attrNameLst>
                                          <p:attrName>ppt_w</p:attrName>
                                        </p:attrNameLst>
                                      </p:cBhvr>
                                      <p:tavLst>
                                        <p:tav tm="0">
                                          <p:val>
                                            <p:fltVal val="0"/>
                                          </p:val>
                                        </p:tav>
                                        <p:tav tm="100000">
                                          <p:val>
                                            <p:strVal val="#ppt_w"/>
                                          </p:val>
                                        </p:tav>
                                      </p:tavLst>
                                    </p:anim>
                                    <p:anim calcmode="lin" valueType="num">
                                      <p:cBhvr>
                                        <p:cTn id="18" dur="500" fill="hold"/>
                                        <p:tgtEl>
                                          <p:spTgt spid="30"/>
                                        </p:tgtEl>
                                        <p:attrNameLst>
                                          <p:attrName>ppt_h</p:attrName>
                                        </p:attrNameLst>
                                      </p:cBhvr>
                                      <p:tavLst>
                                        <p:tav tm="0">
                                          <p:val>
                                            <p:fltVal val="0"/>
                                          </p:val>
                                        </p:tav>
                                        <p:tav tm="100000">
                                          <p:val>
                                            <p:strVal val="#ppt_h"/>
                                          </p:val>
                                        </p:tav>
                                      </p:tavLst>
                                    </p:anim>
                                    <p:animEffect transition="in" filter="fade">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8A8287D-7522-44A5-A049-BD4CC7B19E0E}"/>
              </a:ext>
            </a:extLst>
          </p:cNvPr>
          <p:cNvPicPr>
            <a:picLocks noChangeAspect="1"/>
          </p:cNvPicPr>
          <p:nvPr/>
        </p:nvPicPr>
        <p:blipFill>
          <a:blip r:embed="rId3"/>
          <a:stretch>
            <a:fillRect/>
          </a:stretch>
        </p:blipFill>
        <p:spPr>
          <a:xfrm>
            <a:off x="85687" y="167238"/>
            <a:ext cx="1427023" cy="1080716"/>
          </a:xfrm>
          <a:prstGeom prst="rect">
            <a:avLst/>
          </a:prstGeom>
        </p:spPr>
      </p:pic>
      <p:sp>
        <p:nvSpPr>
          <p:cNvPr id="7" name="Titre 1">
            <a:extLst>
              <a:ext uri="{FF2B5EF4-FFF2-40B4-BE49-F238E27FC236}">
                <a16:creationId xmlns:a16="http://schemas.microsoft.com/office/drawing/2014/main" id="{770502D6-84D0-41F5-99EF-5486238A19FE}"/>
              </a:ext>
            </a:extLst>
          </p:cNvPr>
          <p:cNvSpPr txBox="1">
            <a:spLocks/>
          </p:cNvSpPr>
          <p:nvPr/>
        </p:nvSpPr>
        <p:spPr>
          <a:xfrm>
            <a:off x="799198" y="1737962"/>
            <a:ext cx="5530132" cy="1976081"/>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defTabSz="342892">
              <a:spcAft>
                <a:spcPts val="600"/>
              </a:spcAft>
              <a:tabLst>
                <a:tab pos="69054" algn="l"/>
              </a:tabLst>
              <a:defRPr/>
            </a:pPr>
            <a:r>
              <a:rPr lang="fr-FR" sz="2800" dirty="0">
                <a:latin typeface="Oswald" panose="020B0604020202020204" charset="0"/>
              </a:rPr>
              <a:t>Quelles sont selon vous les types de données concernés ? </a:t>
            </a:r>
          </a:p>
          <a:p>
            <a:pPr defTabSz="342892">
              <a:spcAft>
                <a:spcPts val="600"/>
              </a:spcAft>
              <a:tabLst>
                <a:tab pos="69054" algn="l"/>
              </a:tabLst>
              <a:defRPr/>
            </a:pPr>
            <a:endParaRPr lang="it-IT" sz="2800" dirty="0">
              <a:latin typeface="Oswald" panose="020B0604020202020204" charset="0"/>
            </a:endParaRPr>
          </a:p>
        </p:txBody>
      </p:sp>
    </p:spTree>
    <p:extLst>
      <p:ext uri="{BB962C8B-B14F-4D97-AF65-F5344CB8AC3E}">
        <p14:creationId xmlns:p14="http://schemas.microsoft.com/office/powerpoint/2010/main" val="693902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5" name="Image 14">
            <a:extLst>
              <a:ext uri="{FF2B5EF4-FFF2-40B4-BE49-F238E27FC236}">
                <a16:creationId xmlns:a16="http://schemas.microsoft.com/office/drawing/2014/main" id="{EF86262A-D471-400F-9FFC-34A043164793}"/>
              </a:ext>
            </a:extLst>
          </p:cNvPr>
          <p:cNvPicPr>
            <a:picLocks noChangeAspect="1"/>
          </p:cNvPicPr>
          <p:nvPr/>
        </p:nvPicPr>
        <p:blipFill>
          <a:blip r:embed="rId3"/>
          <a:stretch>
            <a:fillRect/>
          </a:stretch>
        </p:blipFill>
        <p:spPr>
          <a:xfrm>
            <a:off x="5858501" y="1366628"/>
            <a:ext cx="790916" cy="880034"/>
          </a:xfrm>
          <a:prstGeom prst="rect">
            <a:avLst/>
          </a:prstGeom>
        </p:spPr>
      </p:pic>
      <p:sp>
        <p:nvSpPr>
          <p:cNvPr id="7" name="Rectangle 6">
            <a:extLst>
              <a:ext uri="{FF2B5EF4-FFF2-40B4-BE49-F238E27FC236}">
                <a16:creationId xmlns:a16="http://schemas.microsoft.com/office/drawing/2014/main" id="{F02CD540-64FD-4A42-B9FD-B66B922598FF}"/>
              </a:ext>
            </a:extLst>
          </p:cNvPr>
          <p:cNvSpPr/>
          <p:nvPr/>
        </p:nvSpPr>
        <p:spPr>
          <a:xfrm>
            <a:off x="405000" y="945000"/>
            <a:ext cx="6025195" cy="710451"/>
          </a:xfrm>
          <a:prstGeom prst="rect">
            <a:avLst/>
          </a:prstGeom>
        </p:spPr>
        <p:txBody>
          <a:bodyPr wrap="square">
            <a:spAutoFit/>
          </a:bodyPr>
          <a:lstStyle/>
          <a:p>
            <a:pPr marL="342900" indent="-342900" defTabSz="342900">
              <a:spcBef>
                <a:spcPct val="20000"/>
              </a:spcBef>
              <a:buClr>
                <a:srgbClr val="E2007A"/>
              </a:buClr>
              <a:buFont typeface="Wingdings" panose="05000000000000000000" pitchFamily="2" charset="2"/>
              <a:buChar char="§"/>
              <a:defRPr/>
            </a:pPr>
            <a:r>
              <a:rPr lang="fr-FR" sz="2200" dirty="0">
                <a:solidFill>
                  <a:srgbClr val="0066FF"/>
                </a:solidFill>
                <a:latin typeface="+mn-lt"/>
                <a:ea typeface="+mn-ea"/>
              </a:rPr>
              <a:t>Tous types de jeux de données</a:t>
            </a:r>
          </a:p>
          <a:p>
            <a:pPr defTabSz="342900">
              <a:spcBef>
                <a:spcPts val="225"/>
              </a:spcBef>
              <a:buClr>
                <a:srgbClr val="E2007A"/>
              </a:buClr>
              <a:defRPr/>
            </a:pPr>
            <a:r>
              <a:rPr lang="fr-FR" sz="1650" kern="1200" dirty="0">
                <a:solidFill>
                  <a:srgbClr val="0070C0"/>
                </a:solidFill>
                <a:ea typeface="+mn-ea"/>
                <a:cs typeface="+mn-cs"/>
              </a:rPr>
              <a:t>	</a:t>
            </a:r>
            <a:r>
              <a:rPr lang="fr-FR" sz="1350" kern="1200" dirty="0">
                <a:solidFill>
                  <a:prstClr val="black"/>
                </a:solidFill>
                <a:ea typeface="+mn-ea"/>
                <a:cs typeface="+mn-cs"/>
              </a:rPr>
              <a:t>Séquences, mesures, localisations, photos, enquêtes, presse,…</a:t>
            </a:r>
          </a:p>
        </p:txBody>
      </p:sp>
      <p:sp>
        <p:nvSpPr>
          <p:cNvPr id="9" name="Rectangle 8">
            <a:extLst>
              <a:ext uri="{FF2B5EF4-FFF2-40B4-BE49-F238E27FC236}">
                <a16:creationId xmlns:a16="http://schemas.microsoft.com/office/drawing/2014/main" id="{30C55189-BBC5-47DC-9878-9960576F3103}"/>
              </a:ext>
            </a:extLst>
          </p:cNvPr>
          <p:cNvSpPr/>
          <p:nvPr/>
        </p:nvSpPr>
        <p:spPr>
          <a:xfrm>
            <a:off x="313548" y="3362423"/>
            <a:ext cx="6498113" cy="984885"/>
          </a:xfrm>
          <a:prstGeom prst="rect">
            <a:avLst/>
          </a:prstGeom>
          <a:solidFill>
            <a:schemeClr val="bg1"/>
          </a:solidFill>
        </p:spPr>
        <p:txBody>
          <a:bodyPr wrap="square">
            <a:spAutoFit/>
          </a:bodyPr>
          <a:lstStyle/>
          <a:p>
            <a:pPr defTabSz="342900">
              <a:spcBef>
                <a:spcPct val="20000"/>
              </a:spcBef>
              <a:buClr>
                <a:srgbClr val="E2007A"/>
              </a:buClr>
              <a:defRPr/>
            </a:pPr>
            <a:r>
              <a:rPr lang="fr-FR" sz="2000" dirty="0">
                <a:solidFill>
                  <a:srgbClr val="0066FF"/>
                </a:solidFill>
                <a:latin typeface="+mn-lt"/>
                <a:ea typeface="+mn-ea"/>
              </a:rPr>
              <a:t>Définition des données de recherche:  </a:t>
            </a:r>
          </a:p>
          <a:p>
            <a:pPr defTabSz="342900">
              <a:spcBef>
                <a:spcPct val="20000"/>
              </a:spcBef>
              <a:buClr>
                <a:srgbClr val="E2007A"/>
              </a:buClr>
              <a:defRPr/>
            </a:pPr>
            <a:r>
              <a:rPr lang="fr-FR" sz="1500" kern="1200" dirty="0">
                <a:solidFill>
                  <a:prstClr val="black"/>
                </a:solidFill>
                <a:ea typeface="+mn-ea"/>
                <a:cs typeface="+mn-cs"/>
              </a:rPr>
              <a:t>observations, mesures, faits, images, codes, simulations informatiques,…. </a:t>
            </a:r>
          </a:p>
          <a:p>
            <a:pPr defTabSz="342900">
              <a:spcBef>
                <a:spcPct val="20000"/>
              </a:spcBef>
              <a:buClr>
                <a:srgbClr val="E2007A"/>
              </a:buClr>
              <a:defRPr/>
            </a:pPr>
            <a:r>
              <a:rPr lang="fr-FR" sz="1500" b="1" kern="1200" dirty="0">
                <a:solidFill>
                  <a:prstClr val="black"/>
                </a:solidFill>
                <a:ea typeface="+mn-ea"/>
                <a:cs typeface="+mn-cs"/>
              </a:rPr>
              <a:t>sur lesquels s’appuient des résultats de recherche.</a:t>
            </a:r>
          </a:p>
        </p:txBody>
      </p:sp>
      <p:pic>
        <p:nvPicPr>
          <p:cNvPr id="3" name="Image 2">
            <a:extLst>
              <a:ext uri="{FF2B5EF4-FFF2-40B4-BE49-F238E27FC236}">
                <a16:creationId xmlns:a16="http://schemas.microsoft.com/office/drawing/2014/main" id="{9FFF1079-65F8-41D8-9E0A-343B1E8442E9}"/>
              </a:ext>
            </a:extLst>
          </p:cNvPr>
          <p:cNvPicPr>
            <a:picLocks noChangeAspect="1"/>
          </p:cNvPicPr>
          <p:nvPr/>
        </p:nvPicPr>
        <p:blipFill>
          <a:blip r:embed="rId4"/>
          <a:stretch>
            <a:fillRect/>
          </a:stretch>
        </p:blipFill>
        <p:spPr>
          <a:xfrm>
            <a:off x="551190" y="1784712"/>
            <a:ext cx="397799" cy="598984"/>
          </a:xfrm>
          <a:prstGeom prst="rect">
            <a:avLst/>
          </a:prstGeom>
        </p:spPr>
      </p:pic>
      <p:sp>
        <p:nvSpPr>
          <p:cNvPr id="4" name="ZoneTexte 3">
            <a:extLst>
              <a:ext uri="{FF2B5EF4-FFF2-40B4-BE49-F238E27FC236}">
                <a16:creationId xmlns:a16="http://schemas.microsoft.com/office/drawing/2014/main" id="{076FB02D-E584-45CB-8ECA-7750517D8B46}"/>
              </a:ext>
            </a:extLst>
          </p:cNvPr>
          <p:cNvSpPr txBox="1"/>
          <p:nvPr/>
        </p:nvSpPr>
        <p:spPr>
          <a:xfrm>
            <a:off x="407356" y="2353879"/>
            <a:ext cx="1090428" cy="473335"/>
          </a:xfrm>
          <a:prstGeom prst="rect">
            <a:avLst/>
          </a:prstGeom>
          <a:noFill/>
        </p:spPr>
        <p:txBody>
          <a:bodyPr wrap="none" rtlCol="0">
            <a:spAutoFit/>
          </a:bodyPr>
          <a:lstStyle/>
          <a:p>
            <a:pPr lvl="1" algn="ctr" defTabSz="342900">
              <a:buClrTx/>
            </a:pPr>
            <a:r>
              <a:rPr lang="fr-FR" sz="1238" b="1" kern="1200" dirty="0">
                <a:solidFill>
                  <a:prstClr val="black"/>
                </a:solidFill>
                <a:latin typeface="Calibri" panose="020F0502020204030204" pitchFamily="34" charset="0"/>
                <a:ea typeface="+mn-ea"/>
                <a:cs typeface="+mn-cs"/>
              </a:rPr>
              <a:t>Données </a:t>
            </a:r>
          </a:p>
          <a:p>
            <a:pPr lvl="1" algn="ctr" defTabSz="342900">
              <a:buClrTx/>
            </a:pPr>
            <a:r>
              <a:rPr lang="fr-FR" sz="1238" b="1" kern="1200" dirty="0">
                <a:solidFill>
                  <a:prstClr val="black"/>
                </a:solidFill>
                <a:latin typeface="Calibri" panose="020F0502020204030204" pitchFamily="34" charset="0"/>
                <a:ea typeface="+mn-ea"/>
                <a:cs typeface="+mn-cs"/>
              </a:rPr>
              <a:t>d'observation</a:t>
            </a:r>
          </a:p>
        </p:txBody>
      </p:sp>
      <p:pic>
        <p:nvPicPr>
          <p:cNvPr id="5" name="Image 4">
            <a:extLst>
              <a:ext uri="{FF2B5EF4-FFF2-40B4-BE49-F238E27FC236}">
                <a16:creationId xmlns:a16="http://schemas.microsoft.com/office/drawing/2014/main" id="{0380DB54-DBA5-4647-B2AD-B7B345201FF7}"/>
              </a:ext>
            </a:extLst>
          </p:cNvPr>
          <p:cNvPicPr>
            <a:picLocks noChangeAspect="1"/>
          </p:cNvPicPr>
          <p:nvPr/>
        </p:nvPicPr>
        <p:blipFill>
          <a:blip r:embed="rId5"/>
          <a:stretch>
            <a:fillRect/>
          </a:stretch>
        </p:blipFill>
        <p:spPr>
          <a:xfrm>
            <a:off x="942666" y="1765712"/>
            <a:ext cx="571550" cy="658425"/>
          </a:xfrm>
          <a:prstGeom prst="rect">
            <a:avLst/>
          </a:prstGeom>
        </p:spPr>
      </p:pic>
      <p:pic>
        <p:nvPicPr>
          <p:cNvPr id="6" name="Image 5">
            <a:extLst>
              <a:ext uri="{FF2B5EF4-FFF2-40B4-BE49-F238E27FC236}">
                <a16:creationId xmlns:a16="http://schemas.microsoft.com/office/drawing/2014/main" id="{4174CF51-021A-4B6A-84B4-2CBF5D8F46A0}"/>
              </a:ext>
            </a:extLst>
          </p:cNvPr>
          <p:cNvPicPr>
            <a:picLocks noChangeAspect="1"/>
          </p:cNvPicPr>
          <p:nvPr/>
        </p:nvPicPr>
        <p:blipFill>
          <a:blip r:embed="rId6"/>
          <a:stretch>
            <a:fillRect/>
          </a:stretch>
        </p:blipFill>
        <p:spPr>
          <a:xfrm>
            <a:off x="2386411" y="1781357"/>
            <a:ext cx="772735" cy="1202540"/>
          </a:xfrm>
          <a:prstGeom prst="rect">
            <a:avLst/>
          </a:prstGeom>
        </p:spPr>
      </p:pic>
      <p:pic>
        <p:nvPicPr>
          <p:cNvPr id="8" name="Image 7">
            <a:extLst>
              <a:ext uri="{FF2B5EF4-FFF2-40B4-BE49-F238E27FC236}">
                <a16:creationId xmlns:a16="http://schemas.microsoft.com/office/drawing/2014/main" id="{B3DB3C00-0F4C-47FB-8347-32DB02C3B351}"/>
              </a:ext>
            </a:extLst>
          </p:cNvPr>
          <p:cNvPicPr>
            <a:picLocks noChangeAspect="1"/>
          </p:cNvPicPr>
          <p:nvPr/>
        </p:nvPicPr>
        <p:blipFill>
          <a:blip r:embed="rId7"/>
          <a:stretch>
            <a:fillRect/>
          </a:stretch>
        </p:blipFill>
        <p:spPr>
          <a:xfrm>
            <a:off x="1742342" y="1861822"/>
            <a:ext cx="635563" cy="672143"/>
          </a:xfrm>
          <a:prstGeom prst="rect">
            <a:avLst/>
          </a:prstGeom>
        </p:spPr>
      </p:pic>
      <p:sp>
        <p:nvSpPr>
          <p:cNvPr id="12" name="ZoneTexte 11">
            <a:extLst>
              <a:ext uri="{FF2B5EF4-FFF2-40B4-BE49-F238E27FC236}">
                <a16:creationId xmlns:a16="http://schemas.microsoft.com/office/drawing/2014/main" id="{FD48105B-9C20-4B68-ACF6-F92A5AFEDA0E}"/>
              </a:ext>
            </a:extLst>
          </p:cNvPr>
          <p:cNvSpPr txBox="1"/>
          <p:nvPr/>
        </p:nvSpPr>
        <p:spPr>
          <a:xfrm>
            <a:off x="1455002" y="2514907"/>
            <a:ext cx="1203471" cy="473335"/>
          </a:xfrm>
          <a:prstGeom prst="rect">
            <a:avLst/>
          </a:prstGeom>
          <a:noFill/>
        </p:spPr>
        <p:txBody>
          <a:bodyPr wrap="none" rtlCol="0">
            <a:spAutoFit/>
          </a:bodyPr>
          <a:lstStyle/>
          <a:p>
            <a:pPr lvl="1" algn="ctr" defTabSz="342900">
              <a:buClrTx/>
            </a:pPr>
            <a:r>
              <a:rPr lang="fr-FR" sz="1238" b="1" kern="1200" dirty="0">
                <a:solidFill>
                  <a:prstClr val="black"/>
                </a:solidFill>
                <a:latin typeface="Calibri" panose="020F0502020204030204" pitchFamily="34" charset="0"/>
                <a:ea typeface="+mn-ea"/>
                <a:cs typeface="+mn-cs"/>
              </a:rPr>
              <a:t>Données </a:t>
            </a:r>
          </a:p>
          <a:p>
            <a:pPr lvl="1" algn="ctr" defTabSz="342900">
              <a:buClrTx/>
            </a:pPr>
            <a:r>
              <a:rPr lang="fr-FR" sz="1238" b="1" kern="1200" dirty="0">
                <a:solidFill>
                  <a:prstClr val="black"/>
                </a:solidFill>
                <a:latin typeface="Calibri" panose="020F0502020204030204" pitchFamily="34" charset="0"/>
                <a:ea typeface="+mn-ea"/>
                <a:cs typeface="+mn-cs"/>
              </a:rPr>
              <a:t>expérimentales</a:t>
            </a:r>
          </a:p>
        </p:txBody>
      </p:sp>
      <p:pic>
        <p:nvPicPr>
          <p:cNvPr id="10" name="Image 9">
            <a:extLst>
              <a:ext uri="{FF2B5EF4-FFF2-40B4-BE49-F238E27FC236}">
                <a16:creationId xmlns:a16="http://schemas.microsoft.com/office/drawing/2014/main" id="{9F238677-253A-4B98-8D11-4DE1FB55B45A}"/>
              </a:ext>
            </a:extLst>
          </p:cNvPr>
          <p:cNvPicPr>
            <a:picLocks noChangeAspect="1"/>
          </p:cNvPicPr>
          <p:nvPr/>
        </p:nvPicPr>
        <p:blipFill>
          <a:blip r:embed="rId8"/>
          <a:stretch>
            <a:fillRect/>
          </a:stretch>
        </p:blipFill>
        <p:spPr>
          <a:xfrm>
            <a:off x="3225729" y="1851893"/>
            <a:ext cx="681287" cy="594412"/>
          </a:xfrm>
          <a:prstGeom prst="rect">
            <a:avLst/>
          </a:prstGeom>
        </p:spPr>
      </p:pic>
      <p:sp>
        <p:nvSpPr>
          <p:cNvPr id="14" name="ZoneTexte 13">
            <a:extLst>
              <a:ext uri="{FF2B5EF4-FFF2-40B4-BE49-F238E27FC236}">
                <a16:creationId xmlns:a16="http://schemas.microsoft.com/office/drawing/2014/main" id="{72EA14BA-36C5-473B-B357-88588A1D2514}"/>
              </a:ext>
            </a:extLst>
          </p:cNvPr>
          <p:cNvSpPr txBox="1"/>
          <p:nvPr/>
        </p:nvSpPr>
        <p:spPr>
          <a:xfrm>
            <a:off x="3056305" y="2424766"/>
            <a:ext cx="955839" cy="473335"/>
          </a:xfrm>
          <a:prstGeom prst="rect">
            <a:avLst/>
          </a:prstGeom>
          <a:noFill/>
        </p:spPr>
        <p:txBody>
          <a:bodyPr wrap="none" rtlCol="0">
            <a:spAutoFit/>
          </a:bodyPr>
          <a:lstStyle/>
          <a:p>
            <a:pPr lvl="1" algn="ctr" defTabSz="342900">
              <a:buClrTx/>
            </a:pPr>
            <a:r>
              <a:rPr lang="fr-FR" sz="1238" b="1" kern="1200" dirty="0">
                <a:solidFill>
                  <a:prstClr val="black"/>
                </a:solidFill>
                <a:latin typeface="Calibri" panose="020F0502020204030204" pitchFamily="34" charset="0"/>
                <a:ea typeface="+mn-ea"/>
                <a:cs typeface="+mn-cs"/>
              </a:rPr>
              <a:t>Simulations</a:t>
            </a:r>
          </a:p>
          <a:p>
            <a:pPr lvl="1" algn="ctr" defTabSz="342900">
              <a:buClrTx/>
            </a:pPr>
            <a:r>
              <a:rPr lang="fr-FR" sz="1238" b="1" kern="1200" dirty="0">
                <a:solidFill>
                  <a:prstClr val="black"/>
                </a:solidFill>
                <a:latin typeface="Calibri" panose="020F0502020204030204" pitchFamily="34" charset="0"/>
                <a:ea typeface="+mn-ea"/>
                <a:cs typeface="+mn-cs"/>
              </a:rPr>
              <a:t>Modèles</a:t>
            </a:r>
          </a:p>
        </p:txBody>
      </p:sp>
      <p:pic>
        <p:nvPicPr>
          <p:cNvPr id="11" name="Image 10">
            <a:extLst>
              <a:ext uri="{FF2B5EF4-FFF2-40B4-BE49-F238E27FC236}">
                <a16:creationId xmlns:a16="http://schemas.microsoft.com/office/drawing/2014/main" id="{A0B0E931-DC28-4A6A-8758-39B94986B2FD}"/>
              </a:ext>
            </a:extLst>
          </p:cNvPr>
          <p:cNvPicPr>
            <a:picLocks noChangeAspect="1"/>
          </p:cNvPicPr>
          <p:nvPr/>
        </p:nvPicPr>
        <p:blipFill>
          <a:blip r:embed="rId9"/>
          <a:stretch>
            <a:fillRect/>
          </a:stretch>
        </p:blipFill>
        <p:spPr>
          <a:xfrm>
            <a:off x="4023695" y="1786655"/>
            <a:ext cx="772734" cy="851052"/>
          </a:xfrm>
          <a:prstGeom prst="rect">
            <a:avLst/>
          </a:prstGeom>
        </p:spPr>
      </p:pic>
      <p:pic>
        <p:nvPicPr>
          <p:cNvPr id="13" name="Image 12">
            <a:extLst>
              <a:ext uri="{FF2B5EF4-FFF2-40B4-BE49-F238E27FC236}">
                <a16:creationId xmlns:a16="http://schemas.microsoft.com/office/drawing/2014/main" id="{0EB792A2-1F11-4D3E-A951-59ED3AD26FF5}"/>
              </a:ext>
            </a:extLst>
          </p:cNvPr>
          <p:cNvPicPr>
            <a:picLocks noChangeAspect="1"/>
          </p:cNvPicPr>
          <p:nvPr/>
        </p:nvPicPr>
        <p:blipFill>
          <a:blip r:embed="rId10"/>
          <a:stretch>
            <a:fillRect/>
          </a:stretch>
        </p:blipFill>
        <p:spPr>
          <a:xfrm>
            <a:off x="4968199" y="2150247"/>
            <a:ext cx="1493057" cy="809979"/>
          </a:xfrm>
          <a:prstGeom prst="rect">
            <a:avLst/>
          </a:prstGeom>
        </p:spPr>
      </p:pic>
      <p:sp>
        <p:nvSpPr>
          <p:cNvPr id="19" name="ZoneTexte 18">
            <a:extLst>
              <a:ext uri="{FF2B5EF4-FFF2-40B4-BE49-F238E27FC236}">
                <a16:creationId xmlns:a16="http://schemas.microsoft.com/office/drawing/2014/main" id="{DE085B05-DB62-44C0-8593-BD74CBB17EC5}"/>
              </a:ext>
            </a:extLst>
          </p:cNvPr>
          <p:cNvSpPr txBox="1"/>
          <p:nvPr/>
        </p:nvSpPr>
        <p:spPr>
          <a:xfrm>
            <a:off x="5139581" y="2910563"/>
            <a:ext cx="1184883" cy="282834"/>
          </a:xfrm>
          <a:prstGeom prst="rect">
            <a:avLst/>
          </a:prstGeom>
          <a:noFill/>
        </p:spPr>
        <p:txBody>
          <a:bodyPr wrap="square" rtlCol="0">
            <a:spAutoFit/>
          </a:bodyPr>
          <a:lstStyle/>
          <a:p>
            <a:pPr lvl="1" defTabSz="342900">
              <a:buClrTx/>
            </a:pPr>
            <a:r>
              <a:rPr lang="fr-FR" sz="1238" b="1" kern="1200" dirty="0">
                <a:solidFill>
                  <a:prstClr val="black"/>
                </a:solidFill>
                <a:latin typeface="Calibri" panose="020F0502020204030204" pitchFamily="34" charset="0"/>
                <a:ea typeface="+mn-ea"/>
                <a:cs typeface="+mn-cs"/>
              </a:rPr>
              <a:t>Données biblio</a:t>
            </a:r>
          </a:p>
        </p:txBody>
      </p:sp>
      <p:sp>
        <p:nvSpPr>
          <p:cNvPr id="20" name="ZoneTexte 19">
            <a:extLst>
              <a:ext uri="{FF2B5EF4-FFF2-40B4-BE49-F238E27FC236}">
                <a16:creationId xmlns:a16="http://schemas.microsoft.com/office/drawing/2014/main" id="{D4F91F85-E603-41CE-80FA-EB586CB9B8B9}"/>
              </a:ext>
            </a:extLst>
          </p:cNvPr>
          <p:cNvSpPr txBox="1"/>
          <p:nvPr/>
        </p:nvSpPr>
        <p:spPr>
          <a:xfrm>
            <a:off x="4030085" y="2502766"/>
            <a:ext cx="792397" cy="282834"/>
          </a:xfrm>
          <a:prstGeom prst="rect">
            <a:avLst/>
          </a:prstGeom>
          <a:solidFill>
            <a:schemeClr val="bg1"/>
          </a:solidFill>
        </p:spPr>
        <p:txBody>
          <a:bodyPr wrap="none" rtlCol="0">
            <a:spAutoFit/>
          </a:bodyPr>
          <a:lstStyle/>
          <a:p>
            <a:pPr lvl="1" algn="ctr" defTabSz="342900">
              <a:buClrTx/>
            </a:pPr>
            <a:r>
              <a:rPr lang="fr-FR" sz="1238" b="1" kern="1200" dirty="0">
                <a:solidFill>
                  <a:prstClr val="black"/>
                </a:solidFill>
                <a:latin typeface="Calibri" panose="020F0502020204030204" pitchFamily="34" charset="0"/>
                <a:ea typeface="+mn-ea"/>
                <a:cs typeface="+mn-cs"/>
              </a:rPr>
              <a:t>Enquêtes</a:t>
            </a:r>
          </a:p>
        </p:txBody>
      </p:sp>
      <p:pic>
        <p:nvPicPr>
          <p:cNvPr id="18" name="Image 17">
            <a:extLst>
              <a:ext uri="{FF2B5EF4-FFF2-40B4-BE49-F238E27FC236}">
                <a16:creationId xmlns:a16="http://schemas.microsoft.com/office/drawing/2014/main" id="{D36737D9-9E04-44CA-8D9B-028D5BC643CA}"/>
              </a:ext>
            </a:extLst>
          </p:cNvPr>
          <p:cNvPicPr>
            <a:picLocks noChangeAspect="1"/>
          </p:cNvPicPr>
          <p:nvPr/>
        </p:nvPicPr>
        <p:blipFill>
          <a:blip r:embed="rId11"/>
          <a:stretch>
            <a:fillRect/>
          </a:stretch>
        </p:blipFill>
        <p:spPr>
          <a:xfrm>
            <a:off x="6129398" y="4833871"/>
            <a:ext cx="688321" cy="242477"/>
          </a:xfrm>
          <a:prstGeom prst="rect">
            <a:avLst/>
          </a:prstGeom>
        </p:spPr>
      </p:pic>
      <p:sp>
        <p:nvSpPr>
          <p:cNvPr id="22" name="Google Shape;105;p8">
            <a:extLst>
              <a:ext uri="{FF2B5EF4-FFF2-40B4-BE49-F238E27FC236}">
                <a16:creationId xmlns:a16="http://schemas.microsoft.com/office/drawing/2014/main" id="{87B90CE1-93EA-447B-9DB1-BDB15E9443CA}"/>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Quelles données concernées ?</a:t>
            </a:r>
            <a:endParaRPr lang="fr-FR" dirty="0">
              <a:solidFill>
                <a:srgbClr val="0070C0"/>
              </a:solidFill>
            </a:endParaRPr>
          </a:p>
        </p:txBody>
      </p:sp>
    </p:spTree>
    <p:extLst>
      <p:ext uri="{BB962C8B-B14F-4D97-AF65-F5344CB8AC3E}">
        <p14:creationId xmlns:p14="http://schemas.microsoft.com/office/powerpoint/2010/main" val="252165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D2C4EF46-47B9-4872-B020-3C5A47B26497}"/>
              </a:ext>
            </a:extLst>
          </p:cNvPr>
          <p:cNvPicPr>
            <a:picLocks noChangeAspect="1"/>
          </p:cNvPicPr>
          <p:nvPr/>
        </p:nvPicPr>
        <p:blipFill>
          <a:blip r:embed="rId3"/>
          <a:stretch>
            <a:fillRect/>
          </a:stretch>
        </p:blipFill>
        <p:spPr>
          <a:xfrm>
            <a:off x="6206655" y="4858650"/>
            <a:ext cx="506662" cy="178484"/>
          </a:xfrm>
          <a:prstGeom prst="rect">
            <a:avLst/>
          </a:prstGeom>
        </p:spPr>
      </p:pic>
      <p:sp>
        <p:nvSpPr>
          <p:cNvPr id="12" name="Rectangle 11">
            <a:extLst>
              <a:ext uri="{FF2B5EF4-FFF2-40B4-BE49-F238E27FC236}">
                <a16:creationId xmlns:a16="http://schemas.microsoft.com/office/drawing/2014/main" id="{3D35A82A-7A5E-4516-B2D1-977CFFCBDC79}"/>
              </a:ext>
            </a:extLst>
          </p:cNvPr>
          <p:cNvSpPr/>
          <p:nvPr/>
        </p:nvSpPr>
        <p:spPr>
          <a:xfrm>
            <a:off x="297413" y="859569"/>
            <a:ext cx="5893409" cy="2126223"/>
          </a:xfrm>
          <a:prstGeom prst="rect">
            <a:avLst/>
          </a:prstGeom>
        </p:spPr>
        <p:txBody>
          <a:bodyPr wrap="square">
            <a:spAutoFit/>
          </a:bodyPr>
          <a:lstStyle/>
          <a:p>
            <a:pPr marL="342892">
              <a:spcBef>
                <a:spcPts val="600"/>
              </a:spcBef>
              <a:buClr>
                <a:srgbClr val="E2007A"/>
              </a:buClr>
              <a:defRPr/>
            </a:pPr>
            <a:r>
              <a:rPr lang="fr-FR" sz="1800" dirty="0">
                <a:solidFill>
                  <a:prstClr val="black"/>
                </a:solidFill>
                <a:latin typeface="+mn-lt"/>
              </a:rPr>
              <a:t>Concept et objectifs du </a:t>
            </a:r>
            <a:r>
              <a:rPr lang="fr-FR" sz="1800" i="1" dirty="0">
                <a:solidFill>
                  <a:prstClr val="black"/>
                </a:solidFill>
                <a:latin typeface="+mn-lt"/>
              </a:rPr>
              <a:t>Data paper</a:t>
            </a:r>
          </a:p>
          <a:p>
            <a:pPr marL="342892">
              <a:spcBef>
                <a:spcPts val="600"/>
              </a:spcBef>
              <a:buClr>
                <a:srgbClr val="E2007A"/>
              </a:buClr>
              <a:defRPr/>
            </a:pPr>
            <a:r>
              <a:rPr lang="fr-FR" sz="1800" dirty="0">
                <a:solidFill>
                  <a:prstClr val="black"/>
                </a:solidFill>
                <a:latin typeface="+mn-lt"/>
              </a:rPr>
              <a:t>Modèles de </a:t>
            </a:r>
            <a:r>
              <a:rPr lang="fr-FR" sz="1800" i="1" dirty="0">
                <a:solidFill>
                  <a:prstClr val="black"/>
                </a:solidFill>
                <a:latin typeface="+mn-lt"/>
              </a:rPr>
              <a:t>Data papers</a:t>
            </a:r>
            <a:endParaRPr lang="fr-FR" sz="1800" dirty="0">
              <a:solidFill>
                <a:srgbClr val="0070C0"/>
              </a:solidFill>
              <a:latin typeface="+mn-lt"/>
            </a:endParaRPr>
          </a:p>
          <a:p>
            <a:pPr marL="342892" defTabSz="628650">
              <a:spcBef>
                <a:spcPts val="600"/>
              </a:spcBef>
              <a:buClr>
                <a:srgbClr val="E2007A"/>
              </a:buClr>
              <a:defRPr/>
            </a:pPr>
            <a:r>
              <a:rPr lang="fr-FR" sz="1800" dirty="0">
                <a:solidFill>
                  <a:srgbClr val="0070C0"/>
                </a:solidFill>
                <a:latin typeface="+mn-lt"/>
              </a:rPr>
              <a:t>	Consultation de </a:t>
            </a:r>
            <a:r>
              <a:rPr lang="fr-FR" sz="1800" i="1" dirty="0">
                <a:solidFill>
                  <a:srgbClr val="0070C0"/>
                </a:solidFill>
                <a:latin typeface="+mn-lt"/>
              </a:rPr>
              <a:t>Data papers </a:t>
            </a:r>
            <a:r>
              <a:rPr lang="fr-FR" sz="1800" dirty="0">
                <a:solidFill>
                  <a:srgbClr val="0070C0"/>
                </a:solidFill>
                <a:latin typeface="+mn-lt"/>
              </a:rPr>
              <a:t>publiés</a:t>
            </a:r>
            <a:endParaRPr lang="fr-FR" sz="1800" dirty="0">
              <a:solidFill>
                <a:prstClr val="black"/>
              </a:solidFill>
              <a:latin typeface="+mn-lt"/>
            </a:endParaRPr>
          </a:p>
          <a:p>
            <a:pPr marL="342892">
              <a:spcBef>
                <a:spcPts val="600"/>
              </a:spcBef>
              <a:buClr>
                <a:srgbClr val="E2007A"/>
              </a:buClr>
              <a:defRPr/>
            </a:pPr>
            <a:r>
              <a:rPr lang="fr-FR" sz="1800" dirty="0">
                <a:solidFill>
                  <a:prstClr val="black"/>
                </a:solidFill>
                <a:latin typeface="+mn-lt"/>
              </a:rPr>
              <a:t>Rédiger un </a:t>
            </a:r>
            <a:r>
              <a:rPr lang="fr-FR" sz="1800" i="1" dirty="0">
                <a:solidFill>
                  <a:prstClr val="black"/>
                </a:solidFill>
                <a:latin typeface="+mn-lt"/>
              </a:rPr>
              <a:t>Data paper</a:t>
            </a:r>
          </a:p>
          <a:p>
            <a:pPr marL="342892">
              <a:spcBef>
                <a:spcPts val="600"/>
              </a:spcBef>
              <a:buClr>
                <a:srgbClr val="E2007A"/>
              </a:buClr>
              <a:defRPr/>
            </a:pPr>
            <a:r>
              <a:rPr lang="fr-FR" sz="1800" dirty="0">
                <a:solidFill>
                  <a:schemeClr val="tx1"/>
                </a:solidFill>
                <a:latin typeface="+mn-lt"/>
              </a:rPr>
              <a:t>Rechercher des données </a:t>
            </a:r>
            <a:r>
              <a:rPr lang="fr-FR" sz="1800" dirty="0">
                <a:solidFill>
                  <a:srgbClr val="0070C0"/>
                </a:solidFill>
                <a:latin typeface="+mn-lt"/>
              </a:rPr>
              <a:t>et mise en pratique</a:t>
            </a:r>
          </a:p>
          <a:p>
            <a:pPr>
              <a:spcBef>
                <a:spcPts val="450"/>
              </a:spcBef>
              <a:spcAft>
                <a:spcPts val="450"/>
              </a:spcAft>
              <a:buClr>
                <a:srgbClr val="E2007A"/>
              </a:buClr>
              <a:defRPr/>
            </a:pPr>
            <a:r>
              <a:rPr lang="fr-FR" sz="1800" b="1" dirty="0">
                <a:solidFill>
                  <a:srgbClr val="00B050"/>
                </a:solidFill>
              </a:rPr>
              <a:t>Déjeuner entre 12 h 30 et 14 h</a:t>
            </a:r>
            <a:endParaRPr lang="fr-FR" sz="1800" dirty="0">
              <a:solidFill>
                <a:schemeClr val="bg1">
                  <a:lumMod val="75000"/>
                </a:schemeClr>
              </a:solidFill>
            </a:endParaRPr>
          </a:p>
        </p:txBody>
      </p:sp>
      <p:sp>
        <p:nvSpPr>
          <p:cNvPr id="13" name="Rectangle 12">
            <a:extLst>
              <a:ext uri="{FF2B5EF4-FFF2-40B4-BE49-F238E27FC236}">
                <a16:creationId xmlns:a16="http://schemas.microsoft.com/office/drawing/2014/main" id="{F189E444-20AB-4303-BDD0-CC9899A1BB3B}"/>
              </a:ext>
            </a:extLst>
          </p:cNvPr>
          <p:cNvSpPr/>
          <p:nvPr/>
        </p:nvSpPr>
        <p:spPr>
          <a:xfrm>
            <a:off x="297413" y="3006173"/>
            <a:ext cx="6324835" cy="1431161"/>
          </a:xfrm>
          <a:prstGeom prst="rect">
            <a:avLst/>
          </a:prstGeom>
        </p:spPr>
        <p:txBody>
          <a:bodyPr wrap="square">
            <a:spAutoFit/>
          </a:bodyPr>
          <a:lstStyle/>
          <a:p>
            <a:pPr marL="334558">
              <a:spcBef>
                <a:spcPts val="600"/>
              </a:spcBef>
              <a:buClr>
                <a:srgbClr val="E2007A"/>
              </a:buClr>
              <a:defRPr/>
            </a:pPr>
            <a:r>
              <a:rPr lang="fr-FR" sz="1800" dirty="0">
                <a:solidFill>
                  <a:prstClr val="black"/>
                </a:solidFill>
              </a:rPr>
              <a:t>Revues publiant des </a:t>
            </a:r>
            <a:r>
              <a:rPr lang="fr-FR" sz="1800" i="1" dirty="0">
                <a:solidFill>
                  <a:prstClr val="black"/>
                </a:solidFill>
              </a:rPr>
              <a:t>Data papers + </a:t>
            </a:r>
            <a:r>
              <a:rPr lang="fr-FR" sz="1800" dirty="0">
                <a:solidFill>
                  <a:srgbClr val="0070C0"/>
                </a:solidFill>
              </a:rPr>
              <a:t>recherche de revues</a:t>
            </a:r>
          </a:p>
          <a:p>
            <a:pPr marL="342892">
              <a:spcBef>
                <a:spcPts val="600"/>
              </a:spcBef>
              <a:buClr>
                <a:srgbClr val="E2007A"/>
              </a:buClr>
              <a:defRPr/>
            </a:pPr>
            <a:r>
              <a:rPr lang="fr-FR" sz="1800" dirty="0">
                <a:solidFill>
                  <a:prstClr val="black"/>
                </a:solidFill>
              </a:rPr>
              <a:t>Entrepôts de données + </a:t>
            </a:r>
            <a:r>
              <a:rPr lang="fr-FR" sz="1800" dirty="0">
                <a:solidFill>
                  <a:srgbClr val="0070C0"/>
                </a:solidFill>
              </a:rPr>
              <a:t>recherche d’entrepôts</a:t>
            </a:r>
          </a:p>
          <a:p>
            <a:pPr marL="342892">
              <a:spcBef>
                <a:spcPts val="600"/>
              </a:spcBef>
              <a:buClr>
                <a:srgbClr val="E2007A"/>
              </a:buClr>
              <a:defRPr/>
            </a:pPr>
            <a:r>
              <a:rPr lang="fr-FR" sz="1800" dirty="0">
                <a:solidFill>
                  <a:prstClr val="black"/>
                </a:solidFill>
              </a:rPr>
              <a:t>Outils de rédaction de </a:t>
            </a:r>
            <a:r>
              <a:rPr lang="fr-FR" sz="1800" i="1" dirty="0">
                <a:solidFill>
                  <a:prstClr val="black"/>
                </a:solidFill>
              </a:rPr>
              <a:t>Data papers</a:t>
            </a:r>
          </a:p>
          <a:p>
            <a:pPr marL="342892">
              <a:spcBef>
                <a:spcPts val="600"/>
              </a:spcBef>
              <a:buClr>
                <a:srgbClr val="E2007A"/>
              </a:buClr>
              <a:defRPr/>
            </a:pPr>
            <a:r>
              <a:rPr lang="fr-FR" sz="1800" dirty="0"/>
              <a:t>A retenir</a:t>
            </a:r>
            <a:endParaRPr lang="fr-FR" sz="1800" i="1" dirty="0">
              <a:solidFill>
                <a:schemeClr val="bg1">
                  <a:lumMod val="75000"/>
                </a:schemeClr>
              </a:solidFill>
            </a:endParaRPr>
          </a:p>
        </p:txBody>
      </p:sp>
      <p:sp>
        <p:nvSpPr>
          <p:cNvPr id="8" name="Google Shape;105;p8">
            <a:extLst>
              <a:ext uri="{FF2B5EF4-FFF2-40B4-BE49-F238E27FC236}">
                <a16:creationId xmlns:a16="http://schemas.microsoft.com/office/drawing/2014/main" id="{FFE53E3A-A21B-487A-9EC2-911164B86D88}"/>
              </a:ext>
            </a:extLst>
          </p:cNvPr>
          <p:cNvSpPr txBox="1">
            <a:spLocks/>
          </p:cNvSpPr>
          <p:nvPr/>
        </p:nvSpPr>
        <p:spPr>
          <a:xfrm>
            <a:off x="405000" y="44161"/>
            <a:ext cx="6086185"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r>
              <a:rPr lang="fr-FR" sz="3200" dirty="0"/>
              <a:t>Plan de la formation</a:t>
            </a:r>
          </a:p>
        </p:txBody>
      </p:sp>
      <p:grpSp>
        <p:nvGrpSpPr>
          <p:cNvPr id="6" name="Groupe 5">
            <a:extLst>
              <a:ext uri="{FF2B5EF4-FFF2-40B4-BE49-F238E27FC236}">
                <a16:creationId xmlns:a16="http://schemas.microsoft.com/office/drawing/2014/main" id="{2BFF9699-62C4-4911-9EAC-EA644A0EDCB2}"/>
              </a:ext>
            </a:extLst>
          </p:cNvPr>
          <p:cNvGrpSpPr/>
          <p:nvPr/>
        </p:nvGrpSpPr>
        <p:grpSpPr>
          <a:xfrm>
            <a:off x="4803784" y="1151214"/>
            <a:ext cx="1402871" cy="591932"/>
            <a:chOff x="6372200" y="1320208"/>
            <a:chExt cx="1022735" cy="360040"/>
          </a:xfrm>
        </p:grpSpPr>
        <p:pic>
          <p:nvPicPr>
            <p:cNvPr id="7" name="Image 6">
              <a:extLst>
                <a:ext uri="{FF2B5EF4-FFF2-40B4-BE49-F238E27FC236}">
                  <a16:creationId xmlns:a16="http://schemas.microsoft.com/office/drawing/2014/main" id="{39D11F36-2A4B-4420-90FD-3B1D79EE4481}"/>
                </a:ext>
              </a:extLst>
            </p:cNvPr>
            <p:cNvPicPr>
              <a:picLocks noChangeAspect="1"/>
            </p:cNvPicPr>
            <p:nvPr/>
          </p:nvPicPr>
          <p:blipFill>
            <a:blip r:embed="rId4"/>
            <a:stretch>
              <a:fillRect/>
            </a:stretch>
          </p:blipFill>
          <p:spPr>
            <a:xfrm>
              <a:off x="6372200" y="1320208"/>
              <a:ext cx="360040" cy="360040"/>
            </a:xfrm>
            <a:prstGeom prst="rect">
              <a:avLst/>
            </a:prstGeom>
          </p:spPr>
        </p:pic>
        <p:sp>
          <p:nvSpPr>
            <p:cNvPr id="9" name="ZoneTexte 8">
              <a:extLst>
                <a:ext uri="{FF2B5EF4-FFF2-40B4-BE49-F238E27FC236}">
                  <a16:creationId xmlns:a16="http://schemas.microsoft.com/office/drawing/2014/main" id="{91416892-E357-46BC-A47A-50BB6B7C2AB3}"/>
                </a:ext>
              </a:extLst>
            </p:cNvPr>
            <p:cNvSpPr txBox="1"/>
            <p:nvPr/>
          </p:nvSpPr>
          <p:spPr>
            <a:xfrm>
              <a:off x="6745126" y="1464673"/>
              <a:ext cx="649809" cy="187204"/>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fr-FR" sz="1400" dirty="0"/>
                <a:t>Vers 10h</a:t>
              </a:r>
            </a:p>
          </p:txBody>
        </p:sp>
      </p:grpSp>
    </p:spTree>
    <p:extLst>
      <p:ext uri="{BB962C8B-B14F-4D97-AF65-F5344CB8AC3E}">
        <p14:creationId xmlns:p14="http://schemas.microsoft.com/office/powerpoint/2010/main" val="2840384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8"/>
          <p:cNvSpPr txBox="1">
            <a:spLocks noGrp="1"/>
          </p:cNvSpPr>
          <p:nvPr>
            <p:ph type="title" idx="4294967295"/>
          </p:nvPr>
        </p:nvSpPr>
        <p:spPr>
          <a:xfrm>
            <a:off x="105371" y="55919"/>
            <a:ext cx="6775193" cy="579213"/>
          </a:xfrm>
          <a:prstGeom prst="rect">
            <a:avLst/>
          </a:prstGeom>
        </p:spPr>
        <p:txBody>
          <a:bodyPr spcFirstLastPara="1" wrap="square" lIns="68569" tIns="68569" rIns="68569" bIns="68569" anchor="t" anchorCtr="0">
            <a:noAutofit/>
          </a:bodyPr>
          <a:lstStyle/>
          <a:p>
            <a:pPr lvl="0"/>
            <a:r>
              <a:rPr lang="fr-FR" dirty="0"/>
              <a:t>Exemple 1: </a:t>
            </a:r>
            <a:r>
              <a:rPr lang="fr-FR" i="1" dirty="0"/>
              <a:t>Data paper </a:t>
            </a:r>
            <a:r>
              <a:rPr lang="fr-FR" dirty="0"/>
              <a:t>sur données d’enquête</a:t>
            </a:r>
          </a:p>
        </p:txBody>
      </p:sp>
      <p:sp>
        <p:nvSpPr>
          <p:cNvPr id="28" name="ZoneTexte 27">
            <a:extLst>
              <a:ext uri="{FF2B5EF4-FFF2-40B4-BE49-F238E27FC236}">
                <a16:creationId xmlns:a16="http://schemas.microsoft.com/office/drawing/2014/main" id="{AF713606-05D7-4185-9E76-836ABADC335C}"/>
              </a:ext>
            </a:extLst>
          </p:cNvPr>
          <p:cNvSpPr txBox="1"/>
          <p:nvPr/>
        </p:nvSpPr>
        <p:spPr>
          <a:xfrm>
            <a:off x="69039" y="3783218"/>
            <a:ext cx="3438984" cy="1102866"/>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p:spPr>
        <p:txBody>
          <a:bodyPr wrap="square" rtlCol="0">
            <a:spAutoFit/>
          </a:bodyPr>
          <a:lstStyle/>
          <a:p>
            <a:pPr>
              <a:spcBef>
                <a:spcPts val="225"/>
              </a:spcBef>
            </a:pPr>
            <a:r>
              <a:rPr lang="fr-FR" sz="1600" dirty="0"/>
              <a:t>Étude de l’alimentation à base de protéines végétales</a:t>
            </a:r>
          </a:p>
          <a:p>
            <a:pPr>
              <a:spcBef>
                <a:spcPts val="225"/>
              </a:spcBef>
            </a:pPr>
            <a:r>
              <a:rPr lang="fr-FR" sz="1600" dirty="0">
                <a:sym typeface="Wingdings" panose="05000000000000000000" pitchFamily="2" charset="2"/>
              </a:rPr>
              <a:t> Pratiques de consommation de lentilles en France</a:t>
            </a:r>
            <a:endParaRPr lang="fr-FR" sz="1600" dirty="0"/>
          </a:p>
        </p:txBody>
      </p:sp>
      <p:grpSp>
        <p:nvGrpSpPr>
          <p:cNvPr id="2" name="Groupe 1">
            <a:extLst>
              <a:ext uri="{FF2B5EF4-FFF2-40B4-BE49-F238E27FC236}">
                <a16:creationId xmlns:a16="http://schemas.microsoft.com/office/drawing/2014/main" id="{1BBB64AD-93C2-4534-9755-B00297B0D0F8}"/>
              </a:ext>
            </a:extLst>
          </p:cNvPr>
          <p:cNvGrpSpPr/>
          <p:nvPr/>
        </p:nvGrpSpPr>
        <p:grpSpPr>
          <a:xfrm>
            <a:off x="3445851" y="793177"/>
            <a:ext cx="3480440" cy="3049552"/>
            <a:chOff x="4594464" y="456203"/>
            <a:chExt cx="4640587" cy="4066068"/>
          </a:xfrm>
        </p:grpSpPr>
        <p:pic>
          <p:nvPicPr>
            <p:cNvPr id="21" name="Image 20">
              <a:extLst>
                <a:ext uri="{FF2B5EF4-FFF2-40B4-BE49-F238E27FC236}">
                  <a16:creationId xmlns:a16="http://schemas.microsoft.com/office/drawing/2014/main" id="{31EA2CCC-9ED8-4ECB-924B-3321ED663BF4}"/>
                </a:ext>
              </a:extLst>
            </p:cNvPr>
            <p:cNvPicPr>
              <a:picLocks noChangeAspect="1"/>
            </p:cNvPicPr>
            <p:nvPr/>
          </p:nvPicPr>
          <p:blipFill>
            <a:blip r:embed="rId3"/>
            <a:stretch>
              <a:fillRect/>
            </a:stretch>
          </p:blipFill>
          <p:spPr>
            <a:xfrm>
              <a:off x="5155025" y="456203"/>
              <a:ext cx="3870646" cy="3195456"/>
            </a:xfrm>
            <a:prstGeom prst="rect">
              <a:avLst/>
            </a:prstGeom>
          </p:spPr>
        </p:pic>
        <p:sp>
          <p:nvSpPr>
            <p:cNvPr id="22" name="Rectangle : coins arrondis 21">
              <a:extLst>
                <a:ext uri="{FF2B5EF4-FFF2-40B4-BE49-F238E27FC236}">
                  <a16:creationId xmlns:a16="http://schemas.microsoft.com/office/drawing/2014/main" id="{1F1E8995-DF6C-4E1A-ADDA-DB16045CF22A}"/>
                </a:ext>
              </a:extLst>
            </p:cNvPr>
            <p:cNvSpPr/>
            <p:nvPr/>
          </p:nvSpPr>
          <p:spPr>
            <a:xfrm>
              <a:off x="5055017" y="550531"/>
              <a:ext cx="1344879" cy="340121"/>
            </a:xfrm>
            <a:prstGeom prst="roundRect">
              <a:avLst/>
            </a:pr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a:p>
          </p:txBody>
        </p:sp>
        <p:grpSp>
          <p:nvGrpSpPr>
            <p:cNvPr id="42" name="Groupe 41">
              <a:extLst>
                <a:ext uri="{FF2B5EF4-FFF2-40B4-BE49-F238E27FC236}">
                  <a16:creationId xmlns:a16="http://schemas.microsoft.com/office/drawing/2014/main" id="{41D1E076-9823-4B76-B4D6-0376DA41A52E}"/>
                </a:ext>
              </a:extLst>
            </p:cNvPr>
            <p:cNvGrpSpPr/>
            <p:nvPr/>
          </p:nvGrpSpPr>
          <p:grpSpPr>
            <a:xfrm>
              <a:off x="4594464" y="3657077"/>
              <a:ext cx="4640587" cy="865194"/>
              <a:chOff x="4491464" y="4113746"/>
              <a:chExt cx="4640587" cy="865194"/>
            </a:xfrm>
          </p:grpSpPr>
          <p:sp>
            <p:nvSpPr>
              <p:cNvPr id="26" name="ZoneTexte 25">
                <a:extLst>
                  <a:ext uri="{FF2B5EF4-FFF2-40B4-BE49-F238E27FC236}">
                    <a16:creationId xmlns:a16="http://schemas.microsoft.com/office/drawing/2014/main" id="{03AFD047-DA6B-420D-AED1-0718E311E9F9}"/>
                  </a:ext>
                </a:extLst>
              </p:cNvPr>
              <p:cNvSpPr txBox="1"/>
              <p:nvPr/>
            </p:nvSpPr>
            <p:spPr>
              <a:xfrm>
                <a:off x="4491464" y="4113746"/>
                <a:ext cx="4640587" cy="865194"/>
              </a:xfrm>
              <a:prstGeom prst="rect">
                <a:avLst/>
              </a:prstGeom>
              <a:noFill/>
            </p:spPr>
            <p:txBody>
              <a:bodyPr wrap="none" rtlCol="0">
                <a:spAutoFit/>
              </a:bodyPr>
              <a:lstStyle/>
              <a:p>
                <a:r>
                  <a:rPr lang="en-US" sz="1600" dirty="0"/>
                  <a:t>607 </a:t>
                </a:r>
                <a:r>
                  <a:rPr lang="en-US" sz="1600" dirty="0" err="1"/>
                  <a:t>réponses</a:t>
                </a:r>
                <a:r>
                  <a:rPr lang="en-US" sz="1600" dirty="0"/>
                  <a:t>, 12 regions de France</a:t>
                </a:r>
              </a:p>
              <a:p>
                <a:pPr marL="459569" indent="-257168">
                  <a:spcBef>
                    <a:spcPts val="450"/>
                  </a:spcBef>
                  <a:buAutoNum type="arabicPlain" startAt="442"/>
                </a:pPr>
                <a:r>
                  <a:rPr lang="en-US" sz="1600" dirty="0"/>
                  <a:t>     ; 154     : de </a:t>
                </a:r>
                <a:r>
                  <a:rPr lang="fr-FR" sz="1600" dirty="0"/>
                  <a:t>18 à 91 ans</a:t>
                </a:r>
              </a:p>
            </p:txBody>
          </p:sp>
          <p:pic>
            <p:nvPicPr>
              <p:cNvPr id="29" name="Graphique 28" descr="Femme">
                <a:extLst>
                  <a:ext uri="{FF2B5EF4-FFF2-40B4-BE49-F238E27FC236}">
                    <a16:creationId xmlns:a16="http://schemas.microsoft.com/office/drawing/2014/main" id="{1E996AA0-56A1-4C51-A2EF-62566F2761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13176" y="4549636"/>
                <a:ext cx="395112" cy="395112"/>
              </a:xfrm>
              <a:prstGeom prst="rect">
                <a:avLst/>
              </a:prstGeom>
            </p:spPr>
          </p:pic>
          <p:pic>
            <p:nvPicPr>
              <p:cNvPr id="31" name="Graphique 30" descr="Homme">
                <a:extLst>
                  <a:ext uri="{FF2B5EF4-FFF2-40B4-BE49-F238E27FC236}">
                    <a16:creationId xmlns:a16="http://schemas.microsoft.com/office/drawing/2014/main" id="{4BF649AF-5905-4F9C-8396-2A0A3D7350D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96896" y="4578411"/>
                <a:ext cx="395112" cy="395112"/>
              </a:xfrm>
              <a:prstGeom prst="rect">
                <a:avLst/>
              </a:prstGeom>
            </p:spPr>
          </p:pic>
        </p:grpSp>
      </p:grpSp>
      <p:grpSp>
        <p:nvGrpSpPr>
          <p:cNvPr id="37" name="Groupe 36">
            <a:extLst>
              <a:ext uri="{FF2B5EF4-FFF2-40B4-BE49-F238E27FC236}">
                <a16:creationId xmlns:a16="http://schemas.microsoft.com/office/drawing/2014/main" id="{05C45F05-31DC-49F0-B146-094D74007C98}"/>
              </a:ext>
            </a:extLst>
          </p:cNvPr>
          <p:cNvGrpSpPr/>
          <p:nvPr/>
        </p:nvGrpSpPr>
        <p:grpSpPr>
          <a:xfrm>
            <a:off x="105371" y="1073858"/>
            <a:ext cx="2961365" cy="2551314"/>
            <a:chOff x="140492" y="830445"/>
            <a:chExt cx="3948487" cy="3401752"/>
          </a:xfrm>
        </p:grpSpPr>
        <p:pic>
          <p:nvPicPr>
            <p:cNvPr id="16" name="Image 15">
              <a:extLst>
                <a:ext uri="{FF2B5EF4-FFF2-40B4-BE49-F238E27FC236}">
                  <a16:creationId xmlns:a16="http://schemas.microsoft.com/office/drawing/2014/main" id="{C40955C9-C1E8-43BD-B14C-098E3E5388A7}"/>
                </a:ext>
              </a:extLst>
            </p:cNvPr>
            <p:cNvPicPr>
              <a:picLocks noChangeAspect="1"/>
            </p:cNvPicPr>
            <p:nvPr/>
          </p:nvPicPr>
          <p:blipFill>
            <a:blip r:embed="rId8"/>
            <a:stretch>
              <a:fillRect/>
            </a:stretch>
          </p:blipFill>
          <p:spPr>
            <a:xfrm>
              <a:off x="140492" y="830445"/>
              <a:ext cx="3948487" cy="1419225"/>
            </a:xfrm>
            <a:prstGeom prst="rect">
              <a:avLst/>
            </a:prstGeom>
          </p:spPr>
        </p:pic>
        <p:pic>
          <p:nvPicPr>
            <p:cNvPr id="34" name="Image 33">
              <a:extLst>
                <a:ext uri="{FF2B5EF4-FFF2-40B4-BE49-F238E27FC236}">
                  <a16:creationId xmlns:a16="http://schemas.microsoft.com/office/drawing/2014/main" id="{D2053BAA-1B74-479E-8B30-336746258CCB}"/>
                </a:ext>
              </a:extLst>
            </p:cNvPr>
            <p:cNvPicPr>
              <a:picLocks noChangeAspect="1"/>
            </p:cNvPicPr>
            <p:nvPr/>
          </p:nvPicPr>
          <p:blipFill>
            <a:blip r:embed="rId9"/>
            <a:stretch>
              <a:fillRect/>
            </a:stretch>
          </p:blipFill>
          <p:spPr>
            <a:xfrm>
              <a:off x="308687" y="1857249"/>
              <a:ext cx="2838450" cy="228600"/>
            </a:xfrm>
            <a:prstGeom prst="rect">
              <a:avLst/>
            </a:prstGeom>
          </p:spPr>
        </p:pic>
        <p:pic>
          <p:nvPicPr>
            <p:cNvPr id="35" name="Image 34">
              <a:extLst>
                <a:ext uri="{FF2B5EF4-FFF2-40B4-BE49-F238E27FC236}">
                  <a16:creationId xmlns:a16="http://schemas.microsoft.com/office/drawing/2014/main" id="{7E9B1008-A65C-42ED-9221-BC6AFCA44109}"/>
                </a:ext>
              </a:extLst>
            </p:cNvPr>
            <p:cNvPicPr>
              <a:picLocks noChangeAspect="1"/>
            </p:cNvPicPr>
            <p:nvPr/>
          </p:nvPicPr>
          <p:blipFill>
            <a:blip r:embed="rId10"/>
            <a:stretch>
              <a:fillRect/>
            </a:stretch>
          </p:blipFill>
          <p:spPr>
            <a:xfrm>
              <a:off x="338084" y="2085849"/>
              <a:ext cx="3750895" cy="1114062"/>
            </a:xfrm>
            <a:prstGeom prst="rect">
              <a:avLst/>
            </a:prstGeom>
          </p:spPr>
        </p:pic>
        <p:pic>
          <p:nvPicPr>
            <p:cNvPr id="36" name="Image 35">
              <a:extLst>
                <a:ext uri="{FF2B5EF4-FFF2-40B4-BE49-F238E27FC236}">
                  <a16:creationId xmlns:a16="http://schemas.microsoft.com/office/drawing/2014/main" id="{0F05226F-6CE8-4F23-B317-DF02844FF3B3}"/>
                </a:ext>
              </a:extLst>
            </p:cNvPr>
            <p:cNvPicPr>
              <a:picLocks noChangeAspect="1"/>
            </p:cNvPicPr>
            <p:nvPr/>
          </p:nvPicPr>
          <p:blipFill>
            <a:blip r:embed="rId11"/>
            <a:stretch>
              <a:fillRect/>
            </a:stretch>
          </p:blipFill>
          <p:spPr>
            <a:xfrm>
              <a:off x="308687" y="3197591"/>
              <a:ext cx="3780292" cy="1034606"/>
            </a:xfrm>
            <a:prstGeom prst="rect">
              <a:avLst/>
            </a:prstGeom>
          </p:spPr>
        </p:pic>
      </p:grpSp>
      <p:pic>
        <p:nvPicPr>
          <p:cNvPr id="38" name="Image 37">
            <a:extLst>
              <a:ext uri="{FF2B5EF4-FFF2-40B4-BE49-F238E27FC236}">
                <a16:creationId xmlns:a16="http://schemas.microsoft.com/office/drawing/2014/main" id="{9D794722-68CF-4378-8276-F9335DF9AE6D}"/>
              </a:ext>
            </a:extLst>
          </p:cNvPr>
          <p:cNvPicPr>
            <a:picLocks noChangeAspect="1"/>
          </p:cNvPicPr>
          <p:nvPr/>
        </p:nvPicPr>
        <p:blipFill>
          <a:blip r:embed="rId12"/>
          <a:stretch>
            <a:fillRect/>
          </a:stretch>
        </p:blipFill>
        <p:spPr>
          <a:xfrm>
            <a:off x="2991730" y="1167198"/>
            <a:ext cx="986746" cy="975476"/>
          </a:xfrm>
          <a:prstGeom prst="rect">
            <a:avLst/>
          </a:prstGeom>
        </p:spPr>
      </p:pic>
      <p:sp>
        <p:nvSpPr>
          <p:cNvPr id="43" name="ZoneTexte 42">
            <a:extLst>
              <a:ext uri="{FF2B5EF4-FFF2-40B4-BE49-F238E27FC236}">
                <a16:creationId xmlns:a16="http://schemas.microsoft.com/office/drawing/2014/main" id="{C99CBAD0-8473-42D4-A99F-EAAD82C6B83A}"/>
              </a:ext>
            </a:extLst>
          </p:cNvPr>
          <p:cNvSpPr txBox="1"/>
          <p:nvPr/>
        </p:nvSpPr>
        <p:spPr>
          <a:xfrm>
            <a:off x="3665776" y="3949639"/>
            <a:ext cx="3137397" cy="769441"/>
          </a:xfrm>
          <a:prstGeom prst="rect">
            <a:avLst/>
          </a:prstGeom>
          <a:solidFill>
            <a:schemeClr val="accent1">
              <a:lumMod val="40000"/>
              <a:lumOff val="60000"/>
            </a:schemeClr>
          </a:solidFill>
        </p:spPr>
        <p:txBody>
          <a:bodyPr wrap="none" rtlCol="0">
            <a:spAutoFit/>
          </a:bodyPr>
          <a:lstStyle/>
          <a:p>
            <a:r>
              <a:rPr lang="fr-FR" sz="1600" dirty="0"/>
              <a:t>Données dans l’entrepôt </a:t>
            </a:r>
          </a:p>
          <a:p>
            <a:r>
              <a:rPr lang="fr-FR" sz="1600" dirty="0">
                <a:solidFill>
                  <a:schemeClr val="accent3"/>
                </a:solidFill>
              </a:rPr>
              <a:t>	Recherche Data Gouv</a:t>
            </a:r>
          </a:p>
          <a:p>
            <a:pPr marL="269075"/>
            <a:r>
              <a:rPr lang="fr-FR" sz="1200" dirty="0">
                <a:hlinkClick r:id="rId13"/>
              </a:rPr>
              <a:t>https://doi.org/10.57745/KMGODH</a:t>
            </a:r>
            <a:endParaRPr lang="fr-FR" sz="1200" dirty="0"/>
          </a:p>
        </p:txBody>
      </p:sp>
    </p:spTree>
    <p:extLst>
      <p:ext uri="{BB962C8B-B14F-4D97-AF65-F5344CB8AC3E}">
        <p14:creationId xmlns:p14="http://schemas.microsoft.com/office/powerpoint/2010/main" val="116373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p:cTn id="19" dur="500" fill="hold"/>
                                        <p:tgtEl>
                                          <p:spTgt spid="43"/>
                                        </p:tgtEl>
                                        <p:attrNameLst>
                                          <p:attrName>ppt_w</p:attrName>
                                        </p:attrNameLst>
                                      </p:cBhvr>
                                      <p:tavLst>
                                        <p:tav tm="0">
                                          <p:val>
                                            <p:fltVal val="0"/>
                                          </p:val>
                                        </p:tav>
                                        <p:tav tm="100000">
                                          <p:val>
                                            <p:strVal val="#ppt_w"/>
                                          </p:val>
                                        </p:tav>
                                      </p:tavLst>
                                    </p:anim>
                                    <p:anim calcmode="lin" valueType="num">
                                      <p:cBhvr>
                                        <p:cTn id="20" dur="500" fill="hold"/>
                                        <p:tgtEl>
                                          <p:spTgt spid="43"/>
                                        </p:tgtEl>
                                        <p:attrNameLst>
                                          <p:attrName>ppt_h</p:attrName>
                                        </p:attrNameLst>
                                      </p:cBhvr>
                                      <p:tavLst>
                                        <p:tav tm="0">
                                          <p:val>
                                            <p:fltVal val="0"/>
                                          </p:val>
                                        </p:tav>
                                        <p:tav tm="100000">
                                          <p:val>
                                            <p:strVal val="#ppt_h"/>
                                          </p:val>
                                        </p:tav>
                                      </p:tavLst>
                                    </p:anim>
                                    <p:animEffect transition="in" filter="fade">
                                      <p:cBhvr>
                                        <p:cTn id="2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grpSp>
        <p:nvGrpSpPr>
          <p:cNvPr id="2" name="Groupe 1">
            <a:extLst>
              <a:ext uri="{FF2B5EF4-FFF2-40B4-BE49-F238E27FC236}">
                <a16:creationId xmlns:a16="http://schemas.microsoft.com/office/drawing/2014/main" id="{2D4DEEEF-5AA8-4F5E-9FFF-921DBE3F95AD}"/>
              </a:ext>
            </a:extLst>
          </p:cNvPr>
          <p:cNvGrpSpPr/>
          <p:nvPr/>
        </p:nvGrpSpPr>
        <p:grpSpPr>
          <a:xfrm>
            <a:off x="252128" y="1603136"/>
            <a:ext cx="4903404" cy="2629980"/>
            <a:chOff x="84334" y="1732935"/>
            <a:chExt cx="5512044" cy="2857313"/>
          </a:xfrm>
        </p:grpSpPr>
        <p:pic>
          <p:nvPicPr>
            <p:cNvPr id="5" name="Image 4">
              <a:extLst>
                <a:ext uri="{FF2B5EF4-FFF2-40B4-BE49-F238E27FC236}">
                  <a16:creationId xmlns:a16="http://schemas.microsoft.com/office/drawing/2014/main" id="{773B47D3-B8F6-4B48-BC88-70B18917F62C}"/>
                </a:ext>
              </a:extLst>
            </p:cNvPr>
            <p:cNvPicPr>
              <a:picLocks noChangeAspect="1"/>
            </p:cNvPicPr>
            <p:nvPr/>
          </p:nvPicPr>
          <p:blipFill>
            <a:blip r:embed="rId3"/>
            <a:stretch>
              <a:fillRect/>
            </a:stretch>
          </p:blipFill>
          <p:spPr>
            <a:xfrm>
              <a:off x="84334" y="1732935"/>
              <a:ext cx="5171597" cy="2354500"/>
            </a:xfrm>
            <a:prstGeom prst="rect">
              <a:avLst/>
            </a:prstGeom>
          </p:spPr>
        </p:pic>
        <p:pic>
          <p:nvPicPr>
            <p:cNvPr id="8" name="Image 7">
              <a:extLst>
                <a:ext uri="{FF2B5EF4-FFF2-40B4-BE49-F238E27FC236}">
                  <a16:creationId xmlns:a16="http://schemas.microsoft.com/office/drawing/2014/main" id="{6F005E55-25B5-4CAA-BC36-EAC970F6FEF2}"/>
                </a:ext>
              </a:extLst>
            </p:cNvPr>
            <p:cNvPicPr>
              <a:picLocks noChangeAspect="1"/>
            </p:cNvPicPr>
            <p:nvPr/>
          </p:nvPicPr>
          <p:blipFill>
            <a:blip r:embed="rId4"/>
            <a:stretch>
              <a:fillRect/>
            </a:stretch>
          </p:blipFill>
          <p:spPr>
            <a:xfrm>
              <a:off x="658261" y="2973040"/>
              <a:ext cx="4938117" cy="1617208"/>
            </a:xfrm>
            <a:prstGeom prst="rect">
              <a:avLst/>
            </a:prstGeom>
          </p:spPr>
        </p:pic>
      </p:grpSp>
      <p:pic>
        <p:nvPicPr>
          <p:cNvPr id="7" name="Image 6">
            <a:extLst>
              <a:ext uri="{FF2B5EF4-FFF2-40B4-BE49-F238E27FC236}">
                <a16:creationId xmlns:a16="http://schemas.microsoft.com/office/drawing/2014/main" id="{3AC72975-FAA7-430E-A621-56C28C21730F}"/>
              </a:ext>
            </a:extLst>
          </p:cNvPr>
          <p:cNvPicPr>
            <a:picLocks noChangeAspect="1"/>
          </p:cNvPicPr>
          <p:nvPr/>
        </p:nvPicPr>
        <p:blipFill>
          <a:blip r:embed="rId5"/>
          <a:stretch>
            <a:fillRect/>
          </a:stretch>
        </p:blipFill>
        <p:spPr>
          <a:xfrm>
            <a:off x="2519611" y="3125344"/>
            <a:ext cx="4291659" cy="1943909"/>
          </a:xfrm>
          <a:prstGeom prst="rect">
            <a:avLst/>
          </a:prstGeom>
          <a:ln>
            <a:solidFill>
              <a:srgbClr val="0070C0"/>
            </a:solidFill>
          </a:ln>
        </p:spPr>
      </p:pic>
      <p:pic>
        <p:nvPicPr>
          <p:cNvPr id="4" name="Image 3">
            <a:extLst>
              <a:ext uri="{FF2B5EF4-FFF2-40B4-BE49-F238E27FC236}">
                <a16:creationId xmlns:a16="http://schemas.microsoft.com/office/drawing/2014/main" id="{EA4B2B23-B782-45E5-8DB6-5AC58CE2DA42}"/>
              </a:ext>
            </a:extLst>
          </p:cNvPr>
          <p:cNvPicPr>
            <a:picLocks noChangeAspect="1"/>
          </p:cNvPicPr>
          <p:nvPr/>
        </p:nvPicPr>
        <p:blipFill>
          <a:blip r:embed="rId6"/>
          <a:stretch>
            <a:fillRect/>
          </a:stretch>
        </p:blipFill>
        <p:spPr>
          <a:xfrm>
            <a:off x="233043" y="786318"/>
            <a:ext cx="2286568" cy="665632"/>
          </a:xfrm>
          <a:prstGeom prst="rect">
            <a:avLst/>
          </a:prstGeom>
          <a:ln w="38100">
            <a:solidFill>
              <a:srgbClr val="0070C0"/>
            </a:solidFill>
          </a:ln>
        </p:spPr>
      </p:pic>
      <p:sp>
        <p:nvSpPr>
          <p:cNvPr id="9" name="Google Shape;105;p8">
            <a:extLst>
              <a:ext uri="{FF2B5EF4-FFF2-40B4-BE49-F238E27FC236}">
                <a16:creationId xmlns:a16="http://schemas.microsoft.com/office/drawing/2014/main" id="{79C177F2-BA77-4680-9C31-B409AD7B9468}"/>
              </a:ext>
            </a:extLst>
          </p:cNvPr>
          <p:cNvSpPr txBox="1">
            <a:spLocks/>
          </p:cNvSpPr>
          <p:nvPr/>
        </p:nvSpPr>
        <p:spPr>
          <a:xfrm>
            <a:off x="105371" y="55919"/>
            <a:ext cx="6775193" cy="579213"/>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r>
              <a:rPr lang="fr-FR" dirty="0"/>
              <a:t>Exemple 1: </a:t>
            </a:r>
            <a:r>
              <a:rPr lang="fr-FR" i="1" dirty="0"/>
              <a:t>Data paper </a:t>
            </a:r>
            <a:r>
              <a:rPr lang="fr-FR" dirty="0"/>
              <a:t>sur données d’enquête</a:t>
            </a:r>
          </a:p>
        </p:txBody>
      </p:sp>
    </p:spTree>
    <p:extLst>
      <p:ext uri="{BB962C8B-B14F-4D97-AF65-F5344CB8AC3E}">
        <p14:creationId xmlns:p14="http://schemas.microsoft.com/office/powerpoint/2010/main" val="116655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grpSp>
        <p:nvGrpSpPr>
          <p:cNvPr id="21" name="Groupe 20">
            <a:extLst>
              <a:ext uri="{FF2B5EF4-FFF2-40B4-BE49-F238E27FC236}">
                <a16:creationId xmlns:a16="http://schemas.microsoft.com/office/drawing/2014/main" id="{684D060A-BF31-43CA-8CC3-600E03B37EC8}"/>
              </a:ext>
            </a:extLst>
          </p:cNvPr>
          <p:cNvGrpSpPr/>
          <p:nvPr/>
        </p:nvGrpSpPr>
        <p:grpSpPr>
          <a:xfrm>
            <a:off x="27169" y="767644"/>
            <a:ext cx="3957810" cy="3386666"/>
            <a:chOff x="140492" y="830445"/>
            <a:chExt cx="3948487" cy="3401752"/>
          </a:xfrm>
        </p:grpSpPr>
        <p:pic>
          <p:nvPicPr>
            <p:cNvPr id="22" name="Image 21">
              <a:extLst>
                <a:ext uri="{FF2B5EF4-FFF2-40B4-BE49-F238E27FC236}">
                  <a16:creationId xmlns:a16="http://schemas.microsoft.com/office/drawing/2014/main" id="{E4E415E2-D1AE-44A1-8C3E-5B996AFEF9E0}"/>
                </a:ext>
              </a:extLst>
            </p:cNvPr>
            <p:cNvPicPr>
              <a:picLocks noChangeAspect="1"/>
            </p:cNvPicPr>
            <p:nvPr/>
          </p:nvPicPr>
          <p:blipFill>
            <a:blip r:embed="rId3"/>
            <a:stretch>
              <a:fillRect/>
            </a:stretch>
          </p:blipFill>
          <p:spPr>
            <a:xfrm>
              <a:off x="140492" y="830445"/>
              <a:ext cx="3948487" cy="1419225"/>
            </a:xfrm>
            <a:prstGeom prst="rect">
              <a:avLst/>
            </a:prstGeom>
          </p:spPr>
        </p:pic>
        <p:pic>
          <p:nvPicPr>
            <p:cNvPr id="23" name="Image 22">
              <a:extLst>
                <a:ext uri="{FF2B5EF4-FFF2-40B4-BE49-F238E27FC236}">
                  <a16:creationId xmlns:a16="http://schemas.microsoft.com/office/drawing/2014/main" id="{E25EA5A5-C23F-42B7-AE43-DB9A59935F63}"/>
                </a:ext>
              </a:extLst>
            </p:cNvPr>
            <p:cNvPicPr>
              <a:picLocks noChangeAspect="1"/>
            </p:cNvPicPr>
            <p:nvPr/>
          </p:nvPicPr>
          <p:blipFill>
            <a:blip r:embed="rId4"/>
            <a:stretch>
              <a:fillRect/>
            </a:stretch>
          </p:blipFill>
          <p:spPr>
            <a:xfrm>
              <a:off x="308687" y="1857249"/>
              <a:ext cx="2838450" cy="228600"/>
            </a:xfrm>
            <a:prstGeom prst="rect">
              <a:avLst/>
            </a:prstGeom>
          </p:spPr>
        </p:pic>
        <p:pic>
          <p:nvPicPr>
            <p:cNvPr id="24" name="Image 23">
              <a:extLst>
                <a:ext uri="{FF2B5EF4-FFF2-40B4-BE49-F238E27FC236}">
                  <a16:creationId xmlns:a16="http://schemas.microsoft.com/office/drawing/2014/main" id="{D650674D-9039-4E53-A17E-725331C33966}"/>
                </a:ext>
              </a:extLst>
            </p:cNvPr>
            <p:cNvPicPr>
              <a:picLocks noChangeAspect="1"/>
            </p:cNvPicPr>
            <p:nvPr/>
          </p:nvPicPr>
          <p:blipFill>
            <a:blip r:embed="rId5"/>
            <a:stretch>
              <a:fillRect/>
            </a:stretch>
          </p:blipFill>
          <p:spPr>
            <a:xfrm>
              <a:off x="338084" y="2085849"/>
              <a:ext cx="3750895" cy="1114062"/>
            </a:xfrm>
            <a:prstGeom prst="rect">
              <a:avLst/>
            </a:prstGeom>
          </p:spPr>
        </p:pic>
        <p:pic>
          <p:nvPicPr>
            <p:cNvPr id="25" name="Image 24">
              <a:extLst>
                <a:ext uri="{FF2B5EF4-FFF2-40B4-BE49-F238E27FC236}">
                  <a16:creationId xmlns:a16="http://schemas.microsoft.com/office/drawing/2014/main" id="{7B68CBB3-E6EA-4C0A-8606-E113A4C133B0}"/>
                </a:ext>
              </a:extLst>
            </p:cNvPr>
            <p:cNvPicPr>
              <a:picLocks noChangeAspect="1"/>
            </p:cNvPicPr>
            <p:nvPr/>
          </p:nvPicPr>
          <p:blipFill>
            <a:blip r:embed="rId6"/>
            <a:stretch>
              <a:fillRect/>
            </a:stretch>
          </p:blipFill>
          <p:spPr>
            <a:xfrm>
              <a:off x="308687" y="3197591"/>
              <a:ext cx="3780292" cy="1034606"/>
            </a:xfrm>
            <a:prstGeom prst="rect">
              <a:avLst/>
            </a:prstGeom>
          </p:spPr>
        </p:pic>
      </p:grpSp>
      <p:grpSp>
        <p:nvGrpSpPr>
          <p:cNvPr id="7" name="Groupe 6">
            <a:extLst>
              <a:ext uri="{FF2B5EF4-FFF2-40B4-BE49-F238E27FC236}">
                <a16:creationId xmlns:a16="http://schemas.microsoft.com/office/drawing/2014/main" id="{36C6BE30-3E6D-4DE0-8985-C9F6C5036D17}"/>
              </a:ext>
            </a:extLst>
          </p:cNvPr>
          <p:cNvGrpSpPr/>
          <p:nvPr/>
        </p:nvGrpSpPr>
        <p:grpSpPr>
          <a:xfrm>
            <a:off x="1249861" y="2772975"/>
            <a:ext cx="5732304" cy="2589686"/>
            <a:chOff x="2306969" y="1299913"/>
            <a:chExt cx="7643075" cy="3452917"/>
          </a:xfrm>
        </p:grpSpPr>
        <p:pic>
          <p:nvPicPr>
            <p:cNvPr id="20" name="Image 19">
              <a:extLst>
                <a:ext uri="{FF2B5EF4-FFF2-40B4-BE49-F238E27FC236}">
                  <a16:creationId xmlns:a16="http://schemas.microsoft.com/office/drawing/2014/main" id="{06AA7C1A-F8F1-4A06-94F7-28C79D214156}"/>
                </a:ext>
              </a:extLst>
            </p:cNvPr>
            <p:cNvPicPr>
              <a:picLocks noChangeAspect="1"/>
            </p:cNvPicPr>
            <p:nvPr/>
          </p:nvPicPr>
          <p:blipFill>
            <a:blip r:embed="rId7"/>
            <a:stretch>
              <a:fillRect/>
            </a:stretch>
          </p:blipFill>
          <p:spPr>
            <a:xfrm>
              <a:off x="2306969" y="2937991"/>
              <a:ext cx="1826194" cy="735388"/>
            </a:xfrm>
            <a:prstGeom prst="rect">
              <a:avLst/>
            </a:prstGeom>
            <a:ln>
              <a:solidFill>
                <a:srgbClr val="00B050"/>
              </a:solidFill>
            </a:ln>
          </p:spPr>
        </p:pic>
        <p:pic>
          <p:nvPicPr>
            <p:cNvPr id="17" name="Image 16">
              <a:extLst>
                <a:ext uri="{FF2B5EF4-FFF2-40B4-BE49-F238E27FC236}">
                  <a16:creationId xmlns:a16="http://schemas.microsoft.com/office/drawing/2014/main" id="{674A86B9-A7DF-45C3-9569-1243D260DAB9}"/>
                </a:ext>
              </a:extLst>
            </p:cNvPr>
            <p:cNvPicPr>
              <a:picLocks noChangeAspect="1"/>
            </p:cNvPicPr>
            <p:nvPr/>
          </p:nvPicPr>
          <p:blipFill>
            <a:blip r:embed="rId8"/>
            <a:stretch>
              <a:fillRect/>
            </a:stretch>
          </p:blipFill>
          <p:spPr>
            <a:xfrm>
              <a:off x="5863482" y="1299913"/>
              <a:ext cx="4086562" cy="3452917"/>
            </a:xfrm>
            <a:prstGeom prst="rect">
              <a:avLst/>
            </a:prstGeom>
            <a:ln w="28575">
              <a:solidFill>
                <a:srgbClr val="00B050"/>
              </a:solidFill>
            </a:ln>
          </p:spPr>
        </p:pic>
      </p:grpSp>
      <p:sp>
        <p:nvSpPr>
          <p:cNvPr id="26" name="Google Shape;105;p8">
            <a:extLst>
              <a:ext uri="{FF2B5EF4-FFF2-40B4-BE49-F238E27FC236}">
                <a16:creationId xmlns:a16="http://schemas.microsoft.com/office/drawing/2014/main" id="{7AA4D326-ECA0-408C-816F-3A680F27A181}"/>
              </a:ext>
            </a:extLst>
          </p:cNvPr>
          <p:cNvSpPr txBox="1">
            <a:spLocks/>
          </p:cNvSpPr>
          <p:nvPr/>
        </p:nvSpPr>
        <p:spPr>
          <a:xfrm>
            <a:off x="105371" y="55919"/>
            <a:ext cx="6775193" cy="579213"/>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r>
              <a:rPr lang="fr-FR" dirty="0"/>
              <a:t>Exemple 1: </a:t>
            </a:r>
            <a:r>
              <a:rPr lang="fr-FR" i="1" dirty="0"/>
              <a:t>Data paper </a:t>
            </a:r>
            <a:r>
              <a:rPr lang="fr-FR" dirty="0"/>
              <a:t>sur données d’enquête</a:t>
            </a:r>
          </a:p>
        </p:txBody>
      </p:sp>
      <p:grpSp>
        <p:nvGrpSpPr>
          <p:cNvPr id="16" name="Groupe 15">
            <a:extLst>
              <a:ext uri="{FF2B5EF4-FFF2-40B4-BE49-F238E27FC236}">
                <a16:creationId xmlns:a16="http://schemas.microsoft.com/office/drawing/2014/main" id="{1B9AB7D1-A77B-4BB8-91F6-357DA80F0AB3}"/>
              </a:ext>
            </a:extLst>
          </p:cNvPr>
          <p:cNvGrpSpPr/>
          <p:nvPr/>
        </p:nvGrpSpPr>
        <p:grpSpPr>
          <a:xfrm>
            <a:off x="3467457" y="1090268"/>
            <a:ext cx="3390543" cy="2546132"/>
            <a:chOff x="5513335" y="580289"/>
            <a:chExt cx="3622916" cy="2279129"/>
          </a:xfrm>
        </p:grpSpPr>
        <p:pic>
          <p:nvPicPr>
            <p:cNvPr id="3" name="Image 2">
              <a:extLst>
                <a:ext uri="{FF2B5EF4-FFF2-40B4-BE49-F238E27FC236}">
                  <a16:creationId xmlns:a16="http://schemas.microsoft.com/office/drawing/2014/main" id="{DBEBA641-3C24-4C38-B161-DD50F0AC9C14}"/>
                </a:ext>
              </a:extLst>
            </p:cNvPr>
            <p:cNvPicPr>
              <a:picLocks noChangeAspect="1"/>
            </p:cNvPicPr>
            <p:nvPr/>
          </p:nvPicPr>
          <p:blipFill>
            <a:blip r:embed="rId9"/>
            <a:stretch>
              <a:fillRect/>
            </a:stretch>
          </p:blipFill>
          <p:spPr>
            <a:xfrm>
              <a:off x="6288780" y="580289"/>
              <a:ext cx="2077192" cy="607959"/>
            </a:xfrm>
            <a:prstGeom prst="rect">
              <a:avLst/>
            </a:prstGeom>
            <a:ln w="19050">
              <a:solidFill>
                <a:srgbClr val="0070C0"/>
              </a:solidFill>
            </a:ln>
          </p:spPr>
        </p:pic>
        <p:pic>
          <p:nvPicPr>
            <p:cNvPr id="5" name="Image 4">
              <a:extLst>
                <a:ext uri="{FF2B5EF4-FFF2-40B4-BE49-F238E27FC236}">
                  <a16:creationId xmlns:a16="http://schemas.microsoft.com/office/drawing/2014/main" id="{773B47D3-B8F6-4B48-BC88-70B18917F62C}"/>
                </a:ext>
              </a:extLst>
            </p:cNvPr>
            <p:cNvPicPr>
              <a:picLocks noChangeAspect="1"/>
            </p:cNvPicPr>
            <p:nvPr/>
          </p:nvPicPr>
          <p:blipFill>
            <a:blip r:embed="rId10"/>
            <a:stretch>
              <a:fillRect/>
            </a:stretch>
          </p:blipFill>
          <p:spPr>
            <a:xfrm>
              <a:off x="5513335" y="1225118"/>
              <a:ext cx="3622916" cy="1634300"/>
            </a:xfrm>
            <a:prstGeom prst="rect">
              <a:avLst/>
            </a:prstGeom>
          </p:spPr>
        </p:pic>
      </p:grpSp>
    </p:spTree>
    <p:extLst>
      <p:ext uri="{BB962C8B-B14F-4D97-AF65-F5344CB8AC3E}">
        <p14:creationId xmlns:p14="http://schemas.microsoft.com/office/powerpoint/2010/main" val="178437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3" name="Image 2">
            <a:extLst>
              <a:ext uri="{FF2B5EF4-FFF2-40B4-BE49-F238E27FC236}">
                <a16:creationId xmlns:a16="http://schemas.microsoft.com/office/drawing/2014/main" id="{A4E2694C-059C-43F7-AB72-F873B459498B}"/>
              </a:ext>
            </a:extLst>
          </p:cNvPr>
          <p:cNvPicPr>
            <a:picLocks noChangeAspect="1"/>
          </p:cNvPicPr>
          <p:nvPr/>
        </p:nvPicPr>
        <p:blipFill>
          <a:blip r:embed="rId3"/>
          <a:stretch>
            <a:fillRect/>
          </a:stretch>
        </p:blipFill>
        <p:spPr>
          <a:xfrm>
            <a:off x="83105" y="1962091"/>
            <a:ext cx="2611314" cy="200101"/>
          </a:xfrm>
          <a:prstGeom prst="rect">
            <a:avLst/>
          </a:prstGeom>
        </p:spPr>
      </p:pic>
      <p:grpSp>
        <p:nvGrpSpPr>
          <p:cNvPr id="2" name="Groupe 1">
            <a:extLst>
              <a:ext uri="{FF2B5EF4-FFF2-40B4-BE49-F238E27FC236}">
                <a16:creationId xmlns:a16="http://schemas.microsoft.com/office/drawing/2014/main" id="{64394199-0612-4024-8615-B5D07E522F91}"/>
              </a:ext>
            </a:extLst>
          </p:cNvPr>
          <p:cNvGrpSpPr/>
          <p:nvPr/>
        </p:nvGrpSpPr>
        <p:grpSpPr>
          <a:xfrm>
            <a:off x="45054" y="914400"/>
            <a:ext cx="3518441" cy="3485307"/>
            <a:chOff x="60070" y="830711"/>
            <a:chExt cx="4035265" cy="4178314"/>
          </a:xfrm>
        </p:grpSpPr>
        <p:pic>
          <p:nvPicPr>
            <p:cNvPr id="10" name="Image 9">
              <a:extLst>
                <a:ext uri="{FF2B5EF4-FFF2-40B4-BE49-F238E27FC236}">
                  <a16:creationId xmlns:a16="http://schemas.microsoft.com/office/drawing/2014/main" id="{27B10395-C510-44E9-8718-3BC2B6CAC2EC}"/>
                </a:ext>
              </a:extLst>
            </p:cNvPr>
            <p:cNvPicPr>
              <a:picLocks noChangeAspect="1"/>
            </p:cNvPicPr>
            <p:nvPr/>
          </p:nvPicPr>
          <p:blipFill>
            <a:blip r:embed="rId4"/>
            <a:stretch>
              <a:fillRect/>
            </a:stretch>
          </p:blipFill>
          <p:spPr>
            <a:xfrm>
              <a:off x="93200" y="1824695"/>
              <a:ext cx="4002135" cy="3184330"/>
            </a:xfrm>
            <a:prstGeom prst="rect">
              <a:avLst/>
            </a:prstGeom>
          </p:spPr>
        </p:pic>
        <p:pic>
          <p:nvPicPr>
            <p:cNvPr id="6" name="Image 5">
              <a:extLst>
                <a:ext uri="{FF2B5EF4-FFF2-40B4-BE49-F238E27FC236}">
                  <a16:creationId xmlns:a16="http://schemas.microsoft.com/office/drawing/2014/main" id="{5475B4A0-229E-43A6-BAB0-4CEA16EB6504}"/>
                </a:ext>
              </a:extLst>
            </p:cNvPr>
            <p:cNvPicPr>
              <a:picLocks noChangeAspect="1"/>
            </p:cNvPicPr>
            <p:nvPr/>
          </p:nvPicPr>
          <p:blipFill>
            <a:blip r:embed="rId5"/>
            <a:stretch>
              <a:fillRect/>
            </a:stretch>
          </p:blipFill>
          <p:spPr>
            <a:xfrm>
              <a:off x="60070" y="830711"/>
              <a:ext cx="3481752" cy="952505"/>
            </a:xfrm>
            <a:prstGeom prst="rect">
              <a:avLst/>
            </a:prstGeom>
          </p:spPr>
        </p:pic>
      </p:grpSp>
      <p:grpSp>
        <p:nvGrpSpPr>
          <p:cNvPr id="12" name="Groupe 11">
            <a:extLst>
              <a:ext uri="{FF2B5EF4-FFF2-40B4-BE49-F238E27FC236}">
                <a16:creationId xmlns:a16="http://schemas.microsoft.com/office/drawing/2014/main" id="{34B9121B-21BC-4E4B-B42C-F7D1F0FF2AB2}"/>
              </a:ext>
            </a:extLst>
          </p:cNvPr>
          <p:cNvGrpSpPr/>
          <p:nvPr/>
        </p:nvGrpSpPr>
        <p:grpSpPr>
          <a:xfrm>
            <a:off x="3549523" y="634689"/>
            <a:ext cx="3439863" cy="3470434"/>
            <a:chOff x="4732694" y="-11001"/>
            <a:chExt cx="4586483" cy="4627243"/>
          </a:xfrm>
        </p:grpSpPr>
        <p:pic>
          <p:nvPicPr>
            <p:cNvPr id="4" name="Image 3">
              <a:extLst>
                <a:ext uri="{FF2B5EF4-FFF2-40B4-BE49-F238E27FC236}">
                  <a16:creationId xmlns:a16="http://schemas.microsoft.com/office/drawing/2014/main" id="{A4F96A06-CD8E-4444-8918-D6E7D8BC8AA7}"/>
                </a:ext>
              </a:extLst>
            </p:cNvPr>
            <p:cNvPicPr>
              <a:picLocks noChangeAspect="1"/>
            </p:cNvPicPr>
            <p:nvPr/>
          </p:nvPicPr>
          <p:blipFill>
            <a:blip r:embed="rId6"/>
            <a:stretch>
              <a:fillRect/>
            </a:stretch>
          </p:blipFill>
          <p:spPr>
            <a:xfrm>
              <a:off x="5409255" y="-11001"/>
              <a:ext cx="3134164" cy="2541284"/>
            </a:xfrm>
            <a:prstGeom prst="rect">
              <a:avLst/>
            </a:prstGeom>
          </p:spPr>
        </p:pic>
        <p:sp>
          <p:nvSpPr>
            <p:cNvPr id="9" name="ZoneTexte 8">
              <a:extLst>
                <a:ext uri="{FF2B5EF4-FFF2-40B4-BE49-F238E27FC236}">
                  <a16:creationId xmlns:a16="http://schemas.microsoft.com/office/drawing/2014/main" id="{44844571-EA05-4DD4-9ACB-61C8CF9A5179}"/>
                </a:ext>
              </a:extLst>
            </p:cNvPr>
            <p:cNvSpPr txBox="1"/>
            <p:nvPr/>
          </p:nvSpPr>
          <p:spPr>
            <a:xfrm>
              <a:off x="4732694" y="2061698"/>
              <a:ext cx="4586483" cy="2554544"/>
            </a:xfrm>
            <a:prstGeom prst="rect">
              <a:avLst/>
            </a:prstGeom>
            <a:noFill/>
          </p:spPr>
          <p:txBody>
            <a:bodyPr wrap="square" rtlCol="0">
              <a:spAutoFit/>
            </a:bodyPr>
            <a:lstStyle/>
            <a:p>
              <a:r>
                <a:rPr lang="en-US" sz="1600" dirty="0"/>
                <a:t>27.000 observations </a:t>
              </a:r>
            </a:p>
            <a:p>
              <a:pPr marL="214308" indent="-214308">
                <a:spcBef>
                  <a:spcPts val="450"/>
                </a:spcBef>
                <a:buFont typeface="Wingdings" panose="05000000000000000000" pitchFamily="2" charset="2"/>
                <a:buChar char="à"/>
              </a:pPr>
              <a:r>
                <a:rPr lang="en-US" sz="1600" dirty="0"/>
                <a:t>76 </a:t>
              </a:r>
              <a:r>
                <a:rPr lang="en-US" sz="1600" dirty="0" err="1"/>
                <a:t>espèces</a:t>
              </a:r>
              <a:r>
                <a:rPr lang="en-US" sz="1600" dirty="0"/>
                <a:t> de </a:t>
              </a:r>
              <a:r>
                <a:rPr lang="en-US" sz="1600" dirty="0" err="1"/>
                <a:t>fourmis</a:t>
              </a:r>
              <a:r>
                <a:rPr lang="en-US" sz="1600" dirty="0"/>
                <a:t> natives</a:t>
              </a:r>
            </a:p>
            <a:p>
              <a:pPr marL="214308" indent="-214308">
                <a:spcBef>
                  <a:spcPts val="450"/>
                </a:spcBef>
                <a:buFont typeface="Wingdings" panose="05000000000000000000" pitchFamily="2" charset="2"/>
                <a:buChar char="à"/>
              </a:pPr>
              <a:r>
                <a:rPr lang="en-US" sz="1600" dirty="0"/>
                <a:t>9 </a:t>
              </a:r>
              <a:r>
                <a:rPr lang="en-US" sz="1600" dirty="0" err="1"/>
                <a:t>espèces</a:t>
              </a:r>
              <a:r>
                <a:rPr lang="en-US" sz="1600" dirty="0"/>
                <a:t> </a:t>
              </a:r>
              <a:r>
                <a:rPr lang="en-US" sz="1600" dirty="0" err="1"/>
                <a:t>introduites</a:t>
              </a:r>
              <a:endParaRPr lang="en-US" sz="1600" dirty="0"/>
            </a:p>
            <a:p>
              <a:pPr marL="214308" indent="-214308">
                <a:spcBef>
                  <a:spcPts val="450"/>
                </a:spcBef>
                <a:buFont typeface="Wingdings" panose="05000000000000000000" pitchFamily="2" charset="2"/>
                <a:buChar char="à"/>
              </a:pPr>
              <a:r>
                <a:rPr lang="en-US" sz="1600" dirty="0"/>
                <a:t>description de </a:t>
              </a:r>
              <a:r>
                <a:rPr lang="en-US" sz="1600" dirty="0" err="1"/>
                <a:t>chaque</a:t>
              </a:r>
              <a:r>
                <a:rPr lang="en-US" sz="1600" dirty="0"/>
                <a:t> microhabitat de </a:t>
              </a:r>
              <a:r>
                <a:rPr lang="en-US" sz="1600" dirty="0" err="1"/>
                <a:t>fourmis</a:t>
              </a:r>
              <a:r>
                <a:rPr lang="en-US" sz="1600" dirty="0"/>
                <a:t>.</a:t>
              </a:r>
            </a:p>
            <a:p>
              <a:endParaRPr lang="en-US" sz="1000" dirty="0"/>
            </a:p>
            <a:p>
              <a:r>
                <a:rPr lang="en-US" sz="1600" dirty="0" err="1"/>
                <a:t>Données</a:t>
              </a:r>
              <a:r>
                <a:rPr lang="en-US" sz="1600" dirty="0"/>
                <a:t> </a:t>
              </a:r>
              <a:r>
                <a:rPr lang="en-US" sz="1600" dirty="0" err="1"/>
                <a:t>actualisées</a:t>
              </a:r>
              <a:r>
                <a:rPr lang="en-US" sz="1600" dirty="0"/>
                <a:t> 2 </a:t>
              </a:r>
              <a:r>
                <a:rPr lang="en-US" sz="1600" dirty="0" err="1"/>
                <a:t>fois</a:t>
              </a:r>
              <a:r>
                <a:rPr lang="en-US" sz="1600" dirty="0"/>
                <a:t> par an.</a:t>
              </a:r>
            </a:p>
          </p:txBody>
        </p:sp>
      </p:grpSp>
      <p:sp>
        <p:nvSpPr>
          <p:cNvPr id="13" name="ZoneTexte 12">
            <a:extLst>
              <a:ext uri="{FF2B5EF4-FFF2-40B4-BE49-F238E27FC236}">
                <a16:creationId xmlns:a16="http://schemas.microsoft.com/office/drawing/2014/main" id="{A51C044E-2802-4C2D-BA49-314028C280F5}"/>
              </a:ext>
            </a:extLst>
          </p:cNvPr>
          <p:cNvSpPr txBox="1"/>
          <p:nvPr/>
        </p:nvSpPr>
        <p:spPr>
          <a:xfrm>
            <a:off x="108837" y="4150476"/>
            <a:ext cx="3274754" cy="707886"/>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p:spPr>
        <p:txBody>
          <a:bodyPr wrap="square" rtlCol="0">
            <a:spAutoFit/>
          </a:bodyPr>
          <a:lstStyle/>
          <a:p>
            <a:pPr>
              <a:spcBef>
                <a:spcPts val="225"/>
              </a:spcBef>
            </a:pPr>
            <a:r>
              <a:rPr lang="fr-FR" sz="2000" dirty="0"/>
              <a:t>Données sur la distribution des fourmis en Belgique</a:t>
            </a:r>
          </a:p>
        </p:txBody>
      </p:sp>
      <p:sp>
        <p:nvSpPr>
          <p:cNvPr id="15" name="Google Shape;105;p8">
            <a:extLst>
              <a:ext uri="{FF2B5EF4-FFF2-40B4-BE49-F238E27FC236}">
                <a16:creationId xmlns:a16="http://schemas.microsoft.com/office/drawing/2014/main" id="{42E6C51B-94AA-4770-AC88-C6FC81881513}"/>
              </a:ext>
            </a:extLst>
          </p:cNvPr>
          <p:cNvSpPr txBox="1">
            <a:spLocks/>
          </p:cNvSpPr>
          <p:nvPr/>
        </p:nvSpPr>
        <p:spPr>
          <a:xfrm>
            <a:off x="26348" y="55919"/>
            <a:ext cx="6831652" cy="579213"/>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r>
              <a:rPr lang="fr-FR" dirty="0"/>
              <a:t>Exemple 2: </a:t>
            </a:r>
            <a:r>
              <a:rPr lang="fr-FR" i="1" dirty="0"/>
              <a:t>Data paper - </a:t>
            </a:r>
            <a:r>
              <a:rPr lang="fr-FR" dirty="0"/>
              <a:t>données biodiversité</a:t>
            </a:r>
          </a:p>
        </p:txBody>
      </p:sp>
      <p:sp>
        <p:nvSpPr>
          <p:cNvPr id="14" name="ZoneTexte 13">
            <a:extLst>
              <a:ext uri="{FF2B5EF4-FFF2-40B4-BE49-F238E27FC236}">
                <a16:creationId xmlns:a16="http://schemas.microsoft.com/office/drawing/2014/main" id="{91E0AD6D-C995-4C36-AD65-424BD80EBB59}"/>
              </a:ext>
            </a:extLst>
          </p:cNvPr>
          <p:cNvSpPr txBox="1"/>
          <p:nvPr/>
        </p:nvSpPr>
        <p:spPr>
          <a:xfrm>
            <a:off x="3328270" y="4139187"/>
            <a:ext cx="3518441" cy="769441"/>
          </a:xfrm>
          <a:prstGeom prst="rect">
            <a:avLst/>
          </a:prstGeom>
          <a:solidFill>
            <a:schemeClr val="accent1">
              <a:lumMod val="40000"/>
              <a:lumOff val="60000"/>
            </a:schemeClr>
          </a:solidFill>
        </p:spPr>
        <p:txBody>
          <a:bodyPr wrap="square" rtlCol="0">
            <a:spAutoFit/>
          </a:bodyPr>
          <a:lstStyle/>
          <a:p>
            <a:r>
              <a:rPr lang="fr-FR" sz="2000" dirty="0"/>
              <a:t>Données dans entrepôt </a:t>
            </a:r>
            <a:r>
              <a:rPr lang="fr-FR" sz="2000" dirty="0">
                <a:solidFill>
                  <a:schemeClr val="accent3"/>
                </a:solidFill>
              </a:rPr>
              <a:t>GBIF</a:t>
            </a:r>
          </a:p>
          <a:p>
            <a:r>
              <a:rPr lang="fr-FR" sz="1200" dirty="0">
                <a:solidFill>
                  <a:srgbClr val="0070C0"/>
                </a:solidFill>
                <a:hlinkClick r:id="rId7"/>
              </a:rPr>
              <a:t>https://www.gbif.org/dataset/b528799a-2d52-4023-aa02-9ce081e3ca5f</a:t>
            </a:r>
            <a:endParaRPr lang="fr-FR" sz="1200" dirty="0">
              <a:solidFill>
                <a:srgbClr val="0070C0"/>
              </a:solidFill>
            </a:endParaRPr>
          </a:p>
        </p:txBody>
      </p:sp>
    </p:spTree>
    <p:extLst>
      <p:ext uri="{BB962C8B-B14F-4D97-AF65-F5344CB8AC3E}">
        <p14:creationId xmlns:p14="http://schemas.microsoft.com/office/powerpoint/2010/main" val="325683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2" name="Image 1">
            <a:extLst>
              <a:ext uri="{FF2B5EF4-FFF2-40B4-BE49-F238E27FC236}">
                <a16:creationId xmlns:a16="http://schemas.microsoft.com/office/drawing/2014/main" id="{65BFD5A1-7586-42B4-887D-5532F39249CB}"/>
              </a:ext>
            </a:extLst>
          </p:cNvPr>
          <p:cNvPicPr>
            <a:picLocks noChangeAspect="1"/>
          </p:cNvPicPr>
          <p:nvPr/>
        </p:nvPicPr>
        <p:blipFill>
          <a:blip r:embed="rId3"/>
          <a:stretch>
            <a:fillRect/>
          </a:stretch>
        </p:blipFill>
        <p:spPr>
          <a:xfrm>
            <a:off x="47552" y="896039"/>
            <a:ext cx="4304270" cy="808583"/>
          </a:xfrm>
          <a:prstGeom prst="rect">
            <a:avLst/>
          </a:prstGeom>
        </p:spPr>
      </p:pic>
      <p:pic>
        <p:nvPicPr>
          <p:cNvPr id="5" name="Image 4">
            <a:extLst>
              <a:ext uri="{FF2B5EF4-FFF2-40B4-BE49-F238E27FC236}">
                <a16:creationId xmlns:a16="http://schemas.microsoft.com/office/drawing/2014/main" id="{3811038B-9BFE-4D5E-84A8-2D943A7D56AE}"/>
              </a:ext>
            </a:extLst>
          </p:cNvPr>
          <p:cNvPicPr>
            <a:picLocks noChangeAspect="1"/>
          </p:cNvPicPr>
          <p:nvPr/>
        </p:nvPicPr>
        <p:blipFill>
          <a:blip r:embed="rId4"/>
          <a:stretch>
            <a:fillRect/>
          </a:stretch>
        </p:blipFill>
        <p:spPr>
          <a:xfrm>
            <a:off x="70129" y="1542317"/>
            <a:ext cx="5551738" cy="3449166"/>
          </a:xfrm>
          <a:prstGeom prst="rect">
            <a:avLst/>
          </a:prstGeom>
        </p:spPr>
      </p:pic>
      <p:sp>
        <p:nvSpPr>
          <p:cNvPr id="14" name="ZoneTexte 13">
            <a:extLst>
              <a:ext uri="{FF2B5EF4-FFF2-40B4-BE49-F238E27FC236}">
                <a16:creationId xmlns:a16="http://schemas.microsoft.com/office/drawing/2014/main" id="{91E0AD6D-C995-4C36-AD65-424BD80EBB59}"/>
              </a:ext>
            </a:extLst>
          </p:cNvPr>
          <p:cNvSpPr txBox="1"/>
          <p:nvPr/>
        </p:nvSpPr>
        <p:spPr>
          <a:xfrm>
            <a:off x="3378193" y="1233724"/>
            <a:ext cx="3391494" cy="646331"/>
          </a:xfrm>
          <a:prstGeom prst="rect">
            <a:avLst/>
          </a:prstGeom>
          <a:solidFill>
            <a:srgbClr val="66FF99"/>
          </a:solidFill>
          <a:ln w="38100">
            <a:solidFill>
              <a:schemeClr val="accent2">
                <a:lumMod val="50000"/>
                <a:lumOff val="50000"/>
              </a:schemeClr>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r-FR" sz="1800" dirty="0">
                <a:solidFill>
                  <a:schemeClr val="tx1"/>
                </a:solidFill>
              </a:rPr>
              <a:t>Global </a:t>
            </a:r>
            <a:r>
              <a:rPr lang="fr-FR" sz="1800" dirty="0" err="1">
                <a:solidFill>
                  <a:schemeClr val="tx1"/>
                </a:solidFill>
              </a:rPr>
              <a:t>Biodiversity</a:t>
            </a:r>
            <a:r>
              <a:rPr lang="fr-FR" sz="1800" dirty="0">
                <a:solidFill>
                  <a:schemeClr val="tx1"/>
                </a:solidFill>
              </a:rPr>
              <a:t> Information Facility (</a:t>
            </a:r>
            <a:r>
              <a:rPr lang="fr-FR" sz="1800" dirty="0"/>
              <a:t>GBIF) </a:t>
            </a:r>
            <a:endParaRPr lang="fr-FR" sz="1800" dirty="0">
              <a:solidFill>
                <a:schemeClr val="tx1"/>
              </a:solidFill>
            </a:endParaRPr>
          </a:p>
        </p:txBody>
      </p:sp>
      <p:grpSp>
        <p:nvGrpSpPr>
          <p:cNvPr id="4" name="Groupe 3">
            <a:extLst>
              <a:ext uri="{FF2B5EF4-FFF2-40B4-BE49-F238E27FC236}">
                <a16:creationId xmlns:a16="http://schemas.microsoft.com/office/drawing/2014/main" id="{23570472-AF56-4024-9CBA-7BE60EFB9A7E}"/>
              </a:ext>
            </a:extLst>
          </p:cNvPr>
          <p:cNvGrpSpPr/>
          <p:nvPr/>
        </p:nvGrpSpPr>
        <p:grpSpPr>
          <a:xfrm>
            <a:off x="70128" y="1464193"/>
            <a:ext cx="1758673" cy="1848451"/>
            <a:chOff x="70128" y="1464193"/>
            <a:chExt cx="1758673" cy="1848451"/>
          </a:xfrm>
        </p:grpSpPr>
        <p:sp>
          <p:nvSpPr>
            <p:cNvPr id="6" name="Rectangle : coins arrondis 5">
              <a:extLst>
                <a:ext uri="{FF2B5EF4-FFF2-40B4-BE49-F238E27FC236}">
                  <a16:creationId xmlns:a16="http://schemas.microsoft.com/office/drawing/2014/main" id="{582CC19B-5878-4DF7-B46B-61CE49A7C22C}"/>
                </a:ext>
              </a:extLst>
            </p:cNvPr>
            <p:cNvSpPr/>
            <p:nvPr/>
          </p:nvSpPr>
          <p:spPr>
            <a:xfrm>
              <a:off x="1170051" y="1464193"/>
              <a:ext cx="658750" cy="344086"/>
            </a:xfrm>
            <a:prstGeom prst="roundRect">
              <a:avLst/>
            </a:prstGeom>
            <a:noFill/>
            <a:ln w="5715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a:p>
          </p:txBody>
        </p:sp>
        <p:sp>
          <p:nvSpPr>
            <p:cNvPr id="8" name="Rectangle : coins arrondis 7">
              <a:extLst>
                <a:ext uri="{FF2B5EF4-FFF2-40B4-BE49-F238E27FC236}">
                  <a16:creationId xmlns:a16="http://schemas.microsoft.com/office/drawing/2014/main" id="{0CEAC8EB-01ED-4A6E-AD6F-DE41274C429F}"/>
                </a:ext>
              </a:extLst>
            </p:cNvPr>
            <p:cNvSpPr/>
            <p:nvPr/>
          </p:nvSpPr>
          <p:spPr>
            <a:xfrm>
              <a:off x="70128" y="2786612"/>
              <a:ext cx="998322" cy="526032"/>
            </a:xfrm>
            <a:prstGeom prst="roundRect">
              <a:avLst/>
            </a:prstGeom>
            <a:noFill/>
            <a:ln w="5715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a:p>
          </p:txBody>
        </p:sp>
      </p:grpSp>
      <p:sp>
        <p:nvSpPr>
          <p:cNvPr id="10" name="Google Shape;105;p8">
            <a:extLst>
              <a:ext uri="{FF2B5EF4-FFF2-40B4-BE49-F238E27FC236}">
                <a16:creationId xmlns:a16="http://schemas.microsoft.com/office/drawing/2014/main" id="{ACDBBADF-DFEC-4825-BB9B-DADF7E74C9BF}"/>
              </a:ext>
            </a:extLst>
          </p:cNvPr>
          <p:cNvSpPr txBox="1">
            <a:spLocks/>
          </p:cNvSpPr>
          <p:nvPr/>
        </p:nvSpPr>
        <p:spPr>
          <a:xfrm>
            <a:off x="26348" y="55919"/>
            <a:ext cx="6831652" cy="579213"/>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r>
              <a:rPr lang="fr-FR" dirty="0"/>
              <a:t>Exemple 2: </a:t>
            </a:r>
            <a:r>
              <a:rPr lang="fr-FR" i="1" dirty="0"/>
              <a:t>Data paper - </a:t>
            </a:r>
            <a:r>
              <a:rPr lang="fr-FR" dirty="0"/>
              <a:t>données biodiversité</a:t>
            </a:r>
          </a:p>
        </p:txBody>
      </p:sp>
    </p:spTree>
    <p:extLst>
      <p:ext uri="{BB962C8B-B14F-4D97-AF65-F5344CB8AC3E}">
        <p14:creationId xmlns:p14="http://schemas.microsoft.com/office/powerpoint/2010/main" val="6591544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2" name="Image 1">
            <a:extLst>
              <a:ext uri="{FF2B5EF4-FFF2-40B4-BE49-F238E27FC236}">
                <a16:creationId xmlns:a16="http://schemas.microsoft.com/office/drawing/2014/main" id="{65BFD5A1-7586-42B4-887D-5532F39249CB}"/>
              </a:ext>
            </a:extLst>
          </p:cNvPr>
          <p:cNvPicPr>
            <a:picLocks noChangeAspect="1"/>
          </p:cNvPicPr>
          <p:nvPr/>
        </p:nvPicPr>
        <p:blipFill>
          <a:blip r:embed="rId3"/>
          <a:stretch>
            <a:fillRect/>
          </a:stretch>
        </p:blipFill>
        <p:spPr>
          <a:xfrm>
            <a:off x="4542530" y="1541048"/>
            <a:ext cx="1943185" cy="365038"/>
          </a:xfrm>
          <a:prstGeom prst="rect">
            <a:avLst/>
          </a:prstGeom>
        </p:spPr>
      </p:pic>
      <p:pic>
        <p:nvPicPr>
          <p:cNvPr id="5" name="Image 4">
            <a:extLst>
              <a:ext uri="{FF2B5EF4-FFF2-40B4-BE49-F238E27FC236}">
                <a16:creationId xmlns:a16="http://schemas.microsoft.com/office/drawing/2014/main" id="{3811038B-9BFE-4D5E-84A8-2D943A7D56AE}"/>
              </a:ext>
            </a:extLst>
          </p:cNvPr>
          <p:cNvPicPr>
            <a:picLocks noChangeAspect="1"/>
          </p:cNvPicPr>
          <p:nvPr/>
        </p:nvPicPr>
        <p:blipFill>
          <a:blip r:embed="rId4"/>
          <a:stretch>
            <a:fillRect/>
          </a:stretch>
        </p:blipFill>
        <p:spPr>
          <a:xfrm>
            <a:off x="3413741" y="1917529"/>
            <a:ext cx="3418221" cy="2123661"/>
          </a:xfrm>
          <a:prstGeom prst="rect">
            <a:avLst/>
          </a:prstGeom>
        </p:spPr>
      </p:pic>
      <p:sp>
        <p:nvSpPr>
          <p:cNvPr id="6" name="Rectangle : coins arrondis 5">
            <a:extLst>
              <a:ext uri="{FF2B5EF4-FFF2-40B4-BE49-F238E27FC236}">
                <a16:creationId xmlns:a16="http://schemas.microsoft.com/office/drawing/2014/main" id="{582CC19B-5878-4DF7-B46B-61CE49A7C22C}"/>
              </a:ext>
            </a:extLst>
          </p:cNvPr>
          <p:cNvSpPr/>
          <p:nvPr/>
        </p:nvSpPr>
        <p:spPr>
          <a:xfrm>
            <a:off x="4113904" y="1868618"/>
            <a:ext cx="428626" cy="208954"/>
          </a:xfrm>
          <a:prstGeom prst="roundRect">
            <a:avLst/>
          </a:prstGeom>
          <a:noFill/>
          <a:ln w="381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a:p>
        </p:txBody>
      </p:sp>
      <p:grpSp>
        <p:nvGrpSpPr>
          <p:cNvPr id="11" name="Groupe 10">
            <a:extLst>
              <a:ext uri="{FF2B5EF4-FFF2-40B4-BE49-F238E27FC236}">
                <a16:creationId xmlns:a16="http://schemas.microsoft.com/office/drawing/2014/main" id="{B1AE5880-9746-438F-8AE9-6AB6E70BD8F9}"/>
              </a:ext>
            </a:extLst>
          </p:cNvPr>
          <p:cNvGrpSpPr/>
          <p:nvPr/>
        </p:nvGrpSpPr>
        <p:grpSpPr>
          <a:xfrm>
            <a:off x="14696" y="959556"/>
            <a:ext cx="3645863" cy="3384463"/>
            <a:chOff x="19593" y="927037"/>
            <a:chExt cx="4465044" cy="4014985"/>
          </a:xfrm>
        </p:grpSpPr>
        <p:pic>
          <p:nvPicPr>
            <p:cNvPr id="3" name="Image 2">
              <a:extLst>
                <a:ext uri="{FF2B5EF4-FFF2-40B4-BE49-F238E27FC236}">
                  <a16:creationId xmlns:a16="http://schemas.microsoft.com/office/drawing/2014/main" id="{142DFEB7-298D-4657-96CF-67D259EB4064}"/>
                </a:ext>
              </a:extLst>
            </p:cNvPr>
            <p:cNvPicPr>
              <a:picLocks noChangeAspect="1"/>
            </p:cNvPicPr>
            <p:nvPr/>
          </p:nvPicPr>
          <p:blipFill>
            <a:blip r:embed="rId5"/>
            <a:stretch>
              <a:fillRect/>
            </a:stretch>
          </p:blipFill>
          <p:spPr>
            <a:xfrm>
              <a:off x="80691" y="2308738"/>
              <a:ext cx="4403946" cy="1925305"/>
            </a:xfrm>
            <a:prstGeom prst="rect">
              <a:avLst/>
            </a:prstGeom>
          </p:spPr>
        </p:pic>
        <p:pic>
          <p:nvPicPr>
            <p:cNvPr id="4" name="Image 3">
              <a:extLst>
                <a:ext uri="{FF2B5EF4-FFF2-40B4-BE49-F238E27FC236}">
                  <a16:creationId xmlns:a16="http://schemas.microsoft.com/office/drawing/2014/main" id="{0151C95C-04CC-4D5C-93CC-C5C5B4E11D6F}"/>
                </a:ext>
              </a:extLst>
            </p:cNvPr>
            <p:cNvPicPr>
              <a:picLocks noChangeAspect="1"/>
            </p:cNvPicPr>
            <p:nvPr/>
          </p:nvPicPr>
          <p:blipFill>
            <a:blip r:embed="rId6"/>
            <a:stretch>
              <a:fillRect/>
            </a:stretch>
          </p:blipFill>
          <p:spPr>
            <a:xfrm>
              <a:off x="80690" y="927037"/>
              <a:ext cx="3481118" cy="957155"/>
            </a:xfrm>
            <a:prstGeom prst="rect">
              <a:avLst/>
            </a:prstGeom>
          </p:spPr>
        </p:pic>
        <p:pic>
          <p:nvPicPr>
            <p:cNvPr id="7" name="Image 6">
              <a:extLst>
                <a:ext uri="{FF2B5EF4-FFF2-40B4-BE49-F238E27FC236}">
                  <a16:creationId xmlns:a16="http://schemas.microsoft.com/office/drawing/2014/main" id="{A2C7AD6B-E6EF-4D62-A677-12E91188F1F4}"/>
                </a:ext>
              </a:extLst>
            </p:cNvPr>
            <p:cNvPicPr>
              <a:picLocks noChangeAspect="1"/>
            </p:cNvPicPr>
            <p:nvPr/>
          </p:nvPicPr>
          <p:blipFill>
            <a:blip r:embed="rId7"/>
            <a:stretch>
              <a:fillRect/>
            </a:stretch>
          </p:blipFill>
          <p:spPr>
            <a:xfrm>
              <a:off x="73908" y="1927766"/>
              <a:ext cx="4323302" cy="325573"/>
            </a:xfrm>
            <a:prstGeom prst="rect">
              <a:avLst/>
            </a:prstGeom>
          </p:spPr>
        </p:pic>
        <p:pic>
          <p:nvPicPr>
            <p:cNvPr id="10" name="Image 9">
              <a:extLst>
                <a:ext uri="{FF2B5EF4-FFF2-40B4-BE49-F238E27FC236}">
                  <a16:creationId xmlns:a16="http://schemas.microsoft.com/office/drawing/2014/main" id="{63A07F83-F762-4885-B729-B8F183C3B623}"/>
                </a:ext>
              </a:extLst>
            </p:cNvPr>
            <p:cNvPicPr>
              <a:picLocks noChangeAspect="1"/>
            </p:cNvPicPr>
            <p:nvPr/>
          </p:nvPicPr>
          <p:blipFill>
            <a:blip r:embed="rId8"/>
            <a:stretch>
              <a:fillRect/>
            </a:stretch>
          </p:blipFill>
          <p:spPr>
            <a:xfrm>
              <a:off x="19593" y="4270649"/>
              <a:ext cx="4367617" cy="671373"/>
            </a:xfrm>
            <a:prstGeom prst="rect">
              <a:avLst/>
            </a:prstGeom>
          </p:spPr>
        </p:pic>
      </p:grpSp>
      <p:grpSp>
        <p:nvGrpSpPr>
          <p:cNvPr id="15" name="Groupe 14">
            <a:extLst>
              <a:ext uri="{FF2B5EF4-FFF2-40B4-BE49-F238E27FC236}">
                <a16:creationId xmlns:a16="http://schemas.microsoft.com/office/drawing/2014/main" id="{8A515D15-B193-4600-8D20-8A1EE5164C89}"/>
              </a:ext>
            </a:extLst>
          </p:cNvPr>
          <p:cNvGrpSpPr/>
          <p:nvPr/>
        </p:nvGrpSpPr>
        <p:grpSpPr>
          <a:xfrm>
            <a:off x="735822" y="4249425"/>
            <a:ext cx="5667728" cy="652677"/>
            <a:chOff x="1493594" y="4204301"/>
            <a:chExt cx="7109268" cy="585267"/>
          </a:xfrm>
        </p:grpSpPr>
        <p:pic>
          <p:nvPicPr>
            <p:cNvPr id="12" name="Image 11">
              <a:extLst>
                <a:ext uri="{FF2B5EF4-FFF2-40B4-BE49-F238E27FC236}">
                  <a16:creationId xmlns:a16="http://schemas.microsoft.com/office/drawing/2014/main" id="{A78F5F77-6DE6-4676-958A-9CAA8B5B8CA9}"/>
                </a:ext>
              </a:extLst>
            </p:cNvPr>
            <p:cNvPicPr>
              <a:picLocks noChangeAspect="1"/>
            </p:cNvPicPr>
            <p:nvPr/>
          </p:nvPicPr>
          <p:blipFill>
            <a:blip r:embed="rId9"/>
            <a:stretch>
              <a:fillRect/>
            </a:stretch>
          </p:blipFill>
          <p:spPr>
            <a:xfrm>
              <a:off x="5389992" y="4204301"/>
              <a:ext cx="3212870" cy="585267"/>
            </a:xfrm>
            <a:prstGeom prst="rect">
              <a:avLst/>
            </a:prstGeom>
          </p:spPr>
        </p:pic>
        <p:sp>
          <p:nvSpPr>
            <p:cNvPr id="9" name="ZoneTexte 8">
              <a:extLst>
                <a:ext uri="{FF2B5EF4-FFF2-40B4-BE49-F238E27FC236}">
                  <a16:creationId xmlns:a16="http://schemas.microsoft.com/office/drawing/2014/main" id="{50D85C0D-5620-40C0-B937-C96E2DBEB3C0}"/>
                </a:ext>
              </a:extLst>
            </p:cNvPr>
            <p:cNvSpPr txBox="1"/>
            <p:nvPr/>
          </p:nvSpPr>
          <p:spPr>
            <a:xfrm>
              <a:off x="1493594" y="4388551"/>
              <a:ext cx="1881483" cy="227691"/>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fr-FR" sz="1050" dirty="0"/>
                <a:t>Cité 10 fois</a:t>
              </a:r>
            </a:p>
          </p:txBody>
        </p:sp>
      </p:grpSp>
      <p:sp>
        <p:nvSpPr>
          <p:cNvPr id="16" name="Google Shape;105;p8">
            <a:extLst>
              <a:ext uri="{FF2B5EF4-FFF2-40B4-BE49-F238E27FC236}">
                <a16:creationId xmlns:a16="http://schemas.microsoft.com/office/drawing/2014/main" id="{20A24FAF-AB74-4F94-9EAC-FF23781ABC2E}"/>
              </a:ext>
            </a:extLst>
          </p:cNvPr>
          <p:cNvSpPr txBox="1">
            <a:spLocks/>
          </p:cNvSpPr>
          <p:nvPr/>
        </p:nvSpPr>
        <p:spPr>
          <a:xfrm>
            <a:off x="26348" y="55919"/>
            <a:ext cx="6831652" cy="579213"/>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r>
              <a:rPr lang="fr-FR" dirty="0"/>
              <a:t>Exemple 2: </a:t>
            </a:r>
            <a:r>
              <a:rPr lang="fr-FR" i="1" dirty="0"/>
              <a:t>Data paper - </a:t>
            </a:r>
            <a:r>
              <a:rPr lang="fr-FR" dirty="0"/>
              <a:t>données biodiversité</a:t>
            </a:r>
          </a:p>
        </p:txBody>
      </p:sp>
      <p:sp>
        <p:nvSpPr>
          <p:cNvPr id="17" name="ZoneTexte 16">
            <a:extLst>
              <a:ext uri="{FF2B5EF4-FFF2-40B4-BE49-F238E27FC236}">
                <a16:creationId xmlns:a16="http://schemas.microsoft.com/office/drawing/2014/main" id="{C6085735-BB60-4C61-9BB5-9E65BF1906EE}"/>
              </a:ext>
            </a:extLst>
          </p:cNvPr>
          <p:cNvSpPr txBox="1"/>
          <p:nvPr/>
        </p:nvSpPr>
        <p:spPr>
          <a:xfrm>
            <a:off x="3395962" y="815052"/>
            <a:ext cx="3391494" cy="646331"/>
          </a:xfrm>
          <a:prstGeom prst="rect">
            <a:avLst/>
          </a:prstGeom>
          <a:solidFill>
            <a:srgbClr val="66FF99"/>
          </a:solidFill>
          <a:ln w="38100">
            <a:solidFill>
              <a:schemeClr val="accent2">
                <a:lumMod val="50000"/>
                <a:lumOff val="50000"/>
              </a:schemeClr>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r-FR" sz="1800" dirty="0">
                <a:solidFill>
                  <a:schemeClr val="tx1"/>
                </a:solidFill>
              </a:rPr>
              <a:t>Global </a:t>
            </a:r>
            <a:r>
              <a:rPr lang="fr-FR" sz="1800" dirty="0" err="1">
                <a:solidFill>
                  <a:schemeClr val="tx1"/>
                </a:solidFill>
              </a:rPr>
              <a:t>Biodiversity</a:t>
            </a:r>
            <a:r>
              <a:rPr lang="fr-FR" sz="1800" dirty="0">
                <a:solidFill>
                  <a:schemeClr val="tx1"/>
                </a:solidFill>
              </a:rPr>
              <a:t> Information Facility (</a:t>
            </a:r>
            <a:r>
              <a:rPr lang="fr-FR" sz="1800" dirty="0"/>
              <a:t>GBIF) </a:t>
            </a:r>
            <a:endParaRPr lang="fr-FR" sz="1800" dirty="0">
              <a:solidFill>
                <a:schemeClr val="tx1"/>
              </a:solidFill>
            </a:endParaRPr>
          </a:p>
        </p:txBody>
      </p:sp>
    </p:spTree>
    <p:extLst>
      <p:ext uri="{BB962C8B-B14F-4D97-AF65-F5344CB8AC3E}">
        <p14:creationId xmlns:p14="http://schemas.microsoft.com/office/powerpoint/2010/main" val="378253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8" name="Image 17">
            <a:extLst>
              <a:ext uri="{FF2B5EF4-FFF2-40B4-BE49-F238E27FC236}">
                <a16:creationId xmlns:a16="http://schemas.microsoft.com/office/drawing/2014/main" id="{D36737D9-9E04-44CA-8D9B-028D5BC643CA}"/>
              </a:ext>
            </a:extLst>
          </p:cNvPr>
          <p:cNvPicPr>
            <a:picLocks noChangeAspect="1"/>
          </p:cNvPicPr>
          <p:nvPr/>
        </p:nvPicPr>
        <p:blipFill>
          <a:blip r:embed="rId3"/>
          <a:stretch>
            <a:fillRect/>
          </a:stretch>
        </p:blipFill>
        <p:spPr>
          <a:xfrm>
            <a:off x="6129398" y="4833871"/>
            <a:ext cx="688321" cy="242477"/>
          </a:xfrm>
          <a:prstGeom prst="rect">
            <a:avLst/>
          </a:prstGeom>
        </p:spPr>
      </p:pic>
      <p:sp>
        <p:nvSpPr>
          <p:cNvPr id="22" name="Google Shape;105;p8">
            <a:extLst>
              <a:ext uri="{FF2B5EF4-FFF2-40B4-BE49-F238E27FC236}">
                <a16:creationId xmlns:a16="http://schemas.microsoft.com/office/drawing/2014/main" id="{87B90CE1-93EA-447B-9DB1-BDB15E9443CA}"/>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Bonne pratique</a:t>
            </a:r>
          </a:p>
        </p:txBody>
      </p:sp>
      <p:sp>
        <p:nvSpPr>
          <p:cNvPr id="21" name="Rectangle 20">
            <a:extLst>
              <a:ext uri="{FF2B5EF4-FFF2-40B4-BE49-F238E27FC236}">
                <a16:creationId xmlns:a16="http://schemas.microsoft.com/office/drawing/2014/main" id="{E4C4836C-7C99-4911-9F72-F29F953D9467}"/>
              </a:ext>
            </a:extLst>
          </p:cNvPr>
          <p:cNvSpPr/>
          <p:nvPr/>
        </p:nvSpPr>
        <p:spPr>
          <a:xfrm>
            <a:off x="360000" y="666246"/>
            <a:ext cx="6498000" cy="769441"/>
          </a:xfrm>
          <a:prstGeom prst="rect">
            <a:avLst/>
          </a:prstGeom>
        </p:spPr>
        <p:txBody>
          <a:bodyPr wrap="square">
            <a:spAutoFit/>
          </a:bodyPr>
          <a:lstStyle/>
          <a:p>
            <a:pPr>
              <a:spcBef>
                <a:spcPts val="450"/>
              </a:spcBef>
              <a:buClr>
                <a:srgbClr val="E2007A"/>
              </a:buClr>
              <a:defRPr/>
            </a:pPr>
            <a:r>
              <a:rPr lang="fr-FR" sz="2200" dirty="0">
                <a:solidFill>
                  <a:srgbClr val="0066FF"/>
                </a:solidFill>
              </a:rPr>
              <a:t>= Publier un </a:t>
            </a:r>
            <a:r>
              <a:rPr lang="fr-FR" sz="2200" i="1" dirty="0">
                <a:solidFill>
                  <a:srgbClr val="0066FF"/>
                </a:solidFill>
              </a:rPr>
              <a:t>Data paper +</a:t>
            </a:r>
            <a:r>
              <a:rPr lang="fr-FR" sz="2200" dirty="0">
                <a:solidFill>
                  <a:srgbClr val="0066FF"/>
                </a:solidFill>
              </a:rPr>
              <a:t> déposer ses données dans un entrepôt</a:t>
            </a:r>
            <a:endParaRPr lang="fr-FR" sz="2200" dirty="0">
              <a:solidFill>
                <a:srgbClr val="0066FF"/>
              </a:solidFill>
              <a:latin typeface="+mn-lt"/>
            </a:endParaRPr>
          </a:p>
        </p:txBody>
      </p:sp>
      <p:sp>
        <p:nvSpPr>
          <p:cNvPr id="23" name="Rectangle 22">
            <a:extLst>
              <a:ext uri="{FF2B5EF4-FFF2-40B4-BE49-F238E27FC236}">
                <a16:creationId xmlns:a16="http://schemas.microsoft.com/office/drawing/2014/main" id="{ABB781E7-C90B-4D9F-8A03-99E8AF59AE15}"/>
              </a:ext>
            </a:extLst>
          </p:cNvPr>
          <p:cNvSpPr/>
          <p:nvPr/>
        </p:nvSpPr>
        <p:spPr>
          <a:xfrm>
            <a:off x="10041" y="1967727"/>
            <a:ext cx="6095928" cy="1005403"/>
          </a:xfrm>
          <a:prstGeom prst="rect">
            <a:avLst/>
          </a:prstGeom>
        </p:spPr>
        <p:txBody>
          <a:bodyPr wrap="square">
            <a:spAutoFit/>
          </a:bodyPr>
          <a:lstStyle/>
          <a:p>
            <a:pPr marL="338129" lvl="1" indent="58340">
              <a:spcBef>
                <a:spcPts val="450"/>
              </a:spcBef>
              <a:buClr>
                <a:srgbClr val="E2007A"/>
              </a:buClr>
              <a:buFont typeface="Wingdings" panose="05000000000000000000" pitchFamily="2" charset="2"/>
              <a:buChar char="Ø"/>
              <a:defRPr/>
            </a:pPr>
            <a:r>
              <a:rPr lang="fr-FR" sz="1800" dirty="0"/>
              <a:t> </a:t>
            </a:r>
            <a:r>
              <a:rPr lang="fr-FR" sz="2000" dirty="0"/>
              <a:t>Pour vous, plus de chances :</a:t>
            </a:r>
          </a:p>
          <a:p>
            <a:pPr marL="938198" lvl="1" indent="-342900">
              <a:spcBef>
                <a:spcPts val="225"/>
              </a:spcBef>
              <a:buClr>
                <a:srgbClr val="E2007A"/>
              </a:buClr>
              <a:buFont typeface="Arial" panose="020B0604020202020204" pitchFamily="34" charset="0"/>
              <a:buChar char="•"/>
              <a:defRPr/>
            </a:pPr>
            <a:r>
              <a:rPr lang="fr-FR" sz="1800" dirty="0"/>
              <a:t>d’être visible, donc trouvé, et </a:t>
            </a:r>
            <a:r>
              <a:rPr lang="fr-FR" sz="1800" dirty="0" err="1"/>
              <a:t>peut-etre</a:t>
            </a:r>
            <a:r>
              <a:rPr lang="fr-FR" sz="1800" dirty="0"/>
              <a:t> cité</a:t>
            </a:r>
          </a:p>
          <a:p>
            <a:pPr marL="938198" lvl="1" indent="-342900">
              <a:spcBef>
                <a:spcPts val="225"/>
              </a:spcBef>
              <a:buClr>
                <a:srgbClr val="E2007A"/>
              </a:buClr>
              <a:buFont typeface="Arial" panose="020B0604020202020204" pitchFamily="34" charset="0"/>
              <a:buChar char="•"/>
              <a:defRPr/>
            </a:pPr>
            <a:r>
              <a:rPr lang="fr-FR" sz="1800" dirty="0"/>
              <a:t>de valoriser votre travail et vos données.</a:t>
            </a:r>
          </a:p>
        </p:txBody>
      </p:sp>
      <p:sp>
        <p:nvSpPr>
          <p:cNvPr id="24" name="Rectangle 23">
            <a:extLst>
              <a:ext uri="{FF2B5EF4-FFF2-40B4-BE49-F238E27FC236}">
                <a16:creationId xmlns:a16="http://schemas.microsoft.com/office/drawing/2014/main" id="{F7418CC3-F064-450D-8850-0B9894D0D811}"/>
              </a:ext>
            </a:extLst>
          </p:cNvPr>
          <p:cNvSpPr/>
          <p:nvPr/>
        </p:nvSpPr>
        <p:spPr>
          <a:xfrm>
            <a:off x="10041" y="3113578"/>
            <a:ext cx="6672978" cy="1005403"/>
          </a:xfrm>
          <a:prstGeom prst="rect">
            <a:avLst/>
          </a:prstGeom>
        </p:spPr>
        <p:txBody>
          <a:bodyPr wrap="square">
            <a:spAutoFit/>
          </a:bodyPr>
          <a:lstStyle/>
          <a:p>
            <a:pPr marL="338129" lvl="1" indent="58340">
              <a:spcBef>
                <a:spcPts val="450"/>
              </a:spcBef>
              <a:buClr>
                <a:srgbClr val="E2007A"/>
              </a:buClr>
              <a:buFont typeface="Wingdings" panose="05000000000000000000" pitchFamily="2" charset="2"/>
              <a:buChar char="Ø"/>
              <a:defRPr/>
            </a:pPr>
            <a:r>
              <a:rPr lang="fr-FR" sz="1800" dirty="0"/>
              <a:t> </a:t>
            </a:r>
            <a:r>
              <a:rPr lang="fr-FR" sz="2000" dirty="0"/>
              <a:t>Pour la science</a:t>
            </a:r>
          </a:p>
          <a:p>
            <a:pPr marL="938198" lvl="1" indent="-342900">
              <a:spcBef>
                <a:spcPts val="225"/>
              </a:spcBef>
              <a:buClr>
                <a:srgbClr val="E2007A"/>
              </a:buClr>
              <a:buFont typeface="Arial" panose="020B0604020202020204" pitchFamily="34" charset="0"/>
              <a:buChar char="•"/>
              <a:defRPr/>
            </a:pPr>
            <a:r>
              <a:rPr lang="fr-FR" sz="1800" dirty="0"/>
              <a:t>Données plus accessibles et </a:t>
            </a:r>
            <a:r>
              <a:rPr lang="fr-FR" sz="1800" dirty="0">
                <a:solidFill>
                  <a:srgbClr val="0066FF"/>
                </a:solidFill>
              </a:rPr>
              <a:t>réutilisables</a:t>
            </a:r>
          </a:p>
          <a:p>
            <a:pPr marL="938198" lvl="1" indent="-342900">
              <a:spcBef>
                <a:spcPts val="225"/>
              </a:spcBef>
              <a:buClr>
                <a:srgbClr val="E2007A"/>
              </a:buClr>
              <a:buFont typeface="Arial" panose="020B0604020202020204" pitchFamily="34" charset="0"/>
              <a:buChar char="•"/>
              <a:defRPr/>
            </a:pPr>
            <a:r>
              <a:rPr lang="fr-FR" sz="1800" dirty="0"/>
              <a:t>Meilleure contribution aux avancées scientifiques </a:t>
            </a:r>
          </a:p>
        </p:txBody>
      </p:sp>
      <p:sp>
        <p:nvSpPr>
          <p:cNvPr id="25" name="Rectangle 24">
            <a:extLst>
              <a:ext uri="{FF2B5EF4-FFF2-40B4-BE49-F238E27FC236}">
                <a16:creationId xmlns:a16="http://schemas.microsoft.com/office/drawing/2014/main" id="{5032E862-B4CE-47B8-9F1B-EFBDD1DC3F75}"/>
              </a:ext>
            </a:extLst>
          </p:cNvPr>
          <p:cNvSpPr/>
          <p:nvPr/>
        </p:nvSpPr>
        <p:spPr>
          <a:xfrm>
            <a:off x="317555" y="1506687"/>
            <a:ext cx="6498000" cy="400110"/>
          </a:xfrm>
          <a:prstGeom prst="rect">
            <a:avLst/>
          </a:prstGeom>
        </p:spPr>
        <p:txBody>
          <a:bodyPr wrap="square">
            <a:spAutoFit/>
          </a:bodyPr>
          <a:lstStyle/>
          <a:p>
            <a:pPr marL="271463" lvl="1" indent="-271463">
              <a:spcBef>
                <a:spcPts val="450"/>
              </a:spcBef>
              <a:buClr>
                <a:srgbClr val="E2007A"/>
              </a:buClr>
              <a:buSzPct val="80000"/>
              <a:buFont typeface="Wingdings" panose="05000000000000000000" pitchFamily="2" charset="2"/>
              <a:buChar char="Ø"/>
              <a:defRPr/>
            </a:pPr>
            <a:r>
              <a:rPr lang="fr-FR" sz="2000" dirty="0">
                <a:latin typeface="+mn-lt"/>
              </a:rPr>
              <a:t>Répond aux attentes des éditeurs et évaluateurs</a:t>
            </a:r>
          </a:p>
        </p:txBody>
      </p:sp>
    </p:spTree>
    <p:extLst>
      <p:ext uri="{BB962C8B-B14F-4D97-AF65-F5344CB8AC3E}">
        <p14:creationId xmlns:p14="http://schemas.microsoft.com/office/powerpoint/2010/main" val="134999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3"/>
          <a:stretch>
            <a:fillRect/>
          </a:stretch>
        </p:blipFill>
        <p:spPr>
          <a:xfrm>
            <a:off x="6129398" y="4833871"/>
            <a:ext cx="688321" cy="242477"/>
          </a:xfrm>
          <a:prstGeom prst="rect">
            <a:avLst/>
          </a:prstGeom>
        </p:spPr>
      </p:pic>
      <p:pic>
        <p:nvPicPr>
          <p:cNvPr id="7" name="Image 6">
            <a:extLst>
              <a:ext uri="{FF2B5EF4-FFF2-40B4-BE49-F238E27FC236}">
                <a16:creationId xmlns:a16="http://schemas.microsoft.com/office/drawing/2014/main" id="{9D4C0484-29D1-4013-A16B-2425510F0C28}"/>
              </a:ext>
            </a:extLst>
          </p:cNvPr>
          <p:cNvPicPr>
            <a:picLocks noChangeAspect="1"/>
          </p:cNvPicPr>
          <p:nvPr/>
        </p:nvPicPr>
        <p:blipFill>
          <a:blip r:embed="rId4"/>
          <a:stretch>
            <a:fillRect/>
          </a:stretch>
        </p:blipFill>
        <p:spPr>
          <a:xfrm>
            <a:off x="1568489" y="458560"/>
            <a:ext cx="3975968" cy="3975968"/>
          </a:xfrm>
          <a:prstGeom prst="rect">
            <a:avLst/>
          </a:prstGeom>
        </p:spPr>
      </p:pic>
    </p:spTree>
    <p:extLst>
      <p:ext uri="{BB962C8B-B14F-4D97-AF65-F5344CB8AC3E}">
        <p14:creationId xmlns:p14="http://schemas.microsoft.com/office/powerpoint/2010/main" val="32015017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AA364948-A20E-4C8B-B56E-51736F86B0AB}"/>
              </a:ext>
            </a:extLst>
          </p:cNvPr>
          <p:cNvSpPr txBox="1"/>
          <p:nvPr/>
        </p:nvSpPr>
        <p:spPr>
          <a:xfrm>
            <a:off x="474562" y="70978"/>
            <a:ext cx="6180881" cy="2435731"/>
          </a:xfrm>
          <a:prstGeom prst="rect">
            <a:avLst/>
          </a:prstGeom>
          <a:noFill/>
        </p:spPr>
        <p:txBody>
          <a:bodyPr wrap="square" rtlCol="0">
            <a:spAutoFit/>
          </a:bodyPr>
          <a:lstStyle/>
          <a:p>
            <a:pPr marL="0" marR="0" lvl="0" indent="0" algn="ctr" defTabSz="514350" rtl="0" eaLnBrk="1" fontAlgn="auto" latinLnBrk="0" hangingPunct="1">
              <a:lnSpc>
                <a:spcPct val="150000"/>
              </a:lnSpc>
              <a:spcBef>
                <a:spcPts val="0"/>
              </a:spcBef>
              <a:spcAft>
                <a:spcPts val="0"/>
              </a:spcAft>
              <a:buClrTx/>
              <a:buSzTx/>
              <a:buFont typeface="Arial"/>
              <a:buNone/>
              <a:tabLst/>
              <a:defRPr/>
            </a:pPr>
            <a:r>
              <a:rPr kumimoji="0" lang="fr-FR" sz="5400" b="0" i="0" u="none" strike="noStrike" kern="1200" cap="none" spc="0" normalizeH="0" baseline="0" noProof="0" dirty="0">
                <a:ln>
                  <a:noFill/>
                </a:ln>
                <a:solidFill>
                  <a:prstClr val="black"/>
                </a:solidFill>
                <a:effectLst/>
                <a:uLnTx/>
                <a:uFillTx/>
                <a:latin typeface="Oswald" panose="020B0604020202020204" charset="0"/>
                <a:ea typeface="+mn-ea"/>
                <a:cs typeface="Arial"/>
                <a:sym typeface="Arial"/>
              </a:rPr>
              <a:t>Modèles de</a:t>
            </a:r>
          </a:p>
          <a:p>
            <a:pPr marL="0" marR="0" lvl="0" indent="0" algn="ctr" defTabSz="514350" rtl="0" eaLnBrk="1" fontAlgn="auto" latinLnBrk="0" hangingPunct="1">
              <a:lnSpc>
                <a:spcPct val="150000"/>
              </a:lnSpc>
              <a:spcBef>
                <a:spcPts val="0"/>
              </a:spcBef>
              <a:spcAft>
                <a:spcPts val="0"/>
              </a:spcAft>
              <a:buClrTx/>
              <a:buSzTx/>
              <a:buFont typeface="Arial"/>
              <a:buNone/>
              <a:tabLst/>
              <a:defRPr/>
            </a:pPr>
            <a:r>
              <a:rPr kumimoji="0" lang="fr-FR" sz="5400" b="0" i="1" u="none" strike="noStrike" kern="1200" cap="none" spc="0" normalizeH="0" baseline="0" noProof="0" dirty="0">
                <a:ln>
                  <a:noFill/>
                </a:ln>
                <a:solidFill>
                  <a:prstClr val="black"/>
                </a:solidFill>
                <a:effectLst/>
                <a:uLnTx/>
                <a:uFillTx/>
                <a:latin typeface="Oswald" panose="020B0604020202020204" charset="0"/>
                <a:ea typeface="+mn-ea"/>
                <a:cs typeface="Arial"/>
                <a:sym typeface="Arial"/>
              </a:rPr>
              <a:t>Data paper</a:t>
            </a:r>
          </a:p>
        </p:txBody>
      </p:sp>
      <p:grpSp>
        <p:nvGrpSpPr>
          <p:cNvPr id="4" name="Groupe 3">
            <a:extLst>
              <a:ext uri="{FF2B5EF4-FFF2-40B4-BE49-F238E27FC236}">
                <a16:creationId xmlns:a16="http://schemas.microsoft.com/office/drawing/2014/main" id="{D19A807E-DDFE-4223-93C8-8611C6ED0AF5}"/>
              </a:ext>
            </a:extLst>
          </p:cNvPr>
          <p:cNvGrpSpPr/>
          <p:nvPr/>
        </p:nvGrpSpPr>
        <p:grpSpPr>
          <a:xfrm>
            <a:off x="1817074" y="4399086"/>
            <a:ext cx="5018348" cy="706931"/>
            <a:chOff x="1817074" y="4399086"/>
            <a:chExt cx="5018348" cy="706931"/>
          </a:xfrm>
        </p:grpSpPr>
        <p:sp>
          <p:nvSpPr>
            <p:cNvPr id="6" name="Rectangle 5">
              <a:extLst>
                <a:ext uri="{FF2B5EF4-FFF2-40B4-BE49-F238E27FC236}">
                  <a16:creationId xmlns:a16="http://schemas.microsoft.com/office/drawing/2014/main" id="{484F5C69-8F5D-493F-8FC8-CCA5EB9C473F}"/>
                </a:ext>
              </a:extLst>
            </p:cNvPr>
            <p:cNvSpPr/>
            <p:nvPr/>
          </p:nvSpPr>
          <p:spPr>
            <a:xfrm>
              <a:off x="1817074" y="4399086"/>
              <a:ext cx="5018348" cy="553998"/>
            </a:xfrm>
            <a:prstGeom prst="rect">
              <a:avLst/>
            </a:prstGeom>
            <a:solidFill>
              <a:schemeClr val="bg1">
                <a:lumMod val="85000"/>
              </a:schemeClr>
            </a:solidFill>
          </p:spPr>
          <p:txBody>
            <a:bodyPr wrap="square">
              <a:spAutoFit/>
            </a:bodyPr>
            <a:lstStyle/>
            <a:p>
              <a:pPr defTabSz="514337">
                <a:buClrTx/>
                <a:defRPr/>
              </a:pPr>
              <a:r>
                <a:rPr lang="fr-FR" sz="1000" kern="1200" dirty="0">
                  <a:solidFill>
                    <a:prstClr val="black"/>
                  </a:solidFill>
                  <a:latin typeface="Calibri"/>
                  <a:ea typeface="+mn-ea"/>
                  <a:cs typeface="+mn-cs"/>
                </a:rPr>
                <a:t>Ce support de formation Rédiger un </a:t>
              </a:r>
              <a:r>
                <a:rPr lang="fr-FR" sz="1000" i="1" kern="1200" dirty="0">
                  <a:solidFill>
                    <a:prstClr val="black"/>
                  </a:solidFill>
                  <a:latin typeface="Calibri"/>
                  <a:ea typeface="+mn-ea"/>
                  <a:cs typeface="+mn-cs"/>
                </a:rPr>
                <a:t>Data </a:t>
              </a:r>
              <a:r>
                <a:rPr lang="fr-FR" sz="1000" i="1" kern="1200" dirty="0" err="1">
                  <a:solidFill>
                    <a:prstClr val="black"/>
                  </a:solidFill>
                  <a:latin typeface="Calibri"/>
                  <a:ea typeface="+mn-ea"/>
                  <a:cs typeface="+mn-cs"/>
                </a:rPr>
                <a:t>paper</a:t>
              </a:r>
              <a:r>
                <a:rPr lang="fr-FR" sz="1000" i="1" kern="1200" dirty="0">
                  <a:solidFill>
                    <a:prstClr val="black"/>
                  </a:solidFill>
                  <a:latin typeface="Calibri"/>
                  <a:ea typeface="+mn-ea"/>
                  <a:cs typeface="+mn-cs"/>
                </a:rPr>
                <a:t> </a:t>
              </a:r>
              <a:r>
                <a:rPr lang="fr-FR" sz="1000" kern="1200" dirty="0">
                  <a:solidFill>
                    <a:prstClr val="black"/>
                  </a:solidFill>
                  <a:latin typeface="Calibri"/>
                  <a:ea typeface="+mn-ea"/>
                  <a:cs typeface="+mn-cs"/>
                </a:rPr>
                <a:t>de L. Dedieu est mis à disposition selon les termes de la </a:t>
              </a:r>
              <a:r>
                <a:rPr lang="fr-FR" sz="1000" kern="1200" dirty="0">
                  <a:solidFill>
                    <a:prstClr val="black"/>
                  </a:solidFill>
                  <a:latin typeface="Calibri"/>
                  <a:ea typeface="+mn-ea"/>
                  <a:cs typeface="+mn-cs"/>
                  <a:hlinkClick r:id="rId4"/>
                </a:rPr>
                <a:t>licence Creative Commons Attribution - Pas d’Utilisation Commerciale 4.0 International</a:t>
              </a:r>
              <a:r>
                <a:rPr lang="fr-FR" sz="1000" kern="1200" dirty="0">
                  <a:solidFill>
                    <a:prstClr val="black"/>
                  </a:solidFill>
                  <a:latin typeface="Calibri"/>
                  <a:ea typeface="+mn-ea"/>
                  <a:cs typeface="+mn-cs"/>
                </a:rPr>
                <a:t>.</a:t>
              </a:r>
            </a:p>
          </p:txBody>
        </p:sp>
        <p:pic>
          <p:nvPicPr>
            <p:cNvPr id="7" name="Image 6">
              <a:extLst>
                <a:ext uri="{FF2B5EF4-FFF2-40B4-BE49-F238E27FC236}">
                  <a16:creationId xmlns:a16="http://schemas.microsoft.com/office/drawing/2014/main" id="{EDBECD2F-D6E8-4EB5-99EA-DC07B5AD1F16}"/>
                </a:ext>
              </a:extLst>
            </p:cNvPr>
            <p:cNvPicPr>
              <a:picLocks noChangeAspect="1"/>
            </p:cNvPicPr>
            <p:nvPr/>
          </p:nvPicPr>
          <p:blipFill>
            <a:blip r:embed="rId5"/>
            <a:stretch>
              <a:fillRect/>
            </a:stretch>
          </p:blipFill>
          <p:spPr>
            <a:xfrm>
              <a:off x="5935430" y="4788975"/>
              <a:ext cx="899992" cy="317042"/>
            </a:xfrm>
            <a:prstGeom prst="rect">
              <a:avLst/>
            </a:prstGeom>
          </p:spPr>
        </p:pic>
      </p:grpSp>
      <p:pic>
        <p:nvPicPr>
          <p:cNvPr id="3" name="Image 2">
            <a:extLst>
              <a:ext uri="{FF2B5EF4-FFF2-40B4-BE49-F238E27FC236}">
                <a16:creationId xmlns:a16="http://schemas.microsoft.com/office/drawing/2014/main" id="{85074C4B-4C3C-402E-B01A-4546DC216D5E}"/>
              </a:ext>
            </a:extLst>
          </p:cNvPr>
          <p:cNvPicPr>
            <a:picLocks noChangeAspect="1"/>
          </p:cNvPicPr>
          <p:nvPr/>
        </p:nvPicPr>
        <p:blipFill>
          <a:blip r:embed="rId6"/>
          <a:stretch>
            <a:fillRect/>
          </a:stretch>
        </p:blipFill>
        <p:spPr>
          <a:xfrm>
            <a:off x="3091926" y="2806815"/>
            <a:ext cx="946152" cy="1336628"/>
          </a:xfrm>
          <a:prstGeom prst="rect">
            <a:avLst/>
          </a:prstGeom>
        </p:spPr>
      </p:pic>
    </p:spTree>
    <p:extLst>
      <p:ext uri="{BB962C8B-B14F-4D97-AF65-F5344CB8AC3E}">
        <p14:creationId xmlns:p14="http://schemas.microsoft.com/office/powerpoint/2010/main" val="51570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grpSp>
        <p:nvGrpSpPr>
          <p:cNvPr id="3" name="Groupe 2">
            <a:extLst>
              <a:ext uri="{FF2B5EF4-FFF2-40B4-BE49-F238E27FC236}">
                <a16:creationId xmlns:a16="http://schemas.microsoft.com/office/drawing/2014/main" id="{DC964611-8719-4DF6-8CCF-0E0D10A1914B}"/>
              </a:ext>
            </a:extLst>
          </p:cNvPr>
          <p:cNvGrpSpPr/>
          <p:nvPr/>
        </p:nvGrpSpPr>
        <p:grpSpPr>
          <a:xfrm>
            <a:off x="417423" y="1933328"/>
            <a:ext cx="6182269" cy="1930496"/>
            <a:chOff x="417423" y="1933328"/>
            <a:chExt cx="6182269" cy="1930496"/>
          </a:xfrm>
        </p:grpSpPr>
        <p:sp>
          <p:nvSpPr>
            <p:cNvPr id="15" name="Rectangle 14">
              <a:extLst>
                <a:ext uri="{FF2B5EF4-FFF2-40B4-BE49-F238E27FC236}">
                  <a16:creationId xmlns:a16="http://schemas.microsoft.com/office/drawing/2014/main" id="{4BC734B6-D250-4E97-ABBA-DE67A76E9088}"/>
                </a:ext>
              </a:extLst>
            </p:cNvPr>
            <p:cNvSpPr/>
            <p:nvPr/>
          </p:nvSpPr>
          <p:spPr>
            <a:xfrm>
              <a:off x="417423" y="1933328"/>
              <a:ext cx="6182269" cy="815608"/>
            </a:xfrm>
            <a:prstGeom prst="rect">
              <a:avLst/>
            </a:prstGeom>
          </p:spPr>
          <p:txBody>
            <a:bodyPr wrap="square">
              <a:spAutoFit/>
            </a:bodyPr>
            <a:lstStyle/>
            <a:p>
              <a:pPr marL="201211" lvl="1" indent="-201211" defTabSz="536959">
                <a:spcBef>
                  <a:spcPts val="450"/>
                </a:spcBef>
                <a:spcAft>
                  <a:spcPts val="600"/>
                </a:spcAft>
                <a:buClr>
                  <a:srgbClr val="FF66FF"/>
                </a:buClr>
                <a:buFont typeface="Wingdings" panose="05000000000000000000" pitchFamily="2" charset="2"/>
                <a:buChar char="§"/>
                <a:tabLst>
                  <a:tab pos="271457" algn="l"/>
                  <a:tab pos="536959" algn="l"/>
                </a:tabLst>
                <a:defRPr/>
              </a:pPr>
              <a:r>
                <a:rPr lang="fr-FR" sz="2200" dirty="0">
                  <a:solidFill>
                    <a:srgbClr val="0066FF"/>
                  </a:solidFill>
                </a:rPr>
                <a:t>Choisir un entrepôt de données</a:t>
              </a:r>
            </a:p>
            <a:p>
              <a:pPr lvl="1" defTabSz="536959">
                <a:spcAft>
                  <a:spcPts val="600"/>
                </a:spcAft>
                <a:buClr>
                  <a:srgbClr val="E2007A"/>
                </a:buClr>
                <a:tabLst>
                  <a:tab pos="271457" algn="l"/>
                  <a:tab pos="536959" algn="l"/>
                </a:tabLst>
                <a:defRPr/>
              </a:pPr>
              <a:r>
                <a:rPr lang="fr-FR" sz="1650" dirty="0">
                  <a:solidFill>
                    <a:srgbClr val="0070C0"/>
                  </a:solidFill>
                  <a:sym typeface="Wingdings" panose="05000000000000000000" pitchFamily="2" charset="2"/>
                </a:rPr>
                <a:t>	</a:t>
              </a:r>
              <a:r>
                <a:rPr lang="fr-FR" sz="1650" dirty="0">
                  <a:solidFill>
                    <a:schemeClr val="accent3"/>
                  </a:solidFill>
                  <a:sym typeface="Wingdings" panose="05000000000000000000" pitchFamily="2" charset="2"/>
                </a:rPr>
                <a:t> </a:t>
              </a:r>
              <a:r>
                <a:rPr lang="fr-FR" sz="2000" dirty="0">
                  <a:solidFill>
                    <a:schemeClr val="accent3"/>
                  </a:solidFill>
                  <a:sym typeface="Wingdings" panose="05000000000000000000" pitchFamily="2" charset="2"/>
                </a:rPr>
                <a:t>d</a:t>
              </a:r>
              <a:r>
                <a:rPr lang="fr-FR" sz="2000" dirty="0">
                  <a:solidFill>
                    <a:schemeClr val="accent3"/>
                  </a:solidFill>
                </a:rPr>
                <a:t>époser ses données + documentation associée</a:t>
              </a:r>
            </a:p>
          </p:txBody>
        </p:sp>
        <p:pic>
          <p:nvPicPr>
            <p:cNvPr id="18" name="Picture 2" descr="Résultat de recherche d'images pour &quot;data repository&quot;">
              <a:extLst>
                <a:ext uri="{FF2B5EF4-FFF2-40B4-BE49-F238E27FC236}">
                  <a16:creationId xmlns:a16="http://schemas.microsoft.com/office/drawing/2014/main" id="{487CDB13-0560-435E-B9A9-330FA0750F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535" y="2723980"/>
              <a:ext cx="1419906" cy="108518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4A499FF6-034F-4DFC-A42B-167091AD965F}"/>
                </a:ext>
              </a:extLst>
            </p:cNvPr>
            <p:cNvPicPr>
              <a:picLocks noChangeAspect="1"/>
            </p:cNvPicPr>
            <p:nvPr/>
          </p:nvPicPr>
          <p:blipFill>
            <a:blip r:embed="rId4"/>
            <a:stretch>
              <a:fillRect/>
            </a:stretch>
          </p:blipFill>
          <p:spPr>
            <a:xfrm>
              <a:off x="2166568" y="2828222"/>
              <a:ext cx="1585622" cy="815608"/>
            </a:xfrm>
            <a:prstGeom prst="rect">
              <a:avLst/>
            </a:prstGeom>
            <a:ln>
              <a:solidFill>
                <a:schemeClr val="tx1"/>
              </a:solidFill>
            </a:ln>
          </p:spPr>
        </p:pic>
        <p:sp>
          <p:nvSpPr>
            <p:cNvPr id="11" name="ZoneTexte 10">
              <a:extLst>
                <a:ext uri="{FF2B5EF4-FFF2-40B4-BE49-F238E27FC236}">
                  <a16:creationId xmlns:a16="http://schemas.microsoft.com/office/drawing/2014/main" id="{951D199F-8E79-4F37-A720-2ADF9798FCD9}"/>
                </a:ext>
              </a:extLst>
            </p:cNvPr>
            <p:cNvSpPr txBox="1"/>
            <p:nvPr/>
          </p:nvSpPr>
          <p:spPr>
            <a:xfrm>
              <a:off x="4011565" y="2694273"/>
              <a:ext cx="2429012" cy="1169551"/>
            </a:xfrm>
            <a:prstGeom prst="rect">
              <a:avLst/>
            </a:prstGeom>
            <a:solidFill>
              <a:srgbClr val="7030A0"/>
            </a:solidFill>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fr-FR" dirty="0"/>
                <a:t>Protocoles, </a:t>
              </a:r>
            </a:p>
            <a:p>
              <a:r>
                <a:rPr lang="fr-FR" dirty="0"/>
                <a:t>Liste des équipements,</a:t>
              </a:r>
            </a:p>
            <a:p>
              <a:r>
                <a:rPr lang="fr-FR" dirty="0"/>
                <a:t>Questionnaire,</a:t>
              </a:r>
            </a:p>
            <a:p>
              <a:r>
                <a:rPr lang="fr-FR" dirty="0"/>
                <a:t>Dictionnaire des variables</a:t>
              </a:r>
            </a:p>
            <a:p>
              <a:r>
                <a:rPr lang="fr-FR" dirty="0"/>
                <a:t>…..</a:t>
              </a:r>
            </a:p>
          </p:txBody>
        </p:sp>
      </p:grpSp>
      <p:sp>
        <p:nvSpPr>
          <p:cNvPr id="19" name="Rectangle 18">
            <a:extLst>
              <a:ext uri="{FF2B5EF4-FFF2-40B4-BE49-F238E27FC236}">
                <a16:creationId xmlns:a16="http://schemas.microsoft.com/office/drawing/2014/main" id="{FBA22127-555B-43FD-A506-33142278CA76}"/>
              </a:ext>
            </a:extLst>
          </p:cNvPr>
          <p:cNvSpPr/>
          <p:nvPr/>
        </p:nvSpPr>
        <p:spPr>
          <a:xfrm>
            <a:off x="417423" y="3937667"/>
            <a:ext cx="6182269" cy="815608"/>
          </a:xfrm>
          <a:prstGeom prst="rect">
            <a:avLst/>
          </a:prstGeom>
        </p:spPr>
        <p:txBody>
          <a:bodyPr wrap="square">
            <a:spAutoFit/>
          </a:bodyPr>
          <a:lstStyle/>
          <a:p>
            <a:pPr marL="201211" lvl="1" indent="-201211" defTabSz="536959">
              <a:spcBef>
                <a:spcPts val="450"/>
              </a:spcBef>
              <a:spcAft>
                <a:spcPts val="600"/>
              </a:spcAft>
              <a:buClr>
                <a:srgbClr val="FF66FF"/>
              </a:buClr>
              <a:buFont typeface="Wingdings" panose="05000000000000000000" pitchFamily="2" charset="2"/>
              <a:buChar char="§"/>
              <a:tabLst>
                <a:tab pos="271457" algn="l"/>
                <a:tab pos="536959" algn="l"/>
              </a:tabLst>
              <a:defRPr/>
            </a:pPr>
            <a:r>
              <a:rPr lang="fr-FR" sz="2200" dirty="0">
                <a:solidFill>
                  <a:srgbClr val="0066FF"/>
                </a:solidFill>
              </a:rPr>
              <a:t>Soumettre le manuscrit </a:t>
            </a:r>
          </a:p>
          <a:p>
            <a:pPr lvl="1" defTabSz="536959">
              <a:buClr>
                <a:srgbClr val="E2007A"/>
              </a:buClr>
              <a:tabLst>
                <a:tab pos="271457" algn="l"/>
                <a:tab pos="536959" algn="l"/>
              </a:tabLst>
              <a:defRPr/>
            </a:pPr>
            <a:r>
              <a:rPr lang="fr-FR" sz="1650" dirty="0">
                <a:solidFill>
                  <a:srgbClr val="0070C0"/>
                </a:solidFill>
              </a:rPr>
              <a:t>		</a:t>
            </a:r>
            <a:r>
              <a:rPr lang="fr-FR" sz="2000" dirty="0">
                <a:solidFill>
                  <a:schemeClr val="accent3"/>
                </a:solidFill>
              </a:rPr>
              <a:t>contenant le lien vers les données</a:t>
            </a:r>
          </a:p>
        </p:txBody>
      </p:sp>
      <p:sp>
        <p:nvSpPr>
          <p:cNvPr id="14" name="Rectangle 13">
            <a:extLst>
              <a:ext uri="{FF2B5EF4-FFF2-40B4-BE49-F238E27FC236}">
                <a16:creationId xmlns:a16="http://schemas.microsoft.com/office/drawing/2014/main" id="{F9CA61EE-DC72-4003-BF63-E9DD234C93B4}"/>
              </a:ext>
            </a:extLst>
          </p:cNvPr>
          <p:cNvSpPr/>
          <p:nvPr/>
        </p:nvSpPr>
        <p:spPr>
          <a:xfrm>
            <a:off x="360000" y="900000"/>
            <a:ext cx="6182269" cy="815608"/>
          </a:xfrm>
          <a:prstGeom prst="rect">
            <a:avLst/>
          </a:prstGeom>
        </p:spPr>
        <p:txBody>
          <a:bodyPr wrap="square">
            <a:spAutoFit/>
          </a:bodyPr>
          <a:lstStyle/>
          <a:p>
            <a:pPr marL="201211" lvl="1" indent="-201211" defTabSz="536959">
              <a:spcBef>
                <a:spcPts val="450"/>
              </a:spcBef>
              <a:spcAft>
                <a:spcPts val="600"/>
              </a:spcAft>
              <a:buClr>
                <a:srgbClr val="FF66FF"/>
              </a:buClr>
              <a:buFont typeface="Wingdings" panose="05000000000000000000" pitchFamily="2" charset="2"/>
              <a:buChar char="§"/>
              <a:tabLst>
                <a:tab pos="271457" algn="l"/>
                <a:tab pos="536959" algn="l"/>
              </a:tabLst>
              <a:defRPr/>
            </a:pPr>
            <a:r>
              <a:rPr lang="fr-FR" sz="2200" dirty="0">
                <a:solidFill>
                  <a:srgbClr val="0066FF"/>
                </a:solidFill>
              </a:rPr>
              <a:t>Choisir 1 revue </a:t>
            </a:r>
          </a:p>
          <a:p>
            <a:pPr lvl="1" defTabSz="536959">
              <a:spcAft>
                <a:spcPts val="600"/>
              </a:spcAft>
              <a:buClr>
                <a:srgbClr val="E2007A"/>
              </a:buClr>
              <a:tabLst>
                <a:tab pos="271457" algn="l"/>
                <a:tab pos="536959" algn="l"/>
              </a:tabLst>
              <a:defRPr/>
            </a:pPr>
            <a:r>
              <a:rPr lang="fr-FR" sz="1650" dirty="0">
                <a:solidFill>
                  <a:srgbClr val="0070C0"/>
                </a:solidFill>
                <a:sym typeface="Wingdings" panose="05000000000000000000" pitchFamily="2" charset="2"/>
              </a:rPr>
              <a:t>	 </a:t>
            </a:r>
            <a:r>
              <a:rPr lang="fr-FR" sz="2000" dirty="0">
                <a:solidFill>
                  <a:schemeClr val="accent3"/>
                </a:solidFill>
              </a:rPr>
              <a:t>rédiger selon le modèle proposé de </a:t>
            </a:r>
            <a:r>
              <a:rPr lang="fr-FR" sz="2000" i="1" dirty="0">
                <a:solidFill>
                  <a:schemeClr val="accent3"/>
                </a:solidFill>
              </a:rPr>
              <a:t>Data paper</a:t>
            </a:r>
          </a:p>
        </p:txBody>
      </p:sp>
      <p:pic>
        <p:nvPicPr>
          <p:cNvPr id="2" name="Image 1">
            <a:extLst>
              <a:ext uri="{FF2B5EF4-FFF2-40B4-BE49-F238E27FC236}">
                <a16:creationId xmlns:a16="http://schemas.microsoft.com/office/drawing/2014/main" id="{212C2FFA-37B8-4CC9-A1E8-49EF285A88B6}"/>
              </a:ext>
            </a:extLst>
          </p:cNvPr>
          <p:cNvPicPr>
            <a:picLocks noChangeAspect="1"/>
          </p:cNvPicPr>
          <p:nvPr/>
        </p:nvPicPr>
        <p:blipFill>
          <a:blip r:embed="rId5"/>
          <a:stretch>
            <a:fillRect/>
          </a:stretch>
        </p:blipFill>
        <p:spPr>
          <a:xfrm>
            <a:off x="5929716" y="175033"/>
            <a:ext cx="877292" cy="1169724"/>
          </a:xfrm>
          <a:prstGeom prst="rect">
            <a:avLst/>
          </a:prstGeom>
        </p:spPr>
      </p:pic>
      <p:pic>
        <p:nvPicPr>
          <p:cNvPr id="5" name="Image 4">
            <a:extLst>
              <a:ext uri="{FF2B5EF4-FFF2-40B4-BE49-F238E27FC236}">
                <a16:creationId xmlns:a16="http://schemas.microsoft.com/office/drawing/2014/main" id="{639DF66E-5F72-4B71-B05D-11F774208CDA}"/>
              </a:ext>
            </a:extLst>
          </p:cNvPr>
          <p:cNvPicPr>
            <a:picLocks noChangeAspect="1"/>
          </p:cNvPicPr>
          <p:nvPr/>
        </p:nvPicPr>
        <p:blipFill>
          <a:blip r:embed="rId6"/>
          <a:stretch>
            <a:fillRect/>
          </a:stretch>
        </p:blipFill>
        <p:spPr>
          <a:xfrm>
            <a:off x="4590642" y="780579"/>
            <a:ext cx="1353588" cy="400061"/>
          </a:xfrm>
          <a:prstGeom prst="rect">
            <a:avLst/>
          </a:prstGeom>
        </p:spPr>
      </p:pic>
      <p:pic>
        <p:nvPicPr>
          <p:cNvPr id="7" name="Image 6">
            <a:extLst>
              <a:ext uri="{FF2B5EF4-FFF2-40B4-BE49-F238E27FC236}">
                <a16:creationId xmlns:a16="http://schemas.microsoft.com/office/drawing/2014/main" id="{70DFB1EC-2080-4121-82C7-AC56B640AF43}"/>
              </a:ext>
            </a:extLst>
          </p:cNvPr>
          <p:cNvPicPr>
            <a:picLocks noChangeAspect="1"/>
          </p:cNvPicPr>
          <p:nvPr/>
        </p:nvPicPr>
        <p:blipFill>
          <a:blip r:embed="rId7"/>
          <a:stretch>
            <a:fillRect/>
          </a:stretch>
        </p:blipFill>
        <p:spPr>
          <a:xfrm rot="912704">
            <a:off x="3601779" y="190469"/>
            <a:ext cx="1100800" cy="1274841"/>
          </a:xfrm>
          <a:prstGeom prst="rect">
            <a:avLst/>
          </a:prstGeom>
        </p:spPr>
      </p:pic>
      <p:sp>
        <p:nvSpPr>
          <p:cNvPr id="20" name="Google Shape;105;p8">
            <a:extLst>
              <a:ext uri="{FF2B5EF4-FFF2-40B4-BE49-F238E27FC236}">
                <a16:creationId xmlns:a16="http://schemas.microsoft.com/office/drawing/2014/main" id="{33E130AA-8B4F-403C-B0FD-331F57C847C6}"/>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Publier un </a:t>
            </a:r>
            <a:r>
              <a:rPr lang="fr-FR" i="1" dirty="0">
                <a:solidFill>
                  <a:prstClr val="black"/>
                </a:solidFill>
              </a:rPr>
              <a:t>Data paper</a:t>
            </a:r>
            <a:endParaRPr lang="fr-FR" i="1" dirty="0">
              <a:solidFill>
                <a:srgbClr val="0070C0"/>
              </a:solidFill>
            </a:endParaRPr>
          </a:p>
        </p:txBody>
      </p:sp>
    </p:spTree>
    <p:extLst>
      <p:ext uri="{BB962C8B-B14F-4D97-AF65-F5344CB8AC3E}">
        <p14:creationId xmlns:p14="http://schemas.microsoft.com/office/powerpoint/2010/main" val="93722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AA364948-A20E-4C8B-B56E-51736F86B0AB}"/>
              </a:ext>
            </a:extLst>
          </p:cNvPr>
          <p:cNvSpPr txBox="1"/>
          <p:nvPr/>
        </p:nvSpPr>
        <p:spPr>
          <a:xfrm>
            <a:off x="474562" y="262891"/>
            <a:ext cx="6180881" cy="2001766"/>
          </a:xfrm>
          <a:prstGeom prst="rect">
            <a:avLst/>
          </a:prstGeom>
          <a:noFill/>
        </p:spPr>
        <p:txBody>
          <a:bodyPr wrap="square" rtlCol="0">
            <a:spAutoFit/>
          </a:bodyPr>
          <a:lstStyle/>
          <a:p>
            <a:pPr marL="0" marR="0" lvl="0" indent="0" algn="ctr" defTabSz="514350" rtl="0" eaLnBrk="1" fontAlgn="auto" latinLnBrk="0" hangingPunct="1">
              <a:lnSpc>
                <a:spcPct val="150000"/>
              </a:lnSpc>
              <a:spcBef>
                <a:spcPts val="0"/>
              </a:spcBef>
              <a:spcAft>
                <a:spcPts val="0"/>
              </a:spcAft>
              <a:buClrTx/>
              <a:buSzTx/>
              <a:buFont typeface="Arial"/>
              <a:buNone/>
              <a:tabLst/>
              <a:defRPr/>
            </a:pPr>
            <a:r>
              <a:rPr kumimoji="0" lang="fr-FR" sz="4400" b="0" i="0" u="none" strike="noStrike" kern="1200" cap="none" spc="0" normalizeH="0" baseline="0" noProof="0" dirty="0">
                <a:ln>
                  <a:noFill/>
                </a:ln>
                <a:solidFill>
                  <a:prstClr val="black"/>
                </a:solidFill>
                <a:effectLst/>
                <a:uLnTx/>
                <a:uFillTx/>
                <a:latin typeface="Oswald" panose="020B0604020202020204" charset="0"/>
                <a:ea typeface="+mn-ea"/>
                <a:cs typeface="Arial"/>
                <a:sym typeface="Arial"/>
              </a:rPr>
              <a:t>Pourquoi publier un </a:t>
            </a:r>
          </a:p>
          <a:p>
            <a:pPr marL="0" marR="0" lvl="0" indent="0" algn="ctr" defTabSz="514350" rtl="0" eaLnBrk="1" fontAlgn="auto" latinLnBrk="0" hangingPunct="1">
              <a:lnSpc>
                <a:spcPct val="150000"/>
              </a:lnSpc>
              <a:spcBef>
                <a:spcPts val="0"/>
              </a:spcBef>
              <a:spcAft>
                <a:spcPts val="0"/>
              </a:spcAft>
              <a:buClrTx/>
              <a:buSzTx/>
              <a:buFont typeface="Arial"/>
              <a:buNone/>
              <a:tabLst/>
              <a:defRPr/>
            </a:pPr>
            <a:r>
              <a:rPr kumimoji="0" lang="fr-FR" sz="4400" b="0" i="1" u="none" strike="noStrike" kern="1200" cap="none" spc="0" normalizeH="0" baseline="0" noProof="0" dirty="0">
                <a:ln>
                  <a:noFill/>
                </a:ln>
                <a:solidFill>
                  <a:prstClr val="black"/>
                </a:solidFill>
                <a:effectLst/>
                <a:uLnTx/>
                <a:uFillTx/>
                <a:latin typeface="Oswald" panose="020B0604020202020204" charset="0"/>
                <a:ea typeface="+mn-ea"/>
                <a:cs typeface="Arial"/>
                <a:sym typeface="Arial"/>
              </a:rPr>
              <a:t>Data paper </a:t>
            </a:r>
            <a:r>
              <a:rPr kumimoji="0" lang="fr-FR" sz="4400" b="0" i="0" u="none" strike="noStrike" kern="1200" cap="none" spc="0" normalizeH="0" baseline="0" noProof="0" dirty="0">
                <a:ln>
                  <a:noFill/>
                </a:ln>
                <a:solidFill>
                  <a:prstClr val="black"/>
                </a:solidFill>
                <a:effectLst/>
                <a:uLnTx/>
                <a:uFillTx/>
                <a:latin typeface="Oswald" panose="020B0604020202020204" charset="0"/>
                <a:ea typeface="+mn-ea"/>
                <a:cs typeface="Arial"/>
                <a:sym typeface="Arial"/>
              </a:rPr>
              <a:t>?</a:t>
            </a:r>
          </a:p>
        </p:txBody>
      </p:sp>
      <p:pic>
        <p:nvPicPr>
          <p:cNvPr id="2" name="Image 1">
            <a:extLst>
              <a:ext uri="{FF2B5EF4-FFF2-40B4-BE49-F238E27FC236}">
                <a16:creationId xmlns:a16="http://schemas.microsoft.com/office/drawing/2014/main" id="{A514FCB8-5FBD-46D9-A3E8-22A5A64555EE}"/>
              </a:ext>
            </a:extLst>
          </p:cNvPr>
          <p:cNvPicPr>
            <a:picLocks noChangeAspect="1"/>
          </p:cNvPicPr>
          <p:nvPr/>
        </p:nvPicPr>
        <p:blipFill>
          <a:blip r:embed="rId4"/>
          <a:stretch>
            <a:fillRect/>
          </a:stretch>
        </p:blipFill>
        <p:spPr>
          <a:xfrm>
            <a:off x="2967094" y="3402582"/>
            <a:ext cx="1608341" cy="1478027"/>
          </a:xfrm>
          <a:prstGeom prst="rect">
            <a:avLst/>
          </a:prstGeom>
        </p:spPr>
      </p:pic>
    </p:spTree>
    <p:extLst>
      <p:ext uri="{BB962C8B-B14F-4D97-AF65-F5344CB8AC3E}">
        <p14:creationId xmlns:p14="http://schemas.microsoft.com/office/powerpoint/2010/main" val="30886483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8" name="Image 17">
            <a:extLst>
              <a:ext uri="{FF2B5EF4-FFF2-40B4-BE49-F238E27FC236}">
                <a16:creationId xmlns:a16="http://schemas.microsoft.com/office/drawing/2014/main" id="{D36737D9-9E04-44CA-8D9B-028D5BC643CA}"/>
              </a:ext>
            </a:extLst>
          </p:cNvPr>
          <p:cNvPicPr>
            <a:picLocks noChangeAspect="1"/>
          </p:cNvPicPr>
          <p:nvPr/>
        </p:nvPicPr>
        <p:blipFill>
          <a:blip r:embed="rId3"/>
          <a:stretch>
            <a:fillRect/>
          </a:stretch>
        </p:blipFill>
        <p:spPr>
          <a:xfrm>
            <a:off x="6129398" y="4833871"/>
            <a:ext cx="688321" cy="242477"/>
          </a:xfrm>
          <a:prstGeom prst="rect">
            <a:avLst/>
          </a:prstGeom>
        </p:spPr>
      </p:pic>
      <p:sp>
        <p:nvSpPr>
          <p:cNvPr id="8" name="Google Shape;105;p8">
            <a:extLst>
              <a:ext uri="{FF2B5EF4-FFF2-40B4-BE49-F238E27FC236}">
                <a16:creationId xmlns:a16="http://schemas.microsoft.com/office/drawing/2014/main" id="{9B0E384A-E1CC-4455-B547-36DB59F5F3CC}"/>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Modèles de </a:t>
            </a:r>
            <a:r>
              <a:rPr lang="fr-FR" i="1" dirty="0">
                <a:solidFill>
                  <a:prstClr val="black"/>
                </a:solidFill>
              </a:rPr>
              <a:t>Data paper</a:t>
            </a:r>
            <a:endParaRPr lang="fr-FR" i="1" dirty="0">
              <a:solidFill>
                <a:srgbClr val="0070C0"/>
              </a:solidFill>
            </a:endParaRPr>
          </a:p>
        </p:txBody>
      </p:sp>
      <p:sp>
        <p:nvSpPr>
          <p:cNvPr id="9" name="Rectangle 8">
            <a:extLst>
              <a:ext uri="{FF2B5EF4-FFF2-40B4-BE49-F238E27FC236}">
                <a16:creationId xmlns:a16="http://schemas.microsoft.com/office/drawing/2014/main" id="{CC991FAC-D598-45E7-8CBF-DA20841DE0C2}"/>
              </a:ext>
            </a:extLst>
          </p:cNvPr>
          <p:cNvSpPr/>
          <p:nvPr/>
        </p:nvSpPr>
        <p:spPr>
          <a:xfrm>
            <a:off x="360000" y="900000"/>
            <a:ext cx="6305721" cy="884858"/>
          </a:xfrm>
          <a:prstGeom prst="rect">
            <a:avLst/>
          </a:prstGeom>
        </p:spPr>
        <p:txBody>
          <a:bodyPr wrap="square">
            <a:spAutoFit/>
          </a:bodyPr>
          <a:lstStyle/>
          <a:p>
            <a:pPr marL="342892" indent="-342892">
              <a:spcBef>
                <a:spcPct val="20000"/>
              </a:spcBef>
              <a:buClr>
                <a:srgbClr val="E2007A"/>
              </a:buClr>
              <a:buFont typeface="Wingdings" panose="05000000000000000000" pitchFamily="2" charset="2"/>
              <a:buChar char="§"/>
              <a:defRPr/>
            </a:pPr>
            <a:r>
              <a:rPr lang="fr-FR" sz="2400" dirty="0">
                <a:solidFill>
                  <a:srgbClr val="0066FF"/>
                </a:solidFill>
              </a:rPr>
              <a:t>La plupart des revues propose un modèle</a:t>
            </a:r>
          </a:p>
          <a:p>
            <a:pPr marL="338129" lvl="1" indent="58340">
              <a:spcBef>
                <a:spcPts val="900"/>
              </a:spcBef>
              <a:spcAft>
                <a:spcPts val="450"/>
              </a:spcAft>
              <a:buClr>
                <a:srgbClr val="E2007A"/>
              </a:buClr>
              <a:buFont typeface="Wingdings" panose="05000000000000000000" pitchFamily="2" charset="2"/>
              <a:buChar char="Ø"/>
              <a:defRPr/>
            </a:pPr>
            <a:r>
              <a:rPr lang="fr-FR" sz="1650" dirty="0"/>
              <a:t> </a:t>
            </a:r>
            <a:r>
              <a:rPr lang="fr-FR" sz="2000" dirty="0"/>
              <a:t>Consulter les instructions aux auteurs </a:t>
            </a:r>
          </a:p>
        </p:txBody>
      </p:sp>
      <p:sp>
        <p:nvSpPr>
          <p:cNvPr id="10" name="Rectangle 9">
            <a:extLst>
              <a:ext uri="{FF2B5EF4-FFF2-40B4-BE49-F238E27FC236}">
                <a16:creationId xmlns:a16="http://schemas.microsoft.com/office/drawing/2014/main" id="{73DA15EF-26E5-4E58-86AB-C0353FF93831}"/>
              </a:ext>
            </a:extLst>
          </p:cNvPr>
          <p:cNvSpPr/>
          <p:nvPr/>
        </p:nvSpPr>
        <p:spPr>
          <a:xfrm>
            <a:off x="359999" y="2064657"/>
            <a:ext cx="6305721" cy="1679947"/>
          </a:xfrm>
          <a:prstGeom prst="rect">
            <a:avLst/>
          </a:prstGeom>
        </p:spPr>
        <p:txBody>
          <a:bodyPr wrap="square">
            <a:spAutoFit/>
          </a:bodyPr>
          <a:lstStyle/>
          <a:p>
            <a:pPr marL="342892" indent="-342892">
              <a:spcBef>
                <a:spcPct val="20000"/>
              </a:spcBef>
              <a:buClr>
                <a:srgbClr val="E2007A"/>
              </a:buClr>
              <a:buFont typeface="Wingdings" panose="05000000000000000000" pitchFamily="2" charset="2"/>
              <a:buChar char="§"/>
              <a:defRPr/>
            </a:pPr>
            <a:r>
              <a:rPr lang="fr-FR" sz="2200" dirty="0"/>
              <a:t>Présentation de 2 exemples de modèles classiques</a:t>
            </a:r>
          </a:p>
          <a:p>
            <a:pPr marL="685792" lvl="1" indent="-342900">
              <a:spcBef>
                <a:spcPts val="900"/>
              </a:spcBef>
              <a:spcAft>
                <a:spcPts val="450"/>
              </a:spcAft>
              <a:buClr>
                <a:srgbClr val="E2007A"/>
              </a:buClr>
              <a:buFont typeface="Arial" panose="020B0604020202020204" pitchFamily="34" charset="0"/>
              <a:buChar char="•"/>
              <a:defRPr/>
            </a:pPr>
            <a:r>
              <a:rPr lang="fr-FR" sz="2000" dirty="0"/>
              <a:t>Revue multidisciplinaire </a:t>
            </a:r>
            <a:r>
              <a:rPr lang="fr-FR" sz="2000" i="1" dirty="0"/>
              <a:t>Data in Brief </a:t>
            </a:r>
            <a:r>
              <a:rPr lang="fr-FR" sz="2000" dirty="0"/>
              <a:t>(Elsevier)</a:t>
            </a:r>
          </a:p>
          <a:p>
            <a:pPr marL="685792" lvl="1" indent="-342900">
              <a:spcBef>
                <a:spcPts val="900"/>
              </a:spcBef>
              <a:spcAft>
                <a:spcPts val="450"/>
              </a:spcAft>
              <a:buClr>
                <a:srgbClr val="E2007A"/>
              </a:buClr>
              <a:buFont typeface="Arial" panose="020B0604020202020204" pitchFamily="34" charset="0"/>
              <a:buChar char="•"/>
              <a:defRPr/>
            </a:pPr>
            <a:r>
              <a:rPr lang="fr-FR" sz="2000" dirty="0"/>
              <a:t>Revue disciplinaire </a:t>
            </a:r>
            <a:r>
              <a:rPr lang="fr-FR" sz="2000" i="1" dirty="0" err="1"/>
              <a:t>Ecological</a:t>
            </a:r>
            <a:r>
              <a:rPr lang="fr-FR" sz="2000" i="1" dirty="0"/>
              <a:t> Research </a:t>
            </a:r>
            <a:r>
              <a:rPr lang="fr-FR" sz="2000" dirty="0"/>
              <a:t>(</a:t>
            </a:r>
            <a:r>
              <a:rPr lang="fr-FR" sz="2000" dirty="0" err="1"/>
              <a:t>Wiley</a:t>
            </a:r>
            <a:r>
              <a:rPr lang="fr-FR" sz="2000" dirty="0"/>
              <a:t>)</a:t>
            </a:r>
          </a:p>
        </p:txBody>
      </p:sp>
    </p:spTree>
    <p:extLst>
      <p:ext uri="{BB962C8B-B14F-4D97-AF65-F5344CB8AC3E}">
        <p14:creationId xmlns:p14="http://schemas.microsoft.com/office/powerpoint/2010/main" val="60684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2" name="Image 1">
            <a:extLst>
              <a:ext uri="{FF2B5EF4-FFF2-40B4-BE49-F238E27FC236}">
                <a16:creationId xmlns:a16="http://schemas.microsoft.com/office/drawing/2014/main" id="{D5F29A1D-C1AB-4E70-AB8C-BBE90680245B}"/>
              </a:ext>
            </a:extLst>
          </p:cNvPr>
          <p:cNvPicPr>
            <a:picLocks noChangeAspect="1"/>
          </p:cNvPicPr>
          <p:nvPr/>
        </p:nvPicPr>
        <p:blipFill>
          <a:blip r:embed="rId3"/>
          <a:stretch>
            <a:fillRect/>
          </a:stretch>
        </p:blipFill>
        <p:spPr>
          <a:xfrm>
            <a:off x="5697415" y="236718"/>
            <a:ext cx="1096818" cy="1462424"/>
          </a:xfrm>
          <a:prstGeom prst="rect">
            <a:avLst/>
          </a:prstGeom>
        </p:spPr>
      </p:pic>
      <p:sp>
        <p:nvSpPr>
          <p:cNvPr id="6" name="ZoneTexte 5">
            <a:extLst>
              <a:ext uri="{FF2B5EF4-FFF2-40B4-BE49-F238E27FC236}">
                <a16:creationId xmlns:a16="http://schemas.microsoft.com/office/drawing/2014/main" id="{75E941ED-CC0A-411C-8836-446A2D4DEA05}"/>
              </a:ext>
            </a:extLst>
          </p:cNvPr>
          <p:cNvSpPr txBox="1"/>
          <p:nvPr/>
        </p:nvSpPr>
        <p:spPr>
          <a:xfrm>
            <a:off x="4801512" y="1640258"/>
            <a:ext cx="2103381" cy="461636"/>
          </a:xfrm>
          <a:prstGeom prst="rect">
            <a:avLst/>
          </a:prstGeom>
          <a:noFill/>
        </p:spPr>
        <p:txBody>
          <a:bodyPr wrap="square" rtlCol="0">
            <a:spAutoFit/>
          </a:bodyPr>
          <a:lstStyle/>
          <a:p>
            <a:pPr defTabSz="342900">
              <a:buClrTx/>
            </a:pPr>
            <a:r>
              <a:rPr lang="en-US" sz="1200" kern="1200" dirty="0">
                <a:solidFill>
                  <a:prstClr val="black"/>
                </a:solidFill>
                <a:ea typeface="+mn-ea"/>
                <a:cs typeface="+mn-cs"/>
                <a:hlinkClick r:id="rId4"/>
              </a:rPr>
              <a:t>http://www.journals.elsevier.com/data-in-brief</a:t>
            </a:r>
            <a:r>
              <a:rPr lang="en-US" sz="900" kern="1200" dirty="0">
                <a:solidFill>
                  <a:prstClr val="black"/>
                </a:solidFill>
                <a:ea typeface="+mn-ea"/>
                <a:cs typeface="+mn-cs"/>
                <a:hlinkClick r:id="rId4"/>
              </a:rPr>
              <a:t>/</a:t>
            </a:r>
            <a:endParaRPr lang="fr-FR" sz="900" kern="1200" dirty="0">
              <a:solidFill>
                <a:prstClr val="black"/>
              </a:solidFill>
              <a:ea typeface="+mn-ea"/>
              <a:cs typeface="+mn-cs"/>
            </a:endParaRPr>
          </a:p>
        </p:txBody>
      </p:sp>
      <p:sp>
        <p:nvSpPr>
          <p:cNvPr id="10" name="ZoneTexte 9">
            <a:extLst>
              <a:ext uri="{FF2B5EF4-FFF2-40B4-BE49-F238E27FC236}">
                <a16:creationId xmlns:a16="http://schemas.microsoft.com/office/drawing/2014/main" id="{8CB8EB4A-090F-42DE-830F-3E9BD1C923D3}"/>
              </a:ext>
            </a:extLst>
          </p:cNvPr>
          <p:cNvSpPr txBox="1">
            <a:spLocks/>
          </p:cNvSpPr>
          <p:nvPr/>
        </p:nvSpPr>
        <p:spPr>
          <a:xfrm>
            <a:off x="573250" y="856144"/>
            <a:ext cx="3295365" cy="338554"/>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wrap="square" rtlCol="0">
            <a:spAutoFit/>
          </a:bodyPr>
          <a:lstStyle/>
          <a:p>
            <a:pPr defTabSz="342900">
              <a:buClrTx/>
            </a:pPr>
            <a:r>
              <a:rPr lang="en-GB" sz="1600" kern="1200" dirty="0">
                <a:solidFill>
                  <a:prstClr val="black"/>
                </a:solidFill>
                <a:latin typeface="Arial"/>
              </a:rPr>
              <a:t>Title, Authors, Abstract, Keywords</a:t>
            </a:r>
            <a:r>
              <a:rPr lang="en-GB" sz="1600" b="1" kern="1200" dirty="0">
                <a:solidFill>
                  <a:prstClr val="black"/>
                </a:solidFill>
                <a:latin typeface="Arial"/>
              </a:rPr>
              <a:t> </a:t>
            </a:r>
            <a:endParaRPr lang="fr-FR" sz="1600" b="1" kern="1200" dirty="0">
              <a:solidFill>
                <a:prstClr val="black"/>
              </a:solidFill>
              <a:latin typeface="Arial"/>
            </a:endParaRPr>
          </a:p>
        </p:txBody>
      </p:sp>
      <p:sp>
        <p:nvSpPr>
          <p:cNvPr id="12" name="ZoneTexte 11">
            <a:extLst>
              <a:ext uri="{FF2B5EF4-FFF2-40B4-BE49-F238E27FC236}">
                <a16:creationId xmlns:a16="http://schemas.microsoft.com/office/drawing/2014/main" id="{FC657CC0-E8BB-4855-872A-DCDB1190C967}"/>
              </a:ext>
            </a:extLst>
          </p:cNvPr>
          <p:cNvSpPr txBox="1"/>
          <p:nvPr/>
        </p:nvSpPr>
        <p:spPr>
          <a:xfrm>
            <a:off x="488939" y="1341346"/>
            <a:ext cx="6369061" cy="1531188"/>
          </a:xfrm>
          <a:prstGeom prst="rect">
            <a:avLst/>
          </a:prstGeom>
          <a:noFill/>
        </p:spPr>
        <p:txBody>
          <a:bodyPr wrap="square" rtlCol="0">
            <a:spAutoFit/>
          </a:bodyPr>
          <a:lstStyle/>
          <a:p>
            <a:pPr defTabSz="342900">
              <a:spcBef>
                <a:spcPts val="675"/>
              </a:spcBef>
              <a:buClrTx/>
            </a:pPr>
            <a:r>
              <a:rPr lang="en-US" sz="1650" b="1" kern="1200" dirty="0">
                <a:solidFill>
                  <a:srgbClr val="0066FF"/>
                </a:solidFill>
                <a:ea typeface="+mn-ea"/>
                <a:cs typeface="+mn-cs"/>
              </a:rPr>
              <a:t>Data description</a:t>
            </a:r>
            <a:endParaRPr lang="fr-FR" sz="1650" kern="1200" dirty="0">
              <a:solidFill>
                <a:srgbClr val="0066FF"/>
              </a:solidFill>
              <a:ea typeface="+mn-ea"/>
              <a:cs typeface="+mn-cs"/>
            </a:endParaRPr>
          </a:p>
          <a:p>
            <a:pPr marL="200025" defTabSz="342900">
              <a:spcBef>
                <a:spcPts val="300"/>
              </a:spcBef>
              <a:buClrTx/>
            </a:pPr>
            <a:r>
              <a:rPr lang="en-US" sz="1600" i="1" kern="1200" dirty="0" err="1">
                <a:solidFill>
                  <a:prstClr val="black"/>
                </a:solidFill>
                <a:ea typeface="+mn-ea"/>
                <a:cs typeface="+mn-cs"/>
              </a:rPr>
              <a:t>Décrire</a:t>
            </a:r>
            <a:r>
              <a:rPr lang="en-US" sz="1600" i="1" kern="1200" dirty="0">
                <a:solidFill>
                  <a:prstClr val="black"/>
                </a:solidFill>
                <a:ea typeface="+mn-ea"/>
                <a:cs typeface="+mn-cs"/>
              </a:rPr>
              <a:t> les </a:t>
            </a:r>
            <a:r>
              <a:rPr lang="en-US" sz="1600" i="1" kern="1200" dirty="0" err="1">
                <a:solidFill>
                  <a:prstClr val="black"/>
                </a:solidFill>
                <a:ea typeface="+mn-ea"/>
                <a:cs typeface="+mn-cs"/>
              </a:rPr>
              <a:t>données</a:t>
            </a:r>
            <a:r>
              <a:rPr lang="en-US" sz="1600" i="1" kern="1200" dirty="0">
                <a:solidFill>
                  <a:prstClr val="black"/>
                </a:solidFill>
                <a:ea typeface="+mn-ea"/>
                <a:cs typeface="+mn-cs"/>
              </a:rPr>
              <a:t> et les </a:t>
            </a:r>
            <a:r>
              <a:rPr lang="en-US" sz="1600" i="1" kern="1200" dirty="0" err="1">
                <a:solidFill>
                  <a:prstClr val="black"/>
                </a:solidFill>
                <a:ea typeface="+mn-ea"/>
                <a:cs typeface="+mn-cs"/>
              </a:rPr>
              <a:t>fichiers</a:t>
            </a:r>
            <a:endParaRPr lang="fr-FR" sz="1600" kern="1200" dirty="0">
              <a:solidFill>
                <a:prstClr val="black"/>
              </a:solidFill>
              <a:ea typeface="+mn-ea"/>
              <a:cs typeface="+mn-cs"/>
            </a:endParaRPr>
          </a:p>
          <a:p>
            <a:pPr defTabSz="342900">
              <a:spcBef>
                <a:spcPts val="600"/>
              </a:spcBef>
              <a:buClrTx/>
            </a:pPr>
            <a:r>
              <a:rPr lang="en-US" sz="1650" b="1" kern="1200" dirty="0">
                <a:solidFill>
                  <a:srgbClr val="CC9900"/>
                </a:solidFill>
                <a:ea typeface="+mn-ea"/>
                <a:cs typeface="+mn-cs"/>
              </a:rPr>
              <a:t>Experimental design, materials and methods</a:t>
            </a:r>
            <a:endParaRPr lang="fr-FR" sz="1650" kern="1200" dirty="0">
              <a:solidFill>
                <a:srgbClr val="CC9900"/>
              </a:solidFill>
              <a:ea typeface="+mn-ea"/>
              <a:cs typeface="+mn-cs"/>
            </a:endParaRPr>
          </a:p>
          <a:p>
            <a:pPr marL="200025" defTabSz="342900">
              <a:spcBef>
                <a:spcPts val="300"/>
              </a:spcBef>
              <a:buClrTx/>
            </a:pPr>
            <a:r>
              <a:rPr lang="en-US" sz="1600" i="1" kern="1200" dirty="0" err="1">
                <a:solidFill>
                  <a:prstClr val="black"/>
                </a:solidFill>
                <a:ea typeface="+mn-ea"/>
                <a:cs typeface="+mn-cs"/>
              </a:rPr>
              <a:t>Décrire</a:t>
            </a:r>
            <a:r>
              <a:rPr lang="en-US" sz="1600" i="1" kern="1200" dirty="0">
                <a:solidFill>
                  <a:prstClr val="black"/>
                </a:solidFill>
                <a:ea typeface="+mn-ea"/>
                <a:cs typeface="+mn-cs"/>
              </a:rPr>
              <a:t> </a:t>
            </a:r>
            <a:r>
              <a:rPr lang="en-US" sz="1600" i="1" kern="1200" dirty="0" err="1">
                <a:solidFill>
                  <a:prstClr val="black"/>
                </a:solidFill>
                <a:ea typeface="+mn-ea"/>
                <a:cs typeface="+mn-cs"/>
              </a:rPr>
              <a:t>l’experience</a:t>
            </a:r>
            <a:r>
              <a:rPr lang="en-US" sz="1600" i="1" kern="1200" dirty="0">
                <a:solidFill>
                  <a:prstClr val="black"/>
                </a:solidFill>
                <a:ea typeface="+mn-ea"/>
                <a:cs typeface="+mn-cs"/>
              </a:rPr>
              <a:t> et les </a:t>
            </a:r>
            <a:r>
              <a:rPr lang="en-US" sz="1600" i="1" kern="1200" dirty="0" err="1">
                <a:solidFill>
                  <a:prstClr val="black"/>
                </a:solidFill>
                <a:ea typeface="+mn-ea"/>
                <a:cs typeface="+mn-cs"/>
              </a:rPr>
              <a:t>méthodes</a:t>
            </a:r>
            <a:r>
              <a:rPr lang="en-US" sz="1600" i="1" kern="1200" dirty="0">
                <a:solidFill>
                  <a:prstClr val="black"/>
                </a:solidFill>
                <a:ea typeface="+mn-ea"/>
                <a:cs typeface="+mn-cs"/>
              </a:rPr>
              <a:t> </a:t>
            </a:r>
            <a:r>
              <a:rPr lang="en-US" sz="1600" i="1" kern="1200" dirty="0" err="1">
                <a:solidFill>
                  <a:prstClr val="black"/>
                </a:solidFill>
                <a:ea typeface="+mn-ea"/>
                <a:cs typeface="+mn-cs"/>
              </a:rPr>
              <a:t>utilisées</a:t>
            </a:r>
            <a:r>
              <a:rPr lang="en-US" sz="1600" i="1" kern="1200" dirty="0">
                <a:solidFill>
                  <a:prstClr val="black"/>
                </a:solidFill>
                <a:ea typeface="+mn-ea"/>
                <a:cs typeface="+mn-cs"/>
              </a:rPr>
              <a:t> pour </a:t>
            </a:r>
            <a:r>
              <a:rPr lang="en-US" sz="1600" i="1" kern="1200" dirty="0" err="1">
                <a:solidFill>
                  <a:prstClr val="black"/>
                </a:solidFill>
                <a:ea typeface="+mn-ea"/>
                <a:cs typeface="+mn-cs"/>
              </a:rPr>
              <a:t>générer</a:t>
            </a:r>
            <a:r>
              <a:rPr lang="en-US" sz="1600" i="1" kern="1200" dirty="0">
                <a:solidFill>
                  <a:prstClr val="black"/>
                </a:solidFill>
                <a:ea typeface="+mn-ea"/>
                <a:cs typeface="+mn-cs"/>
              </a:rPr>
              <a:t> les </a:t>
            </a:r>
            <a:r>
              <a:rPr lang="en-US" sz="1600" i="1" kern="1200" dirty="0" err="1">
                <a:solidFill>
                  <a:prstClr val="black"/>
                </a:solidFill>
                <a:ea typeface="+mn-ea"/>
                <a:cs typeface="+mn-cs"/>
              </a:rPr>
              <a:t>données</a:t>
            </a:r>
            <a:r>
              <a:rPr lang="en-US" sz="1600" i="1" kern="1200" dirty="0">
                <a:solidFill>
                  <a:prstClr val="black"/>
                </a:solidFill>
                <a:ea typeface="+mn-ea"/>
                <a:cs typeface="+mn-cs"/>
              </a:rPr>
              <a:t> </a:t>
            </a:r>
            <a:endParaRPr lang="fr-FR" sz="1600" kern="1200" dirty="0">
              <a:solidFill>
                <a:prstClr val="black"/>
              </a:solidFill>
              <a:ea typeface="+mn-ea"/>
              <a:cs typeface="+mn-cs"/>
            </a:endParaRPr>
          </a:p>
        </p:txBody>
      </p:sp>
      <p:sp>
        <p:nvSpPr>
          <p:cNvPr id="17" name="ZoneTexte 16">
            <a:extLst>
              <a:ext uri="{FF2B5EF4-FFF2-40B4-BE49-F238E27FC236}">
                <a16:creationId xmlns:a16="http://schemas.microsoft.com/office/drawing/2014/main" id="{D0AA85AE-94A1-4D6E-96E6-0FF94E6DC37F}"/>
              </a:ext>
            </a:extLst>
          </p:cNvPr>
          <p:cNvSpPr txBox="1"/>
          <p:nvPr/>
        </p:nvSpPr>
        <p:spPr>
          <a:xfrm>
            <a:off x="488939" y="2814052"/>
            <a:ext cx="6124394" cy="966931"/>
          </a:xfrm>
          <a:prstGeom prst="rect">
            <a:avLst/>
          </a:prstGeom>
          <a:noFill/>
        </p:spPr>
        <p:txBody>
          <a:bodyPr wrap="square" rtlCol="0">
            <a:spAutoFit/>
          </a:bodyPr>
          <a:lstStyle/>
          <a:p>
            <a:pPr defTabSz="342900">
              <a:buClrTx/>
            </a:pPr>
            <a:r>
              <a:rPr lang="en-US" sz="1650" b="1" kern="1200" dirty="0">
                <a:solidFill>
                  <a:srgbClr val="00B050"/>
                </a:solidFill>
                <a:ea typeface="+mn-ea"/>
                <a:cs typeface="+mn-cs"/>
              </a:rPr>
              <a:t>Value of the data</a:t>
            </a:r>
            <a:endParaRPr lang="fr-FR" sz="1650" kern="1200" dirty="0">
              <a:solidFill>
                <a:prstClr val="black"/>
              </a:solidFill>
              <a:ea typeface="+mn-ea"/>
              <a:cs typeface="+mn-cs"/>
            </a:endParaRPr>
          </a:p>
          <a:p>
            <a:pPr defTabSz="342900">
              <a:spcBef>
                <a:spcPts val="300"/>
              </a:spcBef>
              <a:buClrTx/>
            </a:pPr>
            <a:r>
              <a:rPr lang="en-US" sz="1350" i="1" kern="1200" dirty="0">
                <a:solidFill>
                  <a:prstClr val="black"/>
                </a:solidFill>
                <a:ea typeface="+mn-ea"/>
                <a:cs typeface="+mn-cs"/>
              </a:rPr>
              <a:t>    </a:t>
            </a:r>
            <a:r>
              <a:rPr lang="en-US" sz="1600" i="1" kern="1200" dirty="0" err="1">
                <a:solidFill>
                  <a:prstClr val="black"/>
                </a:solidFill>
                <a:ea typeface="+mn-ea"/>
                <a:cs typeface="+mn-cs"/>
              </a:rPr>
              <a:t>Quel</a:t>
            </a:r>
            <a:r>
              <a:rPr lang="en-US" sz="1600" i="1" kern="1200" dirty="0">
                <a:solidFill>
                  <a:prstClr val="black"/>
                </a:solidFill>
                <a:ea typeface="+mn-ea"/>
                <a:cs typeface="+mn-cs"/>
              </a:rPr>
              <a:t> </a:t>
            </a:r>
            <a:r>
              <a:rPr lang="en-US" sz="1600" i="1" kern="1200" dirty="0" err="1">
                <a:solidFill>
                  <a:prstClr val="black"/>
                </a:solidFill>
                <a:ea typeface="+mn-ea"/>
                <a:cs typeface="+mn-cs"/>
              </a:rPr>
              <a:t>est</a:t>
            </a:r>
            <a:r>
              <a:rPr lang="en-US" sz="1600" i="1" kern="1200" dirty="0">
                <a:solidFill>
                  <a:prstClr val="black"/>
                </a:solidFill>
                <a:ea typeface="+mn-ea"/>
                <a:cs typeface="+mn-cs"/>
              </a:rPr>
              <a:t> </a:t>
            </a:r>
            <a:r>
              <a:rPr lang="en-US" sz="1600" i="1" kern="1200" dirty="0" err="1">
                <a:solidFill>
                  <a:prstClr val="black"/>
                </a:solidFill>
                <a:ea typeface="+mn-ea"/>
                <a:cs typeface="+mn-cs"/>
              </a:rPr>
              <a:t>l’interet</a:t>
            </a:r>
            <a:r>
              <a:rPr lang="en-US" sz="1600" i="1" kern="1200" dirty="0">
                <a:solidFill>
                  <a:prstClr val="black"/>
                </a:solidFill>
                <a:ea typeface="+mn-ea"/>
                <a:cs typeface="+mn-cs"/>
              </a:rPr>
              <a:t> de </a:t>
            </a:r>
            <a:r>
              <a:rPr lang="en-US" sz="1600" i="1" kern="1200" dirty="0" err="1">
                <a:solidFill>
                  <a:prstClr val="black"/>
                </a:solidFill>
                <a:ea typeface="+mn-ea"/>
                <a:cs typeface="+mn-cs"/>
              </a:rPr>
              <a:t>ces</a:t>
            </a:r>
            <a:r>
              <a:rPr lang="en-US" sz="1600" i="1" kern="1200" dirty="0">
                <a:solidFill>
                  <a:prstClr val="black"/>
                </a:solidFill>
                <a:ea typeface="+mn-ea"/>
                <a:cs typeface="+mn-cs"/>
              </a:rPr>
              <a:t> </a:t>
            </a:r>
            <a:r>
              <a:rPr lang="en-US" sz="1600" i="1" kern="1200" dirty="0" err="1">
                <a:solidFill>
                  <a:prstClr val="black"/>
                </a:solidFill>
                <a:ea typeface="+mn-ea"/>
                <a:cs typeface="+mn-cs"/>
              </a:rPr>
              <a:t>données</a:t>
            </a:r>
            <a:r>
              <a:rPr lang="en-US" sz="1600" i="1" kern="1200" dirty="0">
                <a:solidFill>
                  <a:prstClr val="black"/>
                </a:solidFill>
                <a:ea typeface="+mn-ea"/>
                <a:cs typeface="+mn-cs"/>
              </a:rPr>
              <a:t> ? à qui </a:t>
            </a:r>
            <a:r>
              <a:rPr lang="en-US" sz="1600" i="1" kern="1200" dirty="0" err="1">
                <a:solidFill>
                  <a:prstClr val="black"/>
                </a:solidFill>
                <a:ea typeface="+mn-ea"/>
                <a:cs typeface="+mn-cs"/>
              </a:rPr>
              <a:t>sont-elles</a:t>
            </a:r>
            <a:r>
              <a:rPr lang="en-US" sz="1600" i="1" kern="1200" dirty="0">
                <a:solidFill>
                  <a:prstClr val="black"/>
                </a:solidFill>
                <a:ea typeface="+mn-ea"/>
                <a:cs typeface="+mn-cs"/>
              </a:rPr>
              <a:t> </a:t>
            </a:r>
            <a:r>
              <a:rPr lang="en-US" sz="1600" i="1" kern="1200" dirty="0" err="1">
                <a:solidFill>
                  <a:prstClr val="black"/>
                </a:solidFill>
                <a:ea typeface="+mn-ea"/>
                <a:cs typeface="+mn-cs"/>
              </a:rPr>
              <a:t>utiles</a:t>
            </a:r>
            <a:r>
              <a:rPr lang="en-US" sz="1600" i="1" kern="1200" dirty="0">
                <a:solidFill>
                  <a:prstClr val="black"/>
                </a:solidFill>
                <a:ea typeface="+mn-ea"/>
                <a:cs typeface="+mn-cs"/>
              </a:rPr>
              <a:t>? </a:t>
            </a:r>
          </a:p>
          <a:p>
            <a:pPr marL="203597" defTabSz="342900">
              <a:spcBef>
                <a:spcPts val="450"/>
              </a:spcBef>
              <a:buClrTx/>
            </a:pPr>
            <a:r>
              <a:rPr lang="en-US" sz="1600" i="1" kern="1200" dirty="0">
                <a:solidFill>
                  <a:prstClr val="black"/>
                </a:solidFill>
                <a:ea typeface="+mn-ea"/>
                <a:cs typeface="+mn-cs"/>
              </a:rPr>
              <a:t>Comment </a:t>
            </a:r>
            <a:r>
              <a:rPr lang="en-US" sz="1600" i="1" kern="1200" dirty="0" err="1">
                <a:solidFill>
                  <a:prstClr val="black"/>
                </a:solidFill>
                <a:ea typeface="+mn-ea"/>
                <a:cs typeface="+mn-cs"/>
              </a:rPr>
              <a:t>peuvent-elles</a:t>
            </a:r>
            <a:r>
              <a:rPr lang="en-US" sz="1600" i="1" kern="1200" dirty="0">
                <a:solidFill>
                  <a:prstClr val="black"/>
                </a:solidFill>
                <a:ea typeface="+mn-ea"/>
                <a:cs typeface="+mn-cs"/>
              </a:rPr>
              <a:t> </a:t>
            </a:r>
            <a:r>
              <a:rPr lang="en-US" sz="1600" i="1" kern="1200" dirty="0" err="1">
                <a:solidFill>
                  <a:prstClr val="black"/>
                </a:solidFill>
                <a:ea typeface="+mn-ea"/>
                <a:cs typeface="+mn-cs"/>
              </a:rPr>
              <a:t>être</a:t>
            </a:r>
            <a:r>
              <a:rPr lang="en-US" sz="1600" i="1" kern="1200" dirty="0">
                <a:solidFill>
                  <a:prstClr val="black"/>
                </a:solidFill>
                <a:ea typeface="+mn-ea"/>
                <a:cs typeface="+mn-cs"/>
              </a:rPr>
              <a:t> </a:t>
            </a:r>
            <a:r>
              <a:rPr lang="en-US" sz="1600" i="1" kern="1200" dirty="0" err="1">
                <a:solidFill>
                  <a:prstClr val="black"/>
                </a:solidFill>
                <a:ea typeface="+mn-ea"/>
                <a:cs typeface="+mn-cs"/>
              </a:rPr>
              <a:t>réutilisées</a:t>
            </a:r>
            <a:r>
              <a:rPr lang="en-US" sz="1600" i="1" kern="1200" dirty="0">
                <a:solidFill>
                  <a:prstClr val="black"/>
                </a:solidFill>
                <a:ea typeface="+mn-ea"/>
                <a:cs typeface="+mn-cs"/>
              </a:rPr>
              <a:t> ?</a:t>
            </a:r>
            <a:endParaRPr lang="fr-FR" sz="1600" kern="1200" dirty="0">
              <a:solidFill>
                <a:prstClr val="black"/>
              </a:solidFill>
              <a:ea typeface="+mn-ea"/>
              <a:cs typeface="+mn-cs"/>
            </a:endParaRPr>
          </a:p>
        </p:txBody>
      </p:sp>
      <p:grpSp>
        <p:nvGrpSpPr>
          <p:cNvPr id="19" name="Groupe 18">
            <a:extLst>
              <a:ext uri="{FF2B5EF4-FFF2-40B4-BE49-F238E27FC236}">
                <a16:creationId xmlns:a16="http://schemas.microsoft.com/office/drawing/2014/main" id="{6EDF4DF0-12B7-4AAE-825D-FBC3CAF05C77}"/>
              </a:ext>
            </a:extLst>
          </p:cNvPr>
          <p:cNvGrpSpPr>
            <a:grpSpLocks/>
          </p:cNvGrpSpPr>
          <p:nvPr/>
        </p:nvGrpSpPr>
        <p:grpSpPr>
          <a:xfrm>
            <a:off x="530819" y="3787550"/>
            <a:ext cx="6082514" cy="369332"/>
            <a:chOff x="614918" y="4610749"/>
            <a:chExt cx="9126282" cy="656592"/>
          </a:xfrm>
        </p:grpSpPr>
        <p:sp>
          <p:nvSpPr>
            <p:cNvPr id="20" name="ZoneTexte 19">
              <a:extLst>
                <a:ext uri="{FF2B5EF4-FFF2-40B4-BE49-F238E27FC236}">
                  <a16:creationId xmlns:a16="http://schemas.microsoft.com/office/drawing/2014/main" id="{E78247E3-945B-4672-B21B-EA9F9522185B}"/>
                </a:ext>
              </a:extLst>
            </p:cNvPr>
            <p:cNvSpPr txBox="1"/>
            <p:nvPr/>
          </p:nvSpPr>
          <p:spPr>
            <a:xfrm>
              <a:off x="1632905" y="4610749"/>
              <a:ext cx="8108295" cy="656592"/>
            </a:xfrm>
            <a:prstGeom prst="rect">
              <a:avLst/>
            </a:prstGeom>
            <a:noFill/>
          </p:spPr>
          <p:txBody>
            <a:bodyPr wrap="none" rtlCol="0">
              <a:spAutoFit/>
            </a:bodyPr>
            <a:lstStyle/>
            <a:p>
              <a:pPr defTabSz="342900">
                <a:buClrTx/>
              </a:pPr>
              <a:r>
                <a:rPr lang="fr-FR" sz="1800" b="1" kern="1200" dirty="0">
                  <a:solidFill>
                    <a:srgbClr val="0066FF"/>
                  </a:solidFill>
                  <a:ea typeface="+mn-ea"/>
                  <a:cs typeface="+mn-cs"/>
                </a:rPr>
                <a:t>Accès aux données déposées dans un </a:t>
              </a:r>
              <a:r>
                <a:rPr lang="fr-FR" sz="1800" b="1" kern="1200" dirty="0">
                  <a:solidFill>
                    <a:srgbClr val="0070C0"/>
                  </a:solidFill>
                  <a:ea typeface="+mn-ea"/>
                  <a:cs typeface="+mn-cs"/>
                  <a:hlinkClick r:id="rId5"/>
                </a:rPr>
                <a:t>entrepôt</a:t>
              </a:r>
              <a:endParaRPr lang="fr-FR" sz="1800" b="1" kern="1200" dirty="0">
                <a:solidFill>
                  <a:srgbClr val="0070C0"/>
                </a:solidFill>
                <a:ea typeface="+mn-ea"/>
                <a:cs typeface="+mn-cs"/>
              </a:endParaRPr>
            </a:p>
          </p:txBody>
        </p:sp>
        <p:sp>
          <p:nvSpPr>
            <p:cNvPr id="21" name="Flèche droite 5">
              <a:extLst>
                <a:ext uri="{FF2B5EF4-FFF2-40B4-BE49-F238E27FC236}">
                  <a16:creationId xmlns:a16="http://schemas.microsoft.com/office/drawing/2014/main" id="{41CA7944-1F15-4BE0-BB25-BA110C9D52C7}"/>
                </a:ext>
              </a:extLst>
            </p:cNvPr>
            <p:cNvSpPr/>
            <p:nvPr/>
          </p:nvSpPr>
          <p:spPr>
            <a:xfrm>
              <a:off x="614918" y="4676458"/>
              <a:ext cx="978407" cy="484632"/>
            </a:xfrm>
            <a:prstGeom prst="rightArrow">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fr-FR" sz="1013" kern="1200">
                <a:solidFill>
                  <a:prstClr val="white"/>
                </a:solidFill>
                <a:latin typeface="Arial"/>
              </a:endParaRPr>
            </a:p>
          </p:txBody>
        </p:sp>
      </p:grpSp>
      <p:sp>
        <p:nvSpPr>
          <p:cNvPr id="22" name="ZoneTexte 21">
            <a:extLst>
              <a:ext uri="{FF2B5EF4-FFF2-40B4-BE49-F238E27FC236}">
                <a16:creationId xmlns:a16="http://schemas.microsoft.com/office/drawing/2014/main" id="{47BDEA22-A74C-43FC-B403-3533D8B73216}"/>
              </a:ext>
            </a:extLst>
          </p:cNvPr>
          <p:cNvSpPr txBox="1">
            <a:spLocks/>
          </p:cNvSpPr>
          <p:nvPr/>
        </p:nvSpPr>
        <p:spPr>
          <a:xfrm>
            <a:off x="573250" y="4218676"/>
            <a:ext cx="3124573" cy="338554"/>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wrap="none" rtlCol="0">
            <a:spAutoFit/>
          </a:bodyPr>
          <a:lstStyle/>
          <a:p>
            <a:pPr defTabSz="342900">
              <a:spcBef>
                <a:spcPts val="338"/>
              </a:spcBef>
              <a:buClrTx/>
            </a:pPr>
            <a:r>
              <a:rPr lang="en-GB" sz="1600" kern="1200" dirty="0">
                <a:solidFill>
                  <a:prstClr val="black"/>
                </a:solidFill>
                <a:latin typeface="Arial"/>
              </a:rPr>
              <a:t>Acknowledgements, References</a:t>
            </a:r>
            <a:endParaRPr lang="fr-FR" sz="1600" kern="1200" dirty="0">
              <a:solidFill>
                <a:prstClr val="black"/>
              </a:solidFill>
              <a:latin typeface="Arial"/>
            </a:endParaRPr>
          </a:p>
        </p:txBody>
      </p:sp>
      <p:pic>
        <p:nvPicPr>
          <p:cNvPr id="13" name="Image 12">
            <a:extLst>
              <a:ext uri="{FF2B5EF4-FFF2-40B4-BE49-F238E27FC236}">
                <a16:creationId xmlns:a16="http://schemas.microsoft.com/office/drawing/2014/main" id="{446EC31B-7110-4BAB-AE6E-2EB0D738BFE7}"/>
              </a:ext>
            </a:extLst>
          </p:cNvPr>
          <p:cNvPicPr>
            <a:picLocks noChangeAspect="1"/>
          </p:cNvPicPr>
          <p:nvPr/>
        </p:nvPicPr>
        <p:blipFill>
          <a:blip r:embed="rId6"/>
          <a:stretch>
            <a:fillRect/>
          </a:stretch>
        </p:blipFill>
        <p:spPr>
          <a:xfrm>
            <a:off x="6129398" y="4833871"/>
            <a:ext cx="688321" cy="242477"/>
          </a:xfrm>
          <a:prstGeom prst="rect">
            <a:avLst/>
          </a:prstGeom>
        </p:spPr>
      </p:pic>
      <p:sp>
        <p:nvSpPr>
          <p:cNvPr id="14" name="Google Shape;105;p8">
            <a:extLst>
              <a:ext uri="{FF2B5EF4-FFF2-40B4-BE49-F238E27FC236}">
                <a16:creationId xmlns:a16="http://schemas.microsoft.com/office/drawing/2014/main" id="{ABC8D7A8-B084-4292-BA6A-A0AF75A479BE}"/>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Modèle de </a:t>
            </a:r>
            <a:r>
              <a:rPr lang="fr-FR" i="1" dirty="0">
                <a:solidFill>
                  <a:prstClr val="black"/>
                </a:solidFill>
              </a:rPr>
              <a:t>Data paper </a:t>
            </a:r>
            <a:r>
              <a:rPr lang="fr-FR" altLang="fr-FR" i="1" dirty="0">
                <a:solidFill>
                  <a:srgbClr val="00B050"/>
                </a:solidFill>
                <a:latin typeface="Oswald" panose="020B0604020202020204" charset="0"/>
              </a:rPr>
              <a:t>Data in Brief</a:t>
            </a:r>
            <a:endParaRPr lang="fr-FR" dirty="0">
              <a:solidFill>
                <a:srgbClr val="0070C0"/>
              </a:solidFill>
            </a:endParaRPr>
          </a:p>
        </p:txBody>
      </p:sp>
    </p:spTree>
    <p:extLst>
      <p:ext uri="{BB962C8B-B14F-4D97-AF65-F5344CB8AC3E}">
        <p14:creationId xmlns:p14="http://schemas.microsoft.com/office/powerpoint/2010/main" val="329251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661A6B3-600E-4DC9-ADA4-8AC037832350}"/>
              </a:ext>
            </a:extLst>
          </p:cNvPr>
          <p:cNvSpPr/>
          <p:nvPr/>
        </p:nvSpPr>
        <p:spPr>
          <a:xfrm>
            <a:off x="405001" y="1182940"/>
            <a:ext cx="6368330" cy="600164"/>
          </a:xfrm>
          <a:prstGeom prst="rect">
            <a:avLst/>
          </a:prstGeom>
        </p:spPr>
        <p:txBody>
          <a:bodyPr wrap="square">
            <a:spAutoFit/>
          </a:bodyPr>
          <a:lstStyle/>
          <a:p>
            <a:pPr marL="257168" indent="-257168">
              <a:spcBef>
                <a:spcPct val="20000"/>
              </a:spcBef>
              <a:buClr>
                <a:srgbClr val="E2007A"/>
              </a:buClr>
              <a:buFont typeface="Wingdings" panose="05000000000000000000" pitchFamily="2" charset="2"/>
              <a:buChar char="Ø"/>
              <a:defRPr/>
            </a:pPr>
            <a:r>
              <a:rPr lang="en-US" sz="1650" dirty="0"/>
              <a:t>Image dataset of important grape varieties in the commercial and consumer market. </a:t>
            </a:r>
            <a:r>
              <a:rPr lang="en-US" sz="675" dirty="0">
                <a:solidFill>
                  <a:srgbClr val="00B050"/>
                </a:solidFill>
                <a:hlinkClick r:id="rId3"/>
              </a:rPr>
              <a:t>https://www.sciencedirect.com/science/article/pii/S2352340922006266</a:t>
            </a:r>
            <a:endParaRPr lang="en-US" sz="788" dirty="0">
              <a:solidFill>
                <a:prstClr val="black"/>
              </a:solidFill>
            </a:endParaRPr>
          </a:p>
        </p:txBody>
      </p:sp>
      <p:pic>
        <p:nvPicPr>
          <p:cNvPr id="2" name="Image 1">
            <a:extLst>
              <a:ext uri="{FF2B5EF4-FFF2-40B4-BE49-F238E27FC236}">
                <a16:creationId xmlns:a16="http://schemas.microsoft.com/office/drawing/2014/main" id="{764F6498-95A0-4AC6-87BA-52DEDB6296DE}"/>
              </a:ext>
            </a:extLst>
          </p:cNvPr>
          <p:cNvPicPr>
            <a:picLocks noChangeAspect="1"/>
          </p:cNvPicPr>
          <p:nvPr/>
        </p:nvPicPr>
        <p:blipFill>
          <a:blip r:embed="rId4"/>
          <a:stretch>
            <a:fillRect/>
          </a:stretch>
        </p:blipFill>
        <p:spPr>
          <a:xfrm>
            <a:off x="155007" y="636493"/>
            <a:ext cx="3536459" cy="4389053"/>
          </a:xfrm>
          <a:prstGeom prst="rect">
            <a:avLst/>
          </a:prstGeom>
        </p:spPr>
      </p:pic>
      <p:sp>
        <p:nvSpPr>
          <p:cNvPr id="19" name="Rectangle : coins arrondis 18">
            <a:extLst>
              <a:ext uri="{FF2B5EF4-FFF2-40B4-BE49-F238E27FC236}">
                <a16:creationId xmlns:a16="http://schemas.microsoft.com/office/drawing/2014/main" id="{E99B5D91-546A-48DE-B377-6750CC1A3F34}"/>
              </a:ext>
            </a:extLst>
          </p:cNvPr>
          <p:cNvSpPr/>
          <p:nvPr/>
        </p:nvSpPr>
        <p:spPr>
          <a:xfrm>
            <a:off x="2691161" y="1184773"/>
            <a:ext cx="4014439" cy="685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p>
        </p:txBody>
      </p:sp>
      <p:grpSp>
        <p:nvGrpSpPr>
          <p:cNvPr id="27" name="Groupe 26">
            <a:extLst>
              <a:ext uri="{FF2B5EF4-FFF2-40B4-BE49-F238E27FC236}">
                <a16:creationId xmlns:a16="http://schemas.microsoft.com/office/drawing/2014/main" id="{025FEA34-A912-48CF-8514-A141985E044A}"/>
              </a:ext>
            </a:extLst>
          </p:cNvPr>
          <p:cNvGrpSpPr/>
          <p:nvPr/>
        </p:nvGrpSpPr>
        <p:grpSpPr>
          <a:xfrm>
            <a:off x="2691161" y="1336053"/>
            <a:ext cx="3924335" cy="472899"/>
            <a:chOff x="2904776" y="1487460"/>
            <a:chExt cx="5232447" cy="630532"/>
          </a:xfrm>
        </p:grpSpPr>
        <p:sp>
          <p:nvSpPr>
            <p:cNvPr id="22" name="ZoneTexte 21">
              <a:extLst>
                <a:ext uri="{FF2B5EF4-FFF2-40B4-BE49-F238E27FC236}">
                  <a16:creationId xmlns:a16="http://schemas.microsoft.com/office/drawing/2014/main" id="{1EDED6CA-0378-4A26-B7A4-9902E595D61D}"/>
                </a:ext>
              </a:extLst>
            </p:cNvPr>
            <p:cNvSpPr txBox="1">
              <a:spLocks/>
            </p:cNvSpPr>
            <p:nvPr/>
          </p:nvSpPr>
          <p:spPr>
            <a:xfrm>
              <a:off x="3677724" y="1487460"/>
              <a:ext cx="4459499" cy="451405"/>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wrap="square" rtlCol="0">
              <a:spAutoFit/>
            </a:bodyPr>
            <a:lstStyle/>
            <a:p>
              <a:r>
                <a:rPr lang="en-GB" sz="1600" dirty="0"/>
                <a:t>Title, Authors, Abstract, Keywords</a:t>
              </a:r>
              <a:r>
                <a:rPr lang="en-GB" sz="1600" b="1" dirty="0"/>
                <a:t> </a:t>
              </a:r>
              <a:endParaRPr lang="fr-FR" sz="1600" b="1" dirty="0"/>
            </a:p>
          </p:txBody>
        </p:sp>
        <p:sp>
          <p:nvSpPr>
            <p:cNvPr id="23" name="Flèche : bas 22">
              <a:extLst>
                <a:ext uri="{FF2B5EF4-FFF2-40B4-BE49-F238E27FC236}">
                  <a16:creationId xmlns:a16="http://schemas.microsoft.com/office/drawing/2014/main" id="{006C0231-186D-402B-B194-F1B97647CBDA}"/>
                </a:ext>
              </a:extLst>
            </p:cNvPr>
            <p:cNvSpPr/>
            <p:nvPr/>
          </p:nvSpPr>
          <p:spPr>
            <a:xfrm rot="4030634" flipH="1">
              <a:off x="3321962" y="1556770"/>
              <a:ext cx="144036"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a:p>
          </p:txBody>
        </p:sp>
      </p:grpSp>
      <p:sp>
        <p:nvSpPr>
          <p:cNvPr id="15" name="Rectangle : coins arrondis 14">
            <a:extLst>
              <a:ext uri="{FF2B5EF4-FFF2-40B4-BE49-F238E27FC236}">
                <a16:creationId xmlns:a16="http://schemas.microsoft.com/office/drawing/2014/main" id="{E934C76F-0A3E-44EA-90EF-612D4DD50007}"/>
              </a:ext>
            </a:extLst>
          </p:cNvPr>
          <p:cNvSpPr/>
          <p:nvPr/>
        </p:nvSpPr>
        <p:spPr>
          <a:xfrm>
            <a:off x="1498901" y="3450879"/>
            <a:ext cx="2222197" cy="1571334"/>
          </a:xfrm>
          <a:prstGeom prst="roundRect">
            <a:avLst/>
          </a:prstGeom>
          <a:noFill/>
          <a:ln w="381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a:p>
        </p:txBody>
      </p:sp>
      <p:sp>
        <p:nvSpPr>
          <p:cNvPr id="25" name="Rectangle : coins arrondis 24">
            <a:extLst>
              <a:ext uri="{FF2B5EF4-FFF2-40B4-BE49-F238E27FC236}">
                <a16:creationId xmlns:a16="http://schemas.microsoft.com/office/drawing/2014/main" id="{6B9149FD-5355-4D46-B0DE-963A8AB02D47}"/>
              </a:ext>
            </a:extLst>
          </p:cNvPr>
          <p:cNvSpPr/>
          <p:nvPr/>
        </p:nvSpPr>
        <p:spPr>
          <a:xfrm>
            <a:off x="120666" y="4386152"/>
            <a:ext cx="934411" cy="600164"/>
          </a:xfrm>
          <a:prstGeom prst="roundRect">
            <a:avLst/>
          </a:prstGeom>
          <a:noFill/>
          <a:ln w="381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a:p>
        </p:txBody>
      </p:sp>
      <p:sp>
        <p:nvSpPr>
          <p:cNvPr id="24" name="Flèche : bas 23">
            <a:extLst>
              <a:ext uri="{FF2B5EF4-FFF2-40B4-BE49-F238E27FC236}">
                <a16:creationId xmlns:a16="http://schemas.microsoft.com/office/drawing/2014/main" id="{2BDEF1E9-0A8C-4D14-89E8-9BA7DF87DB58}"/>
              </a:ext>
            </a:extLst>
          </p:cNvPr>
          <p:cNvSpPr/>
          <p:nvPr/>
        </p:nvSpPr>
        <p:spPr>
          <a:xfrm rot="2576695" flipH="1">
            <a:off x="3511309" y="1569722"/>
            <a:ext cx="212109" cy="2381238"/>
          </a:xfrm>
          <a:prstGeom prst="downArrow">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a:p>
        </p:txBody>
      </p:sp>
      <p:sp>
        <p:nvSpPr>
          <p:cNvPr id="30" name="ZoneTexte 29">
            <a:extLst>
              <a:ext uri="{FF2B5EF4-FFF2-40B4-BE49-F238E27FC236}">
                <a16:creationId xmlns:a16="http://schemas.microsoft.com/office/drawing/2014/main" id="{CB358D1D-1B38-451E-9D2D-6C14E089B46E}"/>
              </a:ext>
            </a:extLst>
          </p:cNvPr>
          <p:cNvSpPr txBox="1"/>
          <p:nvPr/>
        </p:nvSpPr>
        <p:spPr>
          <a:xfrm>
            <a:off x="3422444" y="721897"/>
            <a:ext cx="3435556" cy="307777"/>
          </a:xfrm>
          <a:prstGeom prst="rect">
            <a:avLst/>
          </a:prstGeom>
          <a:noFill/>
        </p:spPr>
        <p:txBody>
          <a:bodyPr wrap="none" rtlCol="0">
            <a:spAutoFit/>
          </a:bodyPr>
          <a:lstStyle/>
          <a:p>
            <a:r>
              <a:rPr lang="fr-FR" dirty="0">
                <a:hlinkClick r:id="rId5" tooltip="Persistent link using digital object identifier"/>
              </a:rPr>
              <a:t>https://doi.org/10.1016/j.dib.2023.108906</a:t>
            </a:r>
            <a:endParaRPr lang="fr-FR" dirty="0"/>
          </a:p>
        </p:txBody>
      </p:sp>
      <p:grpSp>
        <p:nvGrpSpPr>
          <p:cNvPr id="4" name="Groupe 3">
            <a:extLst>
              <a:ext uri="{FF2B5EF4-FFF2-40B4-BE49-F238E27FC236}">
                <a16:creationId xmlns:a16="http://schemas.microsoft.com/office/drawing/2014/main" id="{2729DEE9-8AB7-4300-A4FF-963405245259}"/>
              </a:ext>
            </a:extLst>
          </p:cNvPr>
          <p:cNvGrpSpPr/>
          <p:nvPr/>
        </p:nvGrpSpPr>
        <p:grpSpPr>
          <a:xfrm>
            <a:off x="2592265" y="2083215"/>
            <a:ext cx="4300904" cy="1265355"/>
            <a:chOff x="3768411" y="2131231"/>
            <a:chExt cx="5343539" cy="1571021"/>
          </a:xfrm>
        </p:grpSpPr>
        <p:pic>
          <p:nvPicPr>
            <p:cNvPr id="3" name="Image 2">
              <a:extLst>
                <a:ext uri="{FF2B5EF4-FFF2-40B4-BE49-F238E27FC236}">
                  <a16:creationId xmlns:a16="http://schemas.microsoft.com/office/drawing/2014/main" id="{5176A59F-1A9E-4E76-A823-32D3574E15A4}"/>
                </a:ext>
              </a:extLst>
            </p:cNvPr>
            <p:cNvPicPr>
              <a:picLocks noChangeAspect="1"/>
            </p:cNvPicPr>
            <p:nvPr/>
          </p:nvPicPr>
          <p:blipFill>
            <a:blip r:embed="rId6"/>
            <a:stretch>
              <a:fillRect/>
            </a:stretch>
          </p:blipFill>
          <p:spPr>
            <a:xfrm>
              <a:off x="3768411" y="2131231"/>
              <a:ext cx="5343539" cy="1571021"/>
            </a:xfrm>
            <a:prstGeom prst="rect">
              <a:avLst/>
            </a:prstGeom>
          </p:spPr>
        </p:pic>
        <p:sp>
          <p:nvSpPr>
            <p:cNvPr id="17" name="Rectangle : coins arrondis 16">
              <a:extLst>
                <a:ext uri="{FF2B5EF4-FFF2-40B4-BE49-F238E27FC236}">
                  <a16:creationId xmlns:a16="http://schemas.microsoft.com/office/drawing/2014/main" id="{A9BFE1B2-33C3-4B60-A66B-CA08CD4AD227}"/>
                </a:ext>
              </a:extLst>
            </p:cNvPr>
            <p:cNvSpPr/>
            <p:nvPr/>
          </p:nvSpPr>
          <p:spPr>
            <a:xfrm>
              <a:off x="4911090" y="2671019"/>
              <a:ext cx="1085976" cy="34419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a:p>
          </p:txBody>
        </p:sp>
      </p:grpSp>
      <p:sp>
        <p:nvSpPr>
          <p:cNvPr id="21" name="Google Shape;105;p8">
            <a:extLst>
              <a:ext uri="{FF2B5EF4-FFF2-40B4-BE49-F238E27FC236}">
                <a16:creationId xmlns:a16="http://schemas.microsoft.com/office/drawing/2014/main" id="{7F39319F-CA95-4C91-8905-398293CA8E7B}"/>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Exemple de </a:t>
            </a:r>
            <a:r>
              <a:rPr lang="fr-FR" i="1" dirty="0">
                <a:solidFill>
                  <a:prstClr val="black"/>
                </a:solidFill>
              </a:rPr>
              <a:t>Data paper </a:t>
            </a:r>
            <a:r>
              <a:rPr lang="fr-FR" altLang="fr-FR" i="1" dirty="0">
                <a:solidFill>
                  <a:srgbClr val="00B050"/>
                </a:solidFill>
                <a:latin typeface="Oswald" panose="020B0604020202020204" charset="0"/>
              </a:rPr>
              <a:t>Data in Brief</a:t>
            </a:r>
            <a:endParaRPr lang="fr-FR" dirty="0">
              <a:solidFill>
                <a:srgbClr val="0070C0"/>
              </a:solidFill>
            </a:endParaRPr>
          </a:p>
        </p:txBody>
      </p:sp>
    </p:spTree>
    <p:extLst>
      <p:ext uri="{BB962C8B-B14F-4D97-AF65-F5344CB8AC3E}">
        <p14:creationId xmlns:p14="http://schemas.microsoft.com/office/powerpoint/2010/main" val="99211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5;p8">
            <a:extLst>
              <a:ext uri="{FF2B5EF4-FFF2-40B4-BE49-F238E27FC236}">
                <a16:creationId xmlns:a16="http://schemas.microsoft.com/office/drawing/2014/main" id="{9C0F4779-6A07-4BD7-A74D-A9BF3D3F6C1C}"/>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Exemple de </a:t>
            </a:r>
            <a:r>
              <a:rPr lang="fr-FR" i="1" dirty="0">
                <a:solidFill>
                  <a:prstClr val="black"/>
                </a:solidFill>
              </a:rPr>
              <a:t>Data paper </a:t>
            </a:r>
            <a:r>
              <a:rPr lang="fr-FR" altLang="fr-FR" i="1" dirty="0">
                <a:solidFill>
                  <a:srgbClr val="00B050"/>
                </a:solidFill>
                <a:latin typeface="Oswald" panose="020B0604020202020204" charset="0"/>
              </a:rPr>
              <a:t>Data in Brief</a:t>
            </a:r>
            <a:endParaRPr lang="fr-FR" dirty="0">
              <a:solidFill>
                <a:srgbClr val="0070C0"/>
              </a:solidFill>
            </a:endParaRPr>
          </a:p>
        </p:txBody>
      </p:sp>
      <p:pic>
        <p:nvPicPr>
          <p:cNvPr id="7" name="Image 6">
            <a:extLst>
              <a:ext uri="{FF2B5EF4-FFF2-40B4-BE49-F238E27FC236}">
                <a16:creationId xmlns:a16="http://schemas.microsoft.com/office/drawing/2014/main" id="{A1A300BC-53C2-494E-829E-A3EA3EEB43D1}"/>
              </a:ext>
            </a:extLst>
          </p:cNvPr>
          <p:cNvPicPr>
            <a:picLocks noChangeAspect="1"/>
          </p:cNvPicPr>
          <p:nvPr/>
        </p:nvPicPr>
        <p:blipFill>
          <a:blip r:embed="rId3"/>
          <a:stretch>
            <a:fillRect/>
          </a:stretch>
        </p:blipFill>
        <p:spPr>
          <a:xfrm>
            <a:off x="152400" y="666921"/>
            <a:ext cx="4941324" cy="822127"/>
          </a:xfrm>
          <a:prstGeom prst="rect">
            <a:avLst/>
          </a:prstGeom>
        </p:spPr>
      </p:pic>
      <p:pic>
        <p:nvPicPr>
          <p:cNvPr id="8" name="Image 7">
            <a:extLst>
              <a:ext uri="{FF2B5EF4-FFF2-40B4-BE49-F238E27FC236}">
                <a16:creationId xmlns:a16="http://schemas.microsoft.com/office/drawing/2014/main" id="{DDCE68BB-7D33-4AC3-9001-4200BB1524AA}"/>
              </a:ext>
            </a:extLst>
          </p:cNvPr>
          <p:cNvPicPr>
            <a:picLocks noChangeAspect="1"/>
          </p:cNvPicPr>
          <p:nvPr/>
        </p:nvPicPr>
        <p:blipFill>
          <a:blip r:embed="rId4"/>
          <a:stretch>
            <a:fillRect/>
          </a:stretch>
        </p:blipFill>
        <p:spPr>
          <a:xfrm>
            <a:off x="152400" y="1417353"/>
            <a:ext cx="4813139" cy="1582174"/>
          </a:xfrm>
          <a:prstGeom prst="rect">
            <a:avLst/>
          </a:prstGeom>
        </p:spPr>
      </p:pic>
      <p:pic>
        <p:nvPicPr>
          <p:cNvPr id="9" name="Image 8">
            <a:extLst>
              <a:ext uri="{FF2B5EF4-FFF2-40B4-BE49-F238E27FC236}">
                <a16:creationId xmlns:a16="http://schemas.microsoft.com/office/drawing/2014/main" id="{32EF9FBD-83E5-4023-9B02-370A5EC4A02C}"/>
              </a:ext>
            </a:extLst>
          </p:cNvPr>
          <p:cNvPicPr>
            <a:picLocks noChangeAspect="1"/>
          </p:cNvPicPr>
          <p:nvPr/>
        </p:nvPicPr>
        <p:blipFill>
          <a:blip r:embed="rId5"/>
          <a:stretch>
            <a:fillRect/>
          </a:stretch>
        </p:blipFill>
        <p:spPr>
          <a:xfrm>
            <a:off x="170833" y="2973634"/>
            <a:ext cx="4691139" cy="1991905"/>
          </a:xfrm>
          <a:prstGeom prst="rect">
            <a:avLst/>
          </a:prstGeom>
        </p:spPr>
      </p:pic>
      <p:pic>
        <p:nvPicPr>
          <p:cNvPr id="10" name="Image 9">
            <a:extLst>
              <a:ext uri="{FF2B5EF4-FFF2-40B4-BE49-F238E27FC236}">
                <a16:creationId xmlns:a16="http://schemas.microsoft.com/office/drawing/2014/main" id="{DB399CD4-950C-4947-BADB-C0182E787D6F}"/>
              </a:ext>
            </a:extLst>
          </p:cNvPr>
          <p:cNvPicPr>
            <a:picLocks noChangeAspect="1"/>
          </p:cNvPicPr>
          <p:nvPr/>
        </p:nvPicPr>
        <p:blipFill>
          <a:blip r:embed="rId6"/>
          <a:stretch>
            <a:fillRect/>
          </a:stretch>
        </p:blipFill>
        <p:spPr>
          <a:xfrm>
            <a:off x="4855228" y="595059"/>
            <a:ext cx="1964240" cy="4027046"/>
          </a:xfrm>
          <a:prstGeom prst="rect">
            <a:avLst/>
          </a:prstGeom>
        </p:spPr>
      </p:pic>
    </p:spTree>
    <p:extLst>
      <p:ext uri="{BB962C8B-B14F-4D97-AF65-F5344CB8AC3E}">
        <p14:creationId xmlns:p14="http://schemas.microsoft.com/office/powerpoint/2010/main" val="31584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5;p8">
            <a:extLst>
              <a:ext uri="{FF2B5EF4-FFF2-40B4-BE49-F238E27FC236}">
                <a16:creationId xmlns:a16="http://schemas.microsoft.com/office/drawing/2014/main" id="{9C0F4779-6A07-4BD7-A74D-A9BF3D3F6C1C}"/>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Exemple de </a:t>
            </a:r>
            <a:r>
              <a:rPr lang="fr-FR" i="1" dirty="0">
                <a:solidFill>
                  <a:prstClr val="black"/>
                </a:solidFill>
              </a:rPr>
              <a:t>Data paper </a:t>
            </a:r>
            <a:r>
              <a:rPr lang="fr-FR" altLang="fr-FR" i="1" dirty="0">
                <a:solidFill>
                  <a:srgbClr val="00B050"/>
                </a:solidFill>
                <a:latin typeface="Oswald" panose="020B0604020202020204" charset="0"/>
              </a:rPr>
              <a:t>Data in Brief</a:t>
            </a:r>
            <a:endParaRPr lang="fr-FR" dirty="0">
              <a:solidFill>
                <a:srgbClr val="0070C0"/>
              </a:solidFill>
            </a:endParaRPr>
          </a:p>
        </p:txBody>
      </p:sp>
      <p:pic>
        <p:nvPicPr>
          <p:cNvPr id="11" name="Image 10">
            <a:extLst>
              <a:ext uri="{FF2B5EF4-FFF2-40B4-BE49-F238E27FC236}">
                <a16:creationId xmlns:a16="http://schemas.microsoft.com/office/drawing/2014/main" id="{A6833801-E256-4319-BBCF-6342E618C3A8}"/>
              </a:ext>
            </a:extLst>
          </p:cNvPr>
          <p:cNvPicPr>
            <a:picLocks noChangeAspect="1"/>
          </p:cNvPicPr>
          <p:nvPr/>
        </p:nvPicPr>
        <p:blipFill>
          <a:blip r:embed="rId3"/>
          <a:stretch>
            <a:fillRect/>
          </a:stretch>
        </p:blipFill>
        <p:spPr>
          <a:xfrm>
            <a:off x="168166" y="1080459"/>
            <a:ext cx="6102693" cy="2635014"/>
          </a:xfrm>
          <a:prstGeom prst="rect">
            <a:avLst/>
          </a:prstGeom>
        </p:spPr>
      </p:pic>
      <p:sp>
        <p:nvSpPr>
          <p:cNvPr id="12" name="ZoneTexte 11">
            <a:extLst>
              <a:ext uri="{FF2B5EF4-FFF2-40B4-BE49-F238E27FC236}">
                <a16:creationId xmlns:a16="http://schemas.microsoft.com/office/drawing/2014/main" id="{7BE015E5-2491-46DB-AD56-F9432879EFD5}"/>
              </a:ext>
            </a:extLst>
          </p:cNvPr>
          <p:cNvSpPr txBox="1">
            <a:spLocks/>
          </p:cNvSpPr>
          <p:nvPr/>
        </p:nvSpPr>
        <p:spPr>
          <a:xfrm>
            <a:off x="504069" y="4039576"/>
            <a:ext cx="3124573" cy="338554"/>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wrap="none" rtlCol="0">
            <a:spAutoFit/>
          </a:bodyPr>
          <a:lstStyle/>
          <a:p>
            <a:pPr>
              <a:spcBef>
                <a:spcPts val="338"/>
              </a:spcBef>
            </a:pPr>
            <a:r>
              <a:rPr lang="en-GB" sz="1600" dirty="0"/>
              <a:t>Acknowledgements, References</a:t>
            </a:r>
            <a:endParaRPr lang="fr-FR" sz="1600" dirty="0"/>
          </a:p>
        </p:txBody>
      </p:sp>
    </p:spTree>
    <p:extLst>
      <p:ext uri="{BB962C8B-B14F-4D97-AF65-F5344CB8AC3E}">
        <p14:creationId xmlns:p14="http://schemas.microsoft.com/office/powerpoint/2010/main" val="8293974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5;p8">
            <a:extLst>
              <a:ext uri="{FF2B5EF4-FFF2-40B4-BE49-F238E27FC236}">
                <a16:creationId xmlns:a16="http://schemas.microsoft.com/office/drawing/2014/main" id="{9C0F4779-6A07-4BD7-A74D-A9BF3D3F6C1C}"/>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Exemple de Data paper </a:t>
            </a:r>
            <a:r>
              <a:rPr lang="fr-FR" altLang="fr-FR" i="1" dirty="0">
                <a:solidFill>
                  <a:srgbClr val="00B050"/>
                </a:solidFill>
                <a:latin typeface="Oswald" panose="020B0604020202020204" charset="0"/>
              </a:rPr>
              <a:t>Data in Brief</a:t>
            </a:r>
            <a:endParaRPr lang="fr-FR" dirty="0">
              <a:solidFill>
                <a:srgbClr val="0070C0"/>
              </a:solidFill>
            </a:endParaRPr>
          </a:p>
        </p:txBody>
      </p:sp>
      <p:pic>
        <p:nvPicPr>
          <p:cNvPr id="5" name="Image 4">
            <a:extLst>
              <a:ext uri="{FF2B5EF4-FFF2-40B4-BE49-F238E27FC236}">
                <a16:creationId xmlns:a16="http://schemas.microsoft.com/office/drawing/2014/main" id="{351FBDDF-6C59-4AD5-BDE0-379A2320BE38}"/>
              </a:ext>
            </a:extLst>
          </p:cNvPr>
          <p:cNvPicPr>
            <a:picLocks noChangeAspect="1"/>
          </p:cNvPicPr>
          <p:nvPr/>
        </p:nvPicPr>
        <p:blipFill>
          <a:blip r:embed="rId3"/>
          <a:stretch>
            <a:fillRect/>
          </a:stretch>
        </p:blipFill>
        <p:spPr>
          <a:xfrm>
            <a:off x="409327" y="690740"/>
            <a:ext cx="6039345" cy="3857625"/>
          </a:xfrm>
          <a:prstGeom prst="rect">
            <a:avLst/>
          </a:prstGeom>
        </p:spPr>
      </p:pic>
      <p:grpSp>
        <p:nvGrpSpPr>
          <p:cNvPr id="7" name="Groupe 6">
            <a:extLst>
              <a:ext uri="{FF2B5EF4-FFF2-40B4-BE49-F238E27FC236}">
                <a16:creationId xmlns:a16="http://schemas.microsoft.com/office/drawing/2014/main" id="{D943BB2A-F081-477A-8862-9F257BCBF4A6}"/>
              </a:ext>
            </a:extLst>
          </p:cNvPr>
          <p:cNvGrpSpPr/>
          <p:nvPr/>
        </p:nvGrpSpPr>
        <p:grpSpPr>
          <a:xfrm>
            <a:off x="409327" y="2413635"/>
            <a:ext cx="4328928" cy="2550251"/>
            <a:chOff x="545768" y="2368607"/>
            <a:chExt cx="5249878" cy="3114675"/>
          </a:xfrm>
        </p:grpSpPr>
        <p:sp>
          <p:nvSpPr>
            <p:cNvPr id="8" name="Rectangle : coins arrondis 7">
              <a:extLst>
                <a:ext uri="{FF2B5EF4-FFF2-40B4-BE49-F238E27FC236}">
                  <a16:creationId xmlns:a16="http://schemas.microsoft.com/office/drawing/2014/main" id="{2CC45A8E-B3D0-46CD-91DC-356EF5592BB9}"/>
                </a:ext>
              </a:extLst>
            </p:cNvPr>
            <p:cNvSpPr/>
            <p:nvPr/>
          </p:nvSpPr>
          <p:spPr>
            <a:xfrm>
              <a:off x="545768" y="3873383"/>
              <a:ext cx="2214408" cy="1240576"/>
            </a:xfrm>
            <a:prstGeom prst="roundRect">
              <a:avLst/>
            </a:prstGeom>
            <a:noFill/>
            <a:ln w="381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a:p>
          </p:txBody>
        </p:sp>
        <p:grpSp>
          <p:nvGrpSpPr>
            <p:cNvPr id="9" name="Groupe 8">
              <a:extLst>
                <a:ext uri="{FF2B5EF4-FFF2-40B4-BE49-F238E27FC236}">
                  <a16:creationId xmlns:a16="http://schemas.microsoft.com/office/drawing/2014/main" id="{CAD52925-B229-498C-A4ED-2D99F92C4E1A}"/>
                </a:ext>
              </a:extLst>
            </p:cNvPr>
            <p:cNvGrpSpPr/>
            <p:nvPr/>
          </p:nvGrpSpPr>
          <p:grpSpPr>
            <a:xfrm>
              <a:off x="3290043" y="2368607"/>
              <a:ext cx="2505603" cy="3114675"/>
              <a:chOff x="3290043" y="2368607"/>
              <a:chExt cx="2505603" cy="3114675"/>
            </a:xfrm>
          </p:grpSpPr>
          <p:pic>
            <p:nvPicPr>
              <p:cNvPr id="10" name="Image 9">
                <a:extLst>
                  <a:ext uri="{FF2B5EF4-FFF2-40B4-BE49-F238E27FC236}">
                    <a16:creationId xmlns:a16="http://schemas.microsoft.com/office/drawing/2014/main" id="{4545ED58-5DAC-4AED-B06A-7C3620BDA863}"/>
                  </a:ext>
                </a:extLst>
              </p:cNvPr>
              <p:cNvPicPr>
                <a:picLocks noChangeAspect="1"/>
              </p:cNvPicPr>
              <p:nvPr/>
            </p:nvPicPr>
            <p:blipFill>
              <a:blip r:embed="rId4"/>
              <a:stretch>
                <a:fillRect/>
              </a:stretch>
            </p:blipFill>
            <p:spPr>
              <a:xfrm>
                <a:off x="3290043" y="2368607"/>
                <a:ext cx="2497211" cy="3114675"/>
              </a:xfrm>
              <a:prstGeom prst="rect">
                <a:avLst/>
              </a:prstGeom>
              <a:ln w="28575">
                <a:solidFill>
                  <a:srgbClr val="FF66FF"/>
                </a:solidFill>
              </a:ln>
            </p:spPr>
          </p:pic>
          <p:pic>
            <p:nvPicPr>
              <p:cNvPr id="13" name="Image 12">
                <a:extLst>
                  <a:ext uri="{FF2B5EF4-FFF2-40B4-BE49-F238E27FC236}">
                    <a16:creationId xmlns:a16="http://schemas.microsoft.com/office/drawing/2014/main" id="{E48FE272-CDE1-400F-99C5-2E89D029C349}"/>
                  </a:ext>
                </a:extLst>
              </p:cNvPr>
              <p:cNvPicPr>
                <a:picLocks noChangeAspect="1"/>
              </p:cNvPicPr>
              <p:nvPr/>
            </p:nvPicPr>
            <p:blipFill>
              <a:blip r:embed="rId5"/>
              <a:stretch>
                <a:fillRect/>
              </a:stretch>
            </p:blipFill>
            <p:spPr>
              <a:xfrm>
                <a:off x="4900294" y="2670378"/>
                <a:ext cx="895352" cy="2771775"/>
              </a:xfrm>
              <a:prstGeom prst="rect">
                <a:avLst/>
              </a:prstGeom>
              <a:ln w="28575">
                <a:noFill/>
              </a:ln>
            </p:spPr>
          </p:pic>
        </p:grpSp>
      </p:grpSp>
      <p:sp>
        <p:nvSpPr>
          <p:cNvPr id="14" name="Rectangle : coins arrondis 13">
            <a:extLst>
              <a:ext uri="{FF2B5EF4-FFF2-40B4-BE49-F238E27FC236}">
                <a16:creationId xmlns:a16="http://schemas.microsoft.com/office/drawing/2014/main" id="{7514A47E-BBB5-41C7-8BFD-395F1C422D56}"/>
              </a:ext>
            </a:extLst>
          </p:cNvPr>
          <p:cNvSpPr/>
          <p:nvPr/>
        </p:nvSpPr>
        <p:spPr>
          <a:xfrm>
            <a:off x="340075" y="648865"/>
            <a:ext cx="1937455" cy="35940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p>
        </p:txBody>
      </p:sp>
      <p:sp>
        <p:nvSpPr>
          <p:cNvPr id="16" name="Google Shape;105;p8">
            <a:extLst>
              <a:ext uri="{FF2B5EF4-FFF2-40B4-BE49-F238E27FC236}">
                <a16:creationId xmlns:a16="http://schemas.microsoft.com/office/drawing/2014/main" id="{B6014FE3-79F6-4FF7-954F-343F2552F768}"/>
              </a:ext>
            </a:extLst>
          </p:cNvPr>
          <p:cNvSpPr txBox="1">
            <a:spLocks/>
          </p:cNvSpPr>
          <p:nvPr/>
        </p:nvSpPr>
        <p:spPr>
          <a:xfrm>
            <a:off x="4203475" y="756356"/>
            <a:ext cx="2314449" cy="43942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a:buClr>
                <a:srgbClr val="2C3E50"/>
              </a:buClr>
            </a:pPr>
            <a:r>
              <a:rPr lang="fr-FR" altLang="fr-FR" sz="2100" dirty="0">
                <a:solidFill>
                  <a:srgbClr val="212121"/>
                </a:solidFill>
                <a:latin typeface="Oswald" panose="020B0604020202020204" charset="0"/>
              </a:rPr>
              <a:t>Accès aux données</a:t>
            </a:r>
            <a:endParaRPr lang="fr-FR" sz="2100" i="1" dirty="0">
              <a:solidFill>
                <a:srgbClr val="212121"/>
              </a:solidFill>
              <a:latin typeface="Oswald" panose="020B0604020202020204" charset="0"/>
            </a:endParaRPr>
          </a:p>
        </p:txBody>
      </p:sp>
    </p:spTree>
    <p:extLst>
      <p:ext uri="{BB962C8B-B14F-4D97-AF65-F5344CB8AC3E}">
        <p14:creationId xmlns:p14="http://schemas.microsoft.com/office/powerpoint/2010/main" val="11409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5;p8">
            <a:extLst>
              <a:ext uri="{FF2B5EF4-FFF2-40B4-BE49-F238E27FC236}">
                <a16:creationId xmlns:a16="http://schemas.microsoft.com/office/drawing/2014/main" id="{9C0F4779-6A07-4BD7-A74D-A9BF3D3F6C1C}"/>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Exemple de Data paper </a:t>
            </a:r>
            <a:r>
              <a:rPr lang="fr-FR" altLang="fr-FR" i="1" dirty="0">
                <a:solidFill>
                  <a:srgbClr val="00B050"/>
                </a:solidFill>
                <a:latin typeface="Oswald" panose="020B0604020202020204" charset="0"/>
              </a:rPr>
              <a:t>Data in Brief</a:t>
            </a:r>
            <a:endParaRPr lang="fr-FR" dirty="0">
              <a:solidFill>
                <a:srgbClr val="0070C0"/>
              </a:solidFill>
            </a:endParaRPr>
          </a:p>
        </p:txBody>
      </p:sp>
      <p:pic>
        <p:nvPicPr>
          <p:cNvPr id="11" name="Image 10">
            <a:extLst>
              <a:ext uri="{FF2B5EF4-FFF2-40B4-BE49-F238E27FC236}">
                <a16:creationId xmlns:a16="http://schemas.microsoft.com/office/drawing/2014/main" id="{6D704B2E-AF7F-4017-9E7C-ACE0F5820586}"/>
              </a:ext>
            </a:extLst>
          </p:cNvPr>
          <p:cNvPicPr>
            <a:picLocks noChangeAspect="1"/>
          </p:cNvPicPr>
          <p:nvPr/>
        </p:nvPicPr>
        <p:blipFill>
          <a:blip r:embed="rId3"/>
          <a:stretch>
            <a:fillRect/>
          </a:stretch>
        </p:blipFill>
        <p:spPr>
          <a:xfrm>
            <a:off x="174984" y="663838"/>
            <a:ext cx="3076216" cy="3817851"/>
          </a:xfrm>
          <a:prstGeom prst="rect">
            <a:avLst/>
          </a:prstGeom>
        </p:spPr>
      </p:pic>
      <p:pic>
        <p:nvPicPr>
          <p:cNvPr id="12" name="Image 11">
            <a:extLst>
              <a:ext uri="{FF2B5EF4-FFF2-40B4-BE49-F238E27FC236}">
                <a16:creationId xmlns:a16="http://schemas.microsoft.com/office/drawing/2014/main" id="{47665630-B8C6-406C-A090-9F423743D65A}"/>
              </a:ext>
            </a:extLst>
          </p:cNvPr>
          <p:cNvPicPr>
            <a:picLocks noChangeAspect="1"/>
          </p:cNvPicPr>
          <p:nvPr/>
        </p:nvPicPr>
        <p:blipFill>
          <a:blip r:embed="rId4"/>
          <a:stretch>
            <a:fillRect/>
          </a:stretch>
        </p:blipFill>
        <p:spPr>
          <a:xfrm>
            <a:off x="2907791" y="1128888"/>
            <a:ext cx="3921991" cy="2505799"/>
          </a:xfrm>
          <a:prstGeom prst="rect">
            <a:avLst/>
          </a:prstGeom>
        </p:spPr>
      </p:pic>
      <p:pic>
        <p:nvPicPr>
          <p:cNvPr id="15" name="Image 14">
            <a:extLst>
              <a:ext uri="{FF2B5EF4-FFF2-40B4-BE49-F238E27FC236}">
                <a16:creationId xmlns:a16="http://schemas.microsoft.com/office/drawing/2014/main" id="{DEEDCBAF-4C2F-4910-A24F-736AD3CC1085}"/>
              </a:ext>
            </a:extLst>
          </p:cNvPr>
          <p:cNvPicPr>
            <a:picLocks noChangeAspect="1"/>
          </p:cNvPicPr>
          <p:nvPr/>
        </p:nvPicPr>
        <p:blipFill>
          <a:blip r:embed="rId5"/>
          <a:stretch>
            <a:fillRect/>
          </a:stretch>
        </p:blipFill>
        <p:spPr>
          <a:xfrm>
            <a:off x="4051686" y="3349879"/>
            <a:ext cx="2328863" cy="942975"/>
          </a:xfrm>
          <a:prstGeom prst="rect">
            <a:avLst/>
          </a:prstGeom>
          <a:ln w="28575">
            <a:solidFill>
              <a:srgbClr val="FF66FF"/>
            </a:solidFill>
          </a:ln>
        </p:spPr>
      </p:pic>
      <p:grpSp>
        <p:nvGrpSpPr>
          <p:cNvPr id="17" name="Groupe 16">
            <a:extLst>
              <a:ext uri="{FF2B5EF4-FFF2-40B4-BE49-F238E27FC236}">
                <a16:creationId xmlns:a16="http://schemas.microsoft.com/office/drawing/2014/main" id="{6743BF63-7871-4C17-BDA4-2B09243867C1}"/>
              </a:ext>
            </a:extLst>
          </p:cNvPr>
          <p:cNvGrpSpPr/>
          <p:nvPr/>
        </p:nvGrpSpPr>
        <p:grpSpPr>
          <a:xfrm>
            <a:off x="296692" y="4151645"/>
            <a:ext cx="2661306" cy="813017"/>
            <a:chOff x="290229" y="4040815"/>
            <a:chExt cx="3548408" cy="1084022"/>
          </a:xfrm>
        </p:grpSpPr>
        <p:pic>
          <p:nvPicPr>
            <p:cNvPr id="18" name="Image 17">
              <a:extLst>
                <a:ext uri="{FF2B5EF4-FFF2-40B4-BE49-F238E27FC236}">
                  <a16:creationId xmlns:a16="http://schemas.microsoft.com/office/drawing/2014/main" id="{694B516D-3C6F-4C2B-A743-178709CAA265}"/>
                </a:ext>
              </a:extLst>
            </p:cNvPr>
            <p:cNvPicPr>
              <a:picLocks noChangeAspect="1"/>
            </p:cNvPicPr>
            <p:nvPr/>
          </p:nvPicPr>
          <p:blipFill>
            <a:blip r:embed="rId6"/>
            <a:stretch>
              <a:fillRect/>
            </a:stretch>
          </p:blipFill>
          <p:spPr>
            <a:xfrm>
              <a:off x="849067" y="4040815"/>
              <a:ext cx="1879568" cy="585900"/>
            </a:xfrm>
            <a:prstGeom prst="rect">
              <a:avLst/>
            </a:prstGeom>
            <a:ln w="28575">
              <a:solidFill>
                <a:srgbClr val="FF66FF"/>
              </a:solidFill>
            </a:ln>
          </p:spPr>
        </p:pic>
        <p:sp>
          <p:nvSpPr>
            <p:cNvPr id="19" name="ZoneTexte 18">
              <a:extLst>
                <a:ext uri="{FF2B5EF4-FFF2-40B4-BE49-F238E27FC236}">
                  <a16:creationId xmlns:a16="http://schemas.microsoft.com/office/drawing/2014/main" id="{3D6B0BB5-C3C1-4F86-8A50-E6E96BADD1EC}"/>
                </a:ext>
              </a:extLst>
            </p:cNvPr>
            <p:cNvSpPr txBox="1"/>
            <p:nvPr/>
          </p:nvSpPr>
          <p:spPr>
            <a:xfrm>
              <a:off x="290229" y="4714468"/>
              <a:ext cx="3548408" cy="410369"/>
            </a:xfrm>
            <a:prstGeom prst="rect">
              <a:avLst/>
            </a:prstGeom>
            <a:solidFill>
              <a:schemeClr val="bg1"/>
            </a:solidFill>
          </p:spPr>
          <p:txBody>
            <a:bodyPr wrap="none" rtlCol="0">
              <a:spAutoFit/>
            </a:bodyPr>
            <a:lstStyle/>
            <a:p>
              <a:r>
                <a:rPr lang="fr-FR" dirty="0"/>
                <a:t>en ligne depuis 20 janvier 2023</a:t>
              </a:r>
            </a:p>
          </p:txBody>
        </p:sp>
      </p:grpSp>
      <p:sp>
        <p:nvSpPr>
          <p:cNvPr id="20" name="ZoneTexte 19">
            <a:extLst>
              <a:ext uri="{FF2B5EF4-FFF2-40B4-BE49-F238E27FC236}">
                <a16:creationId xmlns:a16="http://schemas.microsoft.com/office/drawing/2014/main" id="{CCCFD976-CE1C-4B52-9F48-F753066BE44E}"/>
              </a:ext>
            </a:extLst>
          </p:cNvPr>
          <p:cNvSpPr txBox="1"/>
          <p:nvPr/>
        </p:nvSpPr>
        <p:spPr>
          <a:xfrm>
            <a:off x="3853395" y="4424635"/>
            <a:ext cx="2829621" cy="307777"/>
          </a:xfrm>
          <a:prstGeom prst="rect">
            <a:avLst/>
          </a:prstGeom>
          <a:noFill/>
        </p:spPr>
        <p:txBody>
          <a:bodyPr wrap="none" rtlCol="0">
            <a:spAutoFit/>
          </a:bodyPr>
          <a:lstStyle/>
          <a:p>
            <a:r>
              <a:rPr lang="fr-FR" dirty="0"/>
              <a:t>en ligne depuis 8 novembre 2022</a:t>
            </a:r>
          </a:p>
        </p:txBody>
      </p:sp>
    </p:spTree>
    <p:extLst>
      <p:ext uri="{BB962C8B-B14F-4D97-AF65-F5344CB8AC3E}">
        <p14:creationId xmlns:p14="http://schemas.microsoft.com/office/powerpoint/2010/main" val="16657820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 name="ZoneTexte 9">
            <a:extLst>
              <a:ext uri="{FF2B5EF4-FFF2-40B4-BE49-F238E27FC236}">
                <a16:creationId xmlns:a16="http://schemas.microsoft.com/office/drawing/2014/main" id="{8CB8EB4A-090F-42DE-830F-3E9BD1C923D3}"/>
              </a:ext>
            </a:extLst>
          </p:cNvPr>
          <p:cNvSpPr txBox="1">
            <a:spLocks/>
          </p:cNvSpPr>
          <p:nvPr/>
        </p:nvSpPr>
        <p:spPr>
          <a:xfrm>
            <a:off x="426988" y="795398"/>
            <a:ext cx="3724598" cy="369332"/>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wrap="square" rtlCol="0">
            <a:spAutoFit/>
          </a:bodyPr>
          <a:lstStyle/>
          <a:p>
            <a:pPr defTabSz="342900">
              <a:buClrTx/>
              <a:defRPr/>
            </a:pPr>
            <a:r>
              <a:rPr lang="en-GB" sz="1800" kern="1200" dirty="0">
                <a:solidFill>
                  <a:prstClr val="black"/>
                </a:solidFill>
                <a:latin typeface="Arial"/>
              </a:rPr>
              <a:t>Title, Authors, Abstract, Keywords</a:t>
            </a:r>
            <a:endParaRPr lang="fr-FR" sz="1800" b="1" kern="1200" dirty="0">
              <a:solidFill>
                <a:prstClr val="black"/>
              </a:solidFill>
              <a:latin typeface="Arial"/>
            </a:endParaRPr>
          </a:p>
        </p:txBody>
      </p:sp>
      <p:sp>
        <p:nvSpPr>
          <p:cNvPr id="22" name="ZoneTexte 21">
            <a:extLst>
              <a:ext uri="{FF2B5EF4-FFF2-40B4-BE49-F238E27FC236}">
                <a16:creationId xmlns:a16="http://schemas.microsoft.com/office/drawing/2014/main" id="{47BDEA22-A74C-43FC-B403-3533D8B73216}"/>
              </a:ext>
            </a:extLst>
          </p:cNvPr>
          <p:cNvSpPr txBox="1">
            <a:spLocks/>
          </p:cNvSpPr>
          <p:nvPr/>
        </p:nvSpPr>
        <p:spPr>
          <a:xfrm>
            <a:off x="426988" y="4163127"/>
            <a:ext cx="3493264" cy="369332"/>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wrap="none" rtlCol="0">
            <a:spAutoFit/>
          </a:bodyPr>
          <a:lstStyle/>
          <a:p>
            <a:pPr defTabSz="342900">
              <a:spcBef>
                <a:spcPts val="338"/>
              </a:spcBef>
              <a:buClrTx/>
              <a:defRPr/>
            </a:pPr>
            <a:r>
              <a:rPr lang="en-GB" sz="1800" kern="1200" dirty="0">
                <a:solidFill>
                  <a:prstClr val="black"/>
                </a:solidFill>
                <a:latin typeface="Arial"/>
              </a:rPr>
              <a:t>Acknowledgements, References</a:t>
            </a:r>
            <a:endParaRPr lang="fr-FR" sz="1800" kern="1200" dirty="0">
              <a:solidFill>
                <a:prstClr val="black"/>
              </a:solidFill>
              <a:latin typeface="Arial"/>
            </a:endParaRPr>
          </a:p>
        </p:txBody>
      </p:sp>
      <p:pic>
        <p:nvPicPr>
          <p:cNvPr id="2" name="Image 1">
            <a:extLst>
              <a:ext uri="{FF2B5EF4-FFF2-40B4-BE49-F238E27FC236}">
                <a16:creationId xmlns:a16="http://schemas.microsoft.com/office/drawing/2014/main" id="{1D044F3C-D2CF-4B7D-A7A6-6E65BF2C22AE}"/>
              </a:ext>
            </a:extLst>
          </p:cNvPr>
          <p:cNvPicPr>
            <a:picLocks noChangeAspect="1"/>
          </p:cNvPicPr>
          <p:nvPr/>
        </p:nvPicPr>
        <p:blipFill>
          <a:blip r:embed="rId3"/>
          <a:stretch>
            <a:fillRect/>
          </a:stretch>
        </p:blipFill>
        <p:spPr>
          <a:xfrm>
            <a:off x="5944783" y="503974"/>
            <a:ext cx="814388" cy="1071563"/>
          </a:xfrm>
          <a:prstGeom prst="rect">
            <a:avLst/>
          </a:prstGeom>
        </p:spPr>
      </p:pic>
      <p:sp>
        <p:nvSpPr>
          <p:cNvPr id="6" name="ZoneTexte 5">
            <a:extLst>
              <a:ext uri="{FF2B5EF4-FFF2-40B4-BE49-F238E27FC236}">
                <a16:creationId xmlns:a16="http://schemas.microsoft.com/office/drawing/2014/main" id="{75E941ED-CC0A-411C-8836-446A2D4DEA05}"/>
              </a:ext>
            </a:extLst>
          </p:cNvPr>
          <p:cNvSpPr txBox="1"/>
          <p:nvPr/>
        </p:nvSpPr>
        <p:spPr>
          <a:xfrm>
            <a:off x="1910860" y="4768151"/>
            <a:ext cx="4441117" cy="276999"/>
          </a:xfrm>
          <a:prstGeom prst="rect">
            <a:avLst/>
          </a:prstGeom>
          <a:noFill/>
        </p:spPr>
        <p:txBody>
          <a:bodyPr wrap="square" rtlCol="0">
            <a:spAutoFit/>
          </a:bodyPr>
          <a:lstStyle/>
          <a:p>
            <a:pPr defTabSz="342900">
              <a:buClrTx/>
              <a:defRPr/>
            </a:pPr>
            <a:r>
              <a:rPr lang="en-US" sz="1200" kern="1200" dirty="0">
                <a:solidFill>
                  <a:prstClr val="black"/>
                </a:solidFill>
                <a:ea typeface="+mn-ea"/>
                <a:cs typeface="+mn-cs"/>
                <a:hlinkClick r:id="rId4"/>
              </a:rPr>
              <a:t>https://esj-journals.onlinelibrary.wiley.com/journal/14401703</a:t>
            </a:r>
          </a:p>
        </p:txBody>
      </p:sp>
      <p:grpSp>
        <p:nvGrpSpPr>
          <p:cNvPr id="26" name="Groupe 25">
            <a:extLst>
              <a:ext uri="{FF2B5EF4-FFF2-40B4-BE49-F238E27FC236}">
                <a16:creationId xmlns:a16="http://schemas.microsoft.com/office/drawing/2014/main" id="{32FA7A2E-3FEA-4AB0-A491-8578C1FE41D3}"/>
              </a:ext>
            </a:extLst>
          </p:cNvPr>
          <p:cNvGrpSpPr>
            <a:grpSpLocks/>
          </p:cNvGrpSpPr>
          <p:nvPr/>
        </p:nvGrpSpPr>
        <p:grpSpPr>
          <a:xfrm>
            <a:off x="680910" y="3696033"/>
            <a:ext cx="5872383" cy="369332"/>
            <a:chOff x="622340" y="4610749"/>
            <a:chExt cx="8810998" cy="656591"/>
          </a:xfrm>
        </p:grpSpPr>
        <p:sp>
          <p:nvSpPr>
            <p:cNvPr id="27" name="ZoneTexte 26">
              <a:extLst>
                <a:ext uri="{FF2B5EF4-FFF2-40B4-BE49-F238E27FC236}">
                  <a16:creationId xmlns:a16="http://schemas.microsoft.com/office/drawing/2014/main" id="{28C9FAE7-4C46-484E-A817-BE45B3BE0643}"/>
                </a:ext>
              </a:extLst>
            </p:cNvPr>
            <p:cNvSpPr txBox="1"/>
            <p:nvPr/>
          </p:nvSpPr>
          <p:spPr>
            <a:xfrm>
              <a:off x="1632904" y="4610749"/>
              <a:ext cx="7800434" cy="656591"/>
            </a:xfrm>
            <a:prstGeom prst="rect">
              <a:avLst/>
            </a:prstGeom>
            <a:noFill/>
          </p:spPr>
          <p:txBody>
            <a:bodyPr wrap="none" rtlCol="0">
              <a:spAutoFit/>
            </a:bodyPr>
            <a:lstStyle/>
            <a:p>
              <a:pPr defTabSz="342900">
                <a:buClrTx/>
                <a:defRPr/>
              </a:pPr>
              <a:r>
                <a:rPr lang="fr-FR" sz="1800" b="1" kern="1200" dirty="0">
                  <a:solidFill>
                    <a:srgbClr val="0066FF"/>
                  </a:solidFill>
                  <a:ea typeface="+mn-ea"/>
                  <a:cs typeface="+mn-cs"/>
                </a:rPr>
                <a:t>Fichiers de données déposés dans 1 entrepôt</a:t>
              </a:r>
            </a:p>
          </p:txBody>
        </p:sp>
        <p:sp>
          <p:nvSpPr>
            <p:cNvPr id="28" name="Flèche droite 5">
              <a:extLst>
                <a:ext uri="{FF2B5EF4-FFF2-40B4-BE49-F238E27FC236}">
                  <a16:creationId xmlns:a16="http://schemas.microsoft.com/office/drawing/2014/main" id="{8ADCC4F1-17AC-4E9F-8D43-B2466553BCA1}"/>
                </a:ext>
              </a:extLst>
            </p:cNvPr>
            <p:cNvSpPr/>
            <p:nvPr/>
          </p:nvSpPr>
          <p:spPr>
            <a:xfrm>
              <a:off x="622340" y="4678212"/>
              <a:ext cx="978407" cy="484632"/>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fr-FR" sz="1013" kern="1200">
                <a:solidFill>
                  <a:prstClr val="white"/>
                </a:solidFill>
                <a:latin typeface="Arial"/>
              </a:endParaRPr>
            </a:p>
          </p:txBody>
        </p:sp>
      </p:grpSp>
      <p:pic>
        <p:nvPicPr>
          <p:cNvPr id="11" name="Image 10">
            <a:extLst>
              <a:ext uri="{FF2B5EF4-FFF2-40B4-BE49-F238E27FC236}">
                <a16:creationId xmlns:a16="http://schemas.microsoft.com/office/drawing/2014/main" id="{6C1EA9C9-1707-489A-ADAF-109D8F2A0AEE}"/>
              </a:ext>
            </a:extLst>
          </p:cNvPr>
          <p:cNvPicPr>
            <a:picLocks noChangeAspect="1"/>
          </p:cNvPicPr>
          <p:nvPr/>
        </p:nvPicPr>
        <p:blipFill>
          <a:blip r:embed="rId5"/>
          <a:stretch>
            <a:fillRect/>
          </a:stretch>
        </p:blipFill>
        <p:spPr>
          <a:xfrm>
            <a:off x="6129398" y="4833871"/>
            <a:ext cx="688321" cy="242477"/>
          </a:xfrm>
          <a:prstGeom prst="rect">
            <a:avLst/>
          </a:prstGeom>
        </p:spPr>
      </p:pic>
      <p:sp>
        <p:nvSpPr>
          <p:cNvPr id="13" name="Google Shape;105;p8">
            <a:extLst>
              <a:ext uri="{FF2B5EF4-FFF2-40B4-BE49-F238E27FC236}">
                <a16:creationId xmlns:a16="http://schemas.microsoft.com/office/drawing/2014/main" id="{27590AC2-6D31-4D10-B75C-242C835F79DF}"/>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Modèle de la revue </a:t>
            </a:r>
            <a:r>
              <a:rPr lang="fr-FR" i="1" dirty="0" err="1">
                <a:solidFill>
                  <a:srgbClr val="00B050"/>
                </a:solidFill>
              </a:rPr>
              <a:t>Ecological</a:t>
            </a:r>
            <a:r>
              <a:rPr lang="fr-FR" i="1" dirty="0">
                <a:solidFill>
                  <a:srgbClr val="00B050"/>
                </a:solidFill>
              </a:rPr>
              <a:t> Research</a:t>
            </a:r>
          </a:p>
        </p:txBody>
      </p:sp>
      <p:sp>
        <p:nvSpPr>
          <p:cNvPr id="14" name="ZoneTexte 13">
            <a:extLst>
              <a:ext uri="{FF2B5EF4-FFF2-40B4-BE49-F238E27FC236}">
                <a16:creationId xmlns:a16="http://schemas.microsoft.com/office/drawing/2014/main" id="{8BDBBFE4-5FDC-467F-850A-873D4B085042}"/>
              </a:ext>
            </a:extLst>
          </p:cNvPr>
          <p:cNvSpPr txBox="1"/>
          <p:nvPr/>
        </p:nvSpPr>
        <p:spPr>
          <a:xfrm>
            <a:off x="408582" y="1218101"/>
            <a:ext cx="5960689" cy="671979"/>
          </a:xfrm>
          <a:prstGeom prst="rect">
            <a:avLst/>
          </a:prstGeom>
          <a:noFill/>
        </p:spPr>
        <p:txBody>
          <a:bodyPr wrap="square" rtlCol="0">
            <a:spAutoFit/>
          </a:bodyPr>
          <a:lstStyle/>
          <a:p>
            <a:pPr algn="just">
              <a:spcBef>
                <a:spcPts val="675"/>
              </a:spcBef>
            </a:pPr>
            <a:r>
              <a:rPr lang="en-US" sz="1800" b="1" dirty="0"/>
              <a:t>Introduction</a:t>
            </a:r>
          </a:p>
          <a:p>
            <a:pPr marL="200020">
              <a:spcBef>
                <a:spcPts val="150"/>
              </a:spcBef>
            </a:pPr>
            <a:r>
              <a:rPr lang="en-US" sz="1800" dirty="0" err="1"/>
              <a:t>Contexte</a:t>
            </a:r>
            <a:r>
              <a:rPr lang="en-US" sz="1800" dirty="0"/>
              <a:t> et </a:t>
            </a:r>
            <a:r>
              <a:rPr lang="en-US" sz="1800" dirty="0">
                <a:solidFill>
                  <a:srgbClr val="00B050"/>
                </a:solidFill>
              </a:rPr>
              <a:t>importance des </a:t>
            </a:r>
            <a:r>
              <a:rPr lang="en-US" sz="1800" dirty="0" err="1">
                <a:solidFill>
                  <a:srgbClr val="00B050"/>
                </a:solidFill>
              </a:rPr>
              <a:t>données</a:t>
            </a:r>
            <a:r>
              <a:rPr lang="en-US" sz="1800" dirty="0">
                <a:solidFill>
                  <a:srgbClr val="00B050"/>
                </a:solidFill>
              </a:rPr>
              <a:t> pour </a:t>
            </a:r>
            <a:r>
              <a:rPr lang="en-US" sz="1800" dirty="0" err="1">
                <a:solidFill>
                  <a:srgbClr val="00B050"/>
                </a:solidFill>
              </a:rPr>
              <a:t>l’écologie</a:t>
            </a:r>
            <a:r>
              <a:rPr lang="en-US" sz="1800" dirty="0"/>
              <a:t>.</a:t>
            </a:r>
            <a:endParaRPr lang="fr-FR" sz="1800" dirty="0">
              <a:solidFill>
                <a:schemeClr val="tx1"/>
              </a:solidFill>
            </a:endParaRPr>
          </a:p>
        </p:txBody>
      </p:sp>
      <p:sp>
        <p:nvSpPr>
          <p:cNvPr id="15" name="ZoneTexte 14">
            <a:extLst>
              <a:ext uri="{FF2B5EF4-FFF2-40B4-BE49-F238E27FC236}">
                <a16:creationId xmlns:a16="http://schemas.microsoft.com/office/drawing/2014/main" id="{C1B75BBD-9079-42F5-802A-61DA879B74FD}"/>
              </a:ext>
            </a:extLst>
          </p:cNvPr>
          <p:cNvSpPr txBox="1"/>
          <p:nvPr/>
        </p:nvSpPr>
        <p:spPr>
          <a:xfrm>
            <a:off x="382894" y="1872935"/>
            <a:ext cx="6376277" cy="1826141"/>
          </a:xfrm>
          <a:prstGeom prst="rect">
            <a:avLst/>
          </a:prstGeom>
          <a:noFill/>
        </p:spPr>
        <p:txBody>
          <a:bodyPr wrap="square" rtlCol="0">
            <a:spAutoFit/>
          </a:bodyPr>
          <a:lstStyle/>
          <a:p>
            <a:pPr algn="just">
              <a:spcBef>
                <a:spcPts val="900"/>
              </a:spcBef>
            </a:pPr>
            <a:r>
              <a:rPr lang="en-US" sz="1800" b="1" dirty="0">
                <a:solidFill>
                  <a:srgbClr val="0066FF"/>
                </a:solidFill>
              </a:rPr>
              <a:t>Data description</a:t>
            </a:r>
          </a:p>
          <a:p>
            <a:pPr algn="just" defTabSz="204783">
              <a:spcBef>
                <a:spcPts val="300"/>
              </a:spcBef>
            </a:pPr>
            <a:r>
              <a:rPr lang="en-US" sz="1500" b="1" dirty="0">
                <a:solidFill>
                  <a:srgbClr val="CC9900"/>
                </a:solidFill>
              </a:rPr>
              <a:t>	</a:t>
            </a:r>
            <a:r>
              <a:rPr lang="en-US" sz="1800" b="1" dirty="0" err="1">
                <a:solidFill>
                  <a:schemeClr val="tx1"/>
                </a:solidFill>
              </a:rPr>
              <a:t>Détail</a:t>
            </a:r>
            <a:r>
              <a:rPr lang="en-US" sz="1800" b="1" dirty="0">
                <a:solidFill>
                  <a:schemeClr val="tx1"/>
                </a:solidFill>
              </a:rPr>
              <a:t> des </a:t>
            </a:r>
            <a:r>
              <a:rPr lang="en-US" sz="1800" b="1" dirty="0" err="1">
                <a:solidFill>
                  <a:schemeClr val="tx1"/>
                </a:solidFill>
              </a:rPr>
              <a:t>méthodes</a:t>
            </a:r>
            <a:r>
              <a:rPr lang="en-US" sz="1800" b="1" dirty="0">
                <a:solidFill>
                  <a:schemeClr val="tx1"/>
                </a:solidFill>
              </a:rPr>
              <a:t> </a:t>
            </a:r>
            <a:r>
              <a:rPr lang="en-US" sz="1800" dirty="0">
                <a:solidFill>
                  <a:schemeClr val="tx1"/>
                </a:solidFill>
              </a:rPr>
              <a:t>de production des </a:t>
            </a:r>
            <a:r>
              <a:rPr lang="en-US" sz="1800" dirty="0" err="1">
                <a:solidFill>
                  <a:schemeClr val="tx1"/>
                </a:solidFill>
              </a:rPr>
              <a:t>données</a:t>
            </a:r>
            <a:r>
              <a:rPr lang="en-US" sz="1800" dirty="0">
                <a:solidFill>
                  <a:schemeClr val="tx1"/>
                </a:solidFill>
              </a:rPr>
              <a:t> : 		</a:t>
            </a:r>
            <a:r>
              <a:rPr lang="en-US" sz="1800" i="1" dirty="0">
                <a:solidFill>
                  <a:schemeClr val="tx1"/>
                </a:solidFill>
              </a:rPr>
              <a:t>	</a:t>
            </a:r>
            <a:r>
              <a:rPr lang="en-US" sz="1600" dirty="0" err="1">
                <a:solidFill>
                  <a:schemeClr val="tx1"/>
                </a:solidFill>
              </a:rPr>
              <a:t>protocoles</a:t>
            </a:r>
            <a:r>
              <a:rPr lang="en-US" sz="1600" dirty="0">
                <a:solidFill>
                  <a:schemeClr val="tx1"/>
                </a:solidFill>
              </a:rPr>
              <a:t>, </a:t>
            </a:r>
            <a:r>
              <a:rPr lang="en-US" sz="1600" dirty="0" err="1">
                <a:solidFill>
                  <a:schemeClr val="tx1"/>
                </a:solidFill>
              </a:rPr>
              <a:t>équipements</a:t>
            </a:r>
            <a:r>
              <a:rPr lang="en-US" sz="1600" dirty="0">
                <a:solidFill>
                  <a:schemeClr val="tx1"/>
                </a:solidFill>
              </a:rPr>
              <a:t>, </a:t>
            </a:r>
            <a:r>
              <a:rPr lang="en-US" sz="1600" dirty="0" err="1">
                <a:solidFill>
                  <a:schemeClr val="tx1"/>
                </a:solidFill>
              </a:rPr>
              <a:t>traitements</a:t>
            </a:r>
            <a:r>
              <a:rPr lang="en-US" sz="1600" dirty="0">
                <a:solidFill>
                  <a:schemeClr val="tx1"/>
                </a:solidFill>
              </a:rPr>
              <a:t>, </a:t>
            </a:r>
            <a:r>
              <a:rPr lang="en-US" sz="1600" dirty="0" err="1">
                <a:solidFill>
                  <a:schemeClr val="tx1"/>
                </a:solidFill>
              </a:rPr>
              <a:t>contrôle</a:t>
            </a:r>
            <a:r>
              <a:rPr lang="en-US" sz="1600" dirty="0">
                <a:solidFill>
                  <a:schemeClr val="tx1"/>
                </a:solidFill>
              </a:rPr>
              <a:t> </a:t>
            </a:r>
            <a:r>
              <a:rPr lang="en-US" sz="1600" dirty="0" err="1">
                <a:solidFill>
                  <a:schemeClr val="tx1"/>
                </a:solidFill>
              </a:rPr>
              <a:t>qualité</a:t>
            </a:r>
            <a:r>
              <a:rPr lang="en-US" sz="1600" dirty="0">
                <a:solidFill>
                  <a:schemeClr val="tx1"/>
                </a:solidFill>
              </a:rPr>
              <a:t>,… </a:t>
            </a:r>
          </a:p>
          <a:p>
            <a:pPr algn="just" defTabSz="204783">
              <a:spcBef>
                <a:spcPts val="450"/>
              </a:spcBef>
            </a:pPr>
            <a:r>
              <a:rPr lang="en-US" sz="1800" b="1" dirty="0">
                <a:solidFill>
                  <a:schemeClr val="tx1"/>
                </a:solidFill>
              </a:rPr>
              <a:t>	Description des </a:t>
            </a:r>
            <a:r>
              <a:rPr lang="en-US" sz="1800" b="1" dirty="0" err="1">
                <a:solidFill>
                  <a:schemeClr val="tx1"/>
                </a:solidFill>
              </a:rPr>
              <a:t>données</a:t>
            </a:r>
            <a:r>
              <a:rPr lang="en-US" sz="1800" b="1" dirty="0">
                <a:solidFill>
                  <a:schemeClr val="tx1"/>
                </a:solidFill>
              </a:rPr>
              <a:t>, </a:t>
            </a:r>
            <a:r>
              <a:rPr lang="en-US" sz="1800" dirty="0">
                <a:solidFill>
                  <a:schemeClr val="tx1"/>
                </a:solidFill>
              </a:rPr>
              <a:t>tableaux et </a:t>
            </a:r>
            <a:r>
              <a:rPr lang="en-US" sz="1800" dirty="0" err="1">
                <a:solidFill>
                  <a:schemeClr val="tx1"/>
                </a:solidFill>
              </a:rPr>
              <a:t>fichiers</a:t>
            </a:r>
            <a:r>
              <a:rPr lang="en-US" sz="1800" dirty="0">
                <a:solidFill>
                  <a:schemeClr val="tx1"/>
                </a:solidFill>
              </a:rPr>
              <a:t> :</a:t>
            </a:r>
          </a:p>
          <a:p>
            <a:pPr marL="204783" algn="just" defTabSz="303602">
              <a:tabLst>
                <a:tab pos="204783" algn="l"/>
              </a:tabLst>
            </a:pPr>
            <a:r>
              <a:rPr lang="en-US" sz="1600" dirty="0">
                <a:solidFill>
                  <a:schemeClr val="tx1"/>
                </a:solidFill>
              </a:rPr>
              <a:t>explication des </a:t>
            </a:r>
            <a:r>
              <a:rPr lang="en-US" sz="1600" dirty="0" err="1">
                <a:solidFill>
                  <a:schemeClr val="tx1"/>
                </a:solidFill>
              </a:rPr>
              <a:t>lignes</a:t>
            </a:r>
            <a:r>
              <a:rPr lang="en-US" sz="1600" dirty="0">
                <a:solidFill>
                  <a:schemeClr val="tx1"/>
                </a:solidFill>
              </a:rPr>
              <a:t> et </a:t>
            </a:r>
            <a:r>
              <a:rPr lang="en-US" sz="1600" dirty="0" err="1">
                <a:solidFill>
                  <a:schemeClr val="tx1"/>
                </a:solidFill>
              </a:rPr>
              <a:t>colones</a:t>
            </a:r>
            <a:r>
              <a:rPr lang="en-US" sz="1600" dirty="0">
                <a:solidFill>
                  <a:schemeClr val="tx1"/>
                </a:solidFill>
              </a:rPr>
              <a:t>, unites de </a:t>
            </a:r>
            <a:r>
              <a:rPr lang="en-US" sz="1600" dirty="0" err="1">
                <a:solidFill>
                  <a:schemeClr val="tx1"/>
                </a:solidFill>
              </a:rPr>
              <a:t>mesure</a:t>
            </a:r>
            <a:r>
              <a:rPr lang="en-US" sz="1600" dirty="0">
                <a:solidFill>
                  <a:schemeClr val="tx1"/>
                </a:solidFill>
              </a:rPr>
              <a:t>, </a:t>
            </a:r>
            <a:r>
              <a:rPr lang="en-US" sz="1600" dirty="0" err="1">
                <a:solidFill>
                  <a:schemeClr val="tx1"/>
                </a:solidFill>
              </a:rPr>
              <a:t>abréviations</a:t>
            </a:r>
            <a:r>
              <a:rPr lang="en-US" sz="1600" dirty="0">
                <a:solidFill>
                  <a:schemeClr val="tx1"/>
                </a:solidFill>
              </a:rPr>
              <a:t>, </a:t>
            </a:r>
            <a:r>
              <a:rPr lang="en-US" sz="1600" dirty="0" err="1">
                <a:solidFill>
                  <a:schemeClr val="tx1"/>
                </a:solidFill>
              </a:rPr>
              <a:t>valeurs</a:t>
            </a:r>
            <a:r>
              <a:rPr lang="en-US" sz="1600" dirty="0">
                <a:solidFill>
                  <a:schemeClr val="tx1"/>
                </a:solidFill>
              </a:rPr>
              <a:t> </a:t>
            </a:r>
            <a:r>
              <a:rPr lang="en-US" sz="1600" dirty="0" err="1">
                <a:solidFill>
                  <a:schemeClr val="tx1"/>
                </a:solidFill>
              </a:rPr>
              <a:t>manquantes</a:t>
            </a:r>
            <a:r>
              <a:rPr lang="en-US" sz="1600" dirty="0">
                <a:solidFill>
                  <a:schemeClr val="tx1"/>
                </a:solidFill>
              </a:rPr>
              <a:t>, </a:t>
            </a:r>
            <a:r>
              <a:rPr lang="en-US" sz="1600" dirty="0" err="1">
                <a:solidFill>
                  <a:schemeClr val="tx1"/>
                </a:solidFill>
              </a:rPr>
              <a:t>abérrantes</a:t>
            </a:r>
            <a:r>
              <a:rPr lang="en-US" sz="1600" dirty="0">
                <a:solidFill>
                  <a:schemeClr val="tx1"/>
                </a:solidFill>
              </a:rPr>
              <a:t>, …</a:t>
            </a:r>
            <a:endParaRPr lang="fr-FR" sz="1600" dirty="0">
              <a:solidFill>
                <a:schemeClr val="tx1"/>
              </a:solidFill>
            </a:endParaRPr>
          </a:p>
        </p:txBody>
      </p:sp>
    </p:spTree>
    <p:extLst>
      <p:ext uri="{BB962C8B-B14F-4D97-AF65-F5344CB8AC3E}">
        <p14:creationId xmlns:p14="http://schemas.microsoft.com/office/powerpoint/2010/main" val="426615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5;p8">
            <a:extLst>
              <a:ext uri="{FF2B5EF4-FFF2-40B4-BE49-F238E27FC236}">
                <a16:creationId xmlns:a16="http://schemas.microsoft.com/office/drawing/2014/main" id="{9C0F4779-6A07-4BD7-A74D-A9BF3D3F6C1C}"/>
              </a:ext>
            </a:extLst>
          </p:cNvPr>
          <p:cNvSpPr txBox="1">
            <a:spLocks/>
          </p:cNvSpPr>
          <p:nvPr/>
        </p:nvSpPr>
        <p:spPr>
          <a:xfrm>
            <a:off x="168166" y="44161"/>
            <a:ext cx="6681951"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Exemple de </a:t>
            </a:r>
            <a:r>
              <a:rPr lang="fr-FR" i="1" dirty="0">
                <a:solidFill>
                  <a:prstClr val="black"/>
                </a:solidFill>
              </a:rPr>
              <a:t>Data paper </a:t>
            </a:r>
            <a:r>
              <a:rPr lang="fr-FR" i="1" dirty="0" err="1">
                <a:solidFill>
                  <a:srgbClr val="00B050"/>
                </a:solidFill>
              </a:rPr>
              <a:t>Ecological</a:t>
            </a:r>
            <a:r>
              <a:rPr lang="fr-FR" i="1" dirty="0">
                <a:solidFill>
                  <a:srgbClr val="00B050"/>
                </a:solidFill>
              </a:rPr>
              <a:t> Research</a:t>
            </a:r>
          </a:p>
        </p:txBody>
      </p:sp>
      <p:grpSp>
        <p:nvGrpSpPr>
          <p:cNvPr id="10" name="Groupe 9">
            <a:extLst>
              <a:ext uri="{FF2B5EF4-FFF2-40B4-BE49-F238E27FC236}">
                <a16:creationId xmlns:a16="http://schemas.microsoft.com/office/drawing/2014/main" id="{F59EAB9C-489C-4884-937C-C19719486AF2}"/>
              </a:ext>
            </a:extLst>
          </p:cNvPr>
          <p:cNvGrpSpPr/>
          <p:nvPr/>
        </p:nvGrpSpPr>
        <p:grpSpPr>
          <a:xfrm>
            <a:off x="165929" y="849848"/>
            <a:ext cx="6554466" cy="1071563"/>
            <a:chOff x="10510" y="19995"/>
            <a:chExt cx="8739288" cy="1428750"/>
          </a:xfrm>
        </p:grpSpPr>
        <p:pic>
          <p:nvPicPr>
            <p:cNvPr id="13" name="Image 12">
              <a:extLst>
                <a:ext uri="{FF2B5EF4-FFF2-40B4-BE49-F238E27FC236}">
                  <a16:creationId xmlns:a16="http://schemas.microsoft.com/office/drawing/2014/main" id="{2150CB83-C568-41DA-B61D-C37AA0043B57}"/>
                </a:ext>
              </a:extLst>
            </p:cNvPr>
            <p:cNvPicPr>
              <a:picLocks noChangeAspect="1"/>
            </p:cNvPicPr>
            <p:nvPr/>
          </p:nvPicPr>
          <p:blipFill>
            <a:blip r:embed="rId3"/>
            <a:stretch>
              <a:fillRect/>
            </a:stretch>
          </p:blipFill>
          <p:spPr>
            <a:xfrm>
              <a:off x="10510" y="19995"/>
              <a:ext cx="5314950" cy="1428750"/>
            </a:xfrm>
            <a:prstGeom prst="rect">
              <a:avLst/>
            </a:prstGeom>
          </p:spPr>
        </p:pic>
        <p:sp>
          <p:nvSpPr>
            <p:cNvPr id="14" name="Rectangle : coins arrondis 13">
              <a:extLst>
                <a:ext uri="{FF2B5EF4-FFF2-40B4-BE49-F238E27FC236}">
                  <a16:creationId xmlns:a16="http://schemas.microsoft.com/office/drawing/2014/main" id="{58B0557A-6F5F-4C4A-8497-9EB0E9013ADA}"/>
                </a:ext>
              </a:extLst>
            </p:cNvPr>
            <p:cNvSpPr/>
            <p:nvPr/>
          </p:nvSpPr>
          <p:spPr>
            <a:xfrm>
              <a:off x="5284109" y="68468"/>
              <a:ext cx="3465689" cy="83154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a:p>
          </p:txBody>
        </p:sp>
      </p:grpSp>
      <p:sp>
        <p:nvSpPr>
          <p:cNvPr id="25" name="ZoneTexte 24">
            <a:extLst>
              <a:ext uri="{FF2B5EF4-FFF2-40B4-BE49-F238E27FC236}">
                <a16:creationId xmlns:a16="http://schemas.microsoft.com/office/drawing/2014/main" id="{872D360F-6FA8-4633-A008-BE591153E819}"/>
              </a:ext>
            </a:extLst>
          </p:cNvPr>
          <p:cNvSpPr txBox="1"/>
          <p:nvPr/>
        </p:nvSpPr>
        <p:spPr>
          <a:xfrm>
            <a:off x="4062192" y="2011815"/>
            <a:ext cx="3037737" cy="2862322"/>
          </a:xfrm>
          <a:prstGeom prst="rect">
            <a:avLst/>
          </a:prstGeom>
          <a:solidFill>
            <a:schemeClr val="bg1"/>
          </a:solidFill>
        </p:spPr>
        <p:txBody>
          <a:bodyPr wrap="square" rtlCol="0">
            <a:spAutoFit/>
          </a:bodyPr>
          <a:lstStyle/>
          <a:p>
            <a:pPr>
              <a:spcAft>
                <a:spcPts val="600"/>
              </a:spcAft>
            </a:pPr>
            <a:r>
              <a:rPr lang="fr-FR" sz="1800" dirty="0"/>
              <a:t>    </a:t>
            </a:r>
            <a:r>
              <a:rPr lang="fr-FR" sz="1600" i="1" dirty="0"/>
              <a:t>Abstract</a:t>
            </a:r>
          </a:p>
          <a:p>
            <a:pPr marL="257168" indent="-257168">
              <a:spcBef>
                <a:spcPts val="600"/>
              </a:spcBef>
              <a:buAutoNum type="arabicPeriod"/>
            </a:pPr>
            <a:r>
              <a:rPr lang="fr-FR" sz="1600" b="1" dirty="0"/>
              <a:t>Introduction</a:t>
            </a:r>
          </a:p>
          <a:p>
            <a:pPr marL="257168" indent="-257168">
              <a:spcBef>
                <a:spcPts val="600"/>
              </a:spcBef>
              <a:buAutoNum type="arabicPeriod"/>
            </a:pPr>
            <a:r>
              <a:rPr lang="fr-FR" sz="1600" b="1" dirty="0">
                <a:solidFill>
                  <a:srgbClr val="0066FF"/>
                </a:solidFill>
              </a:rPr>
              <a:t>Data description</a:t>
            </a:r>
          </a:p>
          <a:p>
            <a:pPr lvl="4" defTabSz="402421">
              <a:spcBef>
                <a:spcPts val="600"/>
              </a:spcBef>
            </a:pPr>
            <a:r>
              <a:rPr lang="fr-FR" sz="1600" dirty="0"/>
              <a:t>	</a:t>
            </a:r>
            <a:r>
              <a:rPr lang="fr-FR" sz="1600" b="1" dirty="0">
                <a:solidFill>
                  <a:srgbClr val="CC9900"/>
                </a:solidFill>
              </a:rPr>
              <a:t>Methods</a:t>
            </a:r>
          </a:p>
          <a:p>
            <a:pPr lvl="4" defTabSz="402421">
              <a:spcBef>
                <a:spcPts val="600"/>
              </a:spcBef>
            </a:pPr>
            <a:r>
              <a:rPr lang="fr-FR" sz="1600" dirty="0"/>
              <a:t>	</a:t>
            </a:r>
            <a:r>
              <a:rPr lang="fr-FR" sz="1600" b="1" dirty="0">
                <a:solidFill>
                  <a:srgbClr val="0066FF"/>
                </a:solidFill>
              </a:rPr>
              <a:t>Data structure</a:t>
            </a:r>
          </a:p>
          <a:p>
            <a:pPr lvl="4" defTabSz="402421">
              <a:spcBef>
                <a:spcPts val="600"/>
              </a:spcBef>
            </a:pPr>
            <a:r>
              <a:rPr lang="fr-FR" sz="1600" b="1" dirty="0">
                <a:solidFill>
                  <a:srgbClr val="FF66FF"/>
                </a:solidFill>
              </a:rPr>
              <a:t>Lien d’accès aux données</a:t>
            </a:r>
          </a:p>
          <a:p>
            <a:endParaRPr lang="fr-FR" sz="1600" i="1" dirty="0"/>
          </a:p>
          <a:p>
            <a:r>
              <a:rPr lang="fr-FR" sz="1500" i="1" dirty="0"/>
              <a:t>         </a:t>
            </a:r>
            <a:r>
              <a:rPr lang="fr-FR" sz="1600" i="1" dirty="0" err="1"/>
              <a:t>Acknowledgements</a:t>
            </a:r>
            <a:endParaRPr lang="fr-FR" sz="1600" i="1" dirty="0"/>
          </a:p>
          <a:p>
            <a:r>
              <a:rPr lang="fr-FR" sz="1600" i="1" dirty="0"/>
              <a:t>        </a:t>
            </a:r>
            <a:r>
              <a:rPr lang="fr-FR" sz="1600" i="1" dirty="0" err="1"/>
              <a:t>References</a:t>
            </a:r>
            <a:endParaRPr lang="fr-FR" sz="1600" i="1" dirty="0"/>
          </a:p>
        </p:txBody>
      </p:sp>
      <p:pic>
        <p:nvPicPr>
          <p:cNvPr id="27" name="Image 26">
            <a:extLst>
              <a:ext uri="{FF2B5EF4-FFF2-40B4-BE49-F238E27FC236}">
                <a16:creationId xmlns:a16="http://schemas.microsoft.com/office/drawing/2014/main" id="{C20B0714-8FAA-4F8D-8FB5-09B94F347617}"/>
              </a:ext>
            </a:extLst>
          </p:cNvPr>
          <p:cNvPicPr>
            <a:picLocks noChangeAspect="1"/>
          </p:cNvPicPr>
          <p:nvPr/>
        </p:nvPicPr>
        <p:blipFill>
          <a:blip r:embed="rId4"/>
          <a:stretch>
            <a:fillRect/>
          </a:stretch>
        </p:blipFill>
        <p:spPr>
          <a:xfrm>
            <a:off x="270453" y="1975376"/>
            <a:ext cx="3599826" cy="3007532"/>
          </a:xfrm>
          <a:prstGeom prst="rect">
            <a:avLst/>
          </a:prstGeom>
          <a:ln>
            <a:solidFill>
              <a:srgbClr val="0070C0"/>
            </a:solidFill>
          </a:ln>
        </p:spPr>
      </p:pic>
      <p:cxnSp>
        <p:nvCxnSpPr>
          <p:cNvPr id="24" name="Connecteur droit avec flèche 23">
            <a:extLst>
              <a:ext uri="{FF2B5EF4-FFF2-40B4-BE49-F238E27FC236}">
                <a16:creationId xmlns:a16="http://schemas.microsoft.com/office/drawing/2014/main" id="{862BC16E-BE58-440E-B832-8C0406FB8D82}"/>
              </a:ext>
            </a:extLst>
          </p:cNvPr>
          <p:cNvCxnSpPr>
            <a:cxnSpLocks/>
          </p:cNvCxnSpPr>
          <p:nvPr/>
        </p:nvCxnSpPr>
        <p:spPr>
          <a:xfrm flipH="1">
            <a:off x="3843702" y="4021255"/>
            <a:ext cx="623841" cy="55886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2" name="Rectangle : coins arrondis 21">
            <a:extLst>
              <a:ext uri="{FF2B5EF4-FFF2-40B4-BE49-F238E27FC236}">
                <a16:creationId xmlns:a16="http://schemas.microsoft.com/office/drawing/2014/main" id="{21F88EA4-382B-4573-9BCC-872C07A1B323}"/>
              </a:ext>
            </a:extLst>
          </p:cNvPr>
          <p:cNvSpPr/>
          <p:nvPr/>
        </p:nvSpPr>
        <p:spPr>
          <a:xfrm>
            <a:off x="217223" y="4616825"/>
            <a:ext cx="3653056" cy="370202"/>
          </a:xfrm>
          <a:prstGeom prst="roundRect">
            <a:avLst/>
          </a:pr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a:p>
        </p:txBody>
      </p:sp>
      <p:pic>
        <p:nvPicPr>
          <p:cNvPr id="28" name="Image 27">
            <a:extLst>
              <a:ext uri="{FF2B5EF4-FFF2-40B4-BE49-F238E27FC236}">
                <a16:creationId xmlns:a16="http://schemas.microsoft.com/office/drawing/2014/main" id="{256B1681-6B20-4A34-9BB9-A3A1D2C618B0}"/>
              </a:ext>
            </a:extLst>
          </p:cNvPr>
          <p:cNvPicPr>
            <a:picLocks noChangeAspect="1"/>
          </p:cNvPicPr>
          <p:nvPr/>
        </p:nvPicPr>
        <p:blipFill>
          <a:blip r:embed="rId5"/>
          <a:stretch>
            <a:fillRect/>
          </a:stretch>
        </p:blipFill>
        <p:spPr>
          <a:xfrm>
            <a:off x="5944783" y="503974"/>
            <a:ext cx="814388" cy="1071563"/>
          </a:xfrm>
          <a:prstGeom prst="rect">
            <a:avLst/>
          </a:prstGeom>
        </p:spPr>
      </p:pic>
      <p:cxnSp>
        <p:nvCxnSpPr>
          <p:cNvPr id="26" name="Connecteur droit avec flèche 25">
            <a:extLst>
              <a:ext uri="{FF2B5EF4-FFF2-40B4-BE49-F238E27FC236}">
                <a16:creationId xmlns:a16="http://schemas.microsoft.com/office/drawing/2014/main" id="{2C344BEA-C7AA-4CFC-A778-2F46692C5AE2}"/>
              </a:ext>
            </a:extLst>
          </p:cNvPr>
          <p:cNvCxnSpPr>
            <a:cxnSpLocks/>
          </p:cNvCxnSpPr>
          <p:nvPr/>
        </p:nvCxnSpPr>
        <p:spPr>
          <a:xfrm flipH="1" flipV="1">
            <a:off x="3834223" y="2153303"/>
            <a:ext cx="470171" cy="381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50337339-642E-469D-9F95-ED1F5E94C1EE}"/>
              </a:ext>
            </a:extLst>
          </p:cNvPr>
          <p:cNvSpPr txBox="1"/>
          <p:nvPr/>
        </p:nvSpPr>
        <p:spPr>
          <a:xfrm>
            <a:off x="4598204" y="1370431"/>
            <a:ext cx="2370155" cy="507831"/>
          </a:xfrm>
          <a:prstGeom prst="rect">
            <a:avLst/>
          </a:prstGeom>
          <a:noFill/>
        </p:spPr>
        <p:txBody>
          <a:bodyPr wrap="square" rtlCol="0">
            <a:spAutoFit/>
          </a:bodyPr>
          <a:lstStyle/>
          <a:p>
            <a:r>
              <a:rPr lang="fr-FR" sz="900" dirty="0">
                <a:hlinkClick r:id="rId6"/>
              </a:rPr>
              <a:t>https://esj-journals.onlinelibrary.wiley.com/doi/10.1111/1440-1703.12315</a:t>
            </a:r>
            <a:r>
              <a:rPr lang="fr-FR" sz="900" dirty="0"/>
              <a:t>  </a:t>
            </a:r>
          </a:p>
        </p:txBody>
      </p:sp>
    </p:spTree>
    <p:extLst>
      <p:ext uri="{BB962C8B-B14F-4D97-AF65-F5344CB8AC3E}">
        <p14:creationId xmlns:p14="http://schemas.microsoft.com/office/powerpoint/2010/main" val="27295127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5;p8">
            <a:extLst>
              <a:ext uri="{FF2B5EF4-FFF2-40B4-BE49-F238E27FC236}">
                <a16:creationId xmlns:a16="http://schemas.microsoft.com/office/drawing/2014/main" id="{9C0F4779-6A07-4BD7-A74D-A9BF3D3F6C1C}"/>
              </a:ext>
            </a:extLst>
          </p:cNvPr>
          <p:cNvSpPr txBox="1">
            <a:spLocks/>
          </p:cNvSpPr>
          <p:nvPr/>
        </p:nvSpPr>
        <p:spPr>
          <a:xfrm>
            <a:off x="168166" y="44161"/>
            <a:ext cx="6681951"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Exemple de </a:t>
            </a:r>
            <a:r>
              <a:rPr lang="fr-FR" i="1" dirty="0">
                <a:solidFill>
                  <a:prstClr val="black"/>
                </a:solidFill>
              </a:rPr>
              <a:t>Data paper </a:t>
            </a:r>
            <a:r>
              <a:rPr lang="fr-FR" i="1" dirty="0" err="1">
                <a:solidFill>
                  <a:srgbClr val="00B050"/>
                </a:solidFill>
              </a:rPr>
              <a:t>Ecological</a:t>
            </a:r>
            <a:r>
              <a:rPr lang="fr-FR" i="1" dirty="0">
                <a:solidFill>
                  <a:srgbClr val="00B050"/>
                </a:solidFill>
              </a:rPr>
              <a:t> Research</a:t>
            </a:r>
          </a:p>
        </p:txBody>
      </p:sp>
      <p:pic>
        <p:nvPicPr>
          <p:cNvPr id="28" name="Image 27">
            <a:extLst>
              <a:ext uri="{FF2B5EF4-FFF2-40B4-BE49-F238E27FC236}">
                <a16:creationId xmlns:a16="http://schemas.microsoft.com/office/drawing/2014/main" id="{256B1681-6B20-4A34-9BB9-A3A1D2C618B0}"/>
              </a:ext>
            </a:extLst>
          </p:cNvPr>
          <p:cNvPicPr>
            <a:picLocks noChangeAspect="1"/>
          </p:cNvPicPr>
          <p:nvPr/>
        </p:nvPicPr>
        <p:blipFill>
          <a:blip r:embed="rId3"/>
          <a:stretch>
            <a:fillRect/>
          </a:stretch>
        </p:blipFill>
        <p:spPr>
          <a:xfrm>
            <a:off x="5944783" y="503974"/>
            <a:ext cx="814388" cy="1071563"/>
          </a:xfrm>
          <a:prstGeom prst="rect">
            <a:avLst/>
          </a:prstGeom>
        </p:spPr>
      </p:pic>
      <p:pic>
        <p:nvPicPr>
          <p:cNvPr id="30" name="Image 29">
            <a:extLst>
              <a:ext uri="{FF2B5EF4-FFF2-40B4-BE49-F238E27FC236}">
                <a16:creationId xmlns:a16="http://schemas.microsoft.com/office/drawing/2014/main" id="{BDC7BC13-E9EB-4904-A471-099EE079B2BB}"/>
              </a:ext>
            </a:extLst>
          </p:cNvPr>
          <p:cNvPicPr>
            <a:picLocks noChangeAspect="1"/>
          </p:cNvPicPr>
          <p:nvPr/>
        </p:nvPicPr>
        <p:blipFill>
          <a:blip r:embed="rId4"/>
          <a:stretch>
            <a:fillRect/>
          </a:stretch>
        </p:blipFill>
        <p:spPr>
          <a:xfrm>
            <a:off x="176050" y="752525"/>
            <a:ext cx="3986213" cy="1071563"/>
          </a:xfrm>
          <a:prstGeom prst="rect">
            <a:avLst/>
          </a:prstGeom>
        </p:spPr>
      </p:pic>
      <p:sp>
        <p:nvSpPr>
          <p:cNvPr id="32" name="ZoneTexte 31">
            <a:extLst>
              <a:ext uri="{FF2B5EF4-FFF2-40B4-BE49-F238E27FC236}">
                <a16:creationId xmlns:a16="http://schemas.microsoft.com/office/drawing/2014/main" id="{C6B8715C-1216-4C66-A28F-0930ABBAC1E0}"/>
              </a:ext>
            </a:extLst>
          </p:cNvPr>
          <p:cNvSpPr txBox="1"/>
          <p:nvPr/>
        </p:nvSpPr>
        <p:spPr>
          <a:xfrm>
            <a:off x="4598204" y="1370431"/>
            <a:ext cx="2370155" cy="507831"/>
          </a:xfrm>
          <a:prstGeom prst="rect">
            <a:avLst/>
          </a:prstGeom>
          <a:noFill/>
        </p:spPr>
        <p:txBody>
          <a:bodyPr wrap="square" rtlCol="0">
            <a:spAutoFit/>
          </a:bodyPr>
          <a:lstStyle/>
          <a:p>
            <a:r>
              <a:rPr lang="fr-FR" sz="900" dirty="0">
                <a:hlinkClick r:id="rId5"/>
              </a:rPr>
              <a:t>https://esj-journals.onlinelibrary.wiley.com/doi/10.1111/1440-1703.12315</a:t>
            </a:r>
            <a:r>
              <a:rPr lang="fr-FR" sz="900" dirty="0"/>
              <a:t>  </a:t>
            </a:r>
          </a:p>
        </p:txBody>
      </p:sp>
      <p:pic>
        <p:nvPicPr>
          <p:cNvPr id="33" name="Image 32">
            <a:extLst>
              <a:ext uri="{FF2B5EF4-FFF2-40B4-BE49-F238E27FC236}">
                <a16:creationId xmlns:a16="http://schemas.microsoft.com/office/drawing/2014/main" id="{6EEE2E8E-8515-49EF-BB01-AD1AD1BAD4FF}"/>
              </a:ext>
            </a:extLst>
          </p:cNvPr>
          <p:cNvPicPr>
            <a:picLocks noChangeAspect="1"/>
          </p:cNvPicPr>
          <p:nvPr/>
        </p:nvPicPr>
        <p:blipFill>
          <a:blip r:embed="rId6"/>
          <a:stretch>
            <a:fillRect/>
          </a:stretch>
        </p:blipFill>
        <p:spPr>
          <a:xfrm>
            <a:off x="168271" y="1937269"/>
            <a:ext cx="3830121" cy="2633584"/>
          </a:xfrm>
          <a:prstGeom prst="rect">
            <a:avLst/>
          </a:prstGeom>
        </p:spPr>
      </p:pic>
      <p:grpSp>
        <p:nvGrpSpPr>
          <p:cNvPr id="34" name="Groupe 33">
            <a:extLst>
              <a:ext uri="{FF2B5EF4-FFF2-40B4-BE49-F238E27FC236}">
                <a16:creationId xmlns:a16="http://schemas.microsoft.com/office/drawing/2014/main" id="{869DB69C-AD83-495A-B720-DF7C6BFE17D6}"/>
              </a:ext>
            </a:extLst>
          </p:cNvPr>
          <p:cNvGrpSpPr/>
          <p:nvPr/>
        </p:nvGrpSpPr>
        <p:grpSpPr>
          <a:xfrm>
            <a:off x="1744765" y="2067973"/>
            <a:ext cx="3986213" cy="2829564"/>
            <a:chOff x="1873413" y="1560278"/>
            <a:chExt cx="4182997" cy="3337173"/>
          </a:xfrm>
        </p:grpSpPr>
        <p:pic>
          <p:nvPicPr>
            <p:cNvPr id="35" name="Image 34">
              <a:extLst>
                <a:ext uri="{FF2B5EF4-FFF2-40B4-BE49-F238E27FC236}">
                  <a16:creationId xmlns:a16="http://schemas.microsoft.com/office/drawing/2014/main" id="{C57CFD8B-2A9C-4F3A-A4B3-510950A4E14B}"/>
                </a:ext>
              </a:extLst>
            </p:cNvPr>
            <p:cNvPicPr>
              <a:picLocks noChangeAspect="1"/>
            </p:cNvPicPr>
            <p:nvPr/>
          </p:nvPicPr>
          <p:blipFill>
            <a:blip r:embed="rId7"/>
            <a:stretch>
              <a:fillRect/>
            </a:stretch>
          </p:blipFill>
          <p:spPr>
            <a:xfrm>
              <a:off x="1873413" y="1560278"/>
              <a:ext cx="1960356" cy="274747"/>
            </a:xfrm>
            <a:prstGeom prst="rect">
              <a:avLst/>
            </a:prstGeom>
          </p:spPr>
        </p:pic>
        <p:pic>
          <p:nvPicPr>
            <p:cNvPr id="36" name="Image 35">
              <a:extLst>
                <a:ext uri="{FF2B5EF4-FFF2-40B4-BE49-F238E27FC236}">
                  <a16:creationId xmlns:a16="http://schemas.microsoft.com/office/drawing/2014/main" id="{19B71743-B658-4F66-8786-E89002007B02}"/>
                </a:ext>
              </a:extLst>
            </p:cNvPr>
            <p:cNvPicPr>
              <a:picLocks noChangeAspect="1"/>
            </p:cNvPicPr>
            <p:nvPr/>
          </p:nvPicPr>
          <p:blipFill>
            <a:blip r:embed="rId8"/>
            <a:stretch>
              <a:fillRect/>
            </a:stretch>
          </p:blipFill>
          <p:spPr>
            <a:xfrm>
              <a:off x="1946863" y="1812050"/>
              <a:ext cx="4109547" cy="3085401"/>
            </a:xfrm>
            <a:prstGeom prst="rect">
              <a:avLst/>
            </a:prstGeom>
          </p:spPr>
        </p:pic>
      </p:grpSp>
      <p:pic>
        <p:nvPicPr>
          <p:cNvPr id="37" name="Image 36">
            <a:extLst>
              <a:ext uri="{FF2B5EF4-FFF2-40B4-BE49-F238E27FC236}">
                <a16:creationId xmlns:a16="http://schemas.microsoft.com/office/drawing/2014/main" id="{B579AE90-32E1-4BEB-BD1B-FC67C19CF1CF}"/>
              </a:ext>
            </a:extLst>
          </p:cNvPr>
          <p:cNvPicPr>
            <a:picLocks noChangeAspect="1"/>
          </p:cNvPicPr>
          <p:nvPr/>
        </p:nvPicPr>
        <p:blipFill>
          <a:blip r:embed="rId9"/>
          <a:stretch>
            <a:fillRect/>
          </a:stretch>
        </p:blipFill>
        <p:spPr>
          <a:xfrm>
            <a:off x="887356" y="3870830"/>
            <a:ext cx="2841152" cy="1207489"/>
          </a:xfrm>
          <a:prstGeom prst="rect">
            <a:avLst/>
          </a:prstGeom>
          <a:ln w="28575">
            <a:solidFill>
              <a:srgbClr val="00B050"/>
            </a:solidFill>
          </a:ln>
        </p:spPr>
      </p:pic>
      <p:pic>
        <p:nvPicPr>
          <p:cNvPr id="38" name="Image 37">
            <a:extLst>
              <a:ext uri="{FF2B5EF4-FFF2-40B4-BE49-F238E27FC236}">
                <a16:creationId xmlns:a16="http://schemas.microsoft.com/office/drawing/2014/main" id="{0AA8E35D-3925-46D0-BF85-04CC221E4C23}"/>
              </a:ext>
            </a:extLst>
          </p:cNvPr>
          <p:cNvPicPr>
            <a:picLocks noChangeAspect="1"/>
          </p:cNvPicPr>
          <p:nvPr/>
        </p:nvPicPr>
        <p:blipFill>
          <a:blip r:embed="rId10"/>
          <a:stretch>
            <a:fillRect/>
          </a:stretch>
        </p:blipFill>
        <p:spPr>
          <a:xfrm>
            <a:off x="3876639" y="2314900"/>
            <a:ext cx="2926680" cy="2432859"/>
          </a:xfrm>
          <a:prstGeom prst="rect">
            <a:avLst/>
          </a:prstGeom>
          <a:ln w="28575">
            <a:solidFill>
              <a:srgbClr val="00B050"/>
            </a:solidFill>
          </a:ln>
        </p:spPr>
      </p:pic>
    </p:spTree>
    <p:extLst>
      <p:ext uri="{BB962C8B-B14F-4D97-AF65-F5344CB8AC3E}">
        <p14:creationId xmlns:p14="http://schemas.microsoft.com/office/powerpoint/2010/main" val="386335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up)">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up)">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DA17040B-E6A2-4B9F-A6E1-27433F320DBA}"/>
              </a:ext>
            </a:extLst>
          </p:cNvPr>
          <p:cNvPicPr>
            <a:picLocks noChangeAspect="1"/>
          </p:cNvPicPr>
          <p:nvPr/>
        </p:nvPicPr>
        <p:blipFill>
          <a:blip r:embed="rId3"/>
          <a:stretch>
            <a:fillRect/>
          </a:stretch>
        </p:blipFill>
        <p:spPr>
          <a:xfrm>
            <a:off x="5249515" y="1588258"/>
            <a:ext cx="1393254" cy="1393254"/>
          </a:xfrm>
          <a:prstGeom prst="rect">
            <a:avLst/>
          </a:prstGeom>
        </p:spPr>
      </p:pic>
      <p:sp>
        <p:nvSpPr>
          <p:cNvPr id="4" name="ZoneTexte 3">
            <a:extLst>
              <a:ext uri="{FF2B5EF4-FFF2-40B4-BE49-F238E27FC236}">
                <a16:creationId xmlns:a16="http://schemas.microsoft.com/office/drawing/2014/main" id="{E633B23B-F4CD-4534-84B6-CEFBCB05023F}"/>
              </a:ext>
            </a:extLst>
          </p:cNvPr>
          <p:cNvSpPr txBox="1"/>
          <p:nvPr/>
        </p:nvSpPr>
        <p:spPr>
          <a:xfrm>
            <a:off x="360000" y="900000"/>
            <a:ext cx="6318000" cy="43088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lvl="0">
              <a:spcAft>
                <a:spcPts val="0"/>
              </a:spcAft>
              <a:buClrTx/>
              <a:buFont typeface="Wingdings" panose="05000000000000000000" pitchFamily="2" charset="2"/>
              <a:buChar char="§"/>
              <a:defRPr/>
            </a:pPr>
            <a:r>
              <a:rPr lang="fr-FR" sz="2200" dirty="0">
                <a:solidFill>
                  <a:srgbClr val="0066FF"/>
                </a:solidFill>
              </a:rPr>
              <a:t>Vos données ont de la valeur</a:t>
            </a:r>
            <a:endParaRPr kumimoji="0" lang="fr-FR" sz="2200" b="0" i="0" u="none" strike="noStrike" kern="1200" cap="none" spc="0" normalizeH="0" baseline="0" noProof="0" dirty="0">
              <a:ln>
                <a:noFill/>
              </a:ln>
              <a:solidFill>
                <a:srgbClr val="0066FF"/>
              </a:solidFill>
              <a:effectLst/>
              <a:uLnTx/>
              <a:uFillTx/>
              <a:latin typeface="Arial"/>
            </a:endParaRPr>
          </a:p>
        </p:txBody>
      </p:sp>
      <p:sp>
        <p:nvSpPr>
          <p:cNvPr id="8" name="Rectangle 7">
            <a:extLst>
              <a:ext uri="{FF2B5EF4-FFF2-40B4-BE49-F238E27FC236}">
                <a16:creationId xmlns:a16="http://schemas.microsoft.com/office/drawing/2014/main" id="{9CA0EB91-2DC1-466E-9441-9C8E16B3FEC4}"/>
              </a:ext>
            </a:extLst>
          </p:cNvPr>
          <p:cNvSpPr/>
          <p:nvPr/>
        </p:nvSpPr>
        <p:spPr>
          <a:xfrm>
            <a:off x="723237" y="1372330"/>
            <a:ext cx="6025807" cy="1079783"/>
          </a:xfrm>
          <a:prstGeom prst="rect">
            <a:avLst/>
          </a:prstGeom>
        </p:spPr>
        <p:txBody>
          <a:bodyPr wrap="square">
            <a:spAutoFit/>
          </a:bodyPr>
          <a:lstStyle/>
          <a:p>
            <a:pPr defTabSz="342892">
              <a:spcBef>
                <a:spcPts val="450"/>
              </a:spcBef>
              <a:buClr>
                <a:srgbClr val="E2007A">
                  <a:lumMod val="60000"/>
                  <a:lumOff val="40000"/>
                </a:srgbClr>
              </a:buClr>
              <a:tabLst>
                <a:tab pos="271457" algn="l"/>
              </a:tabLst>
              <a:defRPr/>
            </a:pPr>
            <a:r>
              <a:rPr lang="fr-FR" sz="2000" kern="1200" dirty="0">
                <a:solidFill>
                  <a:prstClr val="black"/>
                </a:solidFill>
                <a:ea typeface="+mn-ea"/>
                <a:cs typeface="+mn-cs"/>
              </a:rPr>
              <a:t>Vous produisez des données de recherche qui peuvent intéresser d’autres scientifiques ….</a:t>
            </a:r>
          </a:p>
          <a:p>
            <a:pPr defTabSz="342892">
              <a:spcBef>
                <a:spcPts val="450"/>
              </a:spcBef>
              <a:buClr>
                <a:srgbClr val="E2007A">
                  <a:lumMod val="60000"/>
                  <a:lumOff val="40000"/>
                </a:srgbClr>
              </a:buClr>
              <a:tabLst>
                <a:tab pos="271457" algn="l"/>
              </a:tabLst>
              <a:defRPr/>
            </a:pPr>
            <a:r>
              <a:rPr lang="fr-FR" sz="2000" kern="1200" dirty="0">
                <a:solidFill>
                  <a:prstClr val="black"/>
                </a:solidFill>
                <a:ea typeface="+mn-ea"/>
                <a:cs typeface="+mn-cs"/>
              </a:rPr>
              <a:t>mais aussi d’autres types d’acteurs….</a:t>
            </a:r>
            <a:endParaRPr lang="fr-FR" sz="2000" kern="1200" dirty="0">
              <a:solidFill>
                <a:schemeClr val="accent3"/>
              </a:solidFill>
              <a:ea typeface="+mn-ea"/>
              <a:cs typeface="+mn-cs"/>
            </a:endParaRPr>
          </a:p>
        </p:txBody>
      </p:sp>
      <p:grpSp>
        <p:nvGrpSpPr>
          <p:cNvPr id="2" name="Groupe 1">
            <a:extLst>
              <a:ext uri="{FF2B5EF4-FFF2-40B4-BE49-F238E27FC236}">
                <a16:creationId xmlns:a16="http://schemas.microsoft.com/office/drawing/2014/main" id="{14658937-44A2-4471-9AFC-6E290ED25377}"/>
              </a:ext>
            </a:extLst>
          </p:cNvPr>
          <p:cNvGrpSpPr/>
          <p:nvPr/>
        </p:nvGrpSpPr>
        <p:grpSpPr>
          <a:xfrm>
            <a:off x="901572" y="2536129"/>
            <a:ext cx="4298182" cy="2055224"/>
            <a:chOff x="901572" y="2536129"/>
            <a:chExt cx="4298182" cy="2055224"/>
          </a:xfrm>
        </p:grpSpPr>
        <p:pic>
          <p:nvPicPr>
            <p:cNvPr id="14" name="Image 13">
              <a:extLst>
                <a:ext uri="{FF2B5EF4-FFF2-40B4-BE49-F238E27FC236}">
                  <a16:creationId xmlns:a16="http://schemas.microsoft.com/office/drawing/2014/main" id="{7AD12E3D-F21D-4484-93D2-FBCC9331F180}"/>
                </a:ext>
              </a:extLst>
            </p:cNvPr>
            <p:cNvPicPr>
              <a:picLocks noChangeAspect="1"/>
            </p:cNvPicPr>
            <p:nvPr/>
          </p:nvPicPr>
          <p:blipFill>
            <a:blip r:embed="rId4"/>
            <a:stretch>
              <a:fillRect/>
            </a:stretch>
          </p:blipFill>
          <p:spPr>
            <a:xfrm>
              <a:off x="901572" y="2571048"/>
              <a:ext cx="1599572" cy="838175"/>
            </a:xfrm>
            <a:prstGeom prst="rect">
              <a:avLst/>
            </a:prstGeom>
          </p:spPr>
        </p:pic>
        <p:pic>
          <p:nvPicPr>
            <p:cNvPr id="15" name="Image 14">
              <a:extLst>
                <a:ext uri="{FF2B5EF4-FFF2-40B4-BE49-F238E27FC236}">
                  <a16:creationId xmlns:a16="http://schemas.microsoft.com/office/drawing/2014/main" id="{A5AFFF58-1D6C-4A00-B8FE-EDD9611705E2}"/>
                </a:ext>
              </a:extLst>
            </p:cNvPr>
            <p:cNvPicPr>
              <a:picLocks noChangeAspect="1"/>
            </p:cNvPicPr>
            <p:nvPr/>
          </p:nvPicPr>
          <p:blipFill>
            <a:blip r:embed="rId5"/>
            <a:stretch>
              <a:fillRect/>
            </a:stretch>
          </p:blipFill>
          <p:spPr>
            <a:xfrm>
              <a:off x="1252637" y="3638361"/>
              <a:ext cx="1248507" cy="946368"/>
            </a:xfrm>
            <a:prstGeom prst="rect">
              <a:avLst/>
            </a:prstGeom>
          </p:spPr>
        </p:pic>
        <p:pic>
          <p:nvPicPr>
            <p:cNvPr id="16" name="Image 15">
              <a:extLst>
                <a:ext uri="{FF2B5EF4-FFF2-40B4-BE49-F238E27FC236}">
                  <a16:creationId xmlns:a16="http://schemas.microsoft.com/office/drawing/2014/main" id="{CA707767-C138-4293-8375-08E53205902B}"/>
                </a:ext>
              </a:extLst>
            </p:cNvPr>
            <p:cNvPicPr>
              <a:picLocks noChangeAspect="1"/>
            </p:cNvPicPr>
            <p:nvPr/>
          </p:nvPicPr>
          <p:blipFill>
            <a:blip r:embed="rId6"/>
            <a:stretch>
              <a:fillRect/>
            </a:stretch>
          </p:blipFill>
          <p:spPr>
            <a:xfrm>
              <a:off x="2766993" y="3638361"/>
              <a:ext cx="1435229" cy="952992"/>
            </a:xfrm>
            <a:prstGeom prst="rect">
              <a:avLst/>
            </a:prstGeom>
          </p:spPr>
        </p:pic>
        <p:pic>
          <p:nvPicPr>
            <p:cNvPr id="17" name="Image 16">
              <a:extLst>
                <a:ext uri="{FF2B5EF4-FFF2-40B4-BE49-F238E27FC236}">
                  <a16:creationId xmlns:a16="http://schemas.microsoft.com/office/drawing/2014/main" id="{FFAEB50E-90FD-4A56-B1A4-3AE68374B02A}"/>
                </a:ext>
              </a:extLst>
            </p:cNvPr>
            <p:cNvPicPr>
              <a:picLocks noChangeAspect="1"/>
            </p:cNvPicPr>
            <p:nvPr/>
          </p:nvPicPr>
          <p:blipFill>
            <a:blip r:embed="rId7"/>
            <a:stretch>
              <a:fillRect/>
            </a:stretch>
          </p:blipFill>
          <p:spPr>
            <a:xfrm>
              <a:off x="2763033" y="2536129"/>
              <a:ext cx="1378171" cy="984014"/>
            </a:xfrm>
            <a:prstGeom prst="rect">
              <a:avLst/>
            </a:prstGeom>
          </p:spPr>
        </p:pic>
        <p:pic>
          <p:nvPicPr>
            <p:cNvPr id="18" name="Image 17">
              <a:extLst>
                <a:ext uri="{FF2B5EF4-FFF2-40B4-BE49-F238E27FC236}">
                  <a16:creationId xmlns:a16="http://schemas.microsoft.com/office/drawing/2014/main" id="{30627ECC-A309-40F5-BA5D-84F54C9868A7}"/>
                </a:ext>
              </a:extLst>
            </p:cNvPr>
            <p:cNvPicPr>
              <a:picLocks noChangeAspect="1"/>
            </p:cNvPicPr>
            <p:nvPr/>
          </p:nvPicPr>
          <p:blipFill>
            <a:blip r:embed="rId8"/>
            <a:stretch>
              <a:fillRect/>
            </a:stretch>
          </p:blipFill>
          <p:spPr>
            <a:xfrm>
              <a:off x="4403093" y="2683466"/>
              <a:ext cx="796661" cy="1593322"/>
            </a:xfrm>
            <a:prstGeom prst="rect">
              <a:avLst/>
            </a:prstGeom>
          </p:spPr>
        </p:pic>
      </p:grpSp>
      <p:sp>
        <p:nvSpPr>
          <p:cNvPr id="19" name="Google Shape;105;p8">
            <a:extLst>
              <a:ext uri="{FF2B5EF4-FFF2-40B4-BE49-F238E27FC236}">
                <a16:creationId xmlns:a16="http://schemas.microsoft.com/office/drawing/2014/main" id="{2F18F591-BAC6-4403-9D7F-1B96FE4EBFF0}"/>
              </a:ext>
            </a:extLst>
          </p:cNvPr>
          <p:cNvSpPr txBox="1">
            <a:spLocks/>
          </p:cNvSpPr>
          <p:nvPr/>
        </p:nvSpPr>
        <p:spPr>
          <a:xfrm>
            <a:off x="405000" y="44161"/>
            <a:ext cx="6086185"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r>
              <a:rPr lang="fr-FR" sz="3200" dirty="0"/>
              <a:t>Pourquoi publier un </a:t>
            </a:r>
            <a:r>
              <a:rPr lang="fr-FR" sz="3200" i="1" dirty="0"/>
              <a:t>Data paper </a:t>
            </a:r>
            <a:r>
              <a:rPr lang="fr-FR" sz="3200" dirty="0"/>
              <a:t>?</a:t>
            </a:r>
          </a:p>
        </p:txBody>
      </p:sp>
    </p:spTree>
    <p:extLst>
      <p:ext uri="{BB962C8B-B14F-4D97-AF65-F5344CB8AC3E}">
        <p14:creationId xmlns:p14="http://schemas.microsoft.com/office/powerpoint/2010/main" val="200656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5;p8">
            <a:extLst>
              <a:ext uri="{FF2B5EF4-FFF2-40B4-BE49-F238E27FC236}">
                <a16:creationId xmlns:a16="http://schemas.microsoft.com/office/drawing/2014/main" id="{9C0F4779-6A07-4BD7-A74D-A9BF3D3F6C1C}"/>
              </a:ext>
            </a:extLst>
          </p:cNvPr>
          <p:cNvSpPr txBox="1">
            <a:spLocks/>
          </p:cNvSpPr>
          <p:nvPr/>
        </p:nvSpPr>
        <p:spPr>
          <a:xfrm>
            <a:off x="168166" y="44161"/>
            <a:ext cx="6681951"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Exemple de </a:t>
            </a:r>
            <a:r>
              <a:rPr lang="fr-FR" i="1" dirty="0">
                <a:solidFill>
                  <a:prstClr val="black"/>
                </a:solidFill>
              </a:rPr>
              <a:t>Data paper </a:t>
            </a:r>
            <a:r>
              <a:rPr lang="fr-FR" i="1" dirty="0" err="1">
                <a:solidFill>
                  <a:srgbClr val="00B050"/>
                </a:solidFill>
              </a:rPr>
              <a:t>Ecological</a:t>
            </a:r>
            <a:r>
              <a:rPr lang="fr-FR" i="1" dirty="0">
                <a:solidFill>
                  <a:srgbClr val="00B050"/>
                </a:solidFill>
              </a:rPr>
              <a:t> Research</a:t>
            </a:r>
          </a:p>
        </p:txBody>
      </p:sp>
      <p:pic>
        <p:nvPicPr>
          <p:cNvPr id="12" name="Image 11">
            <a:extLst>
              <a:ext uri="{FF2B5EF4-FFF2-40B4-BE49-F238E27FC236}">
                <a16:creationId xmlns:a16="http://schemas.microsoft.com/office/drawing/2014/main" id="{35F36EEB-5F20-4A59-B061-1CD30E5CB7F8}"/>
              </a:ext>
            </a:extLst>
          </p:cNvPr>
          <p:cNvPicPr>
            <a:picLocks noChangeAspect="1"/>
          </p:cNvPicPr>
          <p:nvPr/>
        </p:nvPicPr>
        <p:blipFill>
          <a:blip r:embed="rId3"/>
          <a:stretch>
            <a:fillRect/>
          </a:stretch>
        </p:blipFill>
        <p:spPr>
          <a:xfrm>
            <a:off x="135086" y="855729"/>
            <a:ext cx="6632321" cy="3126319"/>
          </a:xfrm>
          <a:prstGeom prst="rect">
            <a:avLst/>
          </a:prstGeom>
        </p:spPr>
      </p:pic>
      <p:sp>
        <p:nvSpPr>
          <p:cNvPr id="13" name="Rectangle : coins arrondis 12">
            <a:extLst>
              <a:ext uri="{FF2B5EF4-FFF2-40B4-BE49-F238E27FC236}">
                <a16:creationId xmlns:a16="http://schemas.microsoft.com/office/drawing/2014/main" id="{9EE8A4B1-4A0D-4133-9341-F112C5B96D4B}"/>
              </a:ext>
            </a:extLst>
          </p:cNvPr>
          <p:cNvSpPr/>
          <p:nvPr/>
        </p:nvSpPr>
        <p:spPr>
          <a:xfrm>
            <a:off x="53039" y="721181"/>
            <a:ext cx="1937455" cy="35940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p>
        </p:txBody>
      </p:sp>
      <p:pic>
        <p:nvPicPr>
          <p:cNvPr id="14" name="Image 13">
            <a:extLst>
              <a:ext uri="{FF2B5EF4-FFF2-40B4-BE49-F238E27FC236}">
                <a16:creationId xmlns:a16="http://schemas.microsoft.com/office/drawing/2014/main" id="{30359038-995A-41D2-80DF-797DC377E473}"/>
              </a:ext>
            </a:extLst>
          </p:cNvPr>
          <p:cNvPicPr>
            <a:picLocks noChangeAspect="1"/>
          </p:cNvPicPr>
          <p:nvPr/>
        </p:nvPicPr>
        <p:blipFill>
          <a:blip r:embed="rId4"/>
          <a:stretch>
            <a:fillRect/>
          </a:stretch>
        </p:blipFill>
        <p:spPr>
          <a:xfrm>
            <a:off x="199695" y="3830565"/>
            <a:ext cx="5695673" cy="1287967"/>
          </a:xfrm>
          <a:prstGeom prst="rect">
            <a:avLst/>
          </a:prstGeom>
        </p:spPr>
      </p:pic>
      <p:sp>
        <p:nvSpPr>
          <p:cNvPr id="15" name="Rectangle : coins arrondis 14">
            <a:extLst>
              <a:ext uri="{FF2B5EF4-FFF2-40B4-BE49-F238E27FC236}">
                <a16:creationId xmlns:a16="http://schemas.microsoft.com/office/drawing/2014/main" id="{D6007A51-B5BC-458A-9780-BC5712CB2B53}"/>
              </a:ext>
            </a:extLst>
          </p:cNvPr>
          <p:cNvSpPr/>
          <p:nvPr/>
        </p:nvSpPr>
        <p:spPr>
          <a:xfrm>
            <a:off x="199695" y="3905226"/>
            <a:ext cx="5559974" cy="1145750"/>
          </a:xfrm>
          <a:prstGeom prst="roundRect">
            <a:avLst/>
          </a:prstGeom>
          <a:noFill/>
          <a:ln w="381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a:p>
        </p:txBody>
      </p:sp>
    </p:spTree>
    <p:extLst>
      <p:ext uri="{BB962C8B-B14F-4D97-AF65-F5344CB8AC3E}">
        <p14:creationId xmlns:p14="http://schemas.microsoft.com/office/powerpoint/2010/main" val="404147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7" name="Rectangle 6">
            <a:extLst>
              <a:ext uri="{FF2B5EF4-FFF2-40B4-BE49-F238E27FC236}">
                <a16:creationId xmlns:a16="http://schemas.microsoft.com/office/drawing/2014/main" id="{F02CD540-64FD-4A42-B9FD-B66B922598FF}"/>
              </a:ext>
            </a:extLst>
          </p:cNvPr>
          <p:cNvSpPr/>
          <p:nvPr/>
        </p:nvSpPr>
        <p:spPr>
          <a:xfrm>
            <a:off x="360000" y="720000"/>
            <a:ext cx="6402044" cy="1649682"/>
          </a:xfrm>
          <a:prstGeom prst="rect">
            <a:avLst/>
          </a:prstGeom>
        </p:spPr>
        <p:txBody>
          <a:bodyPr wrap="square">
            <a:spAutoFit/>
          </a:bodyPr>
          <a:lstStyle/>
          <a:p>
            <a:pPr marL="342892" indent="-342892">
              <a:spcBef>
                <a:spcPct val="20000"/>
              </a:spcBef>
              <a:buClr>
                <a:srgbClr val="E2007A"/>
              </a:buClr>
              <a:buFont typeface="Wingdings" panose="05000000000000000000" pitchFamily="2" charset="2"/>
              <a:buChar char="§"/>
              <a:defRPr/>
            </a:pPr>
            <a:r>
              <a:rPr lang="fr-FR" sz="2200" dirty="0">
                <a:solidFill>
                  <a:srgbClr val="0066FF"/>
                </a:solidFill>
              </a:rPr>
              <a:t>Bonne pratique </a:t>
            </a:r>
          </a:p>
          <a:p>
            <a:pPr marL="450850" indent="-179388">
              <a:spcBef>
                <a:spcPct val="20000"/>
              </a:spcBef>
              <a:buClr>
                <a:srgbClr val="E2007A"/>
              </a:buClr>
              <a:buFont typeface="Arial" panose="020B0604020202020204" pitchFamily="34" charset="0"/>
              <a:buChar char="•"/>
              <a:tabLst>
                <a:tab pos="450850" algn="l"/>
              </a:tabLst>
              <a:defRPr/>
            </a:pPr>
            <a:r>
              <a:rPr lang="fr-FR" sz="1800" dirty="0">
                <a:latin typeface="+mn-lt"/>
              </a:rPr>
              <a:t>Publier 1 </a:t>
            </a:r>
            <a:r>
              <a:rPr lang="fr-FR" sz="1800" i="1" dirty="0">
                <a:latin typeface="+mn-lt"/>
              </a:rPr>
              <a:t>Data paper </a:t>
            </a:r>
            <a:r>
              <a:rPr lang="fr-FR" sz="1800" dirty="0">
                <a:latin typeface="+mn-lt"/>
              </a:rPr>
              <a:t>+ </a:t>
            </a:r>
            <a:r>
              <a:rPr lang="fr-FR" sz="1800" dirty="0" err="1">
                <a:latin typeface="+mn-lt"/>
              </a:rPr>
              <a:t>dépot</a:t>
            </a:r>
            <a:r>
              <a:rPr lang="fr-FR" sz="1800" dirty="0">
                <a:latin typeface="+mn-lt"/>
              </a:rPr>
              <a:t> des données dans un entrepôt.</a:t>
            </a:r>
          </a:p>
          <a:p>
            <a:pPr marL="450850" indent="-179388">
              <a:spcBef>
                <a:spcPct val="20000"/>
              </a:spcBef>
              <a:buClr>
                <a:srgbClr val="E2007A"/>
              </a:buClr>
              <a:buFont typeface="Arial" panose="020B0604020202020204" pitchFamily="34" charset="0"/>
              <a:buChar char="•"/>
              <a:defRPr/>
            </a:pPr>
            <a:r>
              <a:rPr lang="fr-FR" sz="1800" dirty="0">
                <a:latin typeface="+mn-lt"/>
              </a:rPr>
              <a:t>Assurer la compréhension des données pour faciliter leur réutilisation.</a:t>
            </a:r>
            <a:endParaRPr lang="fr-FR" sz="2000" dirty="0"/>
          </a:p>
        </p:txBody>
      </p:sp>
      <p:sp>
        <p:nvSpPr>
          <p:cNvPr id="5" name="Google Shape;105;p8">
            <a:extLst>
              <a:ext uri="{FF2B5EF4-FFF2-40B4-BE49-F238E27FC236}">
                <a16:creationId xmlns:a16="http://schemas.microsoft.com/office/drawing/2014/main" id="{4CBA217A-4286-4E9C-A8F7-D60D40CA7087}"/>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A retenir</a:t>
            </a:r>
            <a:endParaRPr lang="fr-FR" i="1" dirty="0">
              <a:solidFill>
                <a:srgbClr val="0070C0"/>
              </a:solidFill>
            </a:endParaRPr>
          </a:p>
        </p:txBody>
      </p:sp>
      <p:sp>
        <p:nvSpPr>
          <p:cNvPr id="6" name="Rectangle 5">
            <a:extLst>
              <a:ext uri="{FF2B5EF4-FFF2-40B4-BE49-F238E27FC236}">
                <a16:creationId xmlns:a16="http://schemas.microsoft.com/office/drawing/2014/main" id="{E7AE28F2-65A6-40A7-9041-A3584612C83D}"/>
              </a:ext>
            </a:extLst>
          </p:cNvPr>
          <p:cNvSpPr/>
          <p:nvPr/>
        </p:nvSpPr>
        <p:spPr>
          <a:xfrm>
            <a:off x="360000" y="2277919"/>
            <a:ext cx="6402044" cy="1377300"/>
          </a:xfrm>
          <a:prstGeom prst="rect">
            <a:avLst/>
          </a:prstGeom>
        </p:spPr>
        <p:txBody>
          <a:bodyPr wrap="square">
            <a:spAutoFit/>
          </a:bodyPr>
          <a:lstStyle/>
          <a:p>
            <a:pPr marL="342892" indent="-342892" defTabSz="342892">
              <a:spcBef>
                <a:spcPct val="20000"/>
              </a:spcBef>
              <a:buClr>
                <a:srgbClr val="E2007A"/>
              </a:buClr>
              <a:buFont typeface="Wingdings" panose="05000000000000000000" pitchFamily="2" charset="2"/>
              <a:buChar char="§"/>
              <a:defRPr/>
            </a:pPr>
            <a:r>
              <a:rPr lang="fr-FR" sz="2200" i="1" dirty="0">
                <a:solidFill>
                  <a:srgbClr val="0066FF"/>
                </a:solidFill>
              </a:rPr>
              <a:t>Data paper </a:t>
            </a:r>
          </a:p>
          <a:p>
            <a:pPr marL="450850" lvl="1" indent="-179388" defTabSz="342892">
              <a:spcBef>
                <a:spcPts val="300"/>
              </a:spcBef>
              <a:buClr>
                <a:srgbClr val="E2007A"/>
              </a:buClr>
              <a:buFont typeface="Arial" panose="020B0604020202020204" pitchFamily="34" charset="0"/>
              <a:buChar char="•"/>
              <a:tabLst>
                <a:tab pos="807224" algn="l"/>
              </a:tabLst>
              <a:defRPr/>
            </a:pPr>
            <a:r>
              <a:rPr lang="fr-FR" sz="1800" dirty="0">
                <a:latin typeface="+mn-lt"/>
              </a:rPr>
              <a:t>Décrit complétement les données, méthodes, fichiers,….</a:t>
            </a:r>
          </a:p>
          <a:p>
            <a:pPr marL="450850" lvl="1" indent="-179388" defTabSz="342892">
              <a:spcBef>
                <a:spcPts val="300"/>
              </a:spcBef>
              <a:buClr>
                <a:srgbClr val="E2007A"/>
              </a:buClr>
              <a:buFont typeface="Arial" panose="020B0604020202020204" pitchFamily="34" charset="0"/>
              <a:buChar char="•"/>
              <a:tabLst>
                <a:tab pos="807224" algn="l"/>
              </a:tabLst>
              <a:defRPr/>
            </a:pPr>
            <a:r>
              <a:rPr lang="fr-FR" sz="1800" dirty="0">
                <a:latin typeface="+mn-lt"/>
              </a:rPr>
              <a:t>Décrit l’intérêt et l’utilité des données</a:t>
            </a:r>
          </a:p>
          <a:p>
            <a:pPr marL="450850" lvl="1" indent="-179388" defTabSz="342892">
              <a:spcBef>
                <a:spcPts val="300"/>
              </a:spcBef>
              <a:buClr>
                <a:srgbClr val="E2007A"/>
              </a:buClr>
              <a:buFont typeface="Arial" panose="020B0604020202020204" pitchFamily="34" charset="0"/>
              <a:buChar char="•"/>
              <a:tabLst>
                <a:tab pos="807224" algn="l"/>
              </a:tabLst>
              <a:defRPr/>
            </a:pPr>
            <a:r>
              <a:rPr lang="fr-FR" sz="1800" dirty="0">
                <a:latin typeface="+mn-lt"/>
              </a:rPr>
              <a:t>Donne le lien d’accès aux données </a:t>
            </a:r>
          </a:p>
        </p:txBody>
      </p:sp>
      <p:sp>
        <p:nvSpPr>
          <p:cNvPr id="9" name="Rectangle 8">
            <a:extLst>
              <a:ext uri="{FF2B5EF4-FFF2-40B4-BE49-F238E27FC236}">
                <a16:creationId xmlns:a16="http://schemas.microsoft.com/office/drawing/2014/main" id="{1FF9EA5B-6F17-4C69-B11D-FD8FB4699656}"/>
              </a:ext>
            </a:extLst>
          </p:cNvPr>
          <p:cNvSpPr/>
          <p:nvPr/>
        </p:nvSpPr>
        <p:spPr>
          <a:xfrm>
            <a:off x="360000" y="3615062"/>
            <a:ext cx="6318000" cy="1040285"/>
          </a:xfrm>
          <a:prstGeom prst="rect">
            <a:avLst/>
          </a:prstGeom>
        </p:spPr>
        <p:txBody>
          <a:bodyPr wrap="square">
            <a:spAutoFit/>
          </a:bodyPr>
          <a:lstStyle/>
          <a:p>
            <a:pPr marL="342892" indent="-342892" defTabSz="342892">
              <a:spcBef>
                <a:spcPct val="20000"/>
              </a:spcBef>
              <a:buClr>
                <a:srgbClr val="E2007A"/>
              </a:buClr>
              <a:buFont typeface="Wingdings" panose="05000000000000000000" pitchFamily="2" charset="2"/>
              <a:buChar char="§"/>
              <a:defRPr/>
            </a:pPr>
            <a:r>
              <a:rPr lang="fr-FR" sz="2200" dirty="0">
                <a:solidFill>
                  <a:srgbClr val="0066FF"/>
                </a:solidFill>
              </a:rPr>
              <a:t>Entrepôt de données</a:t>
            </a:r>
          </a:p>
          <a:p>
            <a:pPr marL="450850" lvl="1" indent="-179388" defTabSz="342892">
              <a:spcBef>
                <a:spcPts val="300"/>
              </a:spcBef>
              <a:buClr>
                <a:srgbClr val="E2007A"/>
              </a:buClr>
              <a:buFont typeface="Arial" panose="020B0604020202020204" pitchFamily="34" charset="0"/>
              <a:buChar char="•"/>
              <a:tabLst>
                <a:tab pos="807224" algn="l"/>
              </a:tabLst>
              <a:defRPr/>
            </a:pPr>
            <a:r>
              <a:rPr lang="fr-FR" sz="1800" dirty="0">
                <a:latin typeface="+mn-lt"/>
              </a:rPr>
              <a:t>Accès aux données + documentation complémentaire (ex: questionnaire d’enquête, protocole, ….)</a:t>
            </a:r>
          </a:p>
        </p:txBody>
      </p:sp>
    </p:spTree>
    <p:extLst>
      <p:ext uri="{BB962C8B-B14F-4D97-AF65-F5344CB8AC3E}">
        <p14:creationId xmlns:p14="http://schemas.microsoft.com/office/powerpoint/2010/main" val="25474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3"/>
          <a:stretch>
            <a:fillRect/>
          </a:stretch>
        </p:blipFill>
        <p:spPr>
          <a:xfrm>
            <a:off x="6129398" y="4833871"/>
            <a:ext cx="688321" cy="242477"/>
          </a:xfrm>
          <a:prstGeom prst="rect">
            <a:avLst/>
          </a:prstGeom>
        </p:spPr>
      </p:pic>
      <p:pic>
        <p:nvPicPr>
          <p:cNvPr id="7" name="Image 6">
            <a:extLst>
              <a:ext uri="{FF2B5EF4-FFF2-40B4-BE49-F238E27FC236}">
                <a16:creationId xmlns:a16="http://schemas.microsoft.com/office/drawing/2014/main" id="{9D4C0484-29D1-4013-A16B-2425510F0C28}"/>
              </a:ext>
            </a:extLst>
          </p:cNvPr>
          <p:cNvPicPr>
            <a:picLocks noChangeAspect="1"/>
          </p:cNvPicPr>
          <p:nvPr/>
        </p:nvPicPr>
        <p:blipFill>
          <a:blip r:embed="rId4"/>
          <a:stretch>
            <a:fillRect/>
          </a:stretch>
        </p:blipFill>
        <p:spPr>
          <a:xfrm>
            <a:off x="1568489" y="458560"/>
            <a:ext cx="3975968" cy="3975968"/>
          </a:xfrm>
          <a:prstGeom prst="rect">
            <a:avLst/>
          </a:prstGeom>
        </p:spPr>
      </p:pic>
    </p:spTree>
    <p:extLst>
      <p:ext uri="{BB962C8B-B14F-4D97-AF65-F5344CB8AC3E}">
        <p14:creationId xmlns:p14="http://schemas.microsoft.com/office/powerpoint/2010/main" val="756112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42900" y="770422"/>
            <a:ext cx="6172200" cy="2762999"/>
          </a:xfrm>
        </p:spPr>
        <p:txBody>
          <a:bodyPr>
            <a:noAutofit/>
          </a:bodyPr>
          <a:lstStyle/>
          <a:p>
            <a:r>
              <a:rPr lang="fr-FR" altLang="fr-FR" sz="4800" dirty="0">
                <a:solidFill>
                  <a:schemeClr val="accent6">
                    <a:lumMod val="60000"/>
                    <a:lumOff val="40000"/>
                  </a:schemeClr>
                </a:solidFill>
                <a:latin typeface="Algerian" panose="04020705040A02060702" pitchFamily="82" charset="0"/>
              </a:rPr>
              <a:t>Pause Café</a:t>
            </a:r>
          </a:p>
        </p:txBody>
      </p:sp>
    </p:spTree>
    <p:extLst>
      <p:ext uri="{BB962C8B-B14F-4D97-AF65-F5344CB8AC3E}">
        <p14:creationId xmlns:p14="http://schemas.microsoft.com/office/powerpoint/2010/main" val="28526026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AA364948-A20E-4C8B-B56E-51736F86B0AB}"/>
              </a:ext>
            </a:extLst>
          </p:cNvPr>
          <p:cNvSpPr txBox="1"/>
          <p:nvPr/>
        </p:nvSpPr>
        <p:spPr>
          <a:xfrm>
            <a:off x="474562" y="446338"/>
            <a:ext cx="6180881" cy="1754326"/>
          </a:xfrm>
          <a:prstGeom prst="rect">
            <a:avLst/>
          </a:prstGeom>
          <a:noFill/>
        </p:spPr>
        <p:txBody>
          <a:bodyPr wrap="square" rtlCol="0">
            <a:spAutoFit/>
          </a:bodyPr>
          <a:lstStyle/>
          <a:p>
            <a:pPr lvl="0" algn="ctr" defTabSz="514350">
              <a:buClrTx/>
              <a:defRPr/>
            </a:pPr>
            <a:r>
              <a:rPr lang="fr-FR" sz="5400" dirty="0">
                <a:solidFill>
                  <a:srgbClr val="25214B"/>
                </a:solidFill>
                <a:latin typeface="Oswald"/>
                <a:sym typeface="Oswald"/>
              </a:rPr>
              <a:t>Consultation de </a:t>
            </a:r>
            <a:br>
              <a:rPr lang="fr-FR" sz="5400" dirty="0">
                <a:solidFill>
                  <a:srgbClr val="25214B"/>
                </a:solidFill>
                <a:latin typeface="Oswald"/>
                <a:sym typeface="Oswald"/>
              </a:rPr>
            </a:br>
            <a:r>
              <a:rPr lang="fr-FR" sz="5400" i="1" dirty="0">
                <a:solidFill>
                  <a:srgbClr val="25214B"/>
                </a:solidFill>
                <a:latin typeface="Oswald"/>
                <a:sym typeface="Oswald"/>
              </a:rPr>
              <a:t>Data papers </a:t>
            </a:r>
            <a:r>
              <a:rPr lang="fr-FR" sz="5400" dirty="0">
                <a:solidFill>
                  <a:srgbClr val="25214B"/>
                </a:solidFill>
                <a:latin typeface="Oswald"/>
                <a:sym typeface="Oswald"/>
              </a:rPr>
              <a:t>publiés</a:t>
            </a:r>
            <a:endParaRPr kumimoji="0" lang="fr-FR" sz="5400" i="1" u="none" strike="noStrike" kern="1200" cap="none" spc="0" normalizeH="0" baseline="0" noProof="0" dirty="0">
              <a:ln>
                <a:noFill/>
              </a:ln>
              <a:solidFill>
                <a:prstClr val="black"/>
              </a:solidFill>
              <a:effectLst/>
              <a:uLnTx/>
              <a:uFillTx/>
              <a:latin typeface="Oswald" panose="020B0604020202020204" charset="0"/>
              <a:ea typeface="+mn-ea"/>
              <a:cs typeface="Arial"/>
              <a:sym typeface="Arial"/>
            </a:endParaRPr>
          </a:p>
        </p:txBody>
      </p:sp>
      <p:grpSp>
        <p:nvGrpSpPr>
          <p:cNvPr id="3" name="Groupe 2">
            <a:extLst>
              <a:ext uri="{FF2B5EF4-FFF2-40B4-BE49-F238E27FC236}">
                <a16:creationId xmlns:a16="http://schemas.microsoft.com/office/drawing/2014/main" id="{FFC37BDF-54B0-4EC2-A323-EF3755922F69}"/>
              </a:ext>
            </a:extLst>
          </p:cNvPr>
          <p:cNvGrpSpPr/>
          <p:nvPr/>
        </p:nvGrpSpPr>
        <p:grpSpPr>
          <a:xfrm>
            <a:off x="1817074" y="4399086"/>
            <a:ext cx="5018348" cy="706931"/>
            <a:chOff x="1817074" y="4399086"/>
            <a:chExt cx="5018348" cy="706931"/>
          </a:xfrm>
        </p:grpSpPr>
        <p:sp>
          <p:nvSpPr>
            <p:cNvPr id="4" name="Rectangle 3">
              <a:extLst>
                <a:ext uri="{FF2B5EF4-FFF2-40B4-BE49-F238E27FC236}">
                  <a16:creationId xmlns:a16="http://schemas.microsoft.com/office/drawing/2014/main" id="{9B5F8178-6807-4F96-A17D-E9ED01058CF5}"/>
                </a:ext>
              </a:extLst>
            </p:cNvPr>
            <p:cNvSpPr/>
            <p:nvPr/>
          </p:nvSpPr>
          <p:spPr>
            <a:xfrm>
              <a:off x="1817074" y="4399086"/>
              <a:ext cx="5018348" cy="553998"/>
            </a:xfrm>
            <a:prstGeom prst="rect">
              <a:avLst/>
            </a:prstGeom>
            <a:solidFill>
              <a:schemeClr val="bg1">
                <a:lumMod val="85000"/>
              </a:schemeClr>
            </a:solidFill>
          </p:spPr>
          <p:txBody>
            <a:bodyPr wrap="square">
              <a:spAutoFit/>
            </a:bodyPr>
            <a:lstStyle/>
            <a:p>
              <a:pPr defTabSz="514337">
                <a:buClrTx/>
                <a:defRPr/>
              </a:pPr>
              <a:r>
                <a:rPr lang="fr-FR" sz="1000" kern="1200" dirty="0">
                  <a:solidFill>
                    <a:prstClr val="black"/>
                  </a:solidFill>
                  <a:latin typeface="Calibri"/>
                  <a:ea typeface="+mn-ea"/>
                  <a:cs typeface="+mn-cs"/>
                </a:rPr>
                <a:t>Ce support de formation Rédiger un </a:t>
              </a:r>
              <a:r>
                <a:rPr lang="fr-FR" sz="1000" i="1" kern="1200" dirty="0">
                  <a:solidFill>
                    <a:prstClr val="black"/>
                  </a:solidFill>
                  <a:latin typeface="Calibri"/>
                  <a:ea typeface="+mn-ea"/>
                  <a:cs typeface="+mn-cs"/>
                </a:rPr>
                <a:t>Data </a:t>
              </a:r>
              <a:r>
                <a:rPr lang="fr-FR" sz="1000" i="1" kern="1200" dirty="0" err="1">
                  <a:solidFill>
                    <a:prstClr val="black"/>
                  </a:solidFill>
                  <a:latin typeface="Calibri"/>
                  <a:ea typeface="+mn-ea"/>
                  <a:cs typeface="+mn-cs"/>
                </a:rPr>
                <a:t>paper</a:t>
              </a:r>
              <a:r>
                <a:rPr lang="fr-FR" sz="1000" i="1" kern="1200" dirty="0">
                  <a:solidFill>
                    <a:prstClr val="black"/>
                  </a:solidFill>
                  <a:latin typeface="Calibri"/>
                  <a:ea typeface="+mn-ea"/>
                  <a:cs typeface="+mn-cs"/>
                </a:rPr>
                <a:t> </a:t>
              </a:r>
              <a:r>
                <a:rPr lang="fr-FR" sz="1000" kern="1200" dirty="0">
                  <a:solidFill>
                    <a:prstClr val="black"/>
                  </a:solidFill>
                  <a:latin typeface="Calibri"/>
                  <a:ea typeface="+mn-ea"/>
                  <a:cs typeface="+mn-cs"/>
                </a:rPr>
                <a:t>de L. Dedieu est mis à disposition selon les termes de la </a:t>
              </a:r>
              <a:r>
                <a:rPr lang="fr-FR" sz="1000" kern="1200" dirty="0">
                  <a:solidFill>
                    <a:prstClr val="black"/>
                  </a:solidFill>
                  <a:latin typeface="Calibri"/>
                  <a:ea typeface="+mn-ea"/>
                  <a:cs typeface="+mn-cs"/>
                  <a:hlinkClick r:id="rId4"/>
                </a:rPr>
                <a:t>licence Creative Commons Attribution - Pas d’Utilisation Commerciale 4.0 International</a:t>
              </a:r>
              <a:r>
                <a:rPr lang="fr-FR" sz="1000" kern="1200" dirty="0">
                  <a:solidFill>
                    <a:prstClr val="black"/>
                  </a:solidFill>
                  <a:latin typeface="Calibri"/>
                  <a:ea typeface="+mn-ea"/>
                  <a:cs typeface="+mn-cs"/>
                </a:rPr>
                <a:t>.</a:t>
              </a:r>
            </a:p>
          </p:txBody>
        </p:sp>
        <p:pic>
          <p:nvPicPr>
            <p:cNvPr id="6" name="Image 5">
              <a:extLst>
                <a:ext uri="{FF2B5EF4-FFF2-40B4-BE49-F238E27FC236}">
                  <a16:creationId xmlns:a16="http://schemas.microsoft.com/office/drawing/2014/main" id="{8353F606-846D-45B5-ADCF-8C21ECE6D42B}"/>
                </a:ext>
              </a:extLst>
            </p:cNvPr>
            <p:cNvPicPr>
              <a:picLocks noChangeAspect="1"/>
            </p:cNvPicPr>
            <p:nvPr/>
          </p:nvPicPr>
          <p:blipFill>
            <a:blip r:embed="rId5"/>
            <a:stretch>
              <a:fillRect/>
            </a:stretch>
          </p:blipFill>
          <p:spPr>
            <a:xfrm>
              <a:off x="5935430" y="4788975"/>
              <a:ext cx="899992" cy="317042"/>
            </a:xfrm>
            <a:prstGeom prst="rect">
              <a:avLst/>
            </a:prstGeom>
          </p:spPr>
        </p:pic>
      </p:grpSp>
      <p:pic>
        <p:nvPicPr>
          <p:cNvPr id="7" name="Image 6">
            <a:extLst>
              <a:ext uri="{FF2B5EF4-FFF2-40B4-BE49-F238E27FC236}">
                <a16:creationId xmlns:a16="http://schemas.microsoft.com/office/drawing/2014/main" id="{86CF93F6-2960-4738-B9FC-BF3C30F86F9A}"/>
              </a:ext>
            </a:extLst>
          </p:cNvPr>
          <p:cNvPicPr>
            <a:picLocks noChangeAspect="1"/>
          </p:cNvPicPr>
          <p:nvPr/>
        </p:nvPicPr>
        <p:blipFill>
          <a:blip r:embed="rId6"/>
          <a:stretch>
            <a:fillRect/>
          </a:stretch>
        </p:blipFill>
        <p:spPr>
          <a:xfrm>
            <a:off x="2598214" y="2583149"/>
            <a:ext cx="1933575" cy="1428750"/>
          </a:xfrm>
          <a:prstGeom prst="rect">
            <a:avLst/>
          </a:prstGeom>
        </p:spPr>
      </p:pic>
    </p:spTree>
    <p:extLst>
      <p:ext uri="{BB962C8B-B14F-4D97-AF65-F5344CB8AC3E}">
        <p14:creationId xmlns:p14="http://schemas.microsoft.com/office/powerpoint/2010/main" val="1045771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B2339D1-2CE8-4DA0-806F-4E7A17E5060B}"/>
              </a:ext>
            </a:extLst>
          </p:cNvPr>
          <p:cNvPicPr>
            <a:picLocks noChangeAspect="1"/>
          </p:cNvPicPr>
          <p:nvPr/>
        </p:nvPicPr>
        <p:blipFill>
          <a:blip r:embed="rId3"/>
          <a:stretch>
            <a:fillRect/>
          </a:stretch>
        </p:blipFill>
        <p:spPr>
          <a:xfrm>
            <a:off x="6129398" y="4833871"/>
            <a:ext cx="688321" cy="242477"/>
          </a:xfrm>
          <a:prstGeom prst="rect">
            <a:avLst/>
          </a:prstGeom>
        </p:spPr>
      </p:pic>
      <p:sp>
        <p:nvSpPr>
          <p:cNvPr id="6" name="Google Shape;105;p8">
            <a:extLst>
              <a:ext uri="{FF2B5EF4-FFF2-40B4-BE49-F238E27FC236}">
                <a16:creationId xmlns:a16="http://schemas.microsoft.com/office/drawing/2014/main" id="{42DDC42C-9AFF-498D-B73D-C009833B77B2}"/>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Consultation de </a:t>
            </a:r>
            <a:r>
              <a:rPr lang="fr-FR" i="1" dirty="0">
                <a:solidFill>
                  <a:prstClr val="black"/>
                </a:solidFill>
              </a:rPr>
              <a:t>Data papers </a:t>
            </a:r>
            <a:r>
              <a:rPr lang="fr-FR" dirty="0">
                <a:solidFill>
                  <a:prstClr val="black"/>
                </a:solidFill>
              </a:rPr>
              <a:t>publiés</a:t>
            </a:r>
          </a:p>
        </p:txBody>
      </p:sp>
      <p:sp>
        <p:nvSpPr>
          <p:cNvPr id="9" name="Rectangle 8">
            <a:extLst>
              <a:ext uri="{FF2B5EF4-FFF2-40B4-BE49-F238E27FC236}">
                <a16:creationId xmlns:a16="http://schemas.microsoft.com/office/drawing/2014/main" id="{7305EEDC-87E5-408A-BFF4-C24DC9D76886}"/>
              </a:ext>
            </a:extLst>
          </p:cNvPr>
          <p:cNvSpPr/>
          <p:nvPr/>
        </p:nvSpPr>
        <p:spPr>
          <a:xfrm>
            <a:off x="288000" y="900000"/>
            <a:ext cx="6171428" cy="1020792"/>
          </a:xfrm>
          <a:prstGeom prst="rect">
            <a:avLst/>
          </a:prstGeom>
        </p:spPr>
        <p:txBody>
          <a:bodyPr wrap="square">
            <a:spAutoFit/>
          </a:bodyPr>
          <a:lstStyle/>
          <a:p>
            <a:pPr marL="342892" indent="-342892" defTabSz="342892">
              <a:spcBef>
                <a:spcPts val="450"/>
              </a:spcBef>
              <a:buClr>
                <a:srgbClr val="E2007A"/>
              </a:buClr>
              <a:buFont typeface="Wingdings" panose="05000000000000000000" pitchFamily="2" charset="2"/>
              <a:buChar char="Ø"/>
              <a:defRPr/>
            </a:pPr>
            <a:r>
              <a:rPr lang="fr-FR" sz="2200" kern="1200" dirty="0">
                <a:solidFill>
                  <a:srgbClr val="0070C0"/>
                </a:solidFill>
                <a:ea typeface="+mn-ea"/>
                <a:cs typeface="+mn-cs"/>
              </a:rPr>
              <a:t>Choisir un </a:t>
            </a:r>
            <a:r>
              <a:rPr lang="fr-FR" sz="2200" i="1" kern="1200" dirty="0">
                <a:solidFill>
                  <a:srgbClr val="0070C0"/>
                </a:solidFill>
                <a:ea typeface="+mn-ea"/>
                <a:cs typeface="+mn-cs"/>
              </a:rPr>
              <a:t>Data paper </a:t>
            </a:r>
          </a:p>
          <a:p>
            <a:pPr marL="404813" lvl="5" indent="-269875" defTabSz="342892">
              <a:spcBef>
                <a:spcPts val="450"/>
              </a:spcBef>
              <a:buClr>
                <a:srgbClr val="E2007A"/>
              </a:buClr>
              <a:buFont typeface="Wingdings" panose="05000000000000000000" pitchFamily="2" charset="2"/>
              <a:buChar char="§"/>
              <a:defRPr/>
            </a:pPr>
            <a:r>
              <a:rPr lang="fr-FR" sz="1800" kern="1200" dirty="0">
                <a:solidFill>
                  <a:schemeClr val="tx1"/>
                </a:solidFill>
                <a:ea typeface="+mn-ea"/>
                <a:cs typeface="+mn-cs"/>
              </a:rPr>
              <a:t>À partir de la revue généraliste </a:t>
            </a:r>
            <a:r>
              <a:rPr lang="fr-FR" sz="1800" i="1" kern="1200" dirty="0">
                <a:solidFill>
                  <a:srgbClr val="00B050"/>
                </a:solidFill>
                <a:ea typeface="+mn-ea"/>
                <a:cs typeface="+mn-cs"/>
              </a:rPr>
              <a:t>Data in Brief</a:t>
            </a:r>
          </a:p>
          <a:p>
            <a:pPr marL="403612" lvl="5" defTabSz="342892">
              <a:spcBef>
                <a:spcPts val="450"/>
              </a:spcBef>
              <a:buClr>
                <a:srgbClr val="E2007A"/>
              </a:buClr>
              <a:defRPr/>
            </a:pPr>
            <a:r>
              <a:rPr lang="fr-FR" sz="1200" kern="1200" dirty="0">
                <a:solidFill>
                  <a:srgbClr val="0070C0"/>
                </a:solidFill>
                <a:hlinkClick r:id="rId4">
                  <a:extLst>
                    <a:ext uri="{A12FA001-AC4F-418D-AE19-62706E023703}">
                      <ahyp:hlinkClr xmlns:ahyp="http://schemas.microsoft.com/office/drawing/2018/hyperlinkcolor" val="tx"/>
                    </a:ext>
                  </a:extLst>
                </a:hlinkClick>
              </a:rPr>
              <a:t>https://www.sciencedirect.com/journal/data-in-brief/vol/48/suppl/C</a:t>
            </a:r>
            <a:r>
              <a:rPr lang="fr-FR" sz="1200" kern="1200" dirty="0">
                <a:solidFill>
                  <a:srgbClr val="0070C0"/>
                </a:solidFill>
              </a:rPr>
              <a:t>	</a:t>
            </a:r>
            <a:endParaRPr lang="fr-FR" sz="1200" kern="1200" dirty="0">
              <a:solidFill>
                <a:schemeClr val="tx1"/>
              </a:solidFill>
            </a:endParaRPr>
          </a:p>
        </p:txBody>
      </p:sp>
      <p:grpSp>
        <p:nvGrpSpPr>
          <p:cNvPr id="10" name="Groupe 9">
            <a:extLst>
              <a:ext uri="{FF2B5EF4-FFF2-40B4-BE49-F238E27FC236}">
                <a16:creationId xmlns:a16="http://schemas.microsoft.com/office/drawing/2014/main" id="{08C16532-511D-43DA-9EFD-D4C3448D1298}"/>
              </a:ext>
            </a:extLst>
          </p:cNvPr>
          <p:cNvGrpSpPr/>
          <p:nvPr/>
        </p:nvGrpSpPr>
        <p:grpSpPr>
          <a:xfrm>
            <a:off x="5409201" y="475929"/>
            <a:ext cx="1430081" cy="2042903"/>
            <a:chOff x="5925876" y="102561"/>
            <a:chExt cx="1906774" cy="2723871"/>
          </a:xfrm>
        </p:grpSpPr>
        <p:grpSp>
          <p:nvGrpSpPr>
            <p:cNvPr id="11" name="Groupe 10">
              <a:extLst>
                <a:ext uri="{FF2B5EF4-FFF2-40B4-BE49-F238E27FC236}">
                  <a16:creationId xmlns:a16="http://schemas.microsoft.com/office/drawing/2014/main" id="{BBF2378E-B7BE-4749-B005-CEE09653F636}"/>
                </a:ext>
              </a:extLst>
            </p:cNvPr>
            <p:cNvGrpSpPr/>
            <p:nvPr/>
          </p:nvGrpSpPr>
          <p:grpSpPr>
            <a:xfrm>
              <a:off x="5928817" y="102561"/>
              <a:ext cx="1903833" cy="2723871"/>
              <a:chOff x="5928817" y="102561"/>
              <a:chExt cx="1903833" cy="2723871"/>
            </a:xfrm>
          </p:grpSpPr>
          <p:pic>
            <p:nvPicPr>
              <p:cNvPr id="13" name="Image 12">
                <a:extLst>
                  <a:ext uri="{FF2B5EF4-FFF2-40B4-BE49-F238E27FC236}">
                    <a16:creationId xmlns:a16="http://schemas.microsoft.com/office/drawing/2014/main" id="{C2BA6822-E4CF-454B-AAF5-395DEB7E4C49}"/>
                  </a:ext>
                </a:extLst>
              </p:cNvPr>
              <p:cNvPicPr>
                <a:picLocks noChangeAspect="1"/>
              </p:cNvPicPr>
              <p:nvPr/>
            </p:nvPicPr>
            <p:blipFill>
              <a:blip r:embed="rId5"/>
              <a:stretch>
                <a:fillRect/>
              </a:stretch>
            </p:blipFill>
            <p:spPr>
              <a:xfrm>
                <a:off x="5928817" y="102561"/>
                <a:ext cx="1903833" cy="2723871"/>
              </a:xfrm>
              <a:prstGeom prst="rect">
                <a:avLst/>
              </a:prstGeom>
              <a:ln>
                <a:solidFill>
                  <a:schemeClr val="tx1"/>
                </a:solidFill>
              </a:ln>
            </p:spPr>
          </p:pic>
          <p:sp>
            <p:nvSpPr>
              <p:cNvPr id="14" name="Rectangle : coins arrondis 13">
                <a:extLst>
                  <a:ext uri="{FF2B5EF4-FFF2-40B4-BE49-F238E27FC236}">
                    <a16:creationId xmlns:a16="http://schemas.microsoft.com/office/drawing/2014/main" id="{88456510-11CD-460D-90F7-BB5FFC2B5D80}"/>
                  </a:ext>
                </a:extLst>
              </p:cNvPr>
              <p:cNvSpPr/>
              <p:nvPr/>
            </p:nvSpPr>
            <p:spPr>
              <a:xfrm>
                <a:off x="6896988" y="1176670"/>
                <a:ext cx="914400" cy="14743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a:p>
            </p:txBody>
          </p:sp>
        </p:grpSp>
        <p:sp>
          <p:nvSpPr>
            <p:cNvPr id="12" name="Rectangle : coins arrondis 11">
              <a:extLst>
                <a:ext uri="{FF2B5EF4-FFF2-40B4-BE49-F238E27FC236}">
                  <a16:creationId xmlns:a16="http://schemas.microsoft.com/office/drawing/2014/main" id="{1C9A6572-5E9E-448A-8DF5-667FF3407704}"/>
                </a:ext>
              </a:extLst>
            </p:cNvPr>
            <p:cNvSpPr/>
            <p:nvPr/>
          </p:nvSpPr>
          <p:spPr>
            <a:xfrm>
              <a:off x="5925876" y="1176670"/>
              <a:ext cx="800986" cy="1649762"/>
            </a:xfrm>
            <a:prstGeom prst="roundRect">
              <a:avLst/>
            </a:pr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a:p>
          </p:txBody>
        </p:sp>
      </p:grpSp>
      <p:sp>
        <p:nvSpPr>
          <p:cNvPr id="15" name="Rectangle 14">
            <a:extLst>
              <a:ext uri="{FF2B5EF4-FFF2-40B4-BE49-F238E27FC236}">
                <a16:creationId xmlns:a16="http://schemas.microsoft.com/office/drawing/2014/main" id="{62B859D4-070D-46B4-BCB0-34791497206D}"/>
              </a:ext>
            </a:extLst>
          </p:cNvPr>
          <p:cNvSpPr/>
          <p:nvPr/>
        </p:nvSpPr>
        <p:spPr>
          <a:xfrm>
            <a:off x="299977" y="2057209"/>
            <a:ext cx="5919495" cy="2518638"/>
          </a:xfrm>
          <a:prstGeom prst="rect">
            <a:avLst/>
          </a:prstGeom>
        </p:spPr>
        <p:txBody>
          <a:bodyPr wrap="square">
            <a:spAutoFit/>
          </a:bodyPr>
          <a:lstStyle/>
          <a:p>
            <a:pPr marL="405994" lvl="5" indent="-271457" defTabSz="342892">
              <a:spcBef>
                <a:spcPts val="450"/>
              </a:spcBef>
              <a:buClr>
                <a:srgbClr val="E2007A"/>
              </a:buClr>
              <a:buFont typeface="Wingdings" panose="05000000000000000000" pitchFamily="2" charset="2"/>
              <a:buChar char="§"/>
              <a:defRPr/>
            </a:pPr>
            <a:r>
              <a:rPr lang="fr-FR" sz="1800" kern="1200" dirty="0">
                <a:solidFill>
                  <a:schemeClr val="tx1"/>
                </a:solidFill>
                <a:ea typeface="+mn-ea"/>
                <a:cs typeface="+mn-cs"/>
              </a:rPr>
              <a:t>À partir de la sélection thématique </a:t>
            </a:r>
            <a:r>
              <a:rPr lang="fr-FR" sz="1600" kern="1200" dirty="0">
                <a:solidFill>
                  <a:schemeClr val="tx1"/>
                </a:solidFill>
                <a:ea typeface="+mn-ea"/>
                <a:cs typeface="+mn-cs"/>
              </a:rPr>
              <a:t>(diapos suivantes)</a:t>
            </a:r>
          </a:p>
          <a:p>
            <a:pPr marL="536959" indent="7144" defTabSz="257168">
              <a:spcBef>
                <a:spcPts val="225"/>
              </a:spcBef>
              <a:buClrTx/>
              <a:buFont typeface="Arial" panose="020B0604020202020204" pitchFamily="34" charset="0"/>
              <a:buChar char="•"/>
              <a:defRPr/>
            </a:pPr>
            <a:r>
              <a:rPr lang="fr-FR" sz="1600" kern="1200" dirty="0">
                <a:solidFill>
                  <a:prstClr val="black"/>
                </a:solidFill>
                <a:ea typeface="+mn-ea"/>
                <a:cs typeface="+mn-cs"/>
              </a:rPr>
              <a:t> Agronomie, Forêt</a:t>
            </a:r>
          </a:p>
          <a:p>
            <a:pPr marL="536959" indent="7144" defTabSz="257168">
              <a:spcBef>
                <a:spcPts val="225"/>
              </a:spcBef>
              <a:buClrTx/>
              <a:buFont typeface="Arial" panose="020B0604020202020204" pitchFamily="34" charset="0"/>
              <a:buChar char="•"/>
              <a:defRPr/>
            </a:pPr>
            <a:r>
              <a:rPr lang="fr-FR" sz="1600" kern="1200" dirty="0">
                <a:solidFill>
                  <a:prstClr val="black"/>
                </a:solidFill>
                <a:ea typeface="+mn-ea"/>
                <a:cs typeface="+mn-cs"/>
              </a:rPr>
              <a:t> Ecologie, Biodiversité, Faune sauvage</a:t>
            </a:r>
          </a:p>
          <a:p>
            <a:pPr marL="536959" indent="7144" defTabSz="257168">
              <a:spcBef>
                <a:spcPts val="225"/>
              </a:spcBef>
              <a:buClrTx/>
              <a:buFont typeface="Arial" panose="020B0604020202020204" pitchFamily="34" charset="0"/>
              <a:buChar char="•"/>
              <a:defRPr/>
            </a:pPr>
            <a:r>
              <a:rPr lang="fr-FR" sz="1600" kern="1200" dirty="0">
                <a:solidFill>
                  <a:prstClr val="black"/>
                </a:solidFill>
                <a:ea typeface="+mn-ea"/>
                <a:cs typeface="+mn-cs"/>
              </a:rPr>
              <a:t> Climat, Sol, Eau,</a:t>
            </a:r>
          </a:p>
          <a:p>
            <a:pPr marL="536959" indent="7144" defTabSz="257168">
              <a:spcBef>
                <a:spcPts val="225"/>
              </a:spcBef>
              <a:buClrTx/>
              <a:buFont typeface="Arial" panose="020B0604020202020204" pitchFamily="34" charset="0"/>
              <a:buChar char="•"/>
              <a:defRPr/>
            </a:pPr>
            <a:r>
              <a:rPr lang="fr-FR" sz="1600" kern="1200" dirty="0">
                <a:solidFill>
                  <a:prstClr val="black"/>
                </a:solidFill>
                <a:ea typeface="+mn-ea"/>
                <a:cs typeface="+mn-cs"/>
              </a:rPr>
              <a:t> Génomique, Santé, </a:t>
            </a:r>
          </a:p>
          <a:p>
            <a:pPr marL="536959" indent="7144" defTabSz="257168">
              <a:spcBef>
                <a:spcPts val="225"/>
              </a:spcBef>
              <a:buClrTx/>
              <a:buFont typeface="Arial" panose="020B0604020202020204" pitchFamily="34" charset="0"/>
              <a:buChar char="•"/>
              <a:defRPr/>
            </a:pPr>
            <a:r>
              <a:rPr lang="fr-FR" sz="1600" kern="1200" dirty="0">
                <a:solidFill>
                  <a:prstClr val="black"/>
                </a:solidFill>
                <a:ea typeface="+mn-ea"/>
                <a:cs typeface="+mn-cs"/>
              </a:rPr>
              <a:t> Economie, SHS, Archéologie</a:t>
            </a:r>
          </a:p>
          <a:p>
            <a:pPr marL="536959" indent="7144" defTabSz="257168">
              <a:spcBef>
                <a:spcPts val="225"/>
              </a:spcBef>
              <a:buClrTx/>
              <a:buFont typeface="Arial" panose="020B0604020202020204" pitchFamily="34" charset="0"/>
              <a:buChar char="•"/>
              <a:defRPr/>
            </a:pPr>
            <a:r>
              <a:rPr lang="fr-FR" sz="1600" i="1" kern="1200" dirty="0">
                <a:solidFill>
                  <a:prstClr val="black"/>
                </a:solidFill>
                <a:ea typeface="+mn-ea"/>
                <a:cs typeface="+mn-cs"/>
              </a:rPr>
              <a:t> Data papers </a:t>
            </a:r>
            <a:r>
              <a:rPr lang="fr-FR" sz="1600" kern="1200" dirty="0">
                <a:solidFill>
                  <a:prstClr val="black"/>
                </a:solidFill>
                <a:ea typeface="+mn-ea"/>
                <a:cs typeface="+mn-cs"/>
              </a:rPr>
              <a:t>à partir de données issues de recherches bibliographiques</a:t>
            </a:r>
          </a:p>
          <a:p>
            <a:pPr marL="536959" indent="7144" defTabSz="257168">
              <a:spcBef>
                <a:spcPts val="225"/>
              </a:spcBef>
              <a:buClrTx/>
              <a:buFont typeface="Arial" panose="020B0604020202020204" pitchFamily="34" charset="0"/>
              <a:buChar char="•"/>
              <a:defRPr/>
            </a:pPr>
            <a:r>
              <a:rPr lang="fr-FR" sz="1600" i="1" kern="1200" dirty="0">
                <a:solidFill>
                  <a:prstClr val="black"/>
                </a:solidFill>
                <a:ea typeface="+mn-ea"/>
              </a:rPr>
              <a:t> Data papers </a:t>
            </a:r>
            <a:r>
              <a:rPr lang="fr-FR" sz="1600" kern="1200" dirty="0">
                <a:solidFill>
                  <a:prstClr val="black"/>
                </a:solidFill>
                <a:ea typeface="+mn-ea"/>
              </a:rPr>
              <a:t>en français</a:t>
            </a:r>
            <a:endParaRPr lang="fr-FR" sz="1600" kern="1200" dirty="0">
              <a:solidFill>
                <a:prstClr val="black"/>
              </a:solidFill>
              <a:ea typeface="+mn-ea"/>
              <a:cs typeface="+mn-cs"/>
            </a:endParaRPr>
          </a:p>
        </p:txBody>
      </p:sp>
    </p:spTree>
    <p:extLst>
      <p:ext uri="{BB962C8B-B14F-4D97-AF65-F5344CB8AC3E}">
        <p14:creationId xmlns:p14="http://schemas.microsoft.com/office/powerpoint/2010/main" val="344440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1D4A0F-AB43-4C46-8193-1C94687B69DB}"/>
              </a:ext>
            </a:extLst>
          </p:cNvPr>
          <p:cNvSpPr/>
          <p:nvPr/>
        </p:nvSpPr>
        <p:spPr>
          <a:xfrm>
            <a:off x="369733" y="1224816"/>
            <a:ext cx="6323019" cy="3506794"/>
          </a:xfrm>
          <a:prstGeom prst="rect">
            <a:avLst/>
          </a:prstGeom>
        </p:spPr>
        <p:txBody>
          <a:bodyPr wrap="square">
            <a:spAutoFit/>
          </a:bodyPr>
          <a:lstStyle/>
          <a:p>
            <a:pPr marL="150912" indent="-150912" algn="just" defTabSz="257175">
              <a:spcBef>
                <a:spcPts val="450"/>
              </a:spcBef>
              <a:buClrTx/>
              <a:buFont typeface="Wingdings" panose="05000000000000000000" pitchFamily="2" charset="2"/>
              <a:buChar char="Ø"/>
              <a:defRPr/>
            </a:pPr>
            <a:r>
              <a:rPr lang="en-US" sz="1350" kern="1200" dirty="0">
                <a:solidFill>
                  <a:prstClr val="black"/>
                </a:solidFill>
              </a:rPr>
              <a:t>French crop yield, area and production data for ten staple crops from 1900 to 2018 at county resolution. </a:t>
            </a:r>
            <a:r>
              <a:rPr lang="en-US" sz="1350" kern="1200" dirty="0">
                <a:solidFill>
                  <a:srgbClr val="00B050"/>
                </a:solidFill>
              </a:rPr>
              <a:t>Scientific Data</a:t>
            </a:r>
            <a:r>
              <a:rPr lang="en-US" sz="1350" kern="1200" dirty="0">
                <a:solidFill>
                  <a:prstClr val="black"/>
                </a:solidFill>
              </a:rPr>
              <a:t>: </a:t>
            </a:r>
            <a:r>
              <a:rPr lang="fr-FR" sz="800" dirty="0">
                <a:hlinkClick r:id="rId3"/>
              </a:rPr>
              <a:t>https://doi.org/10.1038/s41597-022-01145-4</a:t>
            </a:r>
            <a:r>
              <a:rPr lang="fr-FR" sz="800" dirty="0"/>
              <a:t> </a:t>
            </a:r>
            <a:endParaRPr lang="en-US" sz="800" kern="1200" dirty="0">
              <a:solidFill>
                <a:prstClr val="black"/>
              </a:solidFill>
            </a:endParaRPr>
          </a:p>
          <a:p>
            <a:pPr marL="150912" indent="-150912" algn="just" defTabSz="257175">
              <a:spcBef>
                <a:spcPts val="450"/>
              </a:spcBef>
              <a:buClrTx/>
              <a:buFont typeface="Wingdings" panose="05000000000000000000" pitchFamily="2" charset="2"/>
              <a:buChar char="Ø"/>
              <a:defRPr/>
            </a:pPr>
            <a:r>
              <a:rPr lang="en-US" sz="1350" kern="1200" dirty="0">
                <a:solidFill>
                  <a:prstClr val="black"/>
                </a:solidFill>
                <a:ea typeface="+mn-ea"/>
                <a:cs typeface="+mn-cs"/>
              </a:rPr>
              <a:t>Survey data of a traditional communal water irrigation system in Northern Thailand. </a:t>
            </a:r>
            <a:r>
              <a:rPr lang="fr-FR" sz="1350" kern="1200" dirty="0">
                <a:solidFill>
                  <a:srgbClr val="00B050"/>
                </a:solidFill>
                <a:ea typeface="+mn-ea"/>
                <a:cs typeface="+mn-cs"/>
              </a:rPr>
              <a:t>Data in Brief: </a:t>
            </a:r>
            <a:r>
              <a:rPr lang="fr-FR" sz="788" kern="1200" dirty="0">
                <a:solidFill>
                  <a:prstClr val="black"/>
                </a:solidFill>
                <a:ea typeface="+mn-ea"/>
                <a:cs typeface="+mn-cs"/>
                <a:hlinkClick r:id="rId4" tooltip="Persistent link using digital object identifier"/>
              </a:rPr>
              <a:t>https://doi.org/10.1016/j.dib.2022.108515</a:t>
            </a:r>
            <a:r>
              <a:rPr lang="fr-FR" sz="788" kern="1200" dirty="0">
                <a:solidFill>
                  <a:prstClr val="black"/>
                </a:solidFill>
                <a:ea typeface="+mn-ea"/>
                <a:cs typeface="+mn-cs"/>
              </a:rPr>
              <a:t> </a:t>
            </a:r>
            <a:endParaRPr lang="en-US" sz="788" kern="1200" dirty="0">
              <a:solidFill>
                <a:prstClr val="black"/>
              </a:solidFill>
              <a:ea typeface="+mn-ea"/>
              <a:cs typeface="+mn-cs"/>
            </a:endParaRPr>
          </a:p>
          <a:p>
            <a:pPr marL="150912" indent="-150912" algn="just" defTabSz="257175">
              <a:spcBef>
                <a:spcPts val="450"/>
              </a:spcBef>
              <a:buClrTx/>
              <a:buFont typeface="Wingdings" panose="05000000000000000000" pitchFamily="2" charset="2"/>
              <a:buChar char="Ø"/>
              <a:defRPr/>
            </a:pPr>
            <a:r>
              <a:rPr lang="en-US" sz="1350" kern="1200" dirty="0">
                <a:solidFill>
                  <a:prstClr val="black"/>
                </a:solidFill>
                <a:ea typeface="+mn-ea"/>
                <a:cs typeface="+mn-cs"/>
              </a:rPr>
              <a:t>A global experimental dataset for assessing grain legume production.  </a:t>
            </a:r>
            <a:r>
              <a:rPr lang="en-US" sz="1350" kern="1200" dirty="0">
                <a:solidFill>
                  <a:srgbClr val="00B050"/>
                </a:solidFill>
                <a:ea typeface="+mn-ea"/>
                <a:cs typeface="+mn-cs"/>
              </a:rPr>
              <a:t>Scientific Data</a:t>
            </a:r>
            <a:r>
              <a:rPr lang="en-US" sz="1350" kern="1200" dirty="0">
                <a:solidFill>
                  <a:prstClr val="black"/>
                </a:solidFill>
                <a:ea typeface="+mn-ea"/>
                <a:cs typeface="+mn-cs"/>
              </a:rPr>
              <a:t>: </a:t>
            </a:r>
            <a:r>
              <a:rPr lang="fr-FR" sz="788" kern="1200" dirty="0">
                <a:solidFill>
                  <a:prstClr val="black"/>
                </a:solidFill>
                <a:ea typeface="+mn-ea"/>
                <a:cs typeface="+mn-cs"/>
                <a:hlinkClick r:id="rId5"/>
              </a:rPr>
              <a:t>https://doi.org/10.1038/sdata.2016.84</a:t>
            </a:r>
            <a:r>
              <a:rPr lang="fr-FR" sz="788" kern="1200" dirty="0">
                <a:solidFill>
                  <a:prstClr val="black"/>
                </a:solidFill>
                <a:ea typeface="+mn-ea"/>
                <a:cs typeface="+mn-cs"/>
              </a:rPr>
              <a:t> </a:t>
            </a:r>
            <a:endParaRPr lang="en-US" sz="788" kern="1200" dirty="0">
              <a:solidFill>
                <a:prstClr val="black"/>
              </a:solidFill>
              <a:ea typeface="+mn-ea"/>
              <a:cs typeface="+mn-cs"/>
            </a:endParaRPr>
          </a:p>
          <a:p>
            <a:pPr algn="just" defTabSz="257175">
              <a:spcBef>
                <a:spcPts val="450"/>
              </a:spcBef>
              <a:buClrTx/>
              <a:buFont typeface="Wingdings" panose="05000000000000000000" pitchFamily="2" charset="2"/>
              <a:buChar char="Ø"/>
              <a:defRPr/>
            </a:pPr>
            <a:r>
              <a:rPr lang="fr-FR" sz="1013" kern="1200" dirty="0">
                <a:solidFill>
                  <a:prstClr val="black"/>
                </a:solidFill>
                <a:ea typeface="+mn-ea"/>
                <a:cs typeface="+mn-cs"/>
              </a:rPr>
              <a:t> </a:t>
            </a:r>
            <a:r>
              <a:rPr lang="fr-FR" sz="1350" kern="1200" dirty="0">
                <a:solidFill>
                  <a:prstClr val="black"/>
                </a:solidFill>
                <a:ea typeface="+mn-ea"/>
                <a:cs typeface="+mn-cs"/>
              </a:rPr>
              <a:t>The ‘Plantain-</a:t>
            </a:r>
            <a:r>
              <a:rPr lang="fr-FR" sz="1350" kern="1200" dirty="0" err="1">
                <a:solidFill>
                  <a:prstClr val="black"/>
                </a:solidFill>
                <a:ea typeface="+mn-ea"/>
                <a:cs typeface="+mn-cs"/>
              </a:rPr>
              <a:t>Optim</a:t>
            </a:r>
            <a:r>
              <a:rPr lang="fr-FR" sz="1350" kern="1200" dirty="0">
                <a:solidFill>
                  <a:prstClr val="black"/>
                </a:solidFill>
                <a:ea typeface="+mn-ea"/>
                <a:cs typeface="+mn-cs"/>
              </a:rPr>
              <a:t>’ </a:t>
            </a:r>
            <a:r>
              <a:rPr lang="fr-FR" sz="1350" kern="1200" dirty="0" err="1">
                <a:solidFill>
                  <a:prstClr val="black"/>
                </a:solidFill>
                <a:ea typeface="+mn-ea"/>
                <a:cs typeface="+mn-cs"/>
              </a:rPr>
              <a:t>dataset</a:t>
            </a:r>
            <a:r>
              <a:rPr lang="fr-FR" sz="1350" kern="1200" dirty="0">
                <a:solidFill>
                  <a:prstClr val="black"/>
                </a:solidFill>
                <a:ea typeface="+mn-ea"/>
                <a:cs typeface="+mn-cs"/>
              </a:rPr>
              <a:t>. </a:t>
            </a:r>
            <a:r>
              <a:rPr lang="fr-FR" sz="1350" kern="1200" dirty="0">
                <a:solidFill>
                  <a:srgbClr val="00B050"/>
                </a:solidFill>
                <a:ea typeface="+mn-ea"/>
                <a:cs typeface="+mn-cs"/>
              </a:rPr>
              <a:t>Data in Brief: </a:t>
            </a:r>
            <a:r>
              <a:rPr lang="fr-FR" sz="788" kern="1200" dirty="0">
                <a:solidFill>
                  <a:prstClr val="black"/>
                </a:solidFill>
                <a:ea typeface="+mn-ea"/>
                <a:cs typeface="+mn-cs"/>
                <a:hlinkClick r:id="rId6" tooltip="Persistent link using digital object identifier"/>
              </a:rPr>
              <a:t>https://doi.org/10.1016/j.dib.2018.01.065</a:t>
            </a:r>
            <a:r>
              <a:rPr lang="fr-FR" sz="788" kern="1200" dirty="0">
                <a:solidFill>
                  <a:prstClr val="black"/>
                </a:solidFill>
                <a:ea typeface="+mn-ea"/>
                <a:cs typeface="+mn-cs"/>
              </a:rPr>
              <a:t> </a:t>
            </a:r>
          </a:p>
          <a:p>
            <a:pPr marL="150912" indent="-150912" algn="just" defTabSz="257175">
              <a:spcBef>
                <a:spcPts val="450"/>
              </a:spcBef>
              <a:buClrTx/>
              <a:buFont typeface="Wingdings" panose="05000000000000000000" pitchFamily="2" charset="2"/>
              <a:buChar char="Ø"/>
              <a:defRPr/>
            </a:pPr>
            <a:r>
              <a:rPr lang="en-US" sz="1350" kern="1200" dirty="0">
                <a:solidFill>
                  <a:prstClr val="black"/>
                </a:solidFill>
                <a:ea typeface="+mn-ea"/>
                <a:cs typeface="+mn-cs"/>
              </a:rPr>
              <a:t>Eco-physiological responses of 24 sunflower genotypes to water deficit. </a:t>
            </a:r>
            <a:r>
              <a:rPr lang="fr-FR" sz="1350" kern="1200" dirty="0">
                <a:solidFill>
                  <a:srgbClr val="00B050"/>
                </a:solidFill>
                <a:ea typeface="+mn-ea"/>
                <a:cs typeface="+mn-cs"/>
              </a:rPr>
              <a:t>Data in Brief: </a:t>
            </a:r>
            <a:r>
              <a:rPr lang="fr-FR" sz="788" kern="1200" dirty="0">
                <a:solidFill>
                  <a:prstClr val="black"/>
                </a:solidFill>
                <a:ea typeface="+mn-ea"/>
                <a:cs typeface="+mn-cs"/>
                <a:hlinkClick r:id="rId7"/>
              </a:rPr>
              <a:t>https://doi.org/10.1016/j.dib.2018.10.045</a:t>
            </a:r>
            <a:r>
              <a:rPr lang="fr-FR" sz="788" kern="1200" dirty="0">
                <a:solidFill>
                  <a:prstClr val="black"/>
                </a:solidFill>
                <a:ea typeface="+mn-ea"/>
                <a:cs typeface="+mn-cs"/>
              </a:rPr>
              <a:t> </a:t>
            </a:r>
          </a:p>
          <a:p>
            <a:pPr marL="150912" indent="-150912" algn="just" defTabSz="257175">
              <a:spcBef>
                <a:spcPts val="450"/>
              </a:spcBef>
              <a:buClrTx/>
              <a:buFont typeface="Wingdings" panose="05000000000000000000" pitchFamily="2" charset="2"/>
              <a:buChar char="Ø"/>
              <a:defRPr/>
            </a:pPr>
            <a:r>
              <a:rPr lang="en-US" sz="1350" kern="1200" dirty="0">
                <a:solidFill>
                  <a:prstClr val="black"/>
                </a:solidFill>
                <a:ea typeface="+mn-ea"/>
                <a:cs typeface="+mn-cs"/>
              </a:rPr>
              <a:t>Global database of Hemiptera-Phytoplasma-Plant biological interactions. </a:t>
            </a:r>
            <a:r>
              <a:rPr lang="en-US" sz="1350" kern="1200" dirty="0">
                <a:solidFill>
                  <a:srgbClr val="00B050"/>
                </a:solidFill>
                <a:ea typeface="+mn-ea"/>
                <a:cs typeface="+mn-cs"/>
              </a:rPr>
              <a:t>Biodiversity Data Journal:</a:t>
            </a:r>
            <a:r>
              <a:rPr lang="en-US" sz="1013" kern="1200" dirty="0">
                <a:solidFill>
                  <a:srgbClr val="00B050"/>
                </a:solidFill>
                <a:ea typeface="+mn-ea"/>
                <a:cs typeface="+mn-cs"/>
              </a:rPr>
              <a:t> </a:t>
            </a:r>
            <a:r>
              <a:rPr lang="en-US" sz="788" kern="1200" dirty="0">
                <a:solidFill>
                  <a:prstClr val="black"/>
                </a:solidFill>
                <a:ea typeface="+mn-ea"/>
                <a:cs typeface="+mn-cs"/>
                <a:hlinkClick r:id="rId8"/>
              </a:rPr>
              <a:t>https://bdj.pensoft.net/article/32910/</a:t>
            </a:r>
            <a:r>
              <a:rPr lang="en-US" sz="788" kern="1200" dirty="0">
                <a:solidFill>
                  <a:prstClr val="black"/>
                </a:solidFill>
                <a:ea typeface="+mn-ea"/>
                <a:cs typeface="+mn-cs"/>
              </a:rPr>
              <a:t> </a:t>
            </a:r>
            <a:r>
              <a:rPr lang="en-US" sz="1013" kern="1200" dirty="0">
                <a:solidFill>
                  <a:prstClr val="black"/>
                </a:solidFill>
                <a:ea typeface="+mn-ea"/>
                <a:cs typeface="+mn-cs"/>
              </a:rPr>
              <a:t> </a:t>
            </a:r>
          </a:p>
          <a:p>
            <a:pPr marL="150912" indent="-150912" algn="just" defTabSz="257175">
              <a:spcBef>
                <a:spcPts val="450"/>
              </a:spcBef>
              <a:buClrTx/>
              <a:buFont typeface="Wingdings" panose="05000000000000000000" pitchFamily="2" charset="2"/>
              <a:buChar char="Ø"/>
              <a:defRPr/>
            </a:pPr>
            <a:r>
              <a:rPr lang="en-US" sz="1350" kern="1200" dirty="0">
                <a:solidFill>
                  <a:prstClr val="black"/>
                </a:solidFill>
                <a:ea typeface="+mn-ea"/>
                <a:cs typeface="+mn-cs"/>
              </a:rPr>
              <a:t>Data on the effects of fertilization on growth rates, biomass allocation, carbohydrates and nutrients of nitrogen-fixing and non-nitrogen-fixing tree legumes during tropical forest restoration. </a:t>
            </a:r>
            <a:r>
              <a:rPr lang="en-US" sz="1350" kern="1200" dirty="0">
                <a:solidFill>
                  <a:srgbClr val="00B050"/>
                </a:solidFill>
                <a:ea typeface="+mn-ea"/>
                <a:cs typeface="+mn-cs"/>
              </a:rPr>
              <a:t>BMC Research Notes: </a:t>
            </a:r>
            <a:r>
              <a:rPr lang="en-US" sz="788" kern="1200" dirty="0">
                <a:solidFill>
                  <a:srgbClr val="00B050"/>
                </a:solidFill>
                <a:ea typeface="+mn-ea"/>
                <a:cs typeface="+mn-cs"/>
                <a:hlinkClick r:id="rId9"/>
              </a:rPr>
              <a:t>https://bmcresnotes.biomedcentral.com/articles/10.1186/s13104-021-05552-5</a:t>
            </a:r>
            <a:endParaRPr lang="fr-FR" sz="788" kern="1200" dirty="0">
              <a:solidFill>
                <a:srgbClr val="0070C0"/>
              </a:solidFill>
              <a:ea typeface="+mn-ea"/>
              <a:cs typeface="+mn-cs"/>
            </a:endParaRPr>
          </a:p>
        </p:txBody>
      </p:sp>
      <p:sp>
        <p:nvSpPr>
          <p:cNvPr id="7" name="Rectangle 6">
            <a:extLst>
              <a:ext uri="{FF2B5EF4-FFF2-40B4-BE49-F238E27FC236}">
                <a16:creationId xmlns:a16="http://schemas.microsoft.com/office/drawing/2014/main" id="{3A6A880D-0106-4EB5-B4F0-50049ACBE6B4}"/>
              </a:ext>
            </a:extLst>
          </p:cNvPr>
          <p:cNvSpPr/>
          <p:nvPr/>
        </p:nvSpPr>
        <p:spPr>
          <a:xfrm>
            <a:off x="360000" y="828000"/>
            <a:ext cx="4683995" cy="400110"/>
          </a:xfrm>
          <a:prstGeom prst="rect">
            <a:avLst/>
          </a:prstGeom>
        </p:spPr>
        <p:txBody>
          <a:bodyPr wrap="square">
            <a:spAutoFit/>
          </a:bodyPr>
          <a:lstStyle/>
          <a:p>
            <a:pPr marL="257175" indent="-257175" defTabSz="257175">
              <a:spcBef>
                <a:spcPts val="675"/>
              </a:spcBef>
              <a:spcAft>
                <a:spcPts val="338"/>
              </a:spcAft>
              <a:buClr>
                <a:srgbClr val="E2007A"/>
              </a:buClr>
              <a:buFont typeface="Wingdings" panose="05000000000000000000" pitchFamily="2" charset="2"/>
              <a:buChar char="§"/>
              <a:defRPr/>
            </a:pPr>
            <a:r>
              <a:rPr lang="fr-FR" sz="2000" kern="1200" dirty="0">
                <a:solidFill>
                  <a:srgbClr val="0070C0"/>
                </a:solidFill>
                <a:ea typeface="+mn-ea"/>
                <a:cs typeface="+mn-cs"/>
              </a:rPr>
              <a:t>Agronomie</a:t>
            </a:r>
          </a:p>
        </p:txBody>
      </p:sp>
      <p:pic>
        <p:nvPicPr>
          <p:cNvPr id="5" name="Image 4">
            <a:extLst>
              <a:ext uri="{FF2B5EF4-FFF2-40B4-BE49-F238E27FC236}">
                <a16:creationId xmlns:a16="http://schemas.microsoft.com/office/drawing/2014/main" id="{5B2339D1-2CE8-4DA0-806F-4E7A17E5060B}"/>
              </a:ext>
            </a:extLst>
          </p:cNvPr>
          <p:cNvPicPr>
            <a:picLocks noChangeAspect="1"/>
          </p:cNvPicPr>
          <p:nvPr/>
        </p:nvPicPr>
        <p:blipFill>
          <a:blip r:embed="rId10"/>
          <a:stretch>
            <a:fillRect/>
          </a:stretch>
        </p:blipFill>
        <p:spPr>
          <a:xfrm>
            <a:off x="6129398" y="4833871"/>
            <a:ext cx="688321" cy="242477"/>
          </a:xfrm>
          <a:prstGeom prst="rect">
            <a:avLst/>
          </a:prstGeom>
        </p:spPr>
      </p:pic>
      <p:sp>
        <p:nvSpPr>
          <p:cNvPr id="6" name="Google Shape;105;p8">
            <a:extLst>
              <a:ext uri="{FF2B5EF4-FFF2-40B4-BE49-F238E27FC236}">
                <a16:creationId xmlns:a16="http://schemas.microsoft.com/office/drawing/2014/main" id="{279F57E3-498A-4064-895D-86E4AE34D92F}"/>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Exemples de </a:t>
            </a:r>
            <a:r>
              <a:rPr lang="fr-FR" i="1" dirty="0">
                <a:solidFill>
                  <a:prstClr val="black"/>
                </a:solidFill>
              </a:rPr>
              <a:t>Data papers </a:t>
            </a:r>
            <a:r>
              <a:rPr lang="fr-FR" dirty="0">
                <a:solidFill>
                  <a:prstClr val="black"/>
                </a:solidFill>
              </a:rPr>
              <a:t>publiés</a:t>
            </a:r>
          </a:p>
        </p:txBody>
      </p:sp>
    </p:spTree>
    <p:extLst>
      <p:ext uri="{BB962C8B-B14F-4D97-AF65-F5344CB8AC3E}">
        <p14:creationId xmlns:p14="http://schemas.microsoft.com/office/powerpoint/2010/main" val="32452771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6" name="Rectangle 5">
            <a:extLst>
              <a:ext uri="{FF2B5EF4-FFF2-40B4-BE49-F238E27FC236}">
                <a16:creationId xmlns:a16="http://schemas.microsoft.com/office/drawing/2014/main" id="{51680DC1-A31C-4ABE-AA1B-162C671E70C9}"/>
              </a:ext>
            </a:extLst>
          </p:cNvPr>
          <p:cNvSpPr/>
          <p:nvPr/>
        </p:nvSpPr>
        <p:spPr>
          <a:xfrm>
            <a:off x="360000" y="900000"/>
            <a:ext cx="6323018" cy="3665106"/>
          </a:xfrm>
          <a:prstGeom prst="rect">
            <a:avLst/>
          </a:prstGeom>
        </p:spPr>
        <p:txBody>
          <a:bodyPr wrap="square">
            <a:spAutoFit/>
          </a:bodyPr>
          <a:lstStyle/>
          <a:p>
            <a:pPr marL="257168" indent="-257168" defTabSz="257168">
              <a:spcBef>
                <a:spcPts val="450"/>
              </a:spcBef>
              <a:buClr>
                <a:srgbClr val="E2007A"/>
              </a:buClr>
              <a:buFont typeface="Wingdings" panose="05000000000000000000" pitchFamily="2" charset="2"/>
              <a:buChar char="Ø"/>
              <a:defRPr/>
            </a:pPr>
            <a:r>
              <a:rPr lang="fr-FR" sz="2000" kern="1200" dirty="0">
                <a:solidFill>
                  <a:srgbClr val="0070C0"/>
                </a:solidFill>
                <a:ea typeface="+mn-ea"/>
                <a:cs typeface="+mn-cs"/>
              </a:rPr>
              <a:t>Les données sont-elles accessibles ?</a:t>
            </a:r>
          </a:p>
          <a:p>
            <a:pPr algn="just" defTabSz="134538">
              <a:spcBef>
                <a:spcPts val="450"/>
              </a:spcBef>
              <a:buClr>
                <a:srgbClr val="E2007A"/>
              </a:buClr>
              <a:tabLst>
                <a:tab pos="271463" algn="l"/>
              </a:tabLst>
              <a:defRPr/>
            </a:pPr>
            <a:r>
              <a:rPr lang="fr-FR" sz="1350" kern="1200" dirty="0">
                <a:solidFill>
                  <a:prstClr val="black"/>
                </a:solidFill>
                <a:ea typeface="+mn-ea"/>
              </a:rPr>
              <a:t>	</a:t>
            </a:r>
            <a:r>
              <a:rPr lang="fr-FR" sz="1800" kern="1200" dirty="0">
                <a:solidFill>
                  <a:prstClr val="black"/>
                </a:solidFill>
                <a:ea typeface="+mn-ea"/>
              </a:rPr>
              <a:t>L’information se trouve dans un paragraphe nommé : </a:t>
            </a:r>
            <a:r>
              <a:rPr lang="fr-FR" sz="1600" i="1" kern="1200" dirty="0">
                <a:solidFill>
                  <a:prstClr val="black"/>
                </a:solidFill>
                <a:ea typeface="+mn-ea"/>
              </a:rPr>
              <a:t>Data 	</a:t>
            </a:r>
            <a:r>
              <a:rPr lang="fr-FR" sz="1600" i="1" kern="1200" dirty="0" err="1">
                <a:solidFill>
                  <a:prstClr val="black"/>
                </a:solidFill>
                <a:ea typeface="+mn-ea"/>
              </a:rPr>
              <a:t>accessibility</a:t>
            </a:r>
            <a:r>
              <a:rPr lang="fr-FR" sz="1600" i="1" kern="1200" dirty="0">
                <a:solidFill>
                  <a:prstClr val="black"/>
                </a:solidFill>
                <a:ea typeface="+mn-ea"/>
              </a:rPr>
              <a:t>, Data </a:t>
            </a:r>
            <a:r>
              <a:rPr lang="fr-FR" sz="1600" i="1" kern="1200" dirty="0" err="1">
                <a:solidFill>
                  <a:prstClr val="black"/>
                </a:solidFill>
                <a:ea typeface="+mn-ea"/>
              </a:rPr>
              <a:t>availability</a:t>
            </a:r>
            <a:r>
              <a:rPr lang="fr-FR" sz="1600" i="1" kern="1200" dirty="0">
                <a:solidFill>
                  <a:prstClr val="black"/>
                </a:solidFill>
                <a:ea typeface="+mn-ea"/>
              </a:rPr>
              <a:t>, </a:t>
            </a:r>
            <a:r>
              <a:rPr lang="en-US" sz="1600" i="1" kern="1200" dirty="0">
                <a:solidFill>
                  <a:prstClr val="black"/>
                </a:solidFill>
                <a:ea typeface="+mn-ea"/>
              </a:rPr>
              <a:t>Availability of data &amp; materials, 	Data Records, Data resources </a:t>
            </a:r>
            <a:endParaRPr lang="fr-FR" sz="1600" i="1" kern="1200" dirty="0">
              <a:solidFill>
                <a:prstClr val="black"/>
              </a:solidFill>
              <a:ea typeface="+mn-ea"/>
            </a:endParaRPr>
          </a:p>
          <a:p>
            <a:pPr marL="257168" indent="-257168" defTabSz="257168">
              <a:spcBef>
                <a:spcPts val="600"/>
              </a:spcBef>
              <a:buClr>
                <a:srgbClr val="E2007A"/>
              </a:buClr>
              <a:buFont typeface="Wingdings" panose="05000000000000000000" pitchFamily="2" charset="2"/>
              <a:buChar char="Ø"/>
              <a:defRPr/>
            </a:pPr>
            <a:r>
              <a:rPr lang="fr-FR" sz="2000" kern="1200" dirty="0">
                <a:solidFill>
                  <a:srgbClr val="0070C0"/>
                </a:solidFill>
                <a:ea typeface="+mn-ea"/>
                <a:cs typeface="+mn-cs"/>
              </a:rPr>
              <a:t>Sont-elles déposées dans un entrepôt ? </a:t>
            </a:r>
          </a:p>
          <a:p>
            <a:pPr marL="257168" indent="148826" defTabSz="257168">
              <a:buClr>
                <a:srgbClr val="E2007A"/>
              </a:buClr>
              <a:buFont typeface="Arial" panose="020B0604020202020204" pitchFamily="34" charset="0"/>
              <a:buChar char="•"/>
              <a:defRPr/>
            </a:pPr>
            <a:r>
              <a:rPr lang="fr-FR" sz="1800" kern="1200" dirty="0">
                <a:solidFill>
                  <a:prstClr val="black"/>
                </a:solidFill>
              </a:rPr>
              <a:t>si oui, lequel ?</a:t>
            </a:r>
          </a:p>
          <a:p>
            <a:pPr marL="257168" indent="148826" defTabSz="257168">
              <a:buClr>
                <a:srgbClr val="E2007A"/>
              </a:buClr>
              <a:buFont typeface="Arial" panose="020B0604020202020204" pitchFamily="34" charset="0"/>
              <a:buChar char="•"/>
              <a:defRPr/>
            </a:pPr>
            <a:r>
              <a:rPr lang="fr-FR" sz="1800" kern="1200" dirty="0">
                <a:solidFill>
                  <a:prstClr val="black"/>
                </a:solidFill>
              </a:rPr>
              <a:t>si non, sont-elles intégrées dans l’article ? dans ce cas, vous semblent-elles facilement réutilisables ?</a:t>
            </a:r>
          </a:p>
          <a:p>
            <a:pPr marL="257168" indent="-257168" defTabSz="257168">
              <a:spcBef>
                <a:spcPts val="600"/>
              </a:spcBef>
              <a:buClr>
                <a:srgbClr val="E2007A"/>
              </a:buClr>
              <a:buFont typeface="Wingdings" panose="05000000000000000000" pitchFamily="2" charset="2"/>
              <a:buChar char="Ø"/>
              <a:defRPr/>
            </a:pPr>
            <a:r>
              <a:rPr lang="fr-FR" sz="2000" kern="1200" dirty="0">
                <a:solidFill>
                  <a:srgbClr val="0070C0"/>
                </a:solidFill>
              </a:rPr>
              <a:t>La description vous parait-elle suffisante ?</a:t>
            </a:r>
          </a:p>
          <a:p>
            <a:pPr marL="257168" indent="148826" defTabSz="257168">
              <a:buClr>
                <a:srgbClr val="E2007A"/>
              </a:buClr>
              <a:buFont typeface="Arial" panose="020B0604020202020204" pitchFamily="34" charset="0"/>
              <a:buChar char="•"/>
              <a:defRPr/>
            </a:pPr>
            <a:r>
              <a:rPr lang="fr-FR" sz="1800" kern="1200" dirty="0">
                <a:solidFill>
                  <a:prstClr val="black"/>
                </a:solidFill>
              </a:rPr>
              <a:t>pour reproduire l’étude </a:t>
            </a:r>
          </a:p>
          <a:p>
            <a:pPr marL="257168" indent="148826" defTabSz="257168">
              <a:buClr>
                <a:srgbClr val="E2007A"/>
              </a:buClr>
              <a:buFont typeface="Arial" panose="020B0604020202020204" pitchFamily="34" charset="0"/>
              <a:buChar char="•"/>
              <a:defRPr/>
            </a:pPr>
            <a:r>
              <a:rPr lang="fr-FR" sz="1800" kern="1200" dirty="0">
                <a:solidFill>
                  <a:prstClr val="black"/>
                </a:solidFill>
              </a:rPr>
              <a:t>pour comprendre et réutiliser les données </a:t>
            </a:r>
          </a:p>
          <a:p>
            <a:pPr marL="257168" indent="148826" defTabSz="257168">
              <a:buClr>
                <a:srgbClr val="E2007A"/>
              </a:buClr>
              <a:buFont typeface="Arial" panose="020B0604020202020204" pitchFamily="34" charset="0"/>
              <a:buChar char="•"/>
              <a:defRPr/>
            </a:pPr>
            <a:r>
              <a:rPr lang="fr-FR" sz="1800" kern="1200" dirty="0">
                <a:solidFill>
                  <a:prstClr val="black"/>
                </a:solidFill>
              </a:rPr>
              <a:t>si « non »: quels éléments ou informations manquent ?</a:t>
            </a:r>
            <a:endParaRPr lang="fr-FR" sz="1800" kern="1200" dirty="0">
              <a:solidFill>
                <a:prstClr val="black"/>
              </a:solidFill>
              <a:ea typeface="+mn-ea"/>
              <a:cs typeface="+mn-cs"/>
            </a:endParaRPr>
          </a:p>
        </p:txBody>
      </p:sp>
      <p:sp>
        <p:nvSpPr>
          <p:cNvPr id="4" name="Google Shape;105;p8">
            <a:extLst>
              <a:ext uri="{FF2B5EF4-FFF2-40B4-BE49-F238E27FC236}">
                <a16:creationId xmlns:a16="http://schemas.microsoft.com/office/drawing/2014/main" id="{FC29C43A-03E0-4F4C-B22A-A56FEFD732E6}"/>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Consultation de </a:t>
            </a:r>
            <a:r>
              <a:rPr lang="fr-FR" i="1" dirty="0">
                <a:solidFill>
                  <a:prstClr val="black"/>
                </a:solidFill>
              </a:rPr>
              <a:t>Data papers </a:t>
            </a:r>
            <a:r>
              <a:rPr lang="fr-FR" dirty="0">
                <a:solidFill>
                  <a:prstClr val="black"/>
                </a:solidFill>
              </a:rPr>
              <a:t>publiés</a:t>
            </a:r>
          </a:p>
        </p:txBody>
      </p:sp>
    </p:spTree>
    <p:extLst>
      <p:ext uri="{BB962C8B-B14F-4D97-AF65-F5344CB8AC3E}">
        <p14:creationId xmlns:p14="http://schemas.microsoft.com/office/powerpoint/2010/main" val="4725632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769D97-101F-486B-90F0-544295D058FC}"/>
              </a:ext>
            </a:extLst>
          </p:cNvPr>
          <p:cNvSpPr/>
          <p:nvPr/>
        </p:nvSpPr>
        <p:spPr>
          <a:xfrm>
            <a:off x="394779" y="1215290"/>
            <a:ext cx="6112294" cy="3379130"/>
          </a:xfrm>
          <a:prstGeom prst="rect">
            <a:avLst/>
          </a:prstGeom>
        </p:spPr>
        <p:txBody>
          <a:bodyPr wrap="square">
            <a:spAutoFit/>
          </a:bodyPr>
          <a:lstStyle/>
          <a:p>
            <a:pPr marL="214313" indent="-214313" defTabSz="685800">
              <a:spcBef>
                <a:spcPts val="450"/>
              </a:spcBef>
              <a:spcAft>
                <a:spcPts val="450"/>
              </a:spcAft>
              <a:buClrTx/>
              <a:buFont typeface="Wingdings" panose="05000000000000000000" pitchFamily="2" charset="2"/>
              <a:buChar char="Ø"/>
              <a:defRPr/>
            </a:pPr>
            <a:r>
              <a:rPr lang="en-US" sz="1350" kern="1200" dirty="0">
                <a:solidFill>
                  <a:prstClr val="black"/>
                </a:solidFill>
                <a:ea typeface="+mn-ea"/>
                <a:cs typeface="+mn-cs"/>
              </a:rPr>
              <a:t>Diversity of Woody Species in </a:t>
            </a:r>
            <a:r>
              <a:rPr lang="en-US" sz="1350" kern="1200" dirty="0" err="1">
                <a:solidFill>
                  <a:prstClr val="black"/>
                </a:solidFill>
                <a:ea typeface="+mn-ea"/>
                <a:cs typeface="+mn-cs"/>
              </a:rPr>
              <a:t>Djamde</a:t>
            </a:r>
            <a:r>
              <a:rPr lang="en-US" sz="1350" kern="1200" dirty="0">
                <a:solidFill>
                  <a:prstClr val="black"/>
                </a:solidFill>
                <a:ea typeface="+mn-ea"/>
                <a:cs typeface="+mn-cs"/>
              </a:rPr>
              <a:t> Wildlife Reserve, Northern Togo, West Africa. </a:t>
            </a:r>
            <a:r>
              <a:rPr lang="en-US" sz="1350" kern="1200" dirty="0">
                <a:solidFill>
                  <a:srgbClr val="009900"/>
                </a:solidFill>
                <a:ea typeface="+mn-ea"/>
                <a:cs typeface="+mn-cs"/>
              </a:rPr>
              <a:t>Data Science Journal</a:t>
            </a:r>
            <a:r>
              <a:rPr lang="en-US" sz="1350" kern="1200" dirty="0">
                <a:solidFill>
                  <a:prstClr val="black"/>
                </a:solidFill>
                <a:ea typeface="+mn-ea"/>
                <a:cs typeface="+mn-cs"/>
              </a:rPr>
              <a:t>. 2019. </a:t>
            </a:r>
            <a:r>
              <a:rPr lang="en-US" sz="1000" kern="1200" dirty="0">
                <a:solidFill>
                  <a:prstClr val="black"/>
                </a:solidFill>
                <a:ea typeface="+mn-ea"/>
                <a:cs typeface="+mn-cs"/>
                <a:hlinkClick r:id="rId3"/>
              </a:rPr>
              <a:t>http://doi.org/10.5334/dsj-2019-018</a:t>
            </a:r>
            <a:r>
              <a:rPr lang="en-US" sz="1000" kern="1200" dirty="0">
                <a:solidFill>
                  <a:prstClr val="black"/>
                </a:solidFill>
                <a:ea typeface="+mn-ea"/>
                <a:cs typeface="+mn-cs"/>
              </a:rPr>
              <a:t> </a:t>
            </a:r>
          </a:p>
          <a:p>
            <a:pPr marL="150912" indent="-150912" algn="just" defTabSz="257175">
              <a:spcBef>
                <a:spcPts val="450"/>
              </a:spcBef>
              <a:spcAft>
                <a:spcPts val="450"/>
              </a:spcAft>
              <a:buClrTx/>
              <a:buFont typeface="Wingdings" panose="05000000000000000000" pitchFamily="2" charset="2"/>
              <a:buChar char="Ø"/>
              <a:defRPr/>
            </a:pPr>
            <a:r>
              <a:rPr lang="en-US" sz="1350" kern="1200" dirty="0">
                <a:solidFill>
                  <a:prstClr val="black"/>
                </a:solidFill>
                <a:ea typeface="+mn-ea"/>
                <a:cs typeface="+mn-cs"/>
              </a:rPr>
              <a:t>The </a:t>
            </a:r>
            <a:r>
              <a:rPr lang="en-US" sz="1350" kern="1200" dirty="0" err="1">
                <a:solidFill>
                  <a:prstClr val="black"/>
                </a:solidFill>
                <a:ea typeface="+mn-ea"/>
                <a:cs typeface="+mn-cs"/>
              </a:rPr>
              <a:t>GenTree</a:t>
            </a:r>
            <a:r>
              <a:rPr lang="en-US" sz="1350" kern="1200" dirty="0">
                <a:solidFill>
                  <a:prstClr val="black"/>
                </a:solidFill>
                <a:ea typeface="+mn-ea"/>
                <a:cs typeface="+mn-cs"/>
              </a:rPr>
              <a:t> Platform: growth traits and tree-level environmental data in 12 European forest tree species. </a:t>
            </a:r>
            <a:r>
              <a:rPr lang="en-US" sz="1350" kern="1200" dirty="0" err="1">
                <a:solidFill>
                  <a:srgbClr val="00B050"/>
                </a:solidFill>
                <a:ea typeface="+mn-ea"/>
                <a:cs typeface="+mn-cs"/>
              </a:rPr>
              <a:t>GigaScience</a:t>
            </a:r>
            <a:r>
              <a:rPr lang="en-US" sz="1350" kern="1200" dirty="0">
                <a:solidFill>
                  <a:srgbClr val="00B050"/>
                </a:solidFill>
                <a:ea typeface="+mn-ea"/>
                <a:cs typeface="+mn-cs"/>
              </a:rPr>
              <a:t>: </a:t>
            </a:r>
            <a:r>
              <a:rPr lang="en-US" sz="1350" kern="1200" dirty="0">
                <a:solidFill>
                  <a:prstClr val="black"/>
                </a:solidFill>
                <a:ea typeface="+mn-ea"/>
                <a:cs typeface="+mn-cs"/>
              </a:rPr>
              <a:t> </a:t>
            </a:r>
            <a:r>
              <a:rPr lang="en-US" sz="1000" kern="1200" dirty="0">
                <a:solidFill>
                  <a:prstClr val="black"/>
                </a:solidFill>
                <a:ea typeface="+mn-ea"/>
                <a:cs typeface="+mn-cs"/>
                <a:hlinkClick r:id="rId4"/>
              </a:rPr>
              <a:t>https://doi.org/10.1093/gigascience/giab010</a:t>
            </a:r>
            <a:r>
              <a:rPr lang="en-US" sz="1000" kern="1200" dirty="0">
                <a:solidFill>
                  <a:prstClr val="black"/>
                </a:solidFill>
                <a:ea typeface="+mn-ea"/>
                <a:cs typeface="+mn-cs"/>
              </a:rPr>
              <a:t> </a:t>
            </a:r>
          </a:p>
          <a:p>
            <a:pPr marL="136922" indent="-136922" algn="just" defTabSz="342900">
              <a:spcBef>
                <a:spcPts val="450"/>
              </a:spcBef>
              <a:spcAft>
                <a:spcPts val="450"/>
              </a:spcAft>
              <a:buClrTx/>
              <a:buFont typeface="Wingdings" panose="05000000000000000000" pitchFamily="2" charset="2"/>
              <a:buChar char="Ø"/>
            </a:pPr>
            <a:r>
              <a:rPr lang="fr-FR" sz="1350" kern="1200" dirty="0">
                <a:solidFill>
                  <a:prstClr val="black"/>
                </a:solidFill>
                <a:ea typeface="+mn-ea"/>
                <a:cs typeface="+mn-cs"/>
              </a:rPr>
              <a:t> Data on the </a:t>
            </a:r>
            <a:r>
              <a:rPr lang="fr-FR" sz="1350" kern="1200" dirty="0" err="1">
                <a:solidFill>
                  <a:prstClr val="black"/>
                </a:solidFill>
                <a:ea typeface="+mn-ea"/>
                <a:cs typeface="+mn-cs"/>
              </a:rPr>
              <a:t>effects</a:t>
            </a:r>
            <a:r>
              <a:rPr lang="fr-FR" sz="1350" kern="1200" dirty="0">
                <a:solidFill>
                  <a:prstClr val="black"/>
                </a:solidFill>
                <a:ea typeface="+mn-ea"/>
                <a:cs typeface="+mn-cs"/>
              </a:rPr>
              <a:t> of </a:t>
            </a:r>
            <a:r>
              <a:rPr lang="fr-FR" sz="1350" kern="1200" dirty="0" err="1">
                <a:solidFill>
                  <a:prstClr val="black"/>
                </a:solidFill>
                <a:ea typeface="+mn-ea"/>
                <a:cs typeface="+mn-cs"/>
              </a:rPr>
              <a:t>fertilization</a:t>
            </a:r>
            <a:r>
              <a:rPr lang="fr-FR" sz="1350" kern="1200" dirty="0">
                <a:solidFill>
                  <a:prstClr val="black"/>
                </a:solidFill>
                <a:ea typeface="+mn-ea"/>
                <a:cs typeface="+mn-cs"/>
              </a:rPr>
              <a:t> on </a:t>
            </a:r>
            <a:r>
              <a:rPr lang="fr-FR" sz="1350" kern="1200" dirty="0" err="1">
                <a:solidFill>
                  <a:prstClr val="black"/>
                </a:solidFill>
                <a:ea typeface="+mn-ea"/>
                <a:cs typeface="+mn-cs"/>
              </a:rPr>
              <a:t>growth</a:t>
            </a:r>
            <a:r>
              <a:rPr lang="fr-FR" sz="1350" kern="1200" dirty="0">
                <a:solidFill>
                  <a:prstClr val="black"/>
                </a:solidFill>
                <a:ea typeface="+mn-ea"/>
                <a:cs typeface="+mn-cs"/>
              </a:rPr>
              <a:t> rates, </a:t>
            </a:r>
            <a:r>
              <a:rPr lang="fr-FR" sz="1350" kern="1200" dirty="0" err="1">
                <a:solidFill>
                  <a:prstClr val="black"/>
                </a:solidFill>
                <a:ea typeface="+mn-ea"/>
                <a:cs typeface="+mn-cs"/>
              </a:rPr>
              <a:t>biomass</a:t>
            </a:r>
            <a:r>
              <a:rPr lang="fr-FR" sz="1350" kern="1200" dirty="0">
                <a:solidFill>
                  <a:prstClr val="black"/>
                </a:solidFill>
                <a:ea typeface="+mn-ea"/>
                <a:cs typeface="+mn-cs"/>
              </a:rPr>
              <a:t> allocation, carbohydrates and </a:t>
            </a:r>
            <a:r>
              <a:rPr lang="fr-FR" sz="1350" kern="1200" dirty="0" err="1">
                <a:solidFill>
                  <a:prstClr val="black"/>
                </a:solidFill>
                <a:ea typeface="+mn-ea"/>
                <a:cs typeface="+mn-cs"/>
              </a:rPr>
              <a:t>nutrients</a:t>
            </a:r>
            <a:r>
              <a:rPr lang="fr-FR" sz="1350" kern="1200" dirty="0">
                <a:solidFill>
                  <a:prstClr val="black"/>
                </a:solidFill>
                <a:ea typeface="+mn-ea"/>
                <a:cs typeface="+mn-cs"/>
              </a:rPr>
              <a:t> of </a:t>
            </a:r>
            <a:r>
              <a:rPr lang="fr-FR" sz="1350" kern="1200" dirty="0" err="1">
                <a:solidFill>
                  <a:prstClr val="black"/>
                </a:solidFill>
                <a:ea typeface="+mn-ea"/>
                <a:cs typeface="+mn-cs"/>
              </a:rPr>
              <a:t>nitrogen</a:t>
            </a:r>
            <a:r>
              <a:rPr lang="fr-FR" sz="1350" kern="1200" dirty="0">
                <a:solidFill>
                  <a:prstClr val="black"/>
                </a:solidFill>
                <a:ea typeface="+mn-ea"/>
                <a:cs typeface="+mn-cs"/>
              </a:rPr>
              <a:t>-fixing and non-</a:t>
            </a:r>
            <a:r>
              <a:rPr lang="fr-FR" sz="1350" kern="1200" dirty="0" err="1">
                <a:solidFill>
                  <a:prstClr val="black"/>
                </a:solidFill>
                <a:ea typeface="+mn-ea"/>
                <a:cs typeface="+mn-cs"/>
              </a:rPr>
              <a:t>nitrogen</a:t>
            </a:r>
            <a:r>
              <a:rPr lang="fr-FR" sz="1350" kern="1200" dirty="0">
                <a:solidFill>
                  <a:prstClr val="black"/>
                </a:solidFill>
                <a:ea typeface="+mn-ea"/>
                <a:cs typeface="+mn-cs"/>
              </a:rPr>
              <a:t>-fixing </a:t>
            </a:r>
            <a:r>
              <a:rPr lang="fr-FR" sz="1350" kern="1200" dirty="0" err="1">
                <a:solidFill>
                  <a:prstClr val="black"/>
                </a:solidFill>
                <a:ea typeface="+mn-ea"/>
                <a:cs typeface="+mn-cs"/>
              </a:rPr>
              <a:t>tree</a:t>
            </a:r>
            <a:r>
              <a:rPr lang="fr-FR" sz="1350" kern="1200" dirty="0">
                <a:solidFill>
                  <a:prstClr val="black"/>
                </a:solidFill>
                <a:ea typeface="+mn-ea"/>
                <a:cs typeface="+mn-cs"/>
              </a:rPr>
              <a:t> </a:t>
            </a:r>
            <a:r>
              <a:rPr lang="fr-FR" sz="1350" kern="1200" dirty="0" err="1">
                <a:solidFill>
                  <a:prstClr val="black"/>
                </a:solidFill>
                <a:ea typeface="+mn-ea"/>
                <a:cs typeface="+mn-cs"/>
              </a:rPr>
              <a:t>legumes</a:t>
            </a:r>
            <a:r>
              <a:rPr lang="fr-FR" sz="1350" kern="1200" dirty="0">
                <a:solidFill>
                  <a:prstClr val="black"/>
                </a:solidFill>
                <a:ea typeface="+mn-ea"/>
                <a:cs typeface="+mn-cs"/>
              </a:rPr>
              <a:t> </a:t>
            </a:r>
            <a:r>
              <a:rPr lang="fr-FR" sz="1350" kern="1200" dirty="0" err="1">
                <a:solidFill>
                  <a:prstClr val="black"/>
                </a:solidFill>
                <a:ea typeface="+mn-ea"/>
                <a:cs typeface="+mn-cs"/>
              </a:rPr>
              <a:t>during</a:t>
            </a:r>
            <a:r>
              <a:rPr lang="fr-FR" sz="1350" kern="1200" dirty="0">
                <a:solidFill>
                  <a:prstClr val="black"/>
                </a:solidFill>
                <a:ea typeface="+mn-ea"/>
                <a:cs typeface="+mn-cs"/>
              </a:rPr>
              <a:t> tropical </a:t>
            </a:r>
            <a:r>
              <a:rPr lang="fr-FR" sz="1350" kern="1200" dirty="0" err="1">
                <a:solidFill>
                  <a:prstClr val="black"/>
                </a:solidFill>
                <a:ea typeface="+mn-ea"/>
                <a:cs typeface="+mn-cs"/>
              </a:rPr>
              <a:t>forest</a:t>
            </a:r>
            <a:r>
              <a:rPr lang="fr-FR" sz="1350" kern="1200" dirty="0">
                <a:solidFill>
                  <a:prstClr val="black"/>
                </a:solidFill>
                <a:ea typeface="+mn-ea"/>
                <a:cs typeface="+mn-cs"/>
              </a:rPr>
              <a:t> </a:t>
            </a:r>
            <a:r>
              <a:rPr lang="fr-FR" sz="1350" kern="1200" dirty="0" err="1">
                <a:solidFill>
                  <a:prstClr val="black"/>
                </a:solidFill>
                <a:ea typeface="+mn-ea"/>
                <a:cs typeface="+mn-cs"/>
              </a:rPr>
              <a:t>restoration</a:t>
            </a:r>
            <a:r>
              <a:rPr lang="fr-FR" sz="1350" kern="1200" dirty="0">
                <a:solidFill>
                  <a:prstClr val="black"/>
                </a:solidFill>
                <a:ea typeface="+mn-ea"/>
                <a:cs typeface="+mn-cs"/>
              </a:rPr>
              <a:t>. </a:t>
            </a:r>
            <a:r>
              <a:rPr lang="fr-FR" sz="1350" i="1" kern="1200" dirty="0">
                <a:solidFill>
                  <a:srgbClr val="00B050"/>
                </a:solidFill>
                <a:ea typeface="+mn-ea"/>
                <a:cs typeface="+mn-cs"/>
              </a:rPr>
              <a:t>BMC Research Notes.</a:t>
            </a:r>
            <a:r>
              <a:rPr lang="fr-FR" sz="1350" kern="1200" dirty="0">
                <a:solidFill>
                  <a:prstClr val="black"/>
                </a:solidFill>
                <a:ea typeface="+mn-ea"/>
                <a:cs typeface="+mn-cs"/>
              </a:rPr>
              <a:t> </a:t>
            </a:r>
            <a:r>
              <a:rPr lang="fr-FR" sz="825" kern="1200" dirty="0">
                <a:solidFill>
                  <a:prstClr val="black"/>
                </a:solidFill>
                <a:ea typeface="+mn-ea"/>
                <a:cs typeface="+mn-cs"/>
                <a:hlinkClick r:id="rId5"/>
              </a:rPr>
              <a:t>https://doi.org/10.1186/s13104-021-05552-5</a:t>
            </a:r>
            <a:endParaRPr lang="en-US" sz="825" kern="1200" dirty="0">
              <a:solidFill>
                <a:prstClr val="black"/>
              </a:solidFill>
              <a:ea typeface="+mn-ea"/>
              <a:cs typeface="+mn-cs"/>
            </a:endParaRPr>
          </a:p>
          <a:p>
            <a:pPr marL="150912" indent="-150912" algn="just" defTabSz="257175">
              <a:spcBef>
                <a:spcPts val="450"/>
              </a:spcBef>
              <a:spcAft>
                <a:spcPts val="450"/>
              </a:spcAft>
              <a:buClrTx/>
              <a:buFont typeface="Wingdings" panose="05000000000000000000" pitchFamily="2" charset="2"/>
              <a:buChar char="Ø"/>
              <a:defRPr/>
            </a:pPr>
            <a:r>
              <a:rPr lang="en-US" sz="1350" kern="1200" dirty="0">
                <a:solidFill>
                  <a:prstClr val="black"/>
                </a:solidFill>
                <a:ea typeface="+mn-ea"/>
                <a:cs typeface="+mn-cs"/>
              </a:rPr>
              <a:t> 3 decades of annual growth, mortality, physical condition, and microsite for ten tropical rainforest tree species. </a:t>
            </a:r>
            <a:r>
              <a:rPr lang="en-US" sz="1350" kern="1200" dirty="0">
                <a:solidFill>
                  <a:srgbClr val="00B050"/>
                </a:solidFill>
                <a:ea typeface="+mn-ea"/>
                <a:cs typeface="+mn-cs"/>
              </a:rPr>
              <a:t>Ecology : </a:t>
            </a:r>
            <a:r>
              <a:rPr lang="fr-FR" sz="1000" kern="1200" dirty="0">
                <a:solidFill>
                  <a:prstClr val="black"/>
                </a:solidFill>
                <a:ea typeface="+mn-ea"/>
                <a:cs typeface="+mn-cs"/>
                <a:hlinkClick r:id="rId6"/>
              </a:rPr>
              <a:t>https://doi.org/10.1002/ecy.2394</a:t>
            </a:r>
            <a:endParaRPr lang="fr-FR" sz="1000" kern="1200" dirty="0">
              <a:solidFill>
                <a:prstClr val="black"/>
              </a:solidFill>
              <a:ea typeface="+mn-ea"/>
              <a:cs typeface="+mn-cs"/>
            </a:endParaRPr>
          </a:p>
          <a:p>
            <a:pPr marL="150912" indent="-150912" algn="just" defTabSz="257175">
              <a:spcBef>
                <a:spcPts val="450"/>
              </a:spcBef>
              <a:spcAft>
                <a:spcPts val="450"/>
              </a:spcAft>
              <a:buClrTx/>
              <a:buFont typeface="Wingdings" panose="05000000000000000000" pitchFamily="2" charset="2"/>
              <a:buChar char="Ø"/>
              <a:defRPr/>
            </a:pPr>
            <a:r>
              <a:rPr lang="en-US" sz="1350" kern="1200" dirty="0">
                <a:solidFill>
                  <a:prstClr val="black"/>
                </a:solidFill>
                <a:ea typeface="+mn-ea"/>
                <a:cs typeface="+mn-cs"/>
              </a:rPr>
              <a:t> Data on </a:t>
            </a:r>
            <a:r>
              <a:rPr lang="en-US" sz="1350" kern="1200" dirty="0" err="1">
                <a:solidFill>
                  <a:prstClr val="black"/>
                </a:solidFill>
                <a:ea typeface="+mn-ea"/>
                <a:cs typeface="+mn-cs"/>
              </a:rPr>
              <a:t>dendrometric</a:t>
            </a:r>
            <a:r>
              <a:rPr lang="en-US" sz="1350" kern="1200" dirty="0">
                <a:solidFill>
                  <a:prstClr val="black"/>
                </a:solidFill>
                <a:ea typeface="+mn-ea"/>
                <a:cs typeface="+mn-cs"/>
              </a:rPr>
              <a:t> parameters, basic wood density, below- and aboveground biomass of tree species from Mangrove, Miombo, Mopane, and </a:t>
            </a:r>
            <a:r>
              <a:rPr lang="en-US" sz="1350" kern="1200" dirty="0" err="1">
                <a:solidFill>
                  <a:prstClr val="black"/>
                </a:solidFill>
                <a:ea typeface="+mn-ea"/>
                <a:cs typeface="+mn-cs"/>
              </a:rPr>
              <a:t>Mecrusse</a:t>
            </a:r>
            <a:r>
              <a:rPr lang="en-US" sz="1350" kern="1200" dirty="0">
                <a:solidFill>
                  <a:prstClr val="black"/>
                </a:solidFill>
                <a:ea typeface="+mn-ea"/>
                <a:cs typeface="+mn-cs"/>
              </a:rPr>
              <a:t> woodlands. </a:t>
            </a:r>
            <a:r>
              <a:rPr lang="en-US" sz="1350" kern="1200" dirty="0">
                <a:solidFill>
                  <a:srgbClr val="00B050"/>
                </a:solidFill>
                <a:ea typeface="+mn-ea"/>
                <a:cs typeface="+mn-cs"/>
              </a:rPr>
              <a:t>Data in Brief.</a:t>
            </a:r>
            <a:r>
              <a:rPr lang="en-US" sz="1350" kern="1200" dirty="0">
                <a:solidFill>
                  <a:prstClr val="black"/>
                </a:solidFill>
                <a:ea typeface="+mn-ea"/>
                <a:cs typeface="+mn-cs"/>
              </a:rPr>
              <a:t> </a:t>
            </a:r>
            <a:r>
              <a:rPr lang="fr-FR" sz="1000" kern="1200" dirty="0">
                <a:solidFill>
                  <a:prstClr val="black"/>
                </a:solidFill>
                <a:ea typeface="+mn-ea"/>
                <a:cs typeface="+mn-cs"/>
                <a:hlinkClick r:id="rId7" tooltip="Persistent link using digital object identifier"/>
              </a:rPr>
              <a:t>https://doi.org/10.1016/j.dib.2020.105154</a:t>
            </a:r>
            <a:endParaRPr lang="en-US" sz="1000" kern="1200" dirty="0">
              <a:solidFill>
                <a:srgbClr val="00B050"/>
              </a:solidFill>
              <a:ea typeface="+mn-ea"/>
              <a:cs typeface="+mn-cs"/>
            </a:endParaRPr>
          </a:p>
        </p:txBody>
      </p:sp>
      <p:pic>
        <p:nvPicPr>
          <p:cNvPr id="7" name="Image 6">
            <a:extLst>
              <a:ext uri="{FF2B5EF4-FFF2-40B4-BE49-F238E27FC236}">
                <a16:creationId xmlns:a16="http://schemas.microsoft.com/office/drawing/2014/main" id="{070D1A61-FB43-4F8C-BFA1-AC6F8A23FCCA}"/>
              </a:ext>
            </a:extLst>
          </p:cNvPr>
          <p:cNvPicPr>
            <a:picLocks noChangeAspect="1"/>
          </p:cNvPicPr>
          <p:nvPr/>
        </p:nvPicPr>
        <p:blipFill>
          <a:blip r:embed="rId8"/>
          <a:stretch>
            <a:fillRect/>
          </a:stretch>
        </p:blipFill>
        <p:spPr>
          <a:xfrm>
            <a:off x="6129398" y="4833871"/>
            <a:ext cx="688321" cy="242477"/>
          </a:xfrm>
          <a:prstGeom prst="rect">
            <a:avLst/>
          </a:prstGeom>
        </p:spPr>
      </p:pic>
      <p:sp>
        <p:nvSpPr>
          <p:cNvPr id="9" name="Google Shape;105;p8">
            <a:extLst>
              <a:ext uri="{FF2B5EF4-FFF2-40B4-BE49-F238E27FC236}">
                <a16:creationId xmlns:a16="http://schemas.microsoft.com/office/drawing/2014/main" id="{B6FFE831-387D-4BA9-8DD9-2B815367BEE9}"/>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Exemples de </a:t>
            </a:r>
            <a:r>
              <a:rPr lang="fr-FR" i="1" dirty="0">
                <a:solidFill>
                  <a:prstClr val="black"/>
                </a:solidFill>
              </a:rPr>
              <a:t>Data papers </a:t>
            </a:r>
            <a:r>
              <a:rPr lang="fr-FR" dirty="0">
                <a:solidFill>
                  <a:prstClr val="black"/>
                </a:solidFill>
              </a:rPr>
              <a:t>publiés</a:t>
            </a:r>
          </a:p>
        </p:txBody>
      </p:sp>
      <p:sp>
        <p:nvSpPr>
          <p:cNvPr id="11" name="Rectangle 10">
            <a:extLst>
              <a:ext uri="{FF2B5EF4-FFF2-40B4-BE49-F238E27FC236}">
                <a16:creationId xmlns:a16="http://schemas.microsoft.com/office/drawing/2014/main" id="{87660AB1-790D-438D-9966-04913046515F}"/>
              </a:ext>
            </a:extLst>
          </p:cNvPr>
          <p:cNvSpPr/>
          <p:nvPr/>
        </p:nvSpPr>
        <p:spPr>
          <a:xfrm>
            <a:off x="360000" y="828000"/>
            <a:ext cx="4683995" cy="400110"/>
          </a:xfrm>
          <a:prstGeom prst="rect">
            <a:avLst/>
          </a:prstGeom>
        </p:spPr>
        <p:txBody>
          <a:bodyPr wrap="square">
            <a:spAutoFit/>
          </a:bodyPr>
          <a:lstStyle/>
          <a:p>
            <a:pPr marL="257175" indent="-257175" defTabSz="257175">
              <a:spcBef>
                <a:spcPts val="675"/>
              </a:spcBef>
              <a:spcAft>
                <a:spcPts val="338"/>
              </a:spcAft>
              <a:buClr>
                <a:srgbClr val="E2007A"/>
              </a:buClr>
              <a:buFont typeface="Wingdings" panose="05000000000000000000" pitchFamily="2" charset="2"/>
              <a:buChar char="§"/>
              <a:defRPr/>
            </a:pPr>
            <a:r>
              <a:rPr lang="fr-FR" sz="2000" kern="1200" dirty="0">
                <a:solidFill>
                  <a:srgbClr val="0070C0"/>
                </a:solidFill>
                <a:ea typeface="+mn-ea"/>
                <a:cs typeface="+mn-cs"/>
              </a:rPr>
              <a:t>Foresterie</a:t>
            </a:r>
          </a:p>
        </p:txBody>
      </p:sp>
    </p:spTree>
    <p:extLst>
      <p:ext uri="{BB962C8B-B14F-4D97-AF65-F5344CB8AC3E}">
        <p14:creationId xmlns:p14="http://schemas.microsoft.com/office/powerpoint/2010/main" val="5324761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1D4A0F-AB43-4C46-8193-1C94687B69DB}"/>
              </a:ext>
            </a:extLst>
          </p:cNvPr>
          <p:cNvSpPr/>
          <p:nvPr/>
        </p:nvSpPr>
        <p:spPr>
          <a:xfrm>
            <a:off x="333483" y="1223139"/>
            <a:ext cx="6323019" cy="3400931"/>
          </a:xfrm>
          <a:prstGeom prst="rect">
            <a:avLst/>
          </a:prstGeom>
        </p:spPr>
        <p:txBody>
          <a:bodyPr wrap="square">
            <a:spAutoFit/>
          </a:bodyPr>
          <a:lstStyle/>
          <a:p>
            <a:pPr marL="150908" lvl="0" indent="-150908" algn="just" defTabSz="257168">
              <a:spcBef>
                <a:spcPts val="450"/>
              </a:spcBef>
              <a:buClrTx/>
              <a:buFont typeface="Wingdings" panose="05000000000000000000" pitchFamily="2" charset="2"/>
              <a:buChar char="Ø"/>
              <a:defRPr/>
            </a:pPr>
            <a:r>
              <a:rPr lang="en-US" sz="1350" kern="1200" dirty="0">
                <a:solidFill>
                  <a:prstClr val="black"/>
                </a:solidFill>
              </a:rPr>
              <a:t>GIbase1.0: A database of green infrastructure plant species in England and Scotland. </a:t>
            </a:r>
            <a:r>
              <a:rPr lang="en-US" sz="1350" i="1" kern="1200" dirty="0">
                <a:solidFill>
                  <a:srgbClr val="00B050"/>
                </a:solidFill>
              </a:rPr>
              <a:t>Ecological Solutions and Evidence. </a:t>
            </a:r>
            <a:r>
              <a:rPr lang="fr-FR" sz="800" dirty="0">
                <a:hlinkClick r:id="rId3"/>
              </a:rPr>
              <a:t>https://doi.org/10.1002/2688-8319.12133</a:t>
            </a:r>
            <a:r>
              <a:rPr lang="fr-FR" sz="800" dirty="0"/>
              <a:t> </a:t>
            </a:r>
            <a:endParaRPr lang="en-US" sz="800" i="1" kern="1200" dirty="0">
              <a:solidFill>
                <a:srgbClr val="00B050"/>
              </a:solidFill>
            </a:endParaRPr>
          </a:p>
          <a:p>
            <a:pPr marL="150912" indent="-150912" algn="just" defTabSz="257175">
              <a:spcBef>
                <a:spcPts val="300"/>
              </a:spcBef>
              <a:spcAft>
                <a:spcPts val="300"/>
              </a:spcAft>
              <a:buClrTx/>
              <a:buFont typeface="Wingdings" panose="05000000000000000000" pitchFamily="2" charset="2"/>
              <a:buChar char="Ø"/>
              <a:defRPr/>
            </a:pPr>
            <a:r>
              <a:rPr lang="en-US" sz="1350" kern="1200" dirty="0">
                <a:solidFill>
                  <a:prstClr val="black"/>
                </a:solidFill>
                <a:ea typeface="+mn-ea"/>
                <a:cs typeface="+mn-cs"/>
              </a:rPr>
              <a:t>Commensal small mammal trapping data in Southern Senegal, 2012–2015: where invasive species meet native ones. </a:t>
            </a:r>
            <a:r>
              <a:rPr lang="en-US" sz="1350" i="1" kern="1200" dirty="0">
                <a:solidFill>
                  <a:srgbClr val="00B050"/>
                </a:solidFill>
                <a:ea typeface="+mn-ea"/>
                <a:cs typeface="+mn-cs"/>
              </a:rPr>
              <a:t>Ecology.</a:t>
            </a:r>
            <a:r>
              <a:rPr lang="en-US" sz="1350" kern="1200" dirty="0">
                <a:solidFill>
                  <a:prstClr val="black"/>
                </a:solidFill>
                <a:ea typeface="+mn-ea"/>
                <a:cs typeface="+mn-cs"/>
              </a:rPr>
              <a:t> </a:t>
            </a:r>
            <a:r>
              <a:rPr lang="en-US" sz="1000" kern="1200" dirty="0">
                <a:solidFill>
                  <a:prstClr val="black"/>
                </a:solidFill>
                <a:ea typeface="+mn-ea"/>
                <a:cs typeface="+mn-cs"/>
                <a:hlinkClick r:id="rId4"/>
              </a:rPr>
              <a:t>https://esajournals.onlinelibrary.wiley.com/doi/10.1002/ecy.3470</a:t>
            </a:r>
            <a:r>
              <a:rPr lang="en-US" sz="1000" kern="1200" dirty="0">
                <a:solidFill>
                  <a:prstClr val="black"/>
                </a:solidFill>
                <a:ea typeface="+mn-ea"/>
                <a:cs typeface="+mn-cs"/>
              </a:rPr>
              <a:t> </a:t>
            </a:r>
          </a:p>
          <a:p>
            <a:pPr marL="203597" algn="just" defTabSz="257175">
              <a:spcBef>
                <a:spcPts val="300"/>
              </a:spcBef>
              <a:spcAft>
                <a:spcPts val="300"/>
              </a:spcAft>
              <a:buClrTx/>
              <a:defRPr/>
            </a:pPr>
            <a:r>
              <a:rPr lang="en-US" sz="1200" kern="1200" dirty="0">
                <a:solidFill>
                  <a:prstClr val="black"/>
                </a:solidFill>
                <a:ea typeface="+mn-ea"/>
                <a:cs typeface="+mn-cs"/>
              </a:rPr>
              <a:t>(</a:t>
            </a:r>
            <a:r>
              <a:rPr lang="fr-FR" sz="1200" kern="1200" dirty="0">
                <a:solidFill>
                  <a:prstClr val="black"/>
                </a:solidFill>
                <a:ea typeface="+mn-ea"/>
                <a:cs typeface="+mn-cs"/>
              </a:rPr>
              <a:t>Pour accéder à l’article entier (car </a:t>
            </a:r>
            <a:r>
              <a:rPr lang="fr-FR" sz="1200" i="1" kern="1200" dirty="0" err="1">
                <a:solidFill>
                  <a:prstClr val="black"/>
                </a:solidFill>
                <a:ea typeface="+mn-ea"/>
                <a:cs typeface="+mn-cs"/>
              </a:rPr>
              <a:t>Ecology</a:t>
            </a:r>
            <a:r>
              <a:rPr lang="fr-FR" sz="1200" kern="1200" dirty="0">
                <a:solidFill>
                  <a:prstClr val="black"/>
                </a:solidFill>
                <a:ea typeface="+mn-ea"/>
                <a:cs typeface="+mn-cs"/>
              </a:rPr>
              <a:t> ne publie que le résumé), il faut ouvrir le fichier zip dans </a:t>
            </a:r>
            <a:r>
              <a:rPr lang="fr-FR" sz="1200" i="1" kern="1200" dirty="0" err="1">
                <a:solidFill>
                  <a:prstClr val="black"/>
                </a:solidFill>
                <a:ea typeface="+mn-ea"/>
                <a:cs typeface="+mn-cs"/>
              </a:rPr>
              <a:t>Supporting</a:t>
            </a:r>
            <a:r>
              <a:rPr lang="fr-FR" sz="1200" i="1" kern="1200" dirty="0">
                <a:solidFill>
                  <a:prstClr val="black"/>
                </a:solidFill>
                <a:ea typeface="+mn-ea"/>
                <a:cs typeface="+mn-cs"/>
              </a:rPr>
              <a:t> information</a:t>
            </a:r>
            <a:r>
              <a:rPr lang="fr-FR" sz="1200" kern="1200" dirty="0">
                <a:solidFill>
                  <a:prstClr val="black"/>
                </a:solidFill>
                <a:ea typeface="+mn-ea"/>
                <a:cs typeface="+mn-cs"/>
              </a:rPr>
              <a:t>.)</a:t>
            </a:r>
            <a:endParaRPr lang="en-US" sz="1200" kern="1200" dirty="0">
              <a:solidFill>
                <a:prstClr val="black"/>
              </a:solidFill>
              <a:ea typeface="+mn-ea"/>
              <a:cs typeface="+mn-cs"/>
            </a:endParaRPr>
          </a:p>
          <a:p>
            <a:pPr marL="150912" indent="-150912" algn="just" defTabSz="257175">
              <a:spcBef>
                <a:spcPts val="300"/>
              </a:spcBef>
              <a:spcAft>
                <a:spcPts val="300"/>
              </a:spcAft>
              <a:buClrTx/>
              <a:buFont typeface="Wingdings" panose="05000000000000000000" pitchFamily="2" charset="2"/>
              <a:buChar char="Ø"/>
              <a:defRPr/>
            </a:pPr>
            <a:r>
              <a:rPr lang="en-US" sz="1350" kern="1200" dirty="0">
                <a:solidFill>
                  <a:prstClr val="black"/>
                </a:solidFill>
                <a:ea typeface="+mn-ea"/>
                <a:cs typeface="+mn-cs"/>
              </a:rPr>
              <a:t>Tundra Trait Team: A database of plant traits spanning the tundra biome. </a:t>
            </a:r>
            <a:r>
              <a:rPr lang="en-US" sz="1350" i="1" kern="1200" dirty="0">
                <a:solidFill>
                  <a:srgbClr val="00B050"/>
                </a:solidFill>
                <a:ea typeface="+mn-ea"/>
                <a:cs typeface="+mn-cs"/>
              </a:rPr>
              <a:t>Global Ecology and Biogeography. </a:t>
            </a:r>
            <a:r>
              <a:rPr lang="fr-FR" sz="1000" kern="1200" dirty="0">
                <a:solidFill>
                  <a:prstClr val="black"/>
                </a:solidFill>
                <a:ea typeface="+mn-ea"/>
                <a:cs typeface="+mn-cs"/>
                <a:hlinkClick r:id="rId5"/>
              </a:rPr>
              <a:t>https://doi.org/10.1111/geb.12821</a:t>
            </a:r>
            <a:endParaRPr lang="fr-FR" sz="1000" kern="1200" dirty="0">
              <a:solidFill>
                <a:prstClr val="black"/>
              </a:solidFill>
              <a:ea typeface="+mn-ea"/>
              <a:cs typeface="+mn-cs"/>
            </a:endParaRPr>
          </a:p>
          <a:p>
            <a:pPr marL="150912" indent="-150912" algn="just" defTabSz="257175">
              <a:spcBef>
                <a:spcPts val="300"/>
              </a:spcBef>
              <a:spcAft>
                <a:spcPts val="300"/>
              </a:spcAft>
              <a:buClrTx/>
              <a:buFont typeface="Wingdings" panose="05000000000000000000" pitchFamily="2" charset="2"/>
              <a:buChar char="Ø"/>
              <a:defRPr/>
            </a:pPr>
            <a:r>
              <a:rPr lang="en-US" sz="1350" kern="1200" dirty="0">
                <a:solidFill>
                  <a:prstClr val="black"/>
                </a:solidFill>
                <a:ea typeface="+mn-ea"/>
                <a:cs typeface="+mn-cs"/>
              </a:rPr>
              <a:t>8 million phenological and sky images from 29 ecosystems from the Arctic to the tropics: the Phenological Eyes Network. </a:t>
            </a:r>
            <a:r>
              <a:rPr lang="en-US" sz="1350" i="1" kern="1200" dirty="0">
                <a:solidFill>
                  <a:srgbClr val="00B050"/>
                </a:solidFill>
                <a:ea typeface="+mn-ea"/>
                <a:cs typeface="+mn-cs"/>
              </a:rPr>
              <a:t>Ecological Research </a:t>
            </a:r>
            <a:r>
              <a:rPr lang="en-US" sz="1350" kern="1200" dirty="0">
                <a:solidFill>
                  <a:srgbClr val="00B050"/>
                </a:solidFill>
                <a:ea typeface="+mn-ea"/>
                <a:cs typeface="+mn-cs"/>
              </a:rPr>
              <a:t>: </a:t>
            </a:r>
            <a:r>
              <a:rPr lang="fr-FR" sz="1000" kern="1200" dirty="0">
                <a:solidFill>
                  <a:prstClr val="black"/>
                </a:solidFill>
                <a:ea typeface="+mn-ea"/>
                <a:cs typeface="+mn-cs"/>
                <a:hlinkClick r:id="rId6"/>
              </a:rPr>
              <a:t>https://link.springer.com/article/10.1007/s11284-018-1633-x</a:t>
            </a:r>
            <a:r>
              <a:rPr lang="fr-FR" sz="1000" kern="1200" dirty="0">
                <a:solidFill>
                  <a:prstClr val="black"/>
                </a:solidFill>
                <a:ea typeface="+mn-ea"/>
                <a:cs typeface="+mn-cs"/>
              </a:rPr>
              <a:t> </a:t>
            </a:r>
          </a:p>
          <a:p>
            <a:pPr marL="150912" indent="-150912" algn="just" defTabSz="257175">
              <a:spcBef>
                <a:spcPts val="300"/>
              </a:spcBef>
              <a:spcAft>
                <a:spcPts val="300"/>
              </a:spcAft>
              <a:buClrTx/>
              <a:buFont typeface="Wingdings" panose="05000000000000000000" pitchFamily="2" charset="2"/>
              <a:buChar char="Ø"/>
              <a:defRPr/>
            </a:pPr>
            <a:r>
              <a:rPr lang="en-US" sz="1350" kern="1200" dirty="0">
                <a:solidFill>
                  <a:prstClr val="black"/>
                </a:solidFill>
                <a:ea typeface="+mn-ea"/>
                <a:cs typeface="+mn-cs"/>
              </a:rPr>
              <a:t>A global spatially explicit database of changes in island </a:t>
            </a:r>
            <a:r>
              <a:rPr lang="en-US" sz="1350" kern="1200" dirty="0" err="1">
                <a:solidFill>
                  <a:prstClr val="black"/>
                </a:solidFill>
                <a:ea typeface="+mn-ea"/>
                <a:cs typeface="+mn-cs"/>
              </a:rPr>
              <a:t>palaeo</a:t>
            </a:r>
            <a:r>
              <a:rPr lang="en-US" sz="1350" kern="1200" dirty="0">
                <a:solidFill>
                  <a:prstClr val="black"/>
                </a:solidFill>
                <a:ea typeface="+mn-ea"/>
                <a:cs typeface="+mn-cs"/>
              </a:rPr>
              <a:t>‐area and   archipelago configuration during the late Quaternary. </a:t>
            </a:r>
            <a:r>
              <a:rPr lang="en-US" sz="1350" i="1" kern="1200" dirty="0">
                <a:solidFill>
                  <a:srgbClr val="00B050"/>
                </a:solidFill>
                <a:ea typeface="+mn-ea"/>
                <a:cs typeface="+mn-cs"/>
              </a:rPr>
              <a:t>Global Ecology and Biogeography   </a:t>
            </a:r>
            <a:r>
              <a:rPr lang="fr-FR" sz="1000" kern="1200" dirty="0">
                <a:solidFill>
                  <a:prstClr val="black"/>
                </a:solidFill>
                <a:ea typeface="+mn-ea"/>
                <a:cs typeface="+mn-cs"/>
                <a:hlinkClick r:id="rId7"/>
              </a:rPr>
              <a:t>https://doi.org/10.1111/geb.12715</a:t>
            </a:r>
            <a:endParaRPr lang="fr-FR" sz="1000" kern="1200" dirty="0">
              <a:solidFill>
                <a:srgbClr val="0070C0"/>
              </a:solidFill>
              <a:ea typeface="+mn-ea"/>
              <a:cs typeface="+mn-cs"/>
            </a:endParaRPr>
          </a:p>
        </p:txBody>
      </p:sp>
      <p:pic>
        <p:nvPicPr>
          <p:cNvPr id="7" name="Image 6">
            <a:extLst>
              <a:ext uri="{FF2B5EF4-FFF2-40B4-BE49-F238E27FC236}">
                <a16:creationId xmlns:a16="http://schemas.microsoft.com/office/drawing/2014/main" id="{B1DE7D19-D5E3-46FF-8301-7B5C9DF6DE6D}"/>
              </a:ext>
            </a:extLst>
          </p:cNvPr>
          <p:cNvPicPr>
            <a:picLocks noChangeAspect="1"/>
          </p:cNvPicPr>
          <p:nvPr/>
        </p:nvPicPr>
        <p:blipFill>
          <a:blip r:embed="rId8"/>
          <a:stretch>
            <a:fillRect/>
          </a:stretch>
        </p:blipFill>
        <p:spPr>
          <a:xfrm>
            <a:off x="6129398" y="4833871"/>
            <a:ext cx="688321" cy="242477"/>
          </a:xfrm>
          <a:prstGeom prst="rect">
            <a:avLst/>
          </a:prstGeom>
        </p:spPr>
      </p:pic>
      <p:sp>
        <p:nvSpPr>
          <p:cNvPr id="8" name="Google Shape;105;p8">
            <a:extLst>
              <a:ext uri="{FF2B5EF4-FFF2-40B4-BE49-F238E27FC236}">
                <a16:creationId xmlns:a16="http://schemas.microsoft.com/office/drawing/2014/main" id="{E98C2DDC-7A13-42E6-A85E-31F3C3371F50}"/>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Exemples de </a:t>
            </a:r>
            <a:r>
              <a:rPr lang="fr-FR" i="1" dirty="0">
                <a:solidFill>
                  <a:prstClr val="black"/>
                </a:solidFill>
              </a:rPr>
              <a:t>Data papers </a:t>
            </a:r>
            <a:r>
              <a:rPr lang="fr-FR" dirty="0">
                <a:solidFill>
                  <a:prstClr val="black"/>
                </a:solidFill>
              </a:rPr>
              <a:t>publiés</a:t>
            </a:r>
          </a:p>
        </p:txBody>
      </p:sp>
      <p:sp>
        <p:nvSpPr>
          <p:cNvPr id="9" name="Rectangle 8">
            <a:extLst>
              <a:ext uri="{FF2B5EF4-FFF2-40B4-BE49-F238E27FC236}">
                <a16:creationId xmlns:a16="http://schemas.microsoft.com/office/drawing/2014/main" id="{CE3C99F4-B1A0-4E26-A7B6-19082B4034EA}"/>
              </a:ext>
            </a:extLst>
          </p:cNvPr>
          <p:cNvSpPr/>
          <p:nvPr/>
        </p:nvSpPr>
        <p:spPr>
          <a:xfrm>
            <a:off x="360000" y="828000"/>
            <a:ext cx="4683995" cy="400110"/>
          </a:xfrm>
          <a:prstGeom prst="rect">
            <a:avLst/>
          </a:prstGeom>
        </p:spPr>
        <p:txBody>
          <a:bodyPr wrap="square">
            <a:spAutoFit/>
          </a:bodyPr>
          <a:lstStyle/>
          <a:p>
            <a:pPr marL="257175" indent="-257175" defTabSz="257175">
              <a:spcBef>
                <a:spcPts val="675"/>
              </a:spcBef>
              <a:spcAft>
                <a:spcPts val="338"/>
              </a:spcAft>
              <a:buClr>
                <a:srgbClr val="E2007A"/>
              </a:buClr>
              <a:buFont typeface="Wingdings" panose="05000000000000000000" pitchFamily="2" charset="2"/>
              <a:buChar char="§"/>
              <a:defRPr/>
            </a:pPr>
            <a:r>
              <a:rPr lang="fr-FR" sz="2000" kern="1200" dirty="0">
                <a:solidFill>
                  <a:srgbClr val="0070C0"/>
                </a:solidFill>
                <a:ea typeface="+mn-ea"/>
                <a:cs typeface="+mn-cs"/>
              </a:rPr>
              <a:t>Ecologie</a:t>
            </a:r>
          </a:p>
        </p:txBody>
      </p:sp>
    </p:spTree>
    <p:extLst>
      <p:ext uri="{BB962C8B-B14F-4D97-AF65-F5344CB8AC3E}">
        <p14:creationId xmlns:p14="http://schemas.microsoft.com/office/powerpoint/2010/main" val="2106334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FC01A15A-25D8-42E9-A39C-53DE712ECC7F}"/>
              </a:ext>
            </a:extLst>
          </p:cNvPr>
          <p:cNvSpPr txBox="1"/>
          <p:nvPr/>
        </p:nvSpPr>
        <p:spPr>
          <a:xfrm>
            <a:off x="360000" y="900000"/>
            <a:ext cx="6086186" cy="76944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lvl="0">
              <a:spcAft>
                <a:spcPts val="0"/>
              </a:spcAft>
              <a:buClrTx/>
              <a:buFont typeface="Wingdings" panose="05000000000000000000" pitchFamily="2" charset="2"/>
              <a:buChar char="§"/>
              <a:defRPr/>
            </a:pPr>
            <a:r>
              <a:rPr lang="fr-FR" sz="2200" dirty="0">
                <a:solidFill>
                  <a:srgbClr val="0066FF"/>
                </a:solidFill>
              </a:rPr>
              <a:t>Vos données ont de la valeur, un intérêt pour d’autres et peuvent être réutilisées</a:t>
            </a:r>
          </a:p>
        </p:txBody>
      </p:sp>
      <p:sp>
        <p:nvSpPr>
          <p:cNvPr id="14" name="Rectangle 13">
            <a:extLst>
              <a:ext uri="{FF2B5EF4-FFF2-40B4-BE49-F238E27FC236}">
                <a16:creationId xmlns:a16="http://schemas.microsoft.com/office/drawing/2014/main" id="{C1E1D6CC-63F3-4F46-9F11-48C72636BC84}"/>
              </a:ext>
            </a:extLst>
          </p:cNvPr>
          <p:cNvSpPr/>
          <p:nvPr/>
        </p:nvSpPr>
        <p:spPr>
          <a:xfrm>
            <a:off x="360000" y="3042291"/>
            <a:ext cx="6356889" cy="1031051"/>
          </a:xfrm>
          <a:prstGeom prst="rect">
            <a:avLst/>
          </a:prstGeom>
        </p:spPr>
        <p:txBody>
          <a:bodyPr wrap="square">
            <a:spAutoFit/>
          </a:bodyPr>
          <a:lstStyle/>
          <a:p>
            <a:pPr marL="269075" marR="0" lvl="0" indent="-269075" defTabSz="342892" eaLnBrk="1" fontAlgn="auto" latinLnBrk="0" hangingPunct="1">
              <a:lnSpc>
                <a:spcPct val="100000"/>
              </a:lnSpc>
              <a:spcBef>
                <a:spcPts val="450"/>
              </a:spcBef>
              <a:buClr>
                <a:srgbClr val="E2007A">
                  <a:lumMod val="60000"/>
                  <a:lumOff val="40000"/>
                </a:srgbClr>
              </a:buClr>
              <a:buSzTx/>
              <a:buFont typeface="Wingdings" panose="05000000000000000000" pitchFamily="2" charset="2"/>
              <a:buChar char="§"/>
              <a:tabLst>
                <a:tab pos="271457" algn="l"/>
              </a:tabLst>
              <a:defRPr/>
            </a:pPr>
            <a:r>
              <a:rPr kumimoji="0" lang="fr-FR" sz="2000" b="0" i="0" u="none" strike="noStrike" kern="1200" cap="none" spc="0" normalizeH="0" baseline="0" noProof="0" dirty="0">
                <a:ln>
                  <a:noFill/>
                </a:ln>
                <a:solidFill>
                  <a:prstClr val="black"/>
                </a:solidFill>
                <a:effectLst/>
                <a:uLnTx/>
                <a:uFillTx/>
                <a:ea typeface="+mn-ea"/>
              </a:rPr>
              <a:t>Tous contributeurs à la production de données peut être co-auteur d’un </a:t>
            </a:r>
            <a:r>
              <a:rPr kumimoji="0" lang="fr-FR" sz="2000" b="0" i="1" u="none" strike="noStrike" kern="1200" cap="none" spc="0" normalizeH="0" baseline="0" noProof="0" dirty="0">
                <a:ln>
                  <a:noFill/>
                </a:ln>
                <a:solidFill>
                  <a:prstClr val="black"/>
                </a:solidFill>
                <a:effectLst/>
                <a:uLnTx/>
                <a:uFillTx/>
                <a:ea typeface="+mn-ea"/>
              </a:rPr>
              <a:t>Data paper</a:t>
            </a:r>
          </a:p>
          <a:p>
            <a:pPr marL="0" marR="0" lvl="1" indent="0" defTabSz="685783" eaLnBrk="1" fontAlgn="auto" latinLnBrk="0" hangingPunct="1">
              <a:lnSpc>
                <a:spcPct val="100000"/>
              </a:lnSpc>
              <a:spcBef>
                <a:spcPts val="600"/>
              </a:spcBef>
              <a:spcAft>
                <a:spcPts val="600"/>
              </a:spcAft>
              <a:buClr>
                <a:srgbClr val="E2007A"/>
              </a:buClr>
              <a:buSzTx/>
              <a:buFontTx/>
              <a:buNone/>
              <a:tabLst>
                <a:tab pos="271463" algn="l"/>
              </a:tabLst>
              <a:defRPr/>
            </a:pPr>
            <a:r>
              <a:rPr kumimoji="0" lang="fr-FR" sz="1350" b="0" i="0" u="none" strike="noStrike" kern="0" cap="none" spc="0" normalizeH="0" baseline="0" noProof="0" dirty="0">
                <a:ln>
                  <a:noFill/>
                </a:ln>
                <a:solidFill>
                  <a:srgbClr val="2C3E50"/>
                </a:solidFill>
                <a:effectLst/>
                <a:uLnTx/>
                <a:uFillTx/>
              </a:rPr>
              <a:t>	</a:t>
            </a:r>
            <a:r>
              <a:rPr kumimoji="0" lang="fr-FR" sz="1600" b="0" i="0" u="none" strike="noStrike" kern="0" cap="none" spc="0" normalizeH="0" baseline="0" noProof="0" dirty="0">
                <a:ln>
                  <a:noFill/>
                </a:ln>
                <a:solidFill>
                  <a:srgbClr val="212121"/>
                </a:solidFill>
                <a:effectLst/>
                <a:uLnTx/>
                <a:uFillTx/>
              </a:rPr>
              <a:t>Informaticiens, développeurs, documentalistes, analystes,…. </a:t>
            </a:r>
          </a:p>
        </p:txBody>
      </p:sp>
      <p:sp>
        <p:nvSpPr>
          <p:cNvPr id="15" name="Rectangle 14">
            <a:extLst>
              <a:ext uri="{FF2B5EF4-FFF2-40B4-BE49-F238E27FC236}">
                <a16:creationId xmlns:a16="http://schemas.microsoft.com/office/drawing/2014/main" id="{71E3F45E-F82D-446D-BB39-3A7DDC8DB8B1}"/>
              </a:ext>
            </a:extLst>
          </p:cNvPr>
          <p:cNvSpPr/>
          <p:nvPr/>
        </p:nvSpPr>
        <p:spPr>
          <a:xfrm>
            <a:off x="360000" y="1752778"/>
            <a:ext cx="6251513" cy="1272143"/>
          </a:xfrm>
          <a:prstGeom prst="rect">
            <a:avLst/>
          </a:prstGeom>
        </p:spPr>
        <p:txBody>
          <a:bodyPr wrap="square">
            <a:spAutoFit/>
          </a:bodyPr>
          <a:lstStyle/>
          <a:p>
            <a:pPr marL="269075" marR="0" lvl="0" indent="-269075" defTabSz="342892" eaLnBrk="1" fontAlgn="auto" latinLnBrk="0" hangingPunct="1">
              <a:lnSpc>
                <a:spcPct val="100000"/>
              </a:lnSpc>
              <a:spcBef>
                <a:spcPts val="450"/>
              </a:spcBef>
              <a:spcAft>
                <a:spcPts val="450"/>
              </a:spcAft>
              <a:buClr>
                <a:srgbClr val="E2007A">
                  <a:lumMod val="60000"/>
                  <a:lumOff val="40000"/>
                </a:srgbClr>
              </a:buClr>
              <a:buSzTx/>
              <a:buFont typeface="Wingdings" panose="05000000000000000000" pitchFamily="2" charset="2"/>
              <a:buChar char="§"/>
              <a:tabLst/>
              <a:defRPr/>
            </a:pPr>
            <a:r>
              <a:rPr kumimoji="0" lang="fr-FR" sz="2000" b="0" i="0" u="none" strike="noStrike" kern="1200" cap="none" spc="0" normalizeH="0" baseline="0" noProof="0" dirty="0">
                <a:ln>
                  <a:noFill/>
                </a:ln>
                <a:solidFill>
                  <a:prstClr val="black"/>
                </a:solidFill>
                <a:effectLst/>
                <a:uLnTx/>
                <a:uFillTx/>
                <a:ea typeface="+mn-ea"/>
              </a:rPr>
              <a:t>Rédiger un </a:t>
            </a:r>
            <a:r>
              <a:rPr kumimoji="0" lang="fr-FR" sz="2000" b="0" i="1" u="none" strike="noStrike" kern="1200" cap="none" spc="0" normalizeH="0" baseline="0" noProof="0" dirty="0">
                <a:ln>
                  <a:noFill/>
                </a:ln>
                <a:solidFill>
                  <a:prstClr val="black"/>
                </a:solidFill>
                <a:effectLst/>
                <a:uLnTx/>
                <a:uFillTx/>
                <a:ea typeface="+mn-ea"/>
              </a:rPr>
              <a:t>Data paper </a:t>
            </a:r>
            <a:r>
              <a:rPr kumimoji="0" lang="fr-FR" sz="2000" b="0" i="0" u="none" strike="noStrike" kern="1200" cap="none" spc="0" normalizeH="0" baseline="0" noProof="0" dirty="0">
                <a:ln>
                  <a:noFill/>
                </a:ln>
                <a:solidFill>
                  <a:prstClr val="black"/>
                </a:solidFill>
                <a:effectLst/>
                <a:uLnTx/>
                <a:uFillTx/>
                <a:ea typeface="+mn-ea"/>
              </a:rPr>
              <a:t>peut être simple</a:t>
            </a:r>
          </a:p>
          <a:p>
            <a:pPr marL="269075" marR="0" lvl="0" indent="-269075" defTabSz="342892" eaLnBrk="1" fontAlgn="auto" latinLnBrk="0" hangingPunct="1">
              <a:lnSpc>
                <a:spcPct val="100000"/>
              </a:lnSpc>
              <a:spcBef>
                <a:spcPts val="450"/>
              </a:spcBef>
              <a:spcAft>
                <a:spcPts val="450"/>
              </a:spcAft>
              <a:buClr>
                <a:srgbClr val="E2007A">
                  <a:lumMod val="60000"/>
                  <a:lumOff val="40000"/>
                </a:srgbClr>
              </a:buClr>
              <a:buSzTx/>
              <a:buFont typeface="Wingdings" panose="05000000000000000000" pitchFamily="2" charset="2"/>
              <a:buChar char="§"/>
              <a:tabLst/>
              <a:defRPr/>
            </a:pPr>
            <a:r>
              <a:rPr kumimoji="0" lang="fr-FR" sz="2000" b="0" i="0" u="none" strike="noStrike" kern="1200" cap="none" spc="0" normalizeH="0" baseline="0" noProof="0" dirty="0">
                <a:ln>
                  <a:noFill/>
                </a:ln>
                <a:solidFill>
                  <a:srgbClr val="212121"/>
                </a:solidFill>
                <a:effectLst/>
                <a:uLnTx/>
                <a:uFillTx/>
                <a:ea typeface="+mn-ea"/>
              </a:rPr>
              <a:t>Large choix de revues scientifiques pour publier</a:t>
            </a:r>
          </a:p>
          <a:p>
            <a:pPr marL="0" marR="0" lvl="0" indent="0" defTabSz="342892" eaLnBrk="1" fontAlgn="auto" latinLnBrk="0" hangingPunct="1">
              <a:lnSpc>
                <a:spcPct val="100000"/>
              </a:lnSpc>
              <a:spcBef>
                <a:spcPts val="450"/>
              </a:spcBef>
              <a:spcAft>
                <a:spcPts val="450"/>
              </a:spcAft>
              <a:buClr>
                <a:srgbClr val="E2007A">
                  <a:lumMod val="60000"/>
                  <a:lumOff val="40000"/>
                </a:srgbClr>
              </a:buClr>
              <a:buSzTx/>
              <a:buFontTx/>
              <a:buNone/>
              <a:tabLst/>
              <a:defRPr/>
            </a:pPr>
            <a:r>
              <a:rPr kumimoji="0" lang="fr-FR" sz="2000" b="0" i="0" u="none" strike="noStrike" kern="1200" cap="none" spc="0" normalizeH="0" baseline="0" noProof="0" dirty="0">
                <a:ln>
                  <a:noFill/>
                </a:ln>
                <a:solidFill>
                  <a:prstClr val="black"/>
                </a:solidFill>
                <a:effectLst/>
                <a:uLnTx/>
                <a:uFillTx/>
                <a:ea typeface="+mn-ea"/>
              </a:rPr>
              <a:t>			et d’entrepôts pour déposer les données</a:t>
            </a:r>
          </a:p>
        </p:txBody>
      </p:sp>
      <p:sp>
        <p:nvSpPr>
          <p:cNvPr id="16" name="Google Shape;105;p8">
            <a:extLst>
              <a:ext uri="{FF2B5EF4-FFF2-40B4-BE49-F238E27FC236}">
                <a16:creationId xmlns:a16="http://schemas.microsoft.com/office/drawing/2014/main" id="{85C95666-10D3-4F4D-87EA-FDE5D10744DF}"/>
              </a:ext>
            </a:extLst>
          </p:cNvPr>
          <p:cNvSpPr txBox="1">
            <a:spLocks/>
          </p:cNvSpPr>
          <p:nvPr/>
        </p:nvSpPr>
        <p:spPr>
          <a:xfrm>
            <a:off x="405000" y="44161"/>
            <a:ext cx="6086185"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r>
              <a:rPr lang="fr-FR" sz="3200" dirty="0"/>
              <a:t>Pourquoi publier un </a:t>
            </a:r>
            <a:r>
              <a:rPr lang="fr-FR" sz="3200" i="1" dirty="0"/>
              <a:t>Data paper </a:t>
            </a:r>
            <a:r>
              <a:rPr lang="fr-FR" sz="3200" dirty="0"/>
              <a:t>?</a:t>
            </a:r>
          </a:p>
        </p:txBody>
      </p:sp>
    </p:spTree>
    <p:extLst>
      <p:ext uri="{BB962C8B-B14F-4D97-AF65-F5344CB8AC3E}">
        <p14:creationId xmlns:p14="http://schemas.microsoft.com/office/powerpoint/2010/main" val="259462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1D4A0F-AB43-4C46-8193-1C94687B69DB}"/>
              </a:ext>
            </a:extLst>
          </p:cNvPr>
          <p:cNvSpPr/>
          <p:nvPr/>
        </p:nvSpPr>
        <p:spPr>
          <a:xfrm>
            <a:off x="399237" y="1215610"/>
            <a:ext cx="6165428" cy="2031325"/>
          </a:xfrm>
          <a:prstGeom prst="rect">
            <a:avLst/>
          </a:prstGeom>
        </p:spPr>
        <p:txBody>
          <a:bodyPr wrap="square">
            <a:spAutoFit/>
          </a:bodyPr>
          <a:lstStyle/>
          <a:p>
            <a:pPr marL="160735" indent="-160735" defTabSz="257175">
              <a:spcBef>
                <a:spcPts val="450"/>
              </a:spcBef>
              <a:spcAft>
                <a:spcPts val="450"/>
              </a:spcAft>
              <a:buClrTx/>
              <a:buFont typeface="Wingdings" panose="05000000000000000000" pitchFamily="2" charset="2"/>
              <a:buChar char="Ø"/>
              <a:defRPr/>
            </a:pPr>
            <a:r>
              <a:rPr lang="en-US" sz="1350" kern="1200" dirty="0">
                <a:solidFill>
                  <a:prstClr val="black"/>
                </a:solidFill>
                <a:ea typeface="+mn-ea"/>
                <a:cs typeface="+mn-cs"/>
              </a:rPr>
              <a:t>A database of freshwater fish species of the Amazon Basin. </a:t>
            </a:r>
            <a:r>
              <a:rPr lang="en-US" sz="1350" i="1" kern="1200" dirty="0">
                <a:solidFill>
                  <a:srgbClr val="00B050"/>
                </a:solidFill>
                <a:ea typeface="+mn-ea"/>
                <a:cs typeface="+mn-cs"/>
              </a:rPr>
              <a:t>Scientific Data</a:t>
            </a:r>
            <a:r>
              <a:rPr lang="en-US" sz="1350" i="1" kern="1200" dirty="0">
                <a:solidFill>
                  <a:prstClr val="black"/>
                </a:solidFill>
                <a:ea typeface="+mn-ea"/>
                <a:cs typeface="+mn-cs"/>
              </a:rPr>
              <a:t>. </a:t>
            </a:r>
            <a:r>
              <a:rPr lang="en-US" sz="1000" kern="1200" dirty="0">
                <a:solidFill>
                  <a:prstClr val="black"/>
                </a:solidFill>
                <a:ea typeface="+mn-ea"/>
                <a:cs typeface="+mn-cs"/>
                <a:hlinkClick r:id="rId3"/>
              </a:rPr>
              <a:t>https://www.nature.com/articles/s41597-020-0436-4</a:t>
            </a:r>
            <a:r>
              <a:rPr lang="en-US" sz="1000" kern="1200" dirty="0">
                <a:solidFill>
                  <a:prstClr val="black"/>
                </a:solidFill>
                <a:ea typeface="+mn-ea"/>
                <a:cs typeface="+mn-cs"/>
              </a:rPr>
              <a:t> </a:t>
            </a:r>
          </a:p>
          <a:p>
            <a:pPr marL="160735" indent="-160735" defTabSz="342900">
              <a:spcBef>
                <a:spcPts val="450"/>
              </a:spcBef>
              <a:spcAft>
                <a:spcPts val="450"/>
              </a:spcAft>
              <a:buClrTx/>
              <a:buFont typeface="Wingdings" panose="05000000000000000000" pitchFamily="2" charset="2"/>
              <a:buChar char="Ø"/>
              <a:defRPr/>
            </a:pPr>
            <a:r>
              <a:rPr lang="fr-FR" sz="1350" kern="1200" dirty="0" err="1">
                <a:solidFill>
                  <a:prstClr val="black"/>
                </a:solidFill>
                <a:ea typeface="+mn-ea"/>
                <a:cs typeface="+mn-cs"/>
              </a:rPr>
              <a:t>AmphiBIO</a:t>
            </a:r>
            <a:r>
              <a:rPr lang="fr-FR" sz="1350" kern="1200" dirty="0">
                <a:solidFill>
                  <a:prstClr val="black"/>
                </a:solidFill>
                <a:ea typeface="+mn-ea"/>
                <a:cs typeface="+mn-cs"/>
              </a:rPr>
              <a:t>, a global </a:t>
            </a:r>
            <a:r>
              <a:rPr lang="fr-FR" sz="1350" kern="1200" dirty="0" err="1">
                <a:solidFill>
                  <a:prstClr val="black"/>
                </a:solidFill>
                <a:ea typeface="+mn-ea"/>
                <a:cs typeface="+mn-cs"/>
              </a:rPr>
              <a:t>database</a:t>
            </a:r>
            <a:r>
              <a:rPr lang="fr-FR" sz="1350" kern="1200" dirty="0">
                <a:solidFill>
                  <a:prstClr val="black"/>
                </a:solidFill>
                <a:ea typeface="+mn-ea"/>
                <a:cs typeface="+mn-cs"/>
              </a:rPr>
              <a:t> for </a:t>
            </a:r>
            <a:r>
              <a:rPr lang="fr-FR" sz="1350" kern="1200" dirty="0" err="1">
                <a:solidFill>
                  <a:prstClr val="black"/>
                </a:solidFill>
                <a:ea typeface="+mn-ea"/>
                <a:cs typeface="+mn-cs"/>
              </a:rPr>
              <a:t>amphibian</a:t>
            </a:r>
            <a:r>
              <a:rPr lang="fr-FR" sz="1350" kern="1200" dirty="0">
                <a:solidFill>
                  <a:prstClr val="black"/>
                </a:solidFill>
                <a:ea typeface="+mn-ea"/>
                <a:cs typeface="+mn-cs"/>
              </a:rPr>
              <a:t> </a:t>
            </a:r>
            <a:r>
              <a:rPr lang="fr-FR" sz="1350" kern="1200" dirty="0" err="1">
                <a:solidFill>
                  <a:prstClr val="black"/>
                </a:solidFill>
                <a:ea typeface="+mn-ea"/>
                <a:cs typeface="+mn-cs"/>
              </a:rPr>
              <a:t>ecological</a:t>
            </a:r>
            <a:r>
              <a:rPr lang="fr-FR" sz="1350" kern="1200" dirty="0">
                <a:solidFill>
                  <a:prstClr val="black"/>
                </a:solidFill>
                <a:ea typeface="+mn-ea"/>
                <a:cs typeface="+mn-cs"/>
              </a:rPr>
              <a:t> traits. </a:t>
            </a:r>
            <a:r>
              <a:rPr lang="en-US" sz="1350" i="1" kern="1200" dirty="0">
                <a:solidFill>
                  <a:srgbClr val="00B050"/>
                </a:solidFill>
                <a:ea typeface="+mn-ea"/>
                <a:cs typeface="+mn-cs"/>
              </a:rPr>
              <a:t>Scientific Data</a:t>
            </a:r>
            <a:r>
              <a:rPr lang="en-US" sz="1350" kern="1200" dirty="0">
                <a:solidFill>
                  <a:prstClr val="black"/>
                </a:solidFill>
                <a:ea typeface="+mn-ea"/>
                <a:cs typeface="+mn-cs"/>
              </a:rPr>
              <a:t>. </a:t>
            </a:r>
            <a:r>
              <a:rPr lang="fr-FR" sz="1000" kern="1200" dirty="0">
                <a:solidFill>
                  <a:prstClr val="black"/>
                </a:solidFill>
                <a:ea typeface="+mn-ea"/>
                <a:cs typeface="+mn-cs"/>
                <a:hlinkClick r:id="rId4"/>
              </a:rPr>
              <a:t>https://doi.org/10.1038/sdata.2017.123</a:t>
            </a:r>
            <a:endParaRPr lang="fr-FR" sz="1000" kern="1200" dirty="0">
              <a:solidFill>
                <a:prstClr val="black"/>
              </a:solidFill>
              <a:ea typeface="+mn-ea"/>
              <a:cs typeface="+mn-cs"/>
            </a:endParaRPr>
          </a:p>
          <a:p>
            <a:pPr marL="160735" indent="-160735" defTabSz="342900">
              <a:spcBef>
                <a:spcPts val="450"/>
              </a:spcBef>
              <a:spcAft>
                <a:spcPts val="450"/>
              </a:spcAft>
              <a:buClrTx/>
              <a:buFont typeface="Wingdings" panose="05000000000000000000" pitchFamily="2" charset="2"/>
              <a:buChar char="Ø"/>
              <a:defRPr/>
            </a:pPr>
            <a:r>
              <a:rPr lang="en-US" sz="1350" kern="1200" dirty="0">
                <a:solidFill>
                  <a:prstClr val="black"/>
                </a:solidFill>
                <a:ea typeface="+mn-ea"/>
                <a:cs typeface="+mn-cs"/>
              </a:rPr>
              <a:t>The data of the Swedish Malaise Trap Project, a countrywide inventory of Sweden's insect fauna</a:t>
            </a:r>
            <a:r>
              <a:rPr lang="en-US" sz="1350" kern="1200" dirty="0">
                <a:solidFill>
                  <a:srgbClr val="00B050"/>
                </a:solidFill>
                <a:ea typeface="+mn-ea"/>
                <a:cs typeface="+mn-cs"/>
              </a:rPr>
              <a:t>. </a:t>
            </a:r>
            <a:r>
              <a:rPr lang="pt-BR" sz="1350" i="1" kern="1200" dirty="0">
                <a:solidFill>
                  <a:srgbClr val="00B050"/>
                </a:solidFill>
                <a:ea typeface="+mn-ea"/>
                <a:cs typeface="+mn-cs"/>
              </a:rPr>
              <a:t>Biodiversity Data Journal</a:t>
            </a:r>
            <a:r>
              <a:rPr lang="pt-BR" sz="1350" kern="1200" dirty="0">
                <a:solidFill>
                  <a:srgbClr val="00B050"/>
                </a:solidFill>
                <a:ea typeface="+mn-ea"/>
                <a:cs typeface="+mn-cs"/>
              </a:rPr>
              <a:t>. </a:t>
            </a:r>
            <a:r>
              <a:rPr lang="pt-BR" sz="788" kern="1200" dirty="0">
                <a:solidFill>
                  <a:prstClr val="black"/>
                </a:solidFill>
                <a:ea typeface="+mn-ea"/>
                <a:cs typeface="+mn-cs"/>
                <a:hlinkClick r:id="rId5"/>
              </a:rPr>
              <a:t>https://bdj.pensoft.net/article/56286/list/8/</a:t>
            </a:r>
            <a:r>
              <a:rPr lang="pt-BR" sz="788" kern="1200" dirty="0">
                <a:solidFill>
                  <a:prstClr val="black"/>
                </a:solidFill>
                <a:ea typeface="+mn-ea"/>
                <a:cs typeface="+mn-cs"/>
              </a:rPr>
              <a:t> </a:t>
            </a:r>
          </a:p>
          <a:p>
            <a:pPr marL="160735" indent="-160735" defTabSz="342900">
              <a:spcBef>
                <a:spcPts val="450"/>
              </a:spcBef>
              <a:spcAft>
                <a:spcPts val="450"/>
              </a:spcAft>
              <a:buClrTx/>
              <a:buFont typeface="Wingdings" panose="05000000000000000000" pitchFamily="2" charset="2"/>
              <a:buChar char="Ø"/>
              <a:defRPr/>
            </a:pPr>
            <a:r>
              <a:rPr lang="en-US" sz="1350" kern="1200" dirty="0">
                <a:solidFill>
                  <a:prstClr val="black"/>
                </a:solidFill>
                <a:ea typeface="+mn-ea"/>
                <a:cs typeface="+mn-cs"/>
              </a:rPr>
              <a:t>Aquatic eDNA for monitoring French Guiana biodiversity.</a:t>
            </a:r>
            <a:r>
              <a:rPr lang="pt-BR" sz="1350" kern="1200" dirty="0">
                <a:solidFill>
                  <a:srgbClr val="00B050"/>
                </a:solidFill>
                <a:ea typeface="+mn-ea"/>
                <a:cs typeface="+mn-cs"/>
              </a:rPr>
              <a:t> </a:t>
            </a:r>
            <a:r>
              <a:rPr lang="pt-BR" sz="1350" i="1" kern="1200" dirty="0">
                <a:solidFill>
                  <a:srgbClr val="00B050"/>
                </a:solidFill>
                <a:ea typeface="+mn-ea"/>
                <a:cs typeface="+mn-cs"/>
              </a:rPr>
              <a:t>Biodiversity Data Journal</a:t>
            </a:r>
            <a:r>
              <a:rPr lang="pt-BR" sz="1350" kern="1200" dirty="0">
                <a:solidFill>
                  <a:srgbClr val="00B050"/>
                </a:solidFill>
                <a:ea typeface="+mn-ea"/>
                <a:cs typeface="+mn-cs"/>
              </a:rPr>
              <a:t>. </a:t>
            </a:r>
            <a:r>
              <a:rPr lang="pt-BR" sz="1000" kern="1200" dirty="0">
                <a:solidFill>
                  <a:srgbClr val="00B050"/>
                </a:solidFill>
                <a:ea typeface="+mn-ea"/>
                <a:cs typeface="+mn-cs"/>
                <a:hlinkClick r:id="rId6"/>
              </a:rPr>
              <a:t>https://bdj.pensoft.net/article/37518/instance/5252969/</a:t>
            </a:r>
            <a:endParaRPr lang="fr-FR" sz="1000" kern="1200" dirty="0">
              <a:solidFill>
                <a:srgbClr val="0070C0"/>
              </a:solidFill>
              <a:ea typeface="+mn-ea"/>
              <a:cs typeface="+mn-cs"/>
            </a:endParaRPr>
          </a:p>
        </p:txBody>
      </p:sp>
      <p:sp>
        <p:nvSpPr>
          <p:cNvPr id="2" name="ZoneTexte 1">
            <a:extLst>
              <a:ext uri="{FF2B5EF4-FFF2-40B4-BE49-F238E27FC236}">
                <a16:creationId xmlns:a16="http://schemas.microsoft.com/office/drawing/2014/main" id="{A9A4914F-DA41-4178-A593-BD0AF8A24E93}"/>
              </a:ext>
            </a:extLst>
          </p:cNvPr>
          <p:cNvSpPr txBox="1"/>
          <p:nvPr/>
        </p:nvSpPr>
        <p:spPr>
          <a:xfrm>
            <a:off x="325636" y="3272358"/>
            <a:ext cx="6290887" cy="1246495"/>
          </a:xfrm>
          <a:prstGeom prst="rect">
            <a:avLst/>
          </a:prstGeom>
          <a:noFill/>
        </p:spPr>
        <p:txBody>
          <a:bodyPr wrap="square" rtlCol="0">
            <a:spAutoFit/>
          </a:bodyPr>
          <a:lstStyle/>
          <a:p>
            <a:pPr defTabSz="342900">
              <a:buClrTx/>
            </a:pPr>
            <a:r>
              <a:rPr lang="fr-FR" sz="1600" kern="1200" dirty="0">
                <a:solidFill>
                  <a:prstClr val="black"/>
                </a:solidFill>
                <a:ea typeface="+mn-ea"/>
                <a:cs typeface="+mn-cs"/>
              </a:rPr>
              <a:t>Voir aussi les exemples de </a:t>
            </a:r>
            <a:r>
              <a:rPr lang="fr-FR" sz="1600" i="1" kern="1200" dirty="0">
                <a:solidFill>
                  <a:prstClr val="black"/>
                </a:solidFill>
                <a:ea typeface="+mn-ea"/>
                <a:cs typeface="+mn-cs"/>
              </a:rPr>
              <a:t>Data papers </a:t>
            </a:r>
            <a:r>
              <a:rPr lang="fr-FR" sz="1600" kern="1200" dirty="0">
                <a:solidFill>
                  <a:prstClr val="black"/>
                </a:solidFill>
                <a:ea typeface="+mn-ea"/>
                <a:cs typeface="+mn-cs"/>
              </a:rPr>
              <a:t>sur les pages : </a:t>
            </a:r>
          </a:p>
          <a:p>
            <a:pPr marL="214313" indent="-214313" defTabSz="342900">
              <a:spcBef>
                <a:spcPts val="600"/>
              </a:spcBef>
              <a:spcAft>
                <a:spcPts val="600"/>
              </a:spcAft>
              <a:buClrTx/>
              <a:buFontTx/>
              <a:buChar char="-"/>
            </a:pPr>
            <a:r>
              <a:rPr lang="fr-FR" sz="1600" i="1" kern="1200" dirty="0">
                <a:solidFill>
                  <a:prstClr val="black"/>
                </a:solidFill>
                <a:ea typeface="+mn-ea"/>
                <a:cs typeface="+mn-cs"/>
              </a:rPr>
              <a:t>Data papers </a:t>
            </a:r>
            <a:r>
              <a:rPr lang="fr-FR" sz="1600" kern="1200" dirty="0">
                <a:solidFill>
                  <a:prstClr val="black"/>
                </a:solidFill>
                <a:ea typeface="+mn-ea"/>
                <a:cs typeface="+mn-cs"/>
              </a:rPr>
              <a:t>du GBIF: </a:t>
            </a:r>
            <a:r>
              <a:rPr lang="fr-FR" sz="1200" kern="1200" dirty="0">
                <a:solidFill>
                  <a:prstClr val="black"/>
                </a:solidFill>
                <a:ea typeface="+mn-ea"/>
                <a:cs typeface="+mn-cs"/>
                <a:hlinkClick r:id="rId7"/>
              </a:rPr>
              <a:t>http://www.gbif.fr/page/ressources/data-papers</a:t>
            </a:r>
            <a:r>
              <a:rPr lang="fr-FR" sz="1200" kern="1200" dirty="0">
                <a:solidFill>
                  <a:prstClr val="black"/>
                </a:solidFill>
                <a:ea typeface="+mn-ea"/>
                <a:cs typeface="+mn-cs"/>
              </a:rPr>
              <a:t> </a:t>
            </a:r>
          </a:p>
          <a:p>
            <a:pPr marL="214313" indent="-214313" defTabSz="342900">
              <a:spcBef>
                <a:spcPts val="600"/>
              </a:spcBef>
              <a:spcAft>
                <a:spcPts val="600"/>
              </a:spcAft>
              <a:buClrTx/>
              <a:buFontTx/>
              <a:buChar char="-"/>
            </a:pPr>
            <a:r>
              <a:rPr lang="fr-FR" sz="1600" i="1" kern="1200" dirty="0">
                <a:solidFill>
                  <a:prstClr val="black"/>
                </a:solidFill>
                <a:ea typeface="+mn-ea"/>
                <a:cs typeface="+mn-cs"/>
              </a:rPr>
              <a:t>Data </a:t>
            </a:r>
            <a:r>
              <a:rPr lang="fr-FR" sz="1600" i="1" kern="1200" dirty="0" err="1">
                <a:solidFill>
                  <a:prstClr val="black"/>
                </a:solidFill>
                <a:ea typeface="+mn-ea"/>
                <a:cs typeface="+mn-cs"/>
              </a:rPr>
              <a:t>publishing</a:t>
            </a:r>
            <a:r>
              <a:rPr lang="fr-FR" sz="1600" i="1" kern="1200" dirty="0">
                <a:solidFill>
                  <a:prstClr val="black"/>
                </a:solidFill>
                <a:ea typeface="+mn-ea"/>
                <a:cs typeface="+mn-cs"/>
              </a:rPr>
              <a:t> </a:t>
            </a:r>
            <a:r>
              <a:rPr lang="fr-FR" sz="1600" kern="1200" dirty="0">
                <a:solidFill>
                  <a:prstClr val="black"/>
                </a:solidFill>
                <a:ea typeface="+mn-ea"/>
                <a:cs typeface="+mn-cs"/>
              </a:rPr>
              <a:t>de l’éditeur </a:t>
            </a:r>
            <a:r>
              <a:rPr lang="fr-FR" sz="1600" kern="1200" dirty="0" err="1">
                <a:solidFill>
                  <a:prstClr val="black"/>
                </a:solidFill>
                <a:ea typeface="+mn-ea"/>
                <a:cs typeface="+mn-cs"/>
              </a:rPr>
              <a:t>Pensoft</a:t>
            </a:r>
            <a:r>
              <a:rPr lang="fr-FR" sz="1600" kern="1200" dirty="0">
                <a:solidFill>
                  <a:prstClr val="black"/>
                </a:solidFill>
                <a:ea typeface="+mn-ea"/>
                <a:cs typeface="+mn-cs"/>
              </a:rPr>
              <a:t> </a:t>
            </a:r>
            <a:r>
              <a:rPr lang="fr-FR" sz="1350" kern="1200" dirty="0">
                <a:solidFill>
                  <a:prstClr val="black"/>
                </a:solidFill>
                <a:ea typeface="+mn-ea"/>
                <a:cs typeface="+mn-cs"/>
              </a:rPr>
              <a:t>: </a:t>
            </a:r>
            <a:r>
              <a:rPr lang="fr-FR" sz="1200" kern="1200" dirty="0">
                <a:solidFill>
                  <a:prstClr val="black"/>
                </a:solidFill>
                <a:ea typeface="+mn-ea"/>
                <a:cs typeface="+mn-cs"/>
                <a:hlinkClick r:id="rId8"/>
              </a:rPr>
              <a:t>https://natureconservation.pensoft.net/about#DataPublishingGuidelines</a:t>
            </a:r>
            <a:r>
              <a:rPr lang="fr-FR" sz="1200" kern="1200" dirty="0">
                <a:solidFill>
                  <a:prstClr val="black"/>
                </a:solidFill>
                <a:ea typeface="+mn-ea"/>
                <a:cs typeface="+mn-cs"/>
              </a:rPr>
              <a:t>  </a:t>
            </a:r>
          </a:p>
        </p:txBody>
      </p:sp>
      <p:pic>
        <p:nvPicPr>
          <p:cNvPr id="6" name="Image 5">
            <a:extLst>
              <a:ext uri="{FF2B5EF4-FFF2-40B4-BE49-F238E27FC236}">
                <a16:creationId xmlns:a16="http://schemas.microsoft.com/office/drawing/2014/main" id="{2252AE7B-6708-4AE3-BEE2-B3823734D09E}"/>
              </a:ext>
            </a:extLst>
          </p:cNvPr>
          <p:cNvPicPr>
            <a:picLocks noChangeAspect="1"/>
          </p:cNvPicPr>
          <p:nvPr/>
        </p:nvPicPr>
        <p:blipFill>
          <a:blip r:embed="rId9"/>
          <a:stretch>
            <a:fillRect/>
          </a:stretch>
        </p:blipFill>
        <p:spPr>
          <a:xfrm>
            <a:off x="6129398" y="4833871"/>
            <a:ext cx="688321" cy="242477"/>
          </a:xfrm>
          <a:prstGeom prst="rect">
            <a:avLst/>
          </a:prstGeom>
        </p:spPr>
      </p:pic>
      <p:sp>
        <p:nvSpPr>
          <p:cNvPr id="7" name="Google Shape;105;p8">
            <a:extLst>
              <a:ext uri="{FF2B5EF4-FFF2-40B4-BE49-F238E27FC236}">
                <a16:creationId xmlns:a16="http://schemas.microsoft.com/office/drawing/2014/main" id="{97D6C5FF-5282-48C8-BEE3-6EAACEF8BFC8}"/>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Exemples de </a:t>
            </a:r>
            <a:r>
              <a:rPr lang="fr-FR" i="1" dirty="0">
                <a:solidFill>
                  <a:prstClr val="black"/>
                </a:solidFill>
              </a:rPr>
              <a:t>Data papers </a:t>
            </a:r>
            <a:r>
              <a:rPr lang="fr-FR" dirty="0">
                <a:solidFill>
                  <a:prstClr val="black"/>
                </a:solidFill>
              </a:rPr>
              <a:t>publiés</a:t>
            </a:r>
          </a:p>
        </p:txBody>
      </p:sp>
      <p:sp>
        <p:nvSpPr>
          <p:cNvPr id="9" name="Rectangle 8">
            <a:extLst>
              <a:ext uri="{FF2B5EF4-FFF2-40B4-BE49-F238E27FC236}">
                <a16:creationId xmlns:a16="http://schemas.microsoft.com/office/drawing/2014/main" id="{D3C06082-CCCC-4B86-B375-647670C15F62}"/>
              </a:ext>
            </a:extLst>
          </p:cNvPr>
          <p:cNvSpPr/>
          <p:nvPr/>
        </p:nvSpPr>
        <p:spPr>
          <a:xfrm>
            <a:off x="360000" y="828000"/>
            <a:ext cx="4683995" cy="400110"/>
          </a:xfrm>
          <a:prstGeom prst="rect">
            <a:avLst/>
          </a:prstGeom>
        </p:spPr>
        <p:txBody>
          <a:bodyPr wrap="square">
            <a:spAutoFit/>
          </a:bodyPr>
          <a:lstStyle/>
          <a:p>
            <a:pPr marL="257175" indent="-257175" defTabSz="257175">
              <a:spcBef>
                <a:spcPts val="675"/>
              </a:spcBef>
              <a:spcAft>
                <a:spcPts val="338"/>
              </a:spcAft>
              <a:buClr>
                <a:srgbClr val="E2007A"/>
              </a:buClr>
              <a:buFont typeface="Wingdings" panose="05000000000000000000" pitchFamily="2" charset="2"/>
              <a:buChar char="§"/>
              <a:defRPr/>
            </a:pPr>
            <a:r>
              <a:rPr lang="fr-FR" sz="2000" kern="1200" dirty="0">
                <a:solidFill>
                  <a:srgbClr val="0070C0"/>
                </a:solidFill>
                <a:ea typeface="+mn-ea"/>
                <a:cs typeface="+mn-cs"/>
              </a:rPr>
              <a:t>Biodiversité</a:t>
            </a:r>
          </a:p>
        </p:txBody>
      </p:sp>
    </p:spTree>
    <p:extLst>
      <p:ext uri="{BB962C8B-B14F-4D97-AF65-F5344CB8AC3E}">
        <p14:creationId xmlns:p14="http://schemas.microsoft.com/office/powerpoint/2010/main" val="1194394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1D4A0F-AB43-4C46-8193-1C94687B69DB}"/>
              </a:ext>
            </a:extLst>
          </p:cNvPr>
          <p:cNvSpPr/>
          <p:nvPr/>
        </p:nvSpPr>
        <p:spPr>
          <a:xfrm>
            <a:off x="411360" y="1256771"/>
            <a:ext cx="6162300" cy="3368038"/>
          </a:xfrm>
          <a:prstGeom prst="rect">
            <a:avLst/>
          </a:prstGeom>
        </p:spPr>
        <p:txBody>
          <a:bodyPr wrap="square">
            <a:spAutoFit/>
          </a:bodyPr>
          <a:lstStyle/>
          <a:p>
            <a:pPr marL="150912" indent="-150912" algn="just" defTabSz="257175">
              <a:spcBef>
                <a:spcPts val="450"/>
              </a:spcBef>
              <a:spcAft>
                <a:spcPts val="450"/>
              </a:spcAft>
              <a:buClrTx/>
              <a:buFont typeface="Wingdings" panose="05000000000000000000" pitchFamily="2" charset="2"/>
              <a:buChar char="Ø"/>
              <a:defRPr/>
            </a:pPr>
            <a:r>
              <a:rPr lang="en-US" sz="1350" kern="1200" dirty="0">
                <a:solidFill>
                  <a:prstClr val="black"/>
                </a:solidFill>
                <a:ea typeface="+mn-ea"/>
                <a:cs typeface="+mn-cs"/>
              </a:rPr>
              <a:t>Wildlife inventory from camera-trapping surveys in the Azores (Pico and Terceira islands). </a:t>
            </a:r>
            <a:r>
              <a:rPr lang="en-US" sz="1350" i="1" kern="1200" dirty="0">
                <a:solidFill>
                  <a:srgbClr val="00B050"/>
                </a:solidFill>
                <a:ea typeface="+mn-ea"/>
                <a:cs typeface="+mn-cs"/>
              </a:rPr>
              <a:t>Biodiversity Data Journal.</a:t>
            </a:r>
            <a:r>
              <a:rPr lang="en-US" sz="1350" kern="1200" dirty="0">
                <a:solidFill>
                  <a:prstClr val="black"/>
                </a:solidFill>
                <a:ea typeface="+mn-ea"/>
                <a:cs typeface="+mn-cs"/>
              </a:rPr>
              <a:t> </a:t>
            </a:r>
            <a:r>
              <a:rPr lang="en-US" sz="825" kern="1200" dirty="0">
                <a:solidFill>
                  <a:prstClr val="black"/>
                </a:solidFill>
                <a:ea typeface="+mn-ea"/>
                <a:cs typeface="+mn-cs"/>
                <a:hlinkClick r:id="rId3"/>
              </a:rPr>
              <a:t>https://doi.org/10.3897/BDJ.8.e47865</a:t>
            </a:r>
            <a:endParaRPr lang="en-US" sz="825" kern="1200" dirty="0">
              <a:solidFill>
                <a:prstClr val="black"/>
              </a:solidFill>
              <a:ea typeface="+mn-ea"/>
              <a:cs typeface="+mn-cs"/>
            </a:endParaRPr>
          </a:p>
          <a:p>
            <a:pPr marL="150912" indent="-150912" algn="just" defTabSz="257175">
              <a:spcBef>
                <a:spcPts val="450"/>
              </a:spcBef>
              <a:spcAft>
                <a:spcPts val="450"/>
              </a:spcAft>
              <a:buClrTx/>
              <a:buFont typeface="Wingdings" panose="05000000000000000000" pitchFamily="2" charset="2"/>
              <a:buChar char="Ø"/>
              <a:defRPr/>
            </a:pPr>
            <a:r>
              <a:rPr lang="en-US" sz="1350" kern="1200" dirty="0">
                <a:solidFill>
                  <a:prstClr val="black"/>
                </a:solidFill>
                <a:ea typeface="+mn-ea"/>
                <a:cs typeface="+mn-cs"/>
              </a:rPr>
              <a:t>Jaguar movement database: a GPS‐based movement dataset of an apex predator in the Neotropics. </a:t>
            </a:r>
            <a:r>
              <a:rPr lang="en-US" sz="1350" i="1" kern="1200" dirty="0">
                <a:solidFill>
                  <a:srgbClr val="00B050"/>
                </a:solidFill>
                <a:ea typeface="+mn-ea"/>
                <a:cs typeface="+mn-cs"/>
              </a:rPr>
              <a:t>Ecology</a:t>
            </a:r>
            <a:r>
              <a:rPr lang="en-US" sz="1350" kern="1200" dirty="0">
                <a:solidFill>
                  <a:srgbClr val="00B050"/>
                </a:solidFill>
                <a:ea typeface="+mn-ea"/>
                <a:cs typeface="+mn-cs"/>
              </a:rPr>
              <a:t> : </a:t>
            </a:r>
            <a:r>
              <a:rPr lang="fr-FR" sz="788" kern="1200" dirty="0">
                <a:solidFill>
                  <a:srgbClr val="00B050"/>
                </a:solidFill>
                <a:ea typeface="+mn-ea"/>
                <a:cs typeface="+mn-cs"/>
                <a:hlinkClick r:id="rId4"/>
              </a:rPr>
              <a:t>https://esajournals.onlinelibrary.wiley.com/doi/10.1002/ecy.2379</a:t>
            </a:r>
            <a:r>
              <a:rPr lang="fr-FR" sz="788" kern="1200" dirty="0">
                <a:solidFill>
                  <a:srgbClr val="00B050"/>
                </a:solidFill>
                <a:ea typeface="+mn-ea"/>
                <a:cs typeface="+mn-cs"/>
              </a:rPr>
              <a:t> </a:t>
            </a:r>
          </a:p>
          <a:p>
            <a:pPr marL="150912" indent="-150912" algn="just" defTabSz="257175">
              <a:spcBef>
                <a:spcPts val="450"/>
              </a:spcBef>
              <a:spcAft>
                <a:spcPts val="450"/>
              </a:spcAft>
              <a:buClrTx/>
              <a:buFont typeface="Wingdings" panose="05000000000000000000" pitchFamily="2" charset="2"/>
              <a:buChar char="Ø"/>
              <a:defRPr/>
            </a:pPr>
            <a:r>
              <a:rPr lang="en-US" sz="1350" kern="1200" dirty="0" err="1">
                <a:solidFill>
                  <a:prstClr val="black"/>
                </a:solidFill>
                <a:ea typeface="+mn-ea"/>
                <a:cs typeface="+mn-cs"/>
              </a:rPr>
              <a:t>Kakila</a:t>
            </a:r>
            <a:r>
              <a:rPr lang="en-US" sz="1350" kern="1200" dirty="0">
                <a:solidFill>
                  <a:prstClr val="black"/>
                </a:solidFill>
                <a:ea typeface="+mn-ea"/>
                <a:cs typeface="+mn-cs"/>
              </a:rPr>
              <a:t> database: Towards a FAIR community approved database of cetacean presence in the waters of the Guadeloupe Archipelago, based on citizen science. </a:t>
            </a:r>
            <a:r>
              <a:rPr lang="en-US" sz="1350" i="1" kern="1200" dirty="0">
                <a:solidFill>
                  <a:srgbClr val="00B050"/>
                </a:solidFill>
                <a:ea typeface="+mn-ea"/>
                <a:cs typeface="+mn-cs"/>
              </a:rPr>
              <a:t>Biodiversity Data Journal. </a:t>
            </a:r>
            <a:r>
              <a:rPr lang="fr-FR" sz="825" kern="1200" dirty="0">
                <a:solidFill>
                  <a:prstClr val="black"/>
                </a:solidFill>
                <a:ea typeface="+mn-ea"/>
                <a:cs typeface="+mn-cs"/>
                <a:hlinkClick r:id="rId5"/>
              </a:rPr>
              <a:t>https://doi.org/10.3897/BDJ.9.e69022</a:t>
            </a:r>
            <a:endParaRPr lang="en-US" sz="825" kern="1200" dirty="0">
              <a:solidFill>
                <a:prstClr val="black"/>
              </a:solidFill>
              <a:ea typeface="+mn-ea"/>
              <a:cs typeface="+mn-cs"/>
            </a:endParaRPr>
          </a:p>
          <a:p>
            <a:pPr marL="150912" indent="-150912" algn="just" defTabSz="257175">
              <a:spcBef>
                <a:spcPts val="450"/>
              </a:spcBef>
              <a:spcAft>
                <a:spcPts val="450"/>
              </a:spcAft>
              <a:buClrTx/>
              <a:buFont typeface="Wingdings" panose="05000000000000000000" pitchFamily="2" charset="2"/>
              <a:buChar char="Ø"/>
              <a:defRPr/>
            </a:pPr>
            <a:r>
              <a:rPr lang="en-US" sz="1350" kern="1200" dirty="0">
                <a:solidFill>
                  <a:prstClr val="black"/>
                </a:solidFill>
                <a:ea typeface="+mn-ea"/>
                <a:cs typeface="+mn-cs"/>
              </a:rPr>
              <a:t>The Hummingbird Collection of the Natural History and Science Museum of the University of Porto (MHNC-UP), Portugal. </a:t>
            </a:r>
            <a:r>
              <a:rPr lang="en-US" sz="1350" i="1" kern="1200" dirty="0">
                <a:solidFill>
                  <a:srgbClr val="00B050"/>
                </a:solidFill>
                <a:ea typeface="+mn-ea"/>
                <a:cs typeface="+mn-cs"/>
              </a:rPr>
              <a:t>Biodiversity Data Journal</a:t>
            </a:r>
            <a:r>
              <a:rPr lang="en-US" sz="1350" kern="1200" dirty="0">
                <a:solidFill>
                  <a:prstClr val="black"/>
                </a:solidFill>
                <a:ea typeface="+mn-ea"/>
                <a:cs typeface="+mn-cs"/>
              </a:rPr>
              <a:t>. </a:t>
            </a:r>
            <a:r>
              <a:rPr lang="en-US" sz="825" kern="1200" dirty="0">
                <a:solidFill>
                  <a:prstClr val="black"/>
                </a:solidFill>
                <a:ea typeface="+mn-ea"/>
                <a:cs typeface="+mn-cs"/>
                <a:hlinkClick r:id="rId6"/>
              </a:rPr>
              <a:t>https://doi.org/10.3897/BDJ.9.e59913</a:t>
            </a:r>
            <a:endParaRPr lang="en-US" sz="825" kern="1200" dirty="0">
              <a:solidFill>
                <a:prstClr val="black"/>
              </a:solidFill>
              <a:ea typeface="+mn-ea"/>
              <a:cs typeface="+mn-cs"/>
            </a:endParaRPr>
          </a:p>
          <a:p>
            <a:pPr marL="150912" indent="-150912" algn="just" defTabSz="257175">
              <a:spcBef>
                <a:spcPts val="450"/>
              </a:spcBef>
              <a:spcAft>
                <a:spcPts val="450"/>
              </a:spcAft>
              <a:buClrTx/>
              <a:buFont typeface="Wingdings" panose="05000000000000000000" pitchFamily="2" charset="2"/>
              <a:buChar char="Ø"/>
              <a:defRPr/>
            </a:pPr>
            <a:r>
              <a:rPr lang="en-US" sz="1350" kern="1200" dirty="0">
                <a:solidFill>
                  <a:prstClr val="black"/>
                </a:solidFill>
                <a:ea typeface="+mn-ea"/>
                <a:cs typeface="+mn-cs"/>
              </a:rPr>
              <a:t>A quasi-experimental study of impacts of Tanzania’s wildlife management areas on rural livelihoods and wealth.</a:t>
            </a:r>
            <a:r>
              <a:rPr lang="fr-FR" sz="1350" kern="1200" dirty="0">
                <a:solidFill>
                  <a:prstClr val="black"/>
                </a:solidFill>
                <a:ea typeface="+mn-ea"/>
                <a:cs typeface="+mn-cs"/>
              </a:rPr>
              <a:t> </a:t>
            </a:r>
            <a:r>
              <a:rPr lang="fr-FR" sz="1350" i="1" kern="1200" dirty="0">
                <a:solidFill>
                  <a:srgbClr val="00B050"/>
                </a:solidFill>
                <a:ea typeface="+mn-ea"/>
                <a:cs typeface="+mn-cs"/>
              </a:rPr>
              <a:t>Scientific data </a:t>
            </a:r>
            <a:r>
              <a:rPr lang="fr-FR" sz="1350" kern="1200" dirty="0">
                <a:solidFill>
                  <a:srgbClr val="00B050"/>
                </a:solidFill>
                <a:ea typeface="+mn-ea"/>
                <a:cs typeface="+mn-cs"/>
              </a:rPr>
              <a:t>: </a:t>
            </a:r>
            <a:r>
              <a:rPr lang="fr-FR" sz="788" kern="1200" dirty="0">
                <a:solidFill>
                  <a:srgbClr val="00B050"/>
                </a:solidFill>
                <a:ea typeface="+mn-ea"/>
                <a:cs typeface="+mn-cs"/>
                <a:hlinkClick r:id="rId7"/>
              </a:rPr>
              <a:t>https://www.nature.com/articles/sdata201887#t6</a:t>
            </a:r>
            <a:r>
              <a:rPr lang="fr-FR" sz="788" kern="1200" dirty="0">
                <a:solidFill>
                  <a:srgbClr val="00B050"/>
                </a:solidFill>
                <a:ea typeface="+mn-ea"/>
                <a:cs typeface="+mn-cs"/>
              </a:rPr>
              <a:t> </a:t>
            </a:r>
          </a:p>
          <a:p>
            <a:pPr algn="just" defTabSz="257175">
              <a:lnSpc>
                <a:spcPct val="114000"/>
              </a:lnSpc>
              <a:spcBef>
                <a:spcPts val="254"/>
              </a:spcBef>
              <a:buClrTx/>
              <a:buFont typeface="Wingdings" panose="05000000000000000000" pitchFamily="2" charset="2"/>
              <a:buChar char="Ø"/>
              <a:defRPr/>
            </a:pPr>
            <a:endParaRPr lang="fr-FR" sz="788" kern="1200" dirty="0">
              <a:solidFill>
                <a:srgbClr val="0070C0"/>
              </a:solidFill>
              <a:ea typeface="+mn-ea"/>
              <a:cs typeface="+mn-cs"/>
            </a:endParaRPr>
          </a:p>
        </p:txBody>
      </p:sp>
      <p:pic>
        <p:nvPicPr>
          <p:cNvPr id="7" name="Image 6">
            <a:extLst>
              <a:ext uri="{FF2B5EF4-FFF2-40B4-BE49-F238E27FC236}">
                <a16:creationId xmlns:a16="http://schemas.microsoft.com/office/drawing/2014/main" id="{260D8681-8CAD-462A-92AA-669C69977812}"/>
              </a:ext>
            </a:extLst>
          </p:cNvPr>
          <p:cNvPicPr>
            <a:picLocks noChangeAspect="1"/>
          </p:cNvPicPr>
          <p:nvPr/>
        </p:nvPicPr>
        <p:blipFill>
          <a:blip r:embed="rId8"/>
          <a:stretch>
            <a:fillRect/>
          </a:stretch>
        </p:blipFill>
        <p:spPr>
          <a:xfrm>
            <a:off x="6129398" y="4833871"/>
            <a:ext cx="688321" cy="242477"/>
          </a:xfrm>
          <a:prstGeom prst="rect">
            <a:avLst/>
          </a:prstGeom>
        </p:spPr>
      </p:pic>
      <p:sp>
        <p:nvSpPr>
          <p:cNvPr id="8" name="Google Shape;105;p8">
            <a:extLst>
              <a:ext uri="{FF2B5EF4-FFF2-40B4-BE49-F238E27FC236}">
                <a16:creationId xmlns:a16="http://schemas.microsoft.com/office/drawing/2014/main" id="{E9F9CBF4-F9D4-4F20-AF88-4483662B4ADF}"/>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Exemples de </a:t>
            </a:r>
            <a:r>
              <a:rPr lang="fr-FR" i="1" dirty="0">
                <a:solidFill>
                  <a:prstClr val="black"/>
                </a:solidFill>
              </a:rPr>
              <a:t>Data papers </a:t>
            </a:r>
            <a:r>
              <a:rPr lang="fr-FR" dirty="0">
                <a:solidFill>
                  <a:prstClr val="black"/>
                </a:solidFill>
              </a:rPr>
              <a:t>publiés</a:t>
            </a:r>
          </a:p>
        </p:txBody>
      </p:sp>
      <p:sp>
        <p:nvSpPr>
          <p:cNvPr id="9" name="Rectangle 8">
            <a:extLst>
              <a:ext uri="{FF2B5EF4-FFF2-40B4-BE49-F238E27FC236}">
                <a16:creationId xmlns:a16="http://schemas.microsoft.com/office/drawing/2014/main" id="{F005DE02-FB2F-4309-B468-B46DA8D20A6F}"/>
              </a:ext>
            </a:extLst>
          </p:cNvPr>
          <p:cNvSpPr/>
          <p:nvPr/>
        </p:nvSpPr>
        <p:spPr>
          <a:xfrm>
            <a:off x="360000" y="828000"/>
            <a:ext cx="4683995" cy="400110"/>
          </a:xfrm>
          <a:prstGeom prst="rect">
            <a:avLst/>
          </a:prstGeom>
        </p:spPr>
        <p:txBody>
          <a:bodyPr wrap="square">
            <a:spAutoFit/>
          </a:bodyPr>
          <a:lstStyle/>
          <a:p>
            <a:pPr marL="257175" indent="-257175" defTabSz="257175">
              <a:spcBef>
                <a:spcPts val="675"/>
              </a:spcBef>
              <a:spcAft>
                <a:spcPts val="338"/>
              </a:spcAft>
              <a:buClr>
                <a:srgbClr val="E2007A"/>
              </a:buClr>
              <a:buFont typeface="Wingdings" panose="05000000000000000000" pitchFamily="2" charset="2"/>
              <a:buChar char="§"/>
              <a:defRPr/>
            </a:pPr>
            <a:r>
              <a:rPr lang="fr-FR" sz="2000" kern="1200" dirty="0">
                <a:solidFill>
                  <a:srgbClr val="0070C0"/>
                </a:solidFill>
                <a:ea typeface="+mn-ea"/>
                <a:cs typeface="+mn-cs"/>
              </a:rPr>
              <a:t>Faune sauvage</a:t>
            </a:r>
          </a:p>
        </p:txBody>
      </p:sp>
    </p:spTree>
    <p:extLst>
      <p:ext uri="{BB962C8B-B14F-4D97-AF65-F5344CB8AC3E}">
        <p14:creationId xmlns:p14="http://schemas.microsoft.com/office/powerpoint/2010/main" val="804933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63A7450-2730-48E3-99B5-F18638F9F387}"/>
              </a:ext>
            </a:extLst>
          </p:cNvPr>
          <p:cNvSpPr/>
          <p:nvPr/>
        </p:nvSpPr>
        <p:spPr>
          <a:xfrm>
            <a:off x="359844" y="1249803"/>
            <a:ext cx="6319403" cy="3449662"/>
          </a:xfrm>
          <a:prstGeom prst="rect">
            <a:avLst/>
          </a:prstGeom>
        </p:spPr>
        <p:txBody>
          <a:bodyPr wrap="square">
            <a:spAutoFit/>
          </a:bodyPr>
          <a:lstStyle/>
          <a:p>
            <a:pPr marL="160735" indent="-160735" algn="just" defTabSz="342900">
              <a:spcBef>
                <a:spcPts val="450"/>
              </a:spcBef>
              <a:buClrTx/>
              <a:buFont typeface="Wingdings" panose="05000000000000000000" pitchFamily="2" charset="2"/>
              <a:buChar char="Ø"/>
              <a:defRPr/>
            </a:pPr>
            <a:r>
              <a:rPr lang="en-US" sz="1350" kern="1200" dirty="0">
                <a:solidFill>
                  <a:prstClr val="black"/>
                </a:solidFill>
                <a:ea typeface="+mn-ea"/>
                <a:cs typeface="+mn-cs"/>
              </a:rPr>
              <a:t>A meteorological dataset of the West African monsoon during the 2016 DACCIWA campaign. </a:t>
            </a:r>
            <a:r>
              <a:rPr lang="en-US" sz="1350" i="1" kern="1200" dirty="0">
                <a:solidFill>
                  <a:srgbClr val="00B050"/>
                </a:solidFill>
                <a:ea typeface="+mn-ea"/>
                <a:cs typeface="+mn-cs"/>
              </a:rPr>
              <a:t>Scientific Dat</a:t>
            </a:r>
            <a:r>
              <a:rPr lang="en-US" sz="1350" kern="1200" dirty="0">
                <a:solidFill>
                  <a:srgbClr val="00B050"/>
                </a:solidFill>
                <a:ea typeface="+mn-ea"/>
                <a:cs typeface="+mn-cs"/>
              </a:rPr>
              <a:t>a</a:t>
            </a:r>
            <a:r>
              <a:rPr lang="en-US" sz="1350" kern="1200" dirty="0">
                <a:solidFill>
                  <a:prstClr val="black"/>
                </a:solidFill>
                <a:ea typeface="+mn-ea"/>
                <a:cs typeface="+mn-cs"/>
              </a:rPr>
              <a:t>. </a:t>
            </a:r>
            <a:r>
              <a:rPr lang="en-US" sz="788" kern="1200" dirty="0">
                <a:solidFill>
                  <a:prstClr val="black"/>
                </a:solidFill>
                <a:ea typeface="+mn-ea"/>
                <a:cs typeface="+mn-cs"/>
                <a:hlinkClick r:id="rId3"/>
              </a:rPr>
              <a:t>https://www.nature.com/articles/s41597-022-01277-7#Sec10</a:t>
            </a:r>
            <a:r>
              <a:rPr lang="en-US" sz="788" kern="1200" dirty="0">
                <a:solidFill>
                  <a:prstClr val="black"/>
                </a:solidFill>
                <a:ea typeface="+mn-ea"/>
                <a:cs typeface="+mn-cs"/>
              </a:rPr>
              <a:t> </a:t>
            </a:r>
          </a:p>
          <a:p>
            <a:pPr marL="160735" indent="-160735" algn="just" defTabSz="342900">
              <a:spcBef>
                <a:spcPts val="675"/>
              </a:spcBef>
              <a:buClrTx/>
              <a:buFont typeface="Wingdings" panose="05000000000000000000" pitchFamily="2" charset="2"/>
              <a:buChar char="Ø"/>
              <a:defRPr/>
            </a:pPr>
            <a:r>
              <a:rPr lang="en-US" sz="1350" kern="1200" dirty="0">
                <a:solidFill>
                  <a:prstClr val="black"/>
                </a:solidFill>
                <a:ea typeface="+mn-ea"/>
                <a:cs typeface="+mn-cs"/>
              </a:rPr>
              <a:t>Reconstruction of a long-term historical daily maximum and minimum air temperature network dataset for Ireland (1831-1968). </a:t>
            </a:r>
            <a:r>
              <a:rPr lang="en-US" sz="1350" i="1" kern="1200" dirty="0">
                <a:solidFill>
                  <a:srgbClr val="00B050"/>
                </a:solidFill>
                <a:ea typeface="+mn-ea"/>
                <a:cs typeface="+mn-cs"/>
              </a:rPr>
              <a:t>Geoscience Data Journal</a:t>
            </a:r>
            <a:r>
              <a:rPr lang="en-US" sz="1350" kern="1200" dirty="0">
                <a:solidFill>
                  <a:prstClr val="black"/>
                </a:solidFill>
                <a:ea typeface="+mn-ea"/>
                <a:cs typeface="+mn-cs"/>
              </a:rPr>
              <a:t>. </a:t>
            </a:r>
            <a:r>
              <a:rPr lang="en-US" sz="788" kern="1200" dirty="0">
                <a:solidFill>
                  <a:prstClr val="black"/>
                </a:solidFill>
                <a:ea typeface="+mn-ea"/>
                <a:cs typeface="+mn-cs"/>
                <a:hlinkClick r:id="rId4"/>
              </a:rPr>
              <a:t>https://doi.org/10.1002/gdj3.92</a:t>
            </a:r>
            <a:endParaRPr lang="en-US" sz="788" kern="1200" dirty="0">
              <a:solidFill>
                <a:prstClr val="black"/>
              </a:solidFill>
              <a:ea typeface="+mn-ea"/>
              <a:cs typeface="+mn-cs"/>
            </a:endParaRPr>
          </a:p>
          <a:p>
            <a:pPr marL="150912" indent="-150912" algn="just" defTabSz="342900">
              <a:spcBef>
                <a:spcPts val="675"/>
              </a:spcBef>
              <a:buClrTx/>
              <a:buFont typeface="Wingdings" panose="05000000000000000000" pitchFamily="2" charset="2"/>
              <a:buChar char="Ø"/>
              <a:defRPr/>
            </a:pPr>
            <a:r>
              <a:rPr lang="en-US" sz="1350" kern="1200" dirty="0">
                <a:solidFill>
                  <a:prstClr val="black"/>
                </a:solidFill>
                <a:ea typeface="+mn-ea"/>
                <a:cs typeface="+mn-cs"/>
              </a:rPr>
              <a:t>Data on and methodology for measurements of microclimate and matter dynamics in transition zones between forest and adjacent arable land. </a:t>
            </a:r>
            <a:r>
              <a:rPr lang="en-US" sz="1350" i="1" kern="1200" dirty="0">
                <a:solidFill>
                  <a:srgbClr val="00B050"/>
                </a:solidFill>
                <a:ea typeface="+mn-ea"/>
                <a:cs typeface="+mn-cs"/>
              </a:rPr>
              <a:t>One Ecosystem </a:t>
            </a:r>
            <a:r>
              <a:rPr lang="en-US" sz="1350" kern="1200" dirty="0">
                <a:solidFill>
                  <a:srgbClr val="00B050"/>
                </a:solidFill>
                <a:ea typeface="+mn-ea"/>
                <a:cs typeface="+mn-cs"/>
              </a:rPr>
              <a:t>: </a:t>
            </a:r>
            <a:r>
              <a:rPr lang="en-US" sz="750" kern="1200" dirty="0">
                <a:solidFill>
                  <a:srgbClr val="00B050"/>
                </a:solidFill>
                <a:ea typeface="+mn-ea"/>
                <a:cs typeface="+mn-cs"/>
                <a:hlinkClick r:id="rId5"/>
              </a:rPr>
              <a:t>https://oneecosystem.pensoft.net/articles.php?id=24295</a:t>
            </a:r>
            <a:r>
              <a:rPr lang="en-US" sz="750" kern="1200" dirty="0">
                <a:solidFill>
                  <a:srgbClr val="00B050"/>
                </a:solidFill>
                <a:ea typeface="+mn-ea"/>
                <a:cs typeface="+mn-cs"/>
              </a:rPr>
              <a:t> </a:t>
            </a:r>
          </a:p>
          <a:p>
            <a:pPr marL="150912" indent="-150912" algn="just" defTabSz="342900">
              <a:spcBef>
                <a:spcPts val="675"/>
              </a:spcBef>
              <a:buClrTx/>
              <a:buFont typeface="Wingdings" panose="05000000000000000000" pitchFamily="2" charset="2"/>
              <a:buChar char="Ø"/>
              <a:defRPr/>
            </a:pPr>
            <a:r>
              <a:rPr lang="en-US" sz="1350" kern="1200" dirty="0">
                <a:solidFill>
                  <a:prstClr val="black"/>
                </a:solidFill>
                <a:ea typeface="+mn-ea"/>
                <a:cs typeface="+mn-cs"/>
              </a:rPr>
              <a:t>Long-term groundwater resource observatory for Southwestern Madagascar.</a:t>
            </a:r>
            <a:r>
              <a:rPr lang="fr-FR" sz="1350" i="1" kern="1200" dirty="0">
                <a:solidFill>
                  <a:prstClr val="black"/>
                </a:solidFill>
                <a:ea typeface="+mn-ea"/>
                <a:cs typeface="+mn-cs"/>
              </a:rPr>
              <a:t> </a:t>
            </a:r>
            <a:r>
              <a:rPr lang="fr-FR" sz="1350" i="1" kern="1200" dirty="0" err="1">
                <a:solidFill>
                  <a:srgbClr val="00B050"/>
                </a:solidFill>
                <a:ea typeface="+mn-ea"/>
                <a:cs typeface="+mn-cs"/>
              </a:rPr>
              <a:t>Hydrological</a:t>
            </a:r>
            <a:r>
              <a:rPr lang="fr-FR" sz="1350" i="1" kern="1200" dirty="0">
                <a:solidFill>
                  <a:srgbClr val="00B050"/>
                </a:solidFill>
                <a:ea typeface="+mn-ea"/>
                <a:cs typeface="+mn-cs"/>
              </a:rPr>
              <a:t> </a:t>
            </a:r>
            <a:r>
              <a:rPr lang="fr-FR" sz="1350" i="1" kern="1200" dirty="0" err="1">
                <a:solidFill>
                  <a:srgbClr val="00B050"/>
                </a:solidFill>
                <a:ea typeface="+mn-ea"/>
                <a:cs typeface="+mn-cs"/>
              </a:rPr>
              <a:t>Processes</a:t>
            </a:r>
            <a:r>
              <a:rPr lang="fr-FR" sz="1350" i="1" kern="1200" dirty="0">
                <a:solidFill>
                  <a:srgbClr val="00B050"/>
                </a:solidFill>
                <a:ea typeface="+mn-ea"/>
                <a:cs typeface="+mn-cs"/>
              </a:rPr>
              <a:t>.</a:t>
            </a:r>
            <a:r>
              <a:rPr lang="en-US" sz="1350" kern="1200" dirty="0">
                <a:solidFill>
                  <a:prstClr val="black"/>
                </a:solidFill>
                <a:ea typeface="+mn-ea"/>
                <a:cs typeface="+mn-cs"/>
              </a:rPr>
              <a:t> </a:t>
            </a:r>
            <a:r>
              <a:rPr lang="fr-FR" sz="788" kern="1200" dirty="0">
                <a:solidFill>
                  <a:prstClr val="black"/>
                </a:solidFill>
                <a:ea typeface="+mn-ea"/>
                <a:cs typeface="+mn-cs"/>
                <a:hlinkClick r:id="rId6"/>
              </a:rPr>
              <a:t>https://doi.org/10.1002/hyp.14108</a:t>
            </a:r>
            <a:r>
              <a:rPr lang="fr-FR" sz="788" kern="1200" dirty="0">
                <a:solidFill>
                  <a:prstClr val="black"/>
                </a:solidFill>
                <a:ea typeface="+mn-ea"/>
                <a:cs typeface="+mn-cs"/>
              </a:rPr>
              <a:t> </a:t>
            </a:r>
            <a:endParaRPr lang="en-US" sz="1350" kern="1200" dirty="0">
              <a:solidFill>
                <a:prstClr val="black"/>
              </a:solidFill>
              <a:ea typeface="+mn-ea"/>
              <a:cs typeface="+mn-cs"/>
            </a:endParaRPr>
          </a:p>
          <a:p>
            <a:pPr marL="150912" indent="-150912" algn="just" defTabSz="342900">
              <a:spcBef>
                <a:spcPts val="675"/>
              </a:spcBef>
              <a:buClrTx/>
              <a:buFont typeface="Wingdings" panose="05000000000000000000" pitchFamily="2" charset="2"/>
              <a:buChar char="Ø"/>
              <a:defRPr/>
            </a:pPr>
            <a:r>
              <a:rPr lang="en-US" sz="1350" kern="1200" dirty="0">
                <a:solidFill>
                  <a:prstClr val="black"/>
                </a:solidFill>
                <a:ea typeface="+mn-ea"/>
                <a:cs typeface="+mn-cs"/>
              </a:rPr>
              <a:t>Satellite-based time-series of sea-surface temperature since 1981 for climate applications. </a:t>
            </a:r>
            <a:r>
              <a:rPr lang="en-US" sz="1350" i="1" kern="1200" dirty="0">
                <a:solidFill>
                  <a:srgbClr val="00B050"/>
                </a:solidFill>
                <a:ea typeface="+mn-ea"/>
                <a:cs typeface="+mn-cs"/>
              </a:rPr>
              <a:t>Scientific Dat</a:t>
            </a:r>
            <a:r>
              <a:rPr lang="en-US" sz="1350" kern="1200" dirty="0">
                <a:solidFill>
                  <a:srgbClr val="00B050"/>
                </a:solidFill>
                <a:ea typeface="+mn-ea"/>
                <a:cs typeface="+mn-cs"/>
              </a:rPr>
              <a:t>a</a:t>
            </a:r>
            <a:r>
              <a:rPr lang="en-US" sz="1350" kern="1200" dirty="0">
                <a:solidFill>
                  <a:prstClr val="black"/>
                </a:solidFill>
                <a:ea typeface="+mn-ea"/>
                <a:cs typeface="+mn-cs"/>
              </a:rPr>
              <a:t>. </a:t>
            </a:r>
            <a:r>
              <a:rPr lang="fr-FR" sz="788" kern="1200" dirty="0">
                <a:solidFill>
                  <a:prstClr val="black"/>
                </a:solidFill>
                <a:ea typeface="+mn-ea"/>
                <a:cs typeface="+mn-cs"/>
                <a:hlinkClick r:id="rId7"/>
              </a:rPr>
              <a:t>https://doi.org/10.1038/s41597-019-0236-x</a:t>
            </a:r>
            <a:r>
              <a:rPr lang="fr-FR" sz="788" kern="1200" dirty="0">
                <a:solidFill>
                  <a:prstClr val="black"/>
                </a:solidFill>
                <a:ea typeface="+mn-ea"/>
                <a:cs typeface="+mn-cs"/>
              </a:rPr>
              <a:t> </a:t>
            </a:r>
          </a:p>
          <a:p>
            <a:pPr marL="150912" indent="-150912" algn="just" defTabSz="342900">
              <a:spcBef>
                <a:spcPts val="675"/>
              </a:spcBef>
              <a:buClrTx/>
              <a:buFont typeface="Wingdings" panose="05000000000000000000" pitchFamily="2" charset="2"/>
              <a:buChar char="Ø"/>
              <a:defRPr/>
            </a:pPr>
            <a:r>
              <a:rPr lang="fr-FR" sz="1350" kern="1200" dirty="0" err="1">
                <a:solidFill>
                  <a:prstClr val="black"/>
                </a:solidFill>
                <a:ea typeface="+mn-ea"/>
                <a:cs typeface="+mn-cs"/>
              </a:rPr>
              <a:t>ClimateEU</a:t>
            </a:r>
            <a:r>
              <a:rPr lang="fr-FR" sz="1350" kern="1200" dirty="0">
                <a:solidFill>
                  <a:prstClr val="black"/>
                </a:solidFill>
                <a:ea typeface="+mn-ea"/>
                <a:cs typeface="+mn-cs"/>
              </a:rPr>
              <a:t>, </a:t>
            </a:r>
            <a:r>
              <a:rPr lang="fr-FR" sz="1350" kern="1200" dirty="0" err="1">
                <a:solidFill>
                  <a:prstClr val="black"/>
                </a:solidFill>
                <a:ea typeface="+mn-ea"/>
                <a:cs typeface="+mn-cs"/>
              </a:rPr>
              <a:t>scale</a:t>
            </a:r>
            <a:r>
              <a:rPr lang="fr-FR" sz="1350" kern="1200" dirty="0">
                <a:solidFill>
                  <a:prstClr val="black"/>
                </a:solidFill>
                <a:ea typeface="+mn-ea"/>
                <a:cs typeface="+mn-cs"/>
              </a:rPr>
              <a:t>-free </a:t>
            </a:r>
            <a:r>
              <a:rPr lang="fr-FR" sz="1350" kern="1200" dirty="0" err="1">
                <a:solidFill>
                  <a:prstClr val="black"/>
                </a:solidFill>
                <a:ea typeface="+mn-ea"/>
                <a:cs typeface="+mn-cs"/>
              </a:rPr>
              <a:t>climate</a:t>
            </a:r>
            <a:r>
              <a:rPr lang="fr-FR" sz="1350" kern="1200" dirty="0">
                <a:solidFill>
                  <a:prstClr val="black"/>
                </a:solidFill>
                <a:ea typeface="+mn-ea"/>
                <a:cs typeface="+mn-cs"/>
              </a:rPr>
              <a:t> </a:t>
            </a:r>
            <a:r>
              <a:rPr lang="fr-FR" sz="1350" kern="1200" dirty="0" err="1">
                <a:solidFill>
                  <a:prstClr val="black"/>
                </a:solidFill>
                <a:ea typeface="+mn-ea"/>
                <a:cs typeface="+mn-cs"/>
              </a:rPr>
              <a:t>normals</a:t>
            </a:r>
            <a:r>
              <a:rPr lang="fr-FR" sz="1350" kern="1200" dirty="0">
                <a:solidFill>
                  <a:prstClr val="black"/>
                </a:solidFill>
                <a:ea typeface="+mn-ea"/>
                <a:cs typeface="+mn-cs"/>
              </a:rPr>
              <a:t>, </a:t>
            </a:r>
            <a:r>
              <a:rPr lang="fr-FR" sz="1350" kern="1200" dirty="0" err="1">
                <a:solidFill>
                  <a:prstClr val="black"/>
                </a:solidFill>
                <a:ea typeface="+mn-ea"/>
                <a:cs typeface="+mn-cs"/>
              </a:rPr>
              <a:t>historical</a:t>
            </a:r>
            <a:r>
              <a:rPr lang="fr-FR" sz="1350" kern="1200" dirty="0">
                <a:solidFill>
                  <a:prstClr val="black"/>
                </a:solidFill>
                <a:ea typeface="+mn-ea"/>
                <a:cs typeface="+mn-cs"/>
              </a:rPr>
              <a:t> time </a:t>
            </a:r>
            <a:r>
              <a:rPr lang="fr-FR" sz="1350" kern="1200" dirty="0" err="1">
                <a:solidFill>
                  <a:prstClr val="black"/>
                </a:solidFill>
                <a:ea typeface="+mn-ea"/>
                <a:cs typeface="+mn-cs"/>
              </a:rPr>
              <a:t>series</a:t>
            </a:r>
            <a:r>
              <a:rPr lang="fr-FR" sz="1350" kern="1200" dirty="0">
                <a:solidFill>
                  <a:prstClr val="black"/>
                </a:solidFill>
                <a:ea typeface="+mn-ea"/>
                <a:cs typeface="+mn-cs"/>
              </a:rPr>
              <a:t>, and future projections for Europe. </a:t>
            </a:r>
            <a:r>
              <a:rPr lang="en-US" sz="1350" i="1" kern="1200" dirty="0">
                <a:solidFill>
                  <a:srgbClr val="00B050"/>
                </a:solidFill>
                <a:ea typeface="+mn-ea"/>
                <a:cs typeface="+mn-cs"/>
              </a:rPr>
              <a:t>Scientific Data</a:t>
            </a:r>
            <a:r>
              <a:rPr lang="en-US" sz="1350" kern="1200" dirty="0">
                <a:solidFill>
                  <a:srgbClr val="00B050"/>
                </a:solidFill>
                <a:ea typeface="+mn-ea"/>
                <a:cs typeface="+mn-cs"/>
              </a:rPr>
              <a:t>:</a:t>
            </a:r>
            <a:r>
              <a:rPr lang="fr-FR" sz="1350" kern="1200" dirty="0">
                <a:solidFill>
                  <a:prstClr val="black"/>
                </a:solidFill>
                <a:ea typeface="+mn-ea"/>
                <a:cs typeface="+mn-cs"/>
              </a:rPr>
              <a:t> </a:t>
            </a:r>
            <a:r>
              <a:rPr lang="fr-FR" sz="788" kern="1200" dirty="0">
                <a:solidFill>
                  <a:prstClr val="black"/>
                </a:solidFill>
                <a:ea typeface="+mn-ea"/>
                <a:cs typeface="+mn-cs"/>
                <a:hlinkClick r:id="rId8"/>
              </a:rPr>
              <a:t>https://doi.org/10.1038/s41597-020-00763-0</a:t>
            </a:r>
            <a:endParaRPr lang="en-US" sz="788" kern="1200" dirty="0">
              <a:solidFill>
                <a:prstClr val="black"/>
              </a:solidFill>
              <a:ea typeface="+mn-ea"/>
              <a:cs typeface="+mn-cs"/>
            </a:endParaRPr>
          </a:p>
        </p:txBody>
      </p:sp>
      <p:pic>
        <p:nvPicPr>
          <p:cNvPr id="4" name="Image 3">
            <a:extLst>
              <a:ext uri="{FF2B5EF4-FFF2-40B4-BE49-F238E27FC236}">
                <a16:creationId xmlns:a16="http://schemas.microsoft.com/office/drawing/2014/main" id="{ED9D6A1B-EF9C-498E-AD98-3FC9CE97AC58}"/>
              </a:ext>
            </a:extLst>
          </p:cNvPr>
          <p:cNvPicPr>
            <a:picLocks noChangeAspect="1"/>
          </p:cNvPicPr>
          <p:nvPr/>
        </p:nvPicPr>
        <p:blipFill>
          <a:blip r:embed="rId9"/>
          <a:stretch>
            <a:fillRect/>
          </a:stretch>
        </p:blipFill>
        <p:spPr>
          <a:xfrm>
            <a:off x="6129398" y="4833871"/>
            <a:ext cx="688321" cy="242477"/>
          </a:xfrm>
          <a:prstGeom prst="rect">
            <a:avLst/>
          </a:prstGeom>
        </p:spPr>
      </p:pic>
      <p:sp>
        <p:nvSpPr>
          <p:cNvPr id="7" name="Google Shape;105;p8">
            <a:extLst>
              <a:ext uri="{FF2B5EF4-FFF2-40B4-BE49-F238E27FC236}">
                <a16:creationId xmlns:a16="http://schemas.microsoft.com/office/drawing/2014/main" id="{1280F5BA-82DC-4072-A2A6-7F6EC09F2B6A}"/>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Exemples de </a:t>
            </a:r>
            <a:r>
              <a:rPr lang="fr-FR" i="1" dirty="0">
                <a:solidFill>
                  <a:prstClr val="black"/>
                </a:solidFill>
              </a:rPr>
              <a:t>Data papers </a:t>
            </a:r>
            <a:r>
              <a:rPr lang="fr-FR" dirty="0">
                <a:solidFill>
                  <a:prstClr val="black"/>
                </a:solidFill>
              </a:rPr>
              <a:t>publiés</a:t>
            </a:r>
          </a:p>
        </p:txBody>
      </p:sp>
      <p:sp>
        <p:nvSpPr>
          <p:cNvPr id="8" name="Rectangle 7">
            <a:extLst>
              <a:ext uri="{FF2B5EF4-FFF2-40B4-BE49-F238E27FC236}">
                <a16:creationId xmlns:a16="http://schemas.microsoft.com/office/drawing/2014/main" id="{89A4E62F-E5A7-4A54-A913-10EA2D519145}"/>
              </a:ext>
            </a:extLst>
          </p:cNvPr>
          <p:cNvSpPr/>
          <p:nvPr/>
        </p:nvSpPr>
        <p:spPr>
          <a:xfrm>
            <a:off x="360000" y="828000"/>
            <a:ext cx="4683995" cy="400110"/>
          </a:xfrm>
          <a:prstGeom prst="rect">
            <a:avLst/>
          </a:prstGeom>
        </p:spPr>
        <p:txBody>
          <a:bodyPr wrap="square">
            <a:spAutoFit/>
          </a:bodyPr>
          <a:lstStyle/>
          <a:p>
            <a:pPr marL="257175" indent="-257175" defTabSz="257175">
              <a:spcBef>
                <a:spcPts val="675"/>
              </a:spcBef>
              <a:spcAft>
                <a:spcPts val="338"/>
              </a:spcAft>
              <a:buClr>
                <a:srgbClr val="E2007A"/>
              </a:buClr>
              <a:buFont typeface="Wingdings" panose="05000000000000000000" pitchFamily="2" charset="2"/>
              <a:buChar char="§"/>
              <a:defRPr/>
            </a:pPr>
            <a:r>
              <a:rPr lang="fr-FR" sz="2000" kern="1200" dirty="0">
                <a:solidFill>
                  <a:srgbClr val="0070C0"/>
                </a:solidFill>
                <a:ea typeface="+mn-ea"/>
                <a:cs typeface="+mn-cs"/>
              </a:rPr>
              <a:t>Climat - météorologie</a:t>
            </a:r>
          </a:p>
        </p:txBody>
      </p:sp>
    </p:spTree>
    <p:extLst>
      <p:ext uri="{BB962C8B-B14F-4D97-AF65-F5344CB8AC3E}">
        <p14:creationId xmlns:p14="http://schemas.microsoft.com/office/powerpoint/2010/main" val="19283475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1D4A0F-AB43-4C46-8193-1C94687B69DB}"/>
              </a:ext>
            </a:extLst>
          </p:cNvPr>
          <p:cNvSpPr/>
          <p:nvPr/>
        </p:nvSpPr>
        <p:spPr>
          <a:xfrm>
            <a:off x="400767" y="1256112"/>
            <a:ext cx="6225811" cy="3256854"/>
          </a:xfrm>
          <a:prstGeom prst="rect">
            <a:avLst/>
          </a:prstGeom>
        </p:spPr>
        <p:txBody>
          <a:bodyPr wrap="square">
            <a:spAutoFit/>
          </a:bodyPr>
          <a:lstStyle/>
          <a:p>
            <a:pPr marL="150912" indent="-150912" algn="just" defTabSz="257175">
              <a:spcBef>
                <a:spcPts val="338"/>
              </a:spcBef>
              <a:spcAft>
                <a:spcPts val="338"/>
              </a:spcAft>
              <a:buClrTx/>
              <a:buFont typeface="Wingdings" panose="05000000000000000000" pitchFamily="2" charset="2"/>
              <a:buChar char="Ø"/>
              <a:defRPr/>
            </a:pPr>
            <a:r>
              <a:rPr lang="en-US" sz="1350" kern="1200" dirty="0">
                <a:solidFill>
                  <a:prstClr val="black"/>
                </a:solidFill>
                <a:ea typeface="+mn-ea"/>
                <a:cs typeface="+mn-cs"/>
              </a:rPr>
              <a:t>A global database of land management, land-use change and climate change effects on soil organic carbon. </a:t>
            </a:r>
            <a:r>
              <a:rPr lang="en-US" sz="1350" kern="1200" dirty="0">
                <a:solidFill>
                  <a:srgbClr val="00B050"/>
                </a:solidFill>
                <a:ea typeface="+mn-ea"/>
                <a:cs typeface="+mn-cs"/>
              </a:rPr>
              <a:t>Scientific Data: </a:t>
            </a:r>
            <a:r>
              <a:rPr lang="fr-FR" sz="788" kern="1200" dirty="0">
                <a:solidFill>
                  <a:prstClr val="black"/>
                </a:solidFill>
                <a:ea typeface="+mn-ea"/>
                <a:cs typeface="+mn-cs"/>
                <a:hlinkClick r:id="rId3"/>
              </a:rPr>
              <a:t>https://doi.org/10.1038/s41597-022-01318-1</a:t>
            </a:r>
            <a:r>
              <a:rPr lang="fr-FR" sz="788" kern="1200" dirty="0">
                <a:solidFill>
                  <a:prstClr val="black"/>
                </a:solidFill>
                <a:ea typeface="+mn-ea"/>
                <a:cs typeface="+mn-cs"/>
              </a:rPr>
              <a:t> </a:t>
            </a:r>
            <a:endParaRPr lang="en-US" sz="788" kern="1200" dirty="0">
              <a:solidFill>
                <a:prstClr val="black"/>
              </a:solidFill>
              <a:ea typeface="+mn-ea"/>
              <a:cs typeface="+mn-cs"/>
            </a:endParaRPr>
          </a:p>
          <a:p>
            <a:pPr marL="150912" indent="-150912" algn="just" defTabSz="257175">
              <a:spcBef>
                <a:spcPts val="338"/>
              </a:spcBef>
              <a:spcAft>
                <a:spcPts val="338"/>
              </a:spcAft>
              <a:buClrTx/>
              <a:buFont typeface="Wingdings" panose="05000000000000000000" pitchFamily="2" charset="2"/>
              <a:buChar char="Ø"/>
              <a:defRPr/>
            </a:pPr>
            <a:r>
              <a:rPr lang="en-US" sz="1350" kern="1200" dirty="0">
                <a:solidFill>
                  <a:prstClr val="black"/>
                </a:solidFill>
                <a:ea typeface="+mn-ea"/>
                <a:cs typeface="+mn-cs"/>
              </a:rPr>
              <a:t>Soil hydraulic functions of international soils measured with the Extended Evaporation Method (EEM) and the HYPROP device. </a:t>
            </a:r>
            <a:r>
              <a:rPr lang="en-US" sz="1350" kern="1200" dirty="0">
                <a:solidFill>
                  <a:srgbClr val="00B050"/>
                </a:solidFill>
                <a:ea typeface="+mn-ea"/>
                <a:cs typeface="+mn-cs"/>
              </a:rPr>
              <a:t>Open Data Journal for Agricultural Research </a:t>
            </a:r>
            <a:r>
              <a:rPr lang="en-US" sz="1013" kern="1200" dirty="0">
                <a:solidFill>
                  <a:srgbClr val="00B050"/>
                </a:solidFill>
                <a:ea typeface="+mn-ea"/>
                <a:cs typeface="+mn-cs"/>
              </a:rPr>
              <a:t>: </a:t>
            </a:r>
            <a:r>
              <a:rPr lang="en-US" sz="788" kern="1200" dirty="0">
                <a:solidFill>
                  <a:srgbClr val="00B050"/>
                </a:solidFill>
                <a:ea typeface="+mn-ea"/>
                <a:cs typeface="+mn-cs"/>
                <a:hlinkClick r:id="rId4"/>
              </a:rPr>
              <a:t>https://odjar.org/article/view/15763/15359</a:t>
            </a:r>
            <a:r>
              <a:rPr lang="en-US" sz="788" kern="1200" dirty="0">
                <a:solidFill>
                  <a:srgbClr val="00B050"/>
                </a:solidFill>
                <a:ea typeface="+mn-ea"/>
                <a:cs typeface="+mn-cs"/>
              </a:rPr>
              <a:t> </a:t>
            </a:r>
          </a:p>
          <a:p>
            <a:pPr marL="150912" indent="-150912" algn="just" defTabSz="257175">
              <a:spcBef>
                <a:spcPts val="338"/>
              </a:spcBef>
              <a:spcAft>
                <a:spcPts val="338"/>
              </a:spcAft>
              <a:buClrTx/>
              <a:buFont typeface="Wingdings" panose="05000000000000000000" pitchFamily="2" charset="2"/>
              <a:buChar char="Ø"/>
              <a:defRPr/>
            </a:pPr>
            <a:r>
              <a:rPr lang="en-US" sz="1350" kern="1200" dirty="0">
                <a:solidFill>
                  <a:prstClr val="black"/>
                </a:solidFill>
                <a:ea typeface="+mn-ea"/>
                <a:cs typeface="+mn-cs"/>
              </a:rPr>
              <a:t>Dataset on ammonia, nitrous oxide, methane, and carbon dioxide fluxes from 2 soils fertilized amended with treated and non-treated cattle slurry. </a:t>
            </a:r>
            <a:r>
              <a:rPr lang="en-US" sz="1350" kern="1200" dirty="0">
                <a:solidFill>
                  <a:srgbClr val="00B050"/>
                </a:solidFill>
                <a:ea typeface="+mn-ea"/>
                <a:cs typeface="+mn-cs"/>
              </a:rPr>
              <a:t>Data in Brief  </a:t>
            </a:r>
            <a:r>
              <a:rPr lang="fr-FR" sz="788" kern="1200" dirty="0">
                <a:solidFill>
                  <a:prstClr val="black"/>
                </a:solidFill>
                <a:ea typeface="+mn-ea"/>
                <a:cs typeface="+mn-cs"/>
                <a:hlinkClick r:id="rId5" tooltip="Persistent link using digital object identifier"/>
              </a:rPr>
              <a:t>https://doi.org/10.1016/j.dib.2018.10.124</a:t>
            </a:r>
            <a:endParaRPr lang="fr-FR" sz="788" kern="1200" dirty="0">
              <a:solidFill>
                <a:prstClr val="black"/>
              </a:solidFill>
              <a:ea typeface="+mn-ea"/>
              <a:cs typeface="+mn-cs"/>
            </a:endParaRPr>
          </a:p>
          <a:p>
            <a:pPr marL="150912" indent="-150912" algn="just" defTabSz="257175">
              <a:spcBef>
                <a:spcPts val="338"/>
              </a:spcBef>
              <a:spcAft>
                <a:spcPts val="338"/>
              </a:spcAft>
              <a:buClrTx/>
              <a:buFont typeface="Wingdings" panose="05000000000000000000" pitchFamily="2" charset="2"/>
              <a:buChar char="Ø"/>
              <a:defRPr/>
            </a:pPr>
            <a:r>
              <a:rPr lang="en-GB" sz="1350" kern="1200" dirty="0">
                <a:solidFill>
                  <a:prstClr val="black"/>
                </a:solidFill>
                <a:ea typeface="+mn-ea"/>
                <a:cs typeface="+mn-cs"/>
              </a:rPr>
              <a:t>LUCAS Soil Biodiversity and LUCAS Soil Pesticides, new tools for research and policy development. </a:t>
            </a:r>
            <a:r>
              <a:rPr lang="en-US" sz="1350" kern="1200" dirty="0">
                <a:solidFill>
                  <a:srgbClr val="00B050"/>
                </a:solidFill>
                <a:ea typeface="+mn-ea"/>
                <a:cs typeface="+mn-cs"/>
              </a:rPr>
              <a:t>European Journal of Soil Science. </a:t>
            </a:r>
            <a:r>
              <a:rPr lang="en-GB" sz="1350" kern="1200" dirty="0">
                <a:solidFill>
                  <a:prstClr val="black"/>
                </a:solidFill>
                <a:ea typeface="+mn-ea"/>
                <a:cs typeface="+mn-cs"/>
              </a:rPr>
              <a:t>2022. </a:t>
            </a:r>
            <a:r>
              <a:rPr lang="fr-FR" sz="788" kern="1200" dirty="0">
                <a:solidFill>
                  <a:prstClr val="black"/>
                </a:solidFill>
                <a:ea typeface="+mn-ea"/>
                <a:cs typeface="+mn-cs"/>
                <a:hlinkClick r:id="rId6"/>
              </a:rPr>
              <a:t>https://doi.org/10.1111/ejss.13299</a:t>
            </a:r>
            <a:endParaRPr lang="fr-FR" sz="788" kern="1200" dirty="0">
              <a:solidFill>
                <a:prstClr val="black"/>
              </a:solidFill>
              <a:ea typeface="+mn-ea"/>
              <a:cs typeface="+mn-cs"/>
            </a:endParaRPr>
          </a:p>
          <a:p>
            <a:pPr marL="150912" indent="-150912" algn="just" defTabSz="257175">
              <a:spcBef>
                <a:spcPts val="338"/>
              </a:spcBef>
              <a:spcAft>
                <a:spcPts val="338"/>
              </a:spcAft>
              <a:buClrTx/>
              <a:buFont typeface="Wingdings" panose="05000000000000000000" pitchFamily="2" charset="2"/>
              <a:buChar char="Ø"/>
              <a:defRPr/>
            </a:pPr>
            <a:r>
              <a:rPr lang="en-US" sz="1350" kern="1200" dirty="0">
                <a:solidFill>
                  <a:prstClr val="black"/>
                </a:solidFill>
                <a:ea typeface="+mn-ea"/>
                <a:cs typeface="+mn-cs"/>
              </a:rPr>
              <a:t>Soil microbial biomass and enzyme data after 6 years of cover crop and compost treatments in organic vegetable production. </a:t>
            </a:r>
            <a:r>
              <a:rPr lang="en-US" sz="1350" kern="1200" dirty="0">
                <a:solidFill>
                  <a:srgbClr val="00B050"/>
                </a:solidFill>
                <a:ea typeface="+mn-ea"/>
                <a:cs typeface="+mn-cs"/>
              </a:rPr>
              <a:t>Data in Brief </a:t>
            </a:r>
            <a:r>
              <a:rPr lang="en-US" sz="788" kern="1200" dirty="0">
                <a:solidFill>
                  <a:srgbClr val="00B050"/>
                </a:solidFill>
                <a:ea typeface="+mn-ea"/>
                <a:cs typeface="+mn-cs"/>
                <a:hlinkClick r:id="rId7"/>
              </a:rPr>
              <a:t>https://doi.org/10.1016/j.dib.2018.09.013</a:t>
            </a:r>
            <a:r>
              <a:rPr lang="en-US" sz="788" kern="1200" dirty="0">
                <a:solidFill>
                  <a:srgbClr val="00B050"/>
                </a:solidFill>
                <a:ea typeface="+mn-ea"/>
                <a:cs typeface="+mn-cs"/>
              </a:rPr>
              <a:t> </a:t>
            </a:r>
          </a:p>
        </p:txBody>
      </p:sp>
      <p:pic>
        <p:nvPicPr>
          <p:cNvPr id="7" name="Image 6">
            <a:extLst>
              <a:ext uri="{FF2B5EF4-FFF2-40B4-BE49-F238E27FC236}">
                <a16:creationId xmlns:a16="http://schemas.microsoft.com/office/drawing/2014/main" id="{431E287A-97A9-4272-BC12-9D64C155C498}"/>
              </a:ext>
            </a:extLst>
          </p:cNvPr>
          <p:cNvPicPr>
            <a:picLocks noChangeAspect="1"/>
          </p:cNvPicPr>
          <p:nvPr/>
        </p:nvPicPr>
        <p:blipFill>
          <a:blip r:embed="rId8"/>
          <a:stretch>
            <a:fillRect/>
          </a:stretch>
        </p:blipFill>
        <p:spPr>
          <a:xfrm>
            <a:off x="6129398" y="4833871"/>
            <a:ext cx="688321" cy="242477"/>
          </a:xfrm>
          <a:prstGeom prst="rect">
            <a:avLst/>
          </a:prstGeom>
        </p:spPr>
      </p:pic>
      <p:sp>
        <p:nvSpPr>
          <p:cNvPr id="8" name="Google Shape;105;p8">
            <a:extLst>
              <a:ext uri="{FF2B5EF4-FFF2-40B4-BE49-F238E27FC236}">
                <a16:creationId xmlns:a16="http://schemas.microsoft.com/office/drawing/2014/main" id="{2473B36E-9E29-4C3F-8962-262D12DA20BD}"/>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Exemples de </a:t>
            </a:r>
            <a:r>
              <a:rPr lang="fr-FR" i="1" dirty="0">
                <a:solidFill>
                  <a:prstClr val="black"/>
                </a:solidFill>
              </a:rPr>
              <a:t>Data papers </a:t>
            </a:r>
            <a:r>
              <a:rPr lang="fr-FR" dirty="0">
                <a:solidFill>
                  <a:prstClr val="black"/>
                </a:solidFill>
              </a:rPr>
              <a:t>publiés</a:t>
            </a:r>
          </a:p>
        </p:txBody>
      </p:sp>
      <p:sp>
        <p:nvSpPr>
          <p:cNvPr id="9" name="Rectangle 8">
            <a:extLst>
              <a:ext uri="{FF2B5EF4-FFF2-40B4-BE49-F238E27FC236}">
                <a16:creationId xmlns:a16="http://schemas.microsoft.com/office/drawing/2014/main" id="{D80AB2B9-3DA0-4AD6-9375-7B09127BB3E3}"/>
              </a:ext>
            </a:extLst>
          </p:cNvPr>
          <p:cNvSpPr/>
          <p:nvPr/>
        </p:nvSpPr>
        <p:spPr>
          <a:xfrm>
            <a:off x="360000" y="828000"/>
            <a:ext cx="4683995" cy="400110"/>
          </a:xfrm>
          <a:prstGeom prst="rect">
            <a:avLst/>
          </a:prstGeom>
        </p:spPr>
        <p:txBody>
          <a:bodyPr wrap="square">
            <a:spAutoFit/>
          </a:bodyPr>
          <a:lstStyle/>
          <a:p>
            <a:pPr marL="257175" indent="-257175" defTabSz="257175">
              <a:spcBef>
                <a:spcPts val="675"/>
              </a:spcBef>
              <a:spcAft>
                <a:spcPts val="338"/>
              </a:spcAft>
              <a:buClr>
                <a:srgbClr val="E2007A"/>
              </a:buClr>
              <a:buFont typeface="Wingdings" panose="05000000000000000000" pitchFamily="2" charset="2"/>
              <a:buChar char="§"/>
              <a:defRPr/>
            </a:pPr>
            <a:r>
              <a:rPr lang="fr-FR" sz="2000" kern="1200" dirty="0">
                <a:solidFill>
                  <a:srgbClr val="0070C0"/>
                </a:solidFill>
                <a:ea typeface="+mn-ea"/>
                <a:cs typeface="+mn-cs"/>
              </a:rPr>
              <a:t>Sol</a:t>
            </a:r>
          </a:p>
        </p:txBody>
      </p:sp>
    </p:spTree>
    <p:extLst>
      <p:ext uri="{BB962C8B-B14F-4D97-AF65-F5344CB8AC3E}">
        <p14:creationId xmlns:p14="http://schemas.microsoft.com/office/powerpoint/2010/main" val="8224323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1D4A0F-AB43-4C46-8193-1C94687B69DB}"/>
              </a:ext>
            </a:extLst>
          </p:cNvPr>
          <p:cNvSpPr/>
          <p:nvPr/>
        </p:nvSpPr>
        <p:spPr>
          <a:xfrm>
            <a:off x="389478" y="1233363"/>
            <a:ext cx="6127033" cy="3406061"/>
          </a:xfrm>
          <a:prstGeom prst="rect">
            <a:avLst/>
          </a:prstGeom>
        </p:spPr>
        <p:txBody>
          <a:bodyPr wrap="square">
            <a:spAutoFit/>
          </a:bodyPr>
          <a:lstStyle/>
          <a:p>
            <a:pPr marL="150912" indent="-150912" algn="just" defTabSz="257175">
              <a:spcBef>
                <a:spcPts val="450"/>
              </a:spcBef>
              <a:buClrTx/>
              <a:buFont typeface="Wingdings" panose="05000000000000000000" pitchFamily="2" charset="2"/>
              <a:buChar char="Ø"/>
              <a:defRPr/>
            </a:pPr>
            <a:r>
              <a:rPr lang="en-US" sz="1350" kern="1200" dirty="0">
                <a:solidFill>
                  <a:prstClr val="black"/>
                </a:solidFill>
                <a:ea typeface="+mn-ea"/>
                <a:cs typeface="+mn-cs"/>
              </a:rPr>
              <a:t>Mapping Flow-Obstructing Structures on Global Rivers. </a:t>
            </a:r>
            <a:r>
              <a:rPr lang="en-US" sz="1350" kern="1200" dirty="0">
                <a:solidFill>
                  <a:srgbClr val="00B050"/>
                </a:solidFill>
                <a:ea typeface="+mn-ea"/>
                <a:cs typeface="+mn-cs"/>
              </a:rPr>
              <a:t>Water Resources Research:</a:t>
            </a:r>
            <a:r>
              <a:rPr lang="en-US" sz="1350" kern="1200" dirty="0">
                <a:solidFill>
                  <a:prstClr val="black"/>
                </a:solidFill>
                <a:ea typeface="+mn-ea"/>
                <a:cs typeface="+mn-cs"/>
              </a:rPr>
              <a:t> </a:t>
            </a:r>
            <a:r>
              <a:rPr lang="en-GB" sz="788" kern="1200" dirty="0">
                <a:solidFill>
                  <a:prstClr val="black"/>
                </a:solidFill>
                <a:ea typeface="+mn-ea"/>
                <a:cs typeface="+mn-cs"/>
                <a:hlinkClick r:id="rId3"/>
              </a:rPr>
              <a:t>https://doi.org/10.1029/2021WR030386</a:t>
            </a:r>
            <a:endParaRPr lang="fr-FR" sz="788" kern="1200" dirty="0">
              <a:solidFill>
                <a:prstClr val="black"/>
              </a:solidFill>
              <a:ea typeface="+mn-ea"/>
              <a:cs typeface="+mn-cs"/>
            </a:endParaRPr>
          </a:p>
          <a:p>
            <a:pPr marL="150912" indent="-150912" algn="just" defTabSz="257175">
              <a:spcBef>
                <a:spcPts val="450"/>
              </a:spcBef>
              <a:buClrTx/>
              <a:buFont typeface="Wingdings" panose="05000000000000000000" pitchFamily="2" charset="2"/>
              <a:buChar char="Ø"/>
              <a:defRPr/>
            </a:pPr>
            <a:r>
              <a:rPr lang="en-US" sz="1350" kern="1200" dirty="0">
                <a:solidFill>
                  <a:prstClr val="black"/>
                </a:solidFill>
                <a:ea typeface="+mn-ea"/>
                <a:cs typeface="+mn-cs"/>
              </a:rPr>
              <a:t>Sea surface temperature (SST) and SST anomaly (SSTA) datasets over the last four decades (1977–2016) during typhoon season (May to November) in the entire Global Ocean, North Pacific Ocean, Philippine Sea, South China sea, and Eastern China Sea. </a:t>
            </a:r>
            <a:r>
              <a:rPr lang="en-US" sz="1350" kern="1200" dirty="0">
                <a:solidFill>
                  <a:srgbClr val="00B050"/>
                </a:solidFill>
                <a:ea typeface="+mn-ea"/>
                <a:cs typeface="+mn-cs"/>
              </a:rPr>
              <a:t>Data in Brief</a:t>
            </a:r>
            <a:r>
              <a:rPr lang="en-US" sz="1350" kern="1200" dirty="0">
                <a:solidFill>
                  <a:prstClr val="black"/>
                </a:solidFill>
                <a:ea typeface="+mn-ea"/>
                <a:cs typeface="+mn-cs"/>
              </a:rPr>
              <a:t>: </a:t>
            </a:r>
            <a:r>
              <a:rPr lang="fr-FR" sz="788" kern="1200" dirty="0">
                <a:solidFill>
                  <a:prstClr val="black"/>
                </a:solidFill>
                <a:ea typeface="+mn-ea"/>
                <a:cs typeface="+mn-cs"/>
                <a:hlinkClick r:id="rId4" tooltip="Persistent link using digital object identifier"/>
              </a:rPr>
              <a:t>https://doi.org/10.1016/j.dib.2022.108646</a:t>
            </a:r>
            <a:r>
              <a:rPr lang="fr-FR" sz="788" kern="1200" dirty="0">
                <a:solidFill>
                  <a:prstClr val="black"/>
                </a:solidFill>
                <a:ea typeface="+mn-ea"/>
                <a:cs typeface="+mn-cs"/>
              </a:rPr>
              <a:t> </a:t>
            </a:r>
            <a:endParaRPr lang="en-US" sz="788" kern="1200" dirty="0">
              <a:solidFill>
                <a:prstClr val="black"/>
              </a:solidFill>
              <a:ea typeface="+mn-ea"/>
              <a:cs typeface="+mn-cs"/>
            </a:endParaRPr>
          </a:p>
          <a:p>
            <a:pPr marL="150912" indent="-150912" algn="just" defTabSz="257175">
              <a:spcBef>
                <a:spcPts val="450"/>
              </a:spcBef>
              <a:buClrTx/>
              <a:buFont typeface="Wingdings" panose="05000000000000000000" pitchFamily="2" charset="2"/>
              <a:buChar char="Ø"/>
              <a:defRPr/>
            </a:pPr>
            <a:r>
              <a:rPr lang="en-US" sz="1350" kern="1200" dirty="0">
                <a:solidFill>
                  <a:prstClr val="black"/>
                </a:solidFill>
                <a:ea typeface="+mn-ea"/>
                <a:cs typeface="+mn-cs"/>
              </a:rPr>
              <a:t>Simulating Core Floods in Heterogeneous Sandstone and Carbonate Rocks. </a:t>
            </a:r>
            <a:r>
              <a:rPr lang="en-US" sz="1350" kern="1200" dirty="0">
                <a:solidFill>
                  <a:srgbClr val="00B050"/>
                </a:solidFill>
                <a:ea typeface="+mn-ea"/>
                <a:cs typeface="+mn-cs"/>
              </a:rPr>
              <a:t>Water Resources Research: </a:t>
            </a:r>
            <a:r>
              <a:rPr lang="fr-FR" sz="788" kern="1200" dirty="0">
                <a:solidFill>
                  <a:prstClr val="black"/>
                </a:solidFill>
                <a:ea typeface="+mn-ea"/>
                <a:cs typeface="+mn-cs"/>
                <a:hlinkClick r:id="rId5"/>
              </a:rPr>
              <a:t>https://doi.org/10.1029/2021WR030581 </a:t>
            </a:r>
            <a:endParaRPr lang="fr-FR" sz="788" kern="1200" dirty="0">
              <a:solidFill>
                <a:prstClr val="black"/>
              </a:solidFill>
              <a:ea typeface="+mn-ea"/>
              <a:cs typeface="+mn-cs"/>
            </a:endParaRPr>
          </a:p>
          <a:p>
            <a:pPr marL="150912" indent="-150912" algn="just" defTabSz="257175">
              <a:spcBef>
                <a:spcPts val="450"/>
              </a:spcBef>
              <a:buClrTx/>
              <a:buFont typeface="Wingdings" panose="05000000000000000000" pitchFamily="2" charset="2"/>
              <a:buChar char="Ø"/>
              <a:defRPr/>
            </a:pPr>
            <a:r>
              <a:rPr lang="en-GB" sz="1350" kern="1200" dirty="0">
                <a:solidFill>
                  <a:prstClr val="black"/>
                </a:solidFill>
                <a:ea typeface="+mn-ea"/>
                <a:cs typeface="+mn-cs"/>
              </a:rPr>
              <a:t>Catchments of German surface water bodies. </a:t>
            </a:r>
            <a:r>
              <a:rPr lang="en-GB" sz="1350" kern="1200" dirty="0">
                <a:solidFill>
                  <a:srgbClr val="00B050"/>
                </a:solidFill>
                <a:ea typeface="+mn-ea"/>
                <a:cs typeface="+mn-cs"/>
              </a:rPr>
              <a:t>Hydrological Processes:</a:t>
            </a:r>
            <a:r>
              <a:rPr lang="en-GB" sz="1350" kern="1200" dirty="0">
                <a:solidFill>
                  <a:prstClr val="black"/>
                </a:solidFill>
                <a:ea typeface="+mn-ea"/>
                <a:cs typeface="+mn-cs"/>
              </a:rPr>
              <a:t> </a:t>
            </a:r>
            <a:r>
              <a:rPr lang="en-GB" sz="825" kern="1200" dirty="0">
                <a:solidFill>
                  <a:prstClr val="black"/>
                </a:solidFill>
                <a:ea typeface="+mn-ea"/>
                <a:cs typeface="+mn-cs"/>
                <a:hlinkClick r:id="rId6"/>
              </a:rPr>
              <a:t>https://doi.org/10.1002/hyp.14272</a:t>
            </a:r>
            <a:endParaRPr lang="en-GB" sz="825" kern="1200" dirty="0">
              <a:solidFill>
                <a:prstClr val="black"/>
              </a:solidFill>
              <a:ea typeface="+mn-ea"/>
              <a:cs typeface="+mn-cs"/>
            </a:endParaRPr>
          </a:p>
          <a:p>
            <a:pPr marL="150912" indent="-150912" algn="just" defTabSz="257175">
              <a:spcBef>
                <a:spcPts val="450"/>
              </a:spcBef>
              <a:buClrTx/>
              <a:buFont typeface="Wingdings" panose="05000000000000000000" pitchFamily="2" charset="2"/>
              <a:buChar char="Ø"/>
              <a:defRPr/>
            </a:pPr>
            <a:r>
              <a:rPr lang="en-US" sz="1350" kern="1200" dirty="0">
                <a:solidFill>
                  <a:prstClr val="black"/>
                </a:solidFill>
                <a:ea typeface="+mn-ea"/>
                <a:cs typeface="+mn-cs"/>
              </a:rPr>
              <a:t>14 000 years of geochemical and isotopic data from Lake Simcoe, Canada. </a:t>
            </a:r>
            <a:r>
              <a:rPr lang="en-US" sz="1350" kern="1200" dirty="0">
                <a:solidFill>
                  <a:srgbClr val="00B050"/>
                </a:solidFill>
                <a:ea typeface="+mn-ea"/>
                <a:cs typeface="+mn-cs"/>
              </a:rPr>
              <a:t>Data in Brief</a:t>
            </a:r>
            <a:r>
              <a:rPr lang="en-US" sz="1350" kern="1200" dirty="0">
                <a:solidFill>
                  <a:prstClr val="black"/>
                </a:solidFill>
                <a:ea typeface="+mn-ea"/>
                <a:cs typeface="+mn-cs"/>
              </a:rPr>
              <a:t>: </a:t>
            </a:r>
            <a:r>
              <a:rPr lang="fr-FR" sz="788" kern="1200" dirty="0">
                <a:solidFill>
                  <a:prstClr val="black"/>
                </a:solidFill>
                <a:ea typeface="+mn-ea"/>
                <a:cs typeface="+mn-cs"/>
                <a:hlinkClick r:id="rId7" tooltip="Persistent link using digital object identifier"/>
              </a:rPr>
              <a:t>https://doi.org/10.1016/j.dib.2022.108541</a:t>
            </a:r>
            <a:endParaRPr lang="en-GB" sz="788" kern="1200" dirty="0">
              <a:solidFill>
                <a:prstClr val="black"/>
              </a:solidFill>
              <a:ea typeface="+mn-ea"/>
              <a:cs typeface="+mn-cs"/>
            </a:endParaRPr>
          </a:p>
          <a:p>
            <a:pPr marL="150912" indent="-150912" algn="just" defTabSz="257175">
              <a:spcBef>
                <a:spcPts val="450"/>
              </a:spcBef>
              <a:buClrTx/>
              <a:buFont typeface="Wingdings" panose="05000000000000000000" pitchFamily="2" charset="2"/>
              <a:buChar char="Ø"/>
              <a:defRPr/>
            </a:pPr>
            <a:r>
              <a:rPr lang="en-GB" sz="1350" kern="1200" dirty="0">
                <a:solidFill>
                  <a:prstClr val="black"/>
                </a:solidFill>
                <a:ea typeface="+mn-ea"/>
                <a:cs typeface="+mn-cs"/>
              </a:rPr>
              <a:t>Long-term groundwater resource observatory for Southwestern Madagascar. </a:t>
            </a:r>
            <a:r>
              <a:rPr lang="en-GB" sz="1350" kern="1200" dirty="0">
                <a:solidFill>
                  <a:srgbClr val="00B050"/>
                </a:solidFill>
                <a:ea typeface="+mn-ea"/>
                <a:cs typeface="+mn-cs"/>
              </a:rPr>
              <a:t>Hydrological Processes:</a:t>
            </a:r>
            <a:r>
              <a:rPr lang="en-GB" sz="1350" kern="1200" dirty="0">
                <a:solidFill>
                  <a:prstClr val="black"/>
                </a:solidFill>
                <a:ea typeface="+mn-ea"/>
                <a:cs typeface="+mn-cs"/>
              </a:rPr>
              <a:t> </a:t>
            </a:r>
            <a:r>
              <a:rPr lang="en-GB" sz="825" u="sng" kern="1200" dirty="0">
                <a:solidFill>
                  <a:prstClr val="black"/>
                </a:solidFill>
                <a:ea typeface="+mn-ea"/>
                <a:cs typeface="+mn-cs"/>
                <a:hlinkClick r:id="rId8"/>
              </a:rPr>
              <a:t>https://doi.org/10.1002/hyp.14108</a:t>
            </a:r>
            <a:r>
              <a:rPr lang="en-GB" sz="825" kern="1200" dirty="0">
                <a:solidFill>
                  <a:prstClr val="black"/>
                </a:solidFill>
                <a:ea typeface="+mn-ea"/>
                <a:cs typeface="+mn-cs"/>
              </a:rPr>
              <a:t> </a:t>
            </a:r>
            <a:endParaRPr lang="fr-FR" sz="825" kern="1200" dirty="0">
              <a:solidFill>
                <a:prstClr val="black"/>
              </a:solidFill>
              <a:ea typeface="+mn-ea"/>
              <a:cs typeface="+mn-cs"/>
            </a:endParaRPr>
          </a:p>
          <a:p>
            <a:pPr marL="150912" indent="-150912" algn="just" defTabSz="257175">
              <a:spcBef>
                <a:spcPts val="338"/>
              </a:spcBef>
              <a:spcAft>
                <a:spcPts val="338"/>
              </a:spcAft>
              <a:buClrTx/>
              <a:buFont typeface="Wingdings" panose="05000000000000000000" pitchFamily="2" charset="2"/>
              <a:buChar char="Ø"/>
              <a:defRPr/>
            </a:pPr>
            <a:endParaRPr lang="fr-FR" sz="825" kern="1200" dirty="0">
              <a:solidFill>
                <a:prstClr val="black"/>
              </a:solidFill>
              <a:ea typeface="+mn-ea"/>
              <a:cs typeface="+mn-cs"/>
            </a:endParaRPr>
          </a:p>
        </p:txBody>
      </p:sp>
      <p:pic>
        <p:nvPicPr>
          <p:cNvPr id="7" name="Image 6">
            <a:extLst>
              <a:ext uri="{FF2B5EF4-FFF2-40B4-BE49-F238E27FC236}">
                <a16:creationId xmlns:a16="http://schemas.microsoft.com/office/drawing/2014/main" id="{47A80285-3234-466F-85FB-CBB9F4B14D00}"/>
              </a:ext>
            </a:extLst>
          </p:cNvPr>
          <p:cNvPicPr>
            <a:picLocks noChangeAspect="1"/>
          </p:cNvPicPr>
          <p:nvPr/>
        </p:nvPicPr>
        <p:blipFill>
          <a:blip r:embed="rId9"/>
          <a:stretch>
            <a:fillRect/>
          </a:stretch>
        </p:blipFill>
        <p:spPr>
          <a:xfrm>
            <a:off x="6129398" y="4833871"/>
            <a:ext cx="688321" cy="242477"/>
          </a:xfrm>
          <a:prstGeom prst="rect">
            <a:avLst/>
          </a:prstGeom>
        </p:spPr>
      </p:pic>
      <p:sp>
        <p:nvSpPr>
          <p:cNvPr id="8" name="Google Shape;105;p8">
            <a:extLst>
              <a:ext uri="{FF2B5EF4-FFF2-40B4-BE49-F238E27FC236}">
                <a16:creationId xmlns:a16="http://schemas.microsoft.com/office/drawing/2014/main" id="{6EDF969B-27CA-45AB-98E3-CABB4F0307EA}"/>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Exemples de </a:t>
            </a:r>
            <a:r>
              <a:rPr lang="fr-FR" i="1" dirty="0">
                <a:solidFill>
                  <a:prstClr val="black"/>
                </a:solidFill>
              </a:rPr>
              <a:t>Data papers </a:t>
            </a:r>
            <a:r>
              <a:rPr lang="fr-FR" dirty="0">
                <a:solidFill>
                  <a:prstClr val="black"/>
                </a:solidFill>
              </a:rPr>
              <a:t>publiés</a:t>
            </a:r>
          </a:p>
        </p:txBody>
      </p:sp>
      <p:sp>
        <p:nvSpPr>
          <p:cNvPr id="9" name="Rectangle 8">
            <a:extLst>
              <a:ext uri="{FF2B5EF4-FFF2-40B4-BE49-F238E27FC236}">
                <a16:creationId xmlns:a16="http://schemas.microsoft.com/office/drawing/2014/main" id="{7AF5B559-ED8E-4A41-BB82-AC5F3FF728FE}"/>
              </a:ext>
            </a:extLst>
          </p:cNvPr>
          <p:cNvSpPr/>
          <p:nvPr/>
        </p:nvSpPr>
        <p:spPr>
          <a:xfrm>
            <a:off x="360000" y="828000"/>
            <a:ext cx="4683995" cy="400110"/>
          </a:xfrm>
          <a:prstGeom prst="rect">
            <a:avLst/>
          </a:prstGeom>
        </p:spPr>
        <p:txBody>
          <a:bodyPr wrap="square">
            <a:spAutoFit/>
          </a:bodyPr>
          <a:lstStyle/>
          <a:p>
            <a:pPr marL="257175" indent="-257175" defTabSz="257175">
              <a:spcBef>
                <a:spcPts val="675"/>
              </a:spcBef>
              <a:spcAft>
                <a:spcPts val="338"/>
              </a:spcAft>
              <a:buClr>
                <a:srgbClr val="E2007A"/>
              </a:buClr>
              <a:buFont typeface="Wingdings" panose="05000000000000000000" pitchFamily="2" charset="2"/>
              <a:buChar char="§"/>
              <a:defRPr/>
            </a:pPr>
            <a:r>
              <a:rPr lang="fr-FR" sz="2000" kern="1200" dirty="0">
                <a:solidFill>
                  <a:srgbClr val="0070C0"/>
                </a:solidFill>
                <a:ea typeface="+mn-ea"/>
                <a:cs typeface="+mn-cs"/>
              </a:rPr>
              <a:t>Eau</a:t>
            </a:r>
          </a:p>
        </p:txBody>
      </p:sp>
    </p:spTree>
    <p:extLst>
      <p:ext uri="{BB962C8B-B14F-4D97-AF65-F5344CB8AC3E}">
        <p14:creationId xmlns:p14="http://schemas.microsoft.com/office/powerpoint/2010/main" val="33826622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1D4A0F-AB43-4C46-8193-1C94687B69DB}"/>
              </a:ext>
            </a:extLst>
          </p:cNvPr>
          <p:cNvSpPr/>
          <p:nvPr/>
        </p:nvSpPr>
        <p:spPr>
          <a:xfrm>
            <a:off x="405314" y="1257959"/>
            <a:ext cx="5986329" cy="2927853"/>
          </a:xfrm>
          <a:prstGeom prst="rect">
            <a:avLst/>
          </a:prstGeom>
        </p:spPr>
        <p:txBody>
          <a:bodyPr wrap="square">
            <a:spAutoFit/>
          </a:bodyPr>
          <a:lstStyle/>
          <a:p>
            <a:pPr marL="150912" indent="-150912" algn="just" defTabSz="257175">
              <a:spcBef>
                <a:spcPts val="338"/>
              </a:spcBef>
              <a:spcAft>
                <a:spcPts val="338"/>
              </a:spcAft>
              <a:buClrTx/>
              <a:buFont typeface="Wingdings" panose="05000000000000000000" pitchFamily="2" charset="2"/>
              <a:buChar char="Ø"/>
              <a:defRPr/>
            </a:pPr>
            <a:r>
              <a:rPr lang="en-US" sz="1350" kern="1200" dirty="0">
                <a:solidFill>
                  <a:prstClr val="black"/>
                </a:solidFill>
                <a:ea typeface="+mn-ea"/>
                <a:cs typeface="+mn-cs"/>
              </a:rPr>
              <a:t>Genome sequencing of the </a:t>
            </a:r>
            <a:r>
              <a:rPr lang="en-US" sz="1350" kern="1200" dirty="0" err="1">
                <a:solidFill>
                  <a:prstClr val="black"/>
                </a:solidFill>
                <a:ea typeface="+mn-ea"/>
                <a:cs typeface="+mn-cs"/>
              </a:rPr>
              <a:t>sweetpotato</a:t>
            </a:r>
            <a:r>
              <a:rPr lang="en-US" sz="1350" kern="1200" dirty="0">
                <a:solidFill>
                  <a:prstClr val="black"/>
                </a:solidFill>
                <a:ea typeface="+mn-ea"/>
                <a:cs typeface="+mn-cs"/>
              </a:rPr>
              <a:t> whitefly </a:t>
            </a:r>
            <a:r>
              <a:rPr lang="en-US" sz="1350" i="1" kern="1200" dirty="0" err="1">
                <a:solidFill>
                  <a:prstClr val="black"/>
                </a:solidFill>
                <a:ea typeface="+mn-ea"/>
                <a:cs typeface="+mn-cs"/>
              </a:rPr>
              <a:t>Bemisia</a:t>
            </a:r>
            <a:r>
              <a:rPr lang="en-US" sz="1350" i="1" kern="1200" dirty="0">
                <a:solidFill>
                  <a:prstClr val="black"/>
                </a:solidFill>
                <a:ea typeface="+mn-ea"/>
                <a:cs typeface="+mn-cs"/>
              </a:rPr>
              <a:t> </a:t>
            </a:r>
            <a:r>
              <a:rPr lang="en-US" sz="1350" i="1" kern="1200" dirty="0" err="1">
                <a:solidFill>
                  <a:prstClr val="black"/>
                </a:solidFill>
                <a:ea typeface="+mn-ea"/>
                <a:cs typeface="+mn-cs"/>
              </a:rPr>
              <a:t>tabaci</a:t>
            </a:r>
            <a:r>
              <a:rPr lang="en-US" sz="1350" kern="1200" dirty="0">
                <a:solidFill>
                  <a:prstClr val="black"/>
                </a:solidFill>
                <a:ea typeface="+mn-ea"/>
                <a:cs typeface="+mn-cs"/>
              </a:rPr>
              <a:t>. </a:t>
            </a:r>
            <a:r>
              <a:rPr lang="en-US" sz="1350" i="1" kern="1200" dirty="0" err="1">
                <a:solidFill>
                  <a:srgbClr val="00B050"/>
                </a:solidFill>
                <a:ea typeface="+mn-ea"/>
                <a:cs typeface="+mn-cs"/>
              </a:rPr>
              <a:t>GigaScience</a:t>
            </a:r>
            <a:r>
              <a:rPr lang="en-US" sz="1350" i="1" kern="1200" dirty="0">
                <a:solidFill>
                  <a:prstClr val="black"/>
                </a:solidFill>
                <a:ea typeface="+mn-ea"/>
                <a:cs typeface="+mn-cs"/>
              </a:rPr>
              <a:t>:</a:t>
            </a:r>
            <a:r>
              <a:rPr lang="en-US" sz="1350" kern="1200" dirty="0">
                <a:solidFill>
                  <a:prstClr val="black"/>
                </a:solidFill>
                <a:ea typeface="+mn-ea"/>
                <a:cs typeface="+mn-cs"/>
              </a:rPr>
              <a:t> </a:t>
            </a:r>
            <a:r>
              <a:rPr lang="fr-FR" sz="788" kern="1200" dirty="0">
                <a:solidFill>
                  <a:prstClr val="black"/>
                </a:solidFill>
                <a:ea typeface="+mn-ea"/>
                <a:cs typeface="+mn-cs"/>
                <a:hlinkClick r:id="rId3"/>
              </a:rPr>
              <a:t>https://doi.org/10.1093/gigascience/gix018</a:t>
            </a:r>
            <a:r>
              <a:rPr lang="fr-FR" sz="788" kern="1200" dirty="0">
                <a:solidFill>
                  <a:prstClr val="black"/>
                </a:solidFill>
                <a:ea typeface="+mn-ea"/>
                <a:cs typeface="+mn-cs"/>
              </a:rPr>
              <a:t> </a:t>
            </a:r>
            <a:r>
              <a:rPr lang="en-US" sz="788" kern="1200" dirty="0">
                <a:solidFill>
                  <a:prstClr val="black"/>
                </a:solidFill>
                <a:ea typeface="+mn-ea"/>
                <a:cs typeface="+mn-cs"/>
              </a:rPr>
              <a:t>  </a:t>
            </a:r>
          </a:p>
          <a:p>
            <a:pPr marL="150912" indent="-150912" algn="just" defTabSz="257175">
              <a:spcBef>
                <a:spcPts val="338"/>
              </a:spcBef>
              <a:spcAft>
                <a:spcPts val="338"/>
              </a:spcAft>
              <a:buClrTx/>
              <a:buFont typeface="Wingdings" panose="05000000000000000000" pitchFamily="2" charset="2"/>
              <a:buChar char="Ø"/>
              <a:defRPr/>
            </a:pPr>
            <a:r>
              <a:rPr lang="fr-FR" sz="1013" kern="1200" dirty="0">
                <a:solidFill>
                  <a:prstClr val="black"/>
                </a:solidFill>
                <a:ea typeface="+mn-ea"/>
                <a:cs typeface="+mn-cs"/>
              </a:rPr>
              <a:t> </a:t>
            </a:r>
            <a:r>
              <a:rPr lang="fr-FR" sz="1350" kern="1200" dirty="0">
                <a:solidFill>
                  <a:prstClr val="black"/>
                </a:solidFill>
                <a:ea typeface="+mn-ea"/>
                <a:cs typeface="+mn-cs"/>
              </a:rPr>
              <a:t>Transcriptome data </a:t>
            </a:r>
            <a:r>
              <a:rPr lang="fr-FR" sz="1350" kern="1200" dirty="0" err="1">
                <a:solidFill>
                  <a:prstClr val="black"/>
                </a:solidFill>
                <a:ea typeface="+mn-ea"/>
                <a:cs typeface="+mn-cs"/>
              </a:rPr>
              <a:t>from</a:t>
            </a:r>
            <a:r>
              <a:rPr lang="fr-FR" sz="1350" kern="1200" dirty="0">
                <a:solidFill>
                  <a:prstClr val="black"/>
                </a:solidFill>
                <a:ea typeface="+mn-ea"/>
                <a:cs typeface="+mn-cs"/>
              </a:rPr>
              <a:t> 3 </a:t>
            </a:r>
            <a:r>
              <a:rPr lang="fr-FR" sz="1350" kern="1200" dirty="0" err="1">
                <a:solidFill>
                  <a:prstClr val="black"/>
                </a:solidFill>
                <a:ea typeface="+mn-ea"/>
                <a:cs typeface="+mn-cs"/>
              </a:rPr>
              <a:t>endemic</a:t>
            </a:r>
            <a:r>
              <a:rPr lang="fr-FR" sz="1350" kern="1200" dirty="0">
                <a:solidFill>
                  <a:prstClr val="black"/>
                </a:solidFill>
                <a:ea typeface="+mn-ea"/>
                <a:cs typeface="+mn-cs"/>
              </a:rPr>
              <a:t> </a:t>
            </a:r>
            <a:r>
              <a:rPr lang="fr-FR" sz="1350" kern="1200" dirty="0" err="1">
                <a:solidFill>
                  <a:prstClr val="black"/>
                </a:solidFill>
                <a:ea typeface="+mn-ea"/>
                <a:cs typeface="+mn-cs"/>
              </a:rPr>
              <a:t>Myrtaceae</a:t>
            </a:r>
            <a:r>
              <a:rPr lang="fr-FR" sz="1350" kern="1200" dirty="0">
                <a:solidFill>
                  <a:prstClr val="black"/>
                </a:solidFill>
                <a:ea typeface="+mn-ea"/>
                <a:cs typeface="+mn-cs"/>
              </a:rPr>
              <a:t> </a:t>
            </a:r>
            <a:r>
              <a:rPr lang="fr-FR" sz="1350" kern="1200" dirty="0" err="1">
                <a:solidFill>
                  <a:prstClr val="black"/>
                </a:solidFill>
                <a:ea typeface="+mn-ea"/>
                <a:cs typeface="+mn-cs"/>
              </a:rPr>
              <a:t>species</a:t>
            </a:r>
            <a:r>
              <a:rPr lang="fr-FR" sz="1350" kern="1200" dirty="0">
                <a:solidFill>
                  <a:prstClr val="black"/>
                </a:solidFill>
                <a:ea typeface="+mn-ea"/>
                <a:cs typeface="+mn-cs"/>
              </a:rPr>
              <a:t> </a:t>
            </a:r>
            <a:r>
              <a:rPr lang="fr-FR" sz="1350" kern="1200" dirty="0" err="1">
                <a:solidFill>
                  <a:prstClr val="black"/>
                </a:solidFill>
                <a:ea typeface="+mn-ea"/>
                <a:cs typeface="+mn-cs"/>
              </a:rPr>
              <a:t>from</a:t>
            </a:r>
            <a:r>
              <a:rPr lang="fr-FR" sz="1350" kern="1200" dirty="0">
                <a:solidFill>
                  <a:prstClr val="black"/>
                </a:solidFill>
                <a:ea typeface="+mn-ea"/>
                <a:cs typeface="+mn-cs"/>
              </a:rPr>
              <a:t> New Caledonia </a:t>
            </a:r>
            <a:r>
              <a:rPr lang="fr-FR" sz="1350" kern="1200" dirty="0" err="1">
                <a:solidFill>
                  <a:prstClr val="black"/>
                </a:solidFill>
                <a:ea typeface="+mn-ea"/>
                <a:cs typeface="+mn-cs"/>
              </a:rPr>
              <a:t>displaying</a:t>
            </a:r>
            <a:r>
              <a:rPr lang="fr-FR" sz="1350" kern="1200" dirty="0">
                <a:solidFill>
                  <a:prstClr val="black"/>
                </a:solidFill>
                <a:ea typeface="+mn-ea"/>
                <a:cs typeface="+mn-cs"/>
              </a:rPr>
              <a:t> </a:t>
            </a:r>
            <a:r>
              <a:rPr lang="fr-FR" sz="1350" kern="1200" dirty="0" err="1">
                <a:solidFill>
                  <a:prstClr val="black"/>
                </a:solidFill>
                <a:ea typeface="+mn-ea"/>
                <a:cs typeface="+mn-cs"/>
              </a:rPr>
              <a:t>contrasting</a:t>
            </a:r>
            <a:r>
              <a:rPr lang="fr-FR" sz="1350" kern="1200" dirty="0">
                <a:solidFill>
                  <a:prstClr val="black"/>
                </a:solidFill>
                <a:ea typeface="+mn-ea"/>
                <a:cs typeface="+mn-cs"/>
              </a:rPr>
              <a:t> </a:t>
            </a:r>
            <a:r>
              <a:rPr lang="fr-FR" sz="1350" kern="1200" dirty="0" err="1">
                <a:solidFill>
                  <a:prstClr val="black"/>
                </a:solidFill>
                <a:ea typeface="+mn-ea"/>
                <a:cs typeface="+mn-cs"/>
              </a:rPr>
              <a:t>responses</a:t>
            </a:r>
            <a:r>
              <a:rPr lang="fr-FR" sz="1350" kern="1200" dirty="0">
                <a:solidFill>
                  <a:prstClr val="black"/>
                </a:solidFill>
                <a:ea typeface="+mn-ea"/>
                <a:cs typeface="+mn-cs"/>
              </a:rPr>
              <a:t> to </a:t>
            </a:r>
            <a:r>
              <a:rPr lang="fr-FR" sz="1350" kern="1200" dirty="0" err="1">
                <a:solidFill>
                  <a:prstClr val="black"/>
                </a:solidFill>
                <a:ea typeface="+mn-ea"/>
                <a:cs typeface="+mn-cs"/>
              </a:rPr>
              <a:t>myrtle</a:t>
            </a:r>
            <a:r>
              <a:rPr lang="fr-FR" sz="1350" kern="1200" dirty="0">
                <a:solidFill>
                  <a:prstClr val="black"/>
                </a:solidFill>
                <a:ea typeface="+mn-ea"/>
                <a:cs typeface="+mn-cs"/>
              </a:rPr>
              <a:t> </a:t>
            </a:r>
            <a:r>
              <a:rPr lang="fr-FR" sz="1350" kern="1200" dirty="0" err="1">
                <a:solidFill>
                  <a:prstClr val="black"/>
                </a:solidFill>
                <a:ea typeface="+mn-ea"/>
                <a:cs typeface="+mn-cs"/>
              </a:rPr>
              <a:t>rust</a:t>
            </a:r>
            <a:r>
              <a:rPr lang="fr-FR" sz="1350" kern="1200" dirty="0">
                <a:solidFill>
                  <a:prstClr val="black"/>
                </a:solidFill>
                <a:ea typeface="+mn-ea"/>
                <a:cs typeface="+mn-cs"/>
              </a:rPr>
              <a:t> (</a:t>
            </a:r>
            <a:r>
              <a:rPr lang="fr-FR" sz="1350" i="1" kern="1200" dirty="0" err="1">
                <a:solidFill>
                  <a:prstClr val="black"/>
                </a:solidFill>
                <a:ea typeface="+mn-ea"/>
                <a:cs typeface="+mn-cs"/>
              </a:rPr>
              <a:t>Austropuccinia</a:t>
            </a:r>
            <a:r>
              <a:rPr lang="fr-FR" sz="1350" i="1" kern="1200" dirty="0">
                <a:solidFill>
                  <a:prstClr val="black"/>
                </a:solidFill>
                <a:ea typeface="+mn-ea"/>
                <a:cs typeface="+mn-cs"/>
              </a:rPr>
              <a:t> </a:t>
            </a:r>
            <a:r>
              <a:rPr lang="fr-FR" sz="1350" i="1" kern="1200" dirty="0" err="1">
                <a:solidFill>
                  <a:prstClr val="black"/>
                </a:solidFill>
                <a:ea typeface="+mn-ea"/>
                <a:cs typeface="+mn-cs"/>
              </a:rPr>
              <a:t>psidii</a:t>
            </a:r>
            <a:r>
              <a:rPr lang="fr-FR" sz="1350" kern="1200" dirty="0">
                <a:solidFill>
                  <a:prstClr val="black"/>
                </a:solidFill>
                <a:ea typeface="+mn-ea"/>
                <a:cs typeface="+mn-cs"/>
              </a:rPr>
              <a:t>). </a:t>
            </a:r>
            <a:r>
              <a:rPr lang="en-US" sz="1350" i="1" kern="1200" dirty="0">
                <a:solidFill>
                  <a:srgbClr val="00B050"/>
                </a:solidFill>
                <a:ea typeface="+mn-ea"/>
                <a:cs typeface="+mn-cs"/>
              </a:rPr>
              <a:t>Data in Brief </a:t>
            </a:r>
            <a:r>
              <a:rPr lang="fr-FR" sz="788" kern="1200" dirty="0">
                <a:solidFill>
                  <a:prstClr val="black"/>
                </a:solidFill>
                <a:ea typeface="+mn-ea"/>
                <a:cs typeface="+mn-cs"/>
                <a:hlinkClick r:id="rId4" tooltip="Persistent link using digital object identifier"/>
              </a:rPr>
              <a:t>https://doi.org/10.1016/j.dib.2018.12.080</a:t>
            </a:r>
            <a:r>
              <a:rPr lang="fr-FR" sz="788" kern="1200" dirty="0">
                <a:solidFill>
                  <a:prstClr val="black"/>
                </a:solidFill>
                <a:ea typeface="+mn-ea"/>
                <a:cs typeface="+mn-cs"/>
              </a:rPr>
              <a:t> </a:t>
            </a:r>
          </a:p>
          <a:p>
            <a:pPr marL="150912" indent="-150912" algn="just" defTabSz="257175">
              <a:spcBef>
                <a:spcPts val="338"/>
              </a:spcBef>
              <a:spcAft>
                <a:spcPts val="338"/>
              </a:spcAft>
              <a:buClrTx/>
              <a:buFont typeface="Wingdings" panose="05000000000000000000" pitchFamily="2" charset="2"/>
              <a:buChar char="Ø"/>
              <a:defRPr/>
            </a:pPr>
            <a:r>
              <a:rPr lang="en-US" sz="1350" kern="1200" dirty="0">
                <a:solidFill>
                  <a:prstClr val="black"/>
                </a:solidFill>
                <a:ea typeface="+mn-ea"/>
                <a:cs typeface="+mn-cs"/>
              </a:rPr>
              <a:t> Draft Genome Resources of 2 Strains of </a:t>
            </a:r>
            <a:r>
              <a:rPr lang="en-US" sz="1350" i="1" kern="1200" dirty="0" err="1">
                <a:solidFill>
                  <a:prstClr val="black"/>
                </a:solidFill>
                <a:ea typeface="+mn-ea"/>
                <a:cs typeface="+mn-cs"/>
              </a:rPr>
              <a:t>Xylella</a:t>
            </a:r>
            <a:r>
              <a:rPr lang="en-US" sz="1350" i="1" kern="1200" dirty="0">
                <a:solidFill>
                  <a:prstClr val="black"/>
                </a:solidFill>
                <a:ea typeface="+mn-ea"/>
                <a:cs typeface="+mn-cs"/>
              </a:rPr>
              <a:t> </a:t>
            </a:r>
            <a:r>
              <a:rPr lang="en-US" sz="1350" i="1" kern="1200" dirty="0" err="1">
                <a:solidFill>
                  <a:prstClr val="black"/>
                </a:solidFill>
                <a:ea typeface="+mn-ea"/>
                <a:cs typeface="+mn-cs"/>
              </a:rPr>
              <a:t>fastidiosa</a:t>
            </a:r>
            <a:r>
              <a:rPr lang="en-US" sz="1350" kern="1200" dirty="0">
                <a:solidFill>
                  <a:prstClr val="black"/>
                </a:solidFill>
                <a:ea typeface="+mn-ea"/>
                <a:cs typeface="+mn-cs"/>
              </a:rPr>
              <a:t> associated with Almond Leaf Scorch Disease in Alicante, Spain. </a:t>
            </a:r>
            <a:r>
              <a:rPr lang="en-US" sz="1350" i="1" kern="1200" dirty="0">
                <a:solidFill>
                  <a:srgbClr val="00B050"/>
                </a:solidFill>
                <a:ea typeface="+mn-ea"/>
                <a:cs typeface="+mn-cs"/>
              </a:rPr>
              <a:t>Phytopathology</a:t>
            </a:r>
            <a:r>
              <a:rPr lang="en-US" sz="1350" kern="1200" dirty="0">
                <a:solidFill>
                  <a:srgbClr val="00B050"/>
                </a:solidFill>
                <a:ea typeface="+mn-ea"/>
                <a:cs typeface="+mn-cs"/>
              </a:rPr>
              <a:t>  </a:t>
            </a:r>
            <a:r>
              <a:rPr lang="en-US" sz="788" kern="1200" dirty="0">
                <a:solidFill>
                  <a:prstClr val="black"/>
                </a:solidFill>
                <a:ea typeface="+mn-ea"/>
                <a:cs typeface="+mn-cs"/>
                <a:hlinkClick r:id="rId5"/>
              </a:rPr>
              <a:t>https://doi.org/10.1094/PHYTO-09-18-0328-A</a:t>
            </a:r>
            <a:endParaRPr lang="en-US" sz="788" kern="1200" dirty="0">
              <a:solidFill>
                <a:prstClr val="black"/>
              </a:solidFill>
              <a:ea typeface="+mn-ea"/>
              <a:cs typeface="+mn-cs"/>
            </a:endParaRPr>
          </a:p>
          <a:p>
            <a:pPr marL="150912" indent="-150912" algn="just" defTabSz="257175">
              <a:spcBef>
                <a:spcPts val="338"/>
              </a:spcBef>
              <a:spcAft>
                <a:spcPts val="338"/>
              </a:spcAft>
              <a:buClrTx/>
              <a:buFont typeface="Wingdings" panose="05000000000000000000" pitchFamily="2" charset="2"/>
              <a:buChar char="Ø"/>
              <a:defRPr/>
            </a:pPr>
            <a:r>
              <a:rPr lang="en-US" sz="1350" kern="1200" dirty="0">
                <a:solidFill>
                  <a:prstClr val="black"/>
                </a:solidFill>
                <a:ea typeface="+mn-ea"/>
                <a:cs typeface="+mn-cs"/>
              </a:rPr>
              <a:t>72-h diurnal RNA-seq analysis of fully expanded third leaves from maize, sorghum, and foxtail millet at 3-h resolution. </a:t>
            </a:r>
            <a:r>
              <a:rPr lang="en-US" sz="1350" i="1" kern="1200" dirty="0">
                <a:solidFill>
                  <a:srgbClr val="00B050"/>
                </a:solidFill>
                <a:ea typeface="+mn-ea"/>
                <a:cs typeface="+mn-cs"/>
              </a:rPr>
              <a:t>BMC Research Notes</a:t>
            </a:r>
            <a:r>
              <a:rPr lang="en-US" sz="1350" kern="1200" dirty="0">
                <a:solidFill>
                  <a:srgbClr val="00B050"/>
                </a:solidFill>
                <a:ea typeface="+mn-ea"/>
                <a:cs typeface="+mn-cs"/>
              </a:rPr>
              <a:t>: </a:t>
            </a:r>
            <a:r>
              <a:rPr lang="en-US" sz="788" kern="1200" dirty="0">
                <a:solidFill>
                  <a:srgbClr val="00B050"/>
                </a:solidFill>
                <a:ea typeface="+mn-ea"/>
                <a:cs typeface="+mn-cs"/>
                <a:hlinkClick r:id="rId6"/>
              </a:rPr>
              <a:t>https://bmcresnotes.biomedcentral.com/articles/10.1186/s13104-020-05431-5</a:t>
            </a:r>
            <a:r>
              <a:rPr lang="en-US" sz="788" kern="1200" dirty="0">
                <a:solidFill>
                  <a:srgbClr val="00B050"/>
                </a:solidFill>
                <a:ea typeface="+mn-ea"/>
                <a:cs typeface="+mn-cs"/>
              </a:rPr>
              <a:t> </a:t>
            </a:r>
          </a:p>
          <a:p>
            <a:pPr marL="150912" indent="-150912" algn="just" defTabSz="257175">
              <a:spcBef>
                <a:spcPts val="338"/>
              </a:spcBef>
              <a:spcAft>
                <a:spcPts val="338"/>
              </a:spcAft>
              <a:buClrTx/>
              <a:buFont typeface="Wingdings" panose="05000000000000000000" pitchFamily="2" charset="2"/>
              <a:buChar char="Ø"/>
              <a:defRPr/>
            </a:pPr>
            <a:r>
              <a:rPr lang="en-US" sz="1350" kern="1200" dirty="0">
                <a:solidFill>
                  <a:prstClr val="black"/>
                </a:solidFill>
                <a:ea typeface="+mn-ea"/>
                <a:cs typeface="+mn-cs"/>
              </a:rPr>
              <a:t>De novo assembly and annotation of the mangrove cricket genome. </a:t>
            </a:r>
            <a:r>
              <a:rPr lang="en-US" sz="1350" i="1" kern="1200" dirty="0">
                <a:solidFill>
                  <a:srgbClr val="00B050"/>
                </a:solidFill>
                <a:ea typeface="+mn-ea"/>
                <a:cs typeface="+mn-cs"/>
              </a:rPr>
              <a:t>BMC Research Notes:</a:t>
            </a:r>
            <a:r>
              <a:rPr lang="en-US" sz="1350" kern="1200" dirty="0">
                <a:solidFill>
                  <a:srgbClr val="00B050"/>
                </a:solidFill>
                <a:ea typeface="+mn-ea"/>
                <a:cs typeface="+mn-cs"/>
              </a:rPr>
              <a:t> </a:t>
            </a:r>
            <a:r>
              <a:rPr lang="fr-FR" sz="788" kern="1200" dirty="0">
                <a:solidFill>
                  <a:prstClr val="black"/>
                </a:solidFill>
                <a:ea typeface="+mn-ea"/>
                <a:cs typeface="+mn-cs"/>
                <a:hlinkClick r:id="rId7"/>
              </a:rPr>
              <a:t>https://doi.org/10.1186/s13104-021-05798-z</a:t>
            </a:r>
            <a:r>
              <a:rPr lang="fr-FR" sz="788" kern="1200" dirty="0">
                <a:solidFill>
                  <a:prstClr val="black"/>
                </a:solidFill>
                <a:ea typeface="+mn-ea"/>
                <a:cs typeface="+mn-cs"/>
              </a:rPr>
              <a:t> </a:t>
            </a:r>
            <a:endParaRPr lang="fr-FR" sz="788" kern="1200" dirty="0">
              <a:solidFill>
                <a:srgbClr val="0070C0"/>
              </a:solidFill>
              <a:ea typeface="+mn-ea"/>
              <a:cs typeface="+mn-cs"/>
            </a:endParaRPr>
          </a:p>
        </p:txBody>
      </p:sp>
      <p:pic>
        <p:nvPicPr>
          <p:cNvPr id="7" name="Image 6">
            <a:extLst>
              <a:ext uri="{FF2B5EF4-FFF2-40B4-BE49-F238E27FC236}">
                <a16:creationId xmlns:a16="http://schemas.microsoft.com/office/drawing/2014/main" id="{7CAEAFB1-E2B3-452E-AD65-BE103C96453A}"/>
              </a:ext>
            </a:extLst>
          </p:cNvPr>
          <p:cNvPicPr>
            <a:picLocks noChangeAspect="1"/>
          </p:cNvPicPr>
          <p:nvPr/>
        </p:nvPicPr>
        <p:blipFill>
          <a:blip r:embed="rId8"/>
          <a:stretch>
            <a:fillRect/>
          </a:stretch>
        </p:blipFill>
        <p:spPr>
          <a:xfrm>
            <a:off x="6129398" y="4833871"/>
            <a:ext cx="688321" cy="242477"/>
          </a:xfrm>
          <a:prstGeom prst="rect">
            <a:avLst/>
          </a:prstGeom>
        </p:spPr>
      </p:pic>
      <p:sp>
        <p:nvSpPr>
          <p:cNvPr id="8" name="Google Shape;105;p8">
            <a:extLst>
              <a:ext uri="{FF2B5EF4-FFF2-40B4-BE49-F238E27FC236}">
                <a16:creationId xmlns:a16="http://schemas.microsoft.com/office/drawing/2014/main" id="{824AE8CA-2C15-46E2-947B-8204EE12C769}"/>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Exemples de </a:t>
            </a:r>
            <a:r>
              <a:rPr lang="fr-FR" i="1" dirty="0">
                <a:solidFill>
                  <a:prstClr val="black"/>
                </a:solidFill>
              </a:rPr>
              <a:t>Data papers </a:t>
            </a:r>
            <a:r>
              <a:rPr lang="fr-FR" dirty="0">
                <a:solidFill>
                  <a:prstClr val="black"/>
                </a:solidFill>
              </a:rPr>
              <a:t>publiés</a:t>
            </a:r>
          </a:p>
        </p:txBody>
      </p:sp>
      <p:sp>
        <p:nvSpPr>
          <p:cNvPr id="9" name="Rectangle 8">
            <a:extLst>
              <a:ext uri="{FF2B5EF4-FFF2-40B4-BE49-F238E27FC236}">
                <a16:creationId xmlns:a16="http://schemas.microsoft.com/office/drawing/2014/main" id="{C1278CB4-FEC1-4069-833A-E8CFDE4128CF}"/>
              </a:ext>
            </a:extLst>
          </p:cNvPr>
          <p:cNvSpPr/>
          <p:nvPr/>
        </p:nvSpPr>
        <p:spPr>
          <a:xfrm>
            <a:off x="360000" y="828000"/>
            <a:ext cx="4683995" cy="400110"/>
          </a:xfrm>
          <a:prstGeom prst="rect">
            <a:avLst/>
          </a:prstGeom>
        </p:spPr>
        <p:txBody>
          <a:bodyPr wrap="square">
            <a:spAutoFit/>
          </a:bodyPr>
          <a:lstStyle/>
          <a:p>
            <a:pPr marL="257175" indent="-257175" defTabSz="257175">
              <a:spcBef>
                <a:spcPts val="675"/>
              </a:spcBef>
              <a:spcAft>
                <a:spcPts val="338"/>
              </a:spcAft>
              <a:buClr>
                <a:srgbClr val="E2007A"/>
              </a:buClr>
              <a:buFont typeface="Wingdings" panose="05000000000000000000" pitchFamily="2" charset="2"/>
              <a:buChar char="§"/>
              <a:defRPr/>
            </a:pPr>
            <a:r>
              <a:rPr lang="fr-FR" sz="2000" kern="1200" dirty="0">
                <a:solidFill>
                  <a:srgbClr val="0070C0"/>
                </a:solidFill>
                <a:ea typeface="+mn-ea"/>
                <a:cs typeface="+mn-cs"/>
              </a:rPr>
              <a:t>Génomique</a:t>
            </a:r>
          </a:p>
        </p:txBody>
      </p:sp>
    </p:spTree>
    <p:extLst>
      <p:ext uri="{BB962C8B-B14F-4D97-AF65-F5344CB8AC3E}">
        <p14:creationId xmlns:p14="http://schemas.microsoft.com/office/powerpoint/2010/main" val="39442311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1D4A0F-AB43-4C46-8193-1C94687B69DB}"/>
              </a:ext>
            </a:extLst>
          </p:cNvPr>
          <p:cNvSpPr/>
          <p:nvPr/>
        </p:nvSpPr>
        <p:spPr>
          <a:xfrm>
            <a:off x="399919" y="1221040"/>
            <a:ext cx="6110153" cy="3632020"/>
          </a:xfrm>
          <a:prstGeom prst="rect">
            <a:avLst/>
          </a:prstGeom>
        </p:spPr>
        <p:txBody>
          <a:bodyPr wrap="square">
            <a:spAutoFit/>
          </a:bodyPr>
          <a:lstStyle/>
          <a:p>
            <a:pPr marL="150912" indent="-150912" algn="just" defTabSz="342900">
              <a:spcBef>
                <a:spcPts val="450"/>
              </a:spcBef>
              <a:spcAft>
                <a:spcPts val="450"/>
              </a:spcAft>
              <a:buClrTx/>
              <a:buFont typeface="Wingdings" panose="05000000000000000000" pitchFamily="2" charset="2"/>
              <a:buChar char="Ø"/>
              <a:defRPr/>
            </a:pPr>
            <a:r>
              <a:rPr lang="en-US" sz="1350" kern="1200" dirty="0" err="1">
                <a:solidFill>
                  <a:prstClr val="black"/>
                </a:solidFill>
                <a:ea typeface="+mn-ea"/>
                <a:cs typeface="+mn-cs"/>
              </a:rPr>
              <a:t>VectorNet</a:t>
            </a:r>
            <a:r>
              <a:rPr lang="en-US" sz="1350" kern="1200" dirty="0">
                <a:solidFill>
                  <a:prstClr val="black"/>
                </a:solidFill>
                <a:ea typeface="+mn-ea"/>
                <a:cs typeface="+mn-cs"/>
              </a:rPr>
              <a:t> Data Series 3: </a:t>
            </a:r>
            <a:r>
              <a:rPr lang="en-US" sz="1350" i="1" kern="1200" dirty="0" err="1">
                <a:solidFill>
                  <a:prstClr val="black"/>
                </a:solidFill>
                <a:ea typeface="+mn-ea"/>
                <a:cs typeface="+mn-cs"/>
              </a:rPr>
              <a:t>Culicoides</a:t>
            </a:r>
            <a:r>
              <a:rPr lang="en-US" sz="1350" kern="1200" dirty="0">
                <a:solidFill>
                  <a:prstClr val="black"/>
                </a:solidFill>
                <a:ea typeface="+mn-ea"/>
                <a:cs typeface="+mn-cs"/>
              </a:rPr>
              <a:t> Abundance Distribution Models for Europe and Surrounding Regions. </a:t>
            </a:r>
            <a:r>
              <a:rPr lang="en-US" sz="1350" kern="1200" dirty="0">
                <a:solidFill>
                  <a:srgbClr val="00B050"/>
                </a:solidFill>
                <a:ea typeface="+mn-ea"/>
                <a:cs typeface="+mn-cs"/>
              </a:rPr>
              <a:t>Open Health Data</a:t>
            </a:r>
            <a:r>
              <a:rPr lang="en-US" sz="1350" kern="1200" dirty="0">
                <a:solidFill>
                  <a:prstClr val="black"/>
                </a:solidFill>
                <a:ea typeface="+mn-ea"/>
                <a:cs typeface="+mn-cs"/>
              </a:rPr>
              <a:t>: </a:t>
            </a:r>
            <a:r>
              <a:rPr lang="en-US" sz="788" kern="1200" dirty="0">
                <a:solidFill>
                  <a:prstClr val="black"/>
                </a:solidFill>
                <a:ea typeface="+mn-ea"/>
                <a:cs typeface="+mn-cs"/>
                <a:hlinkClick r:id="rId3"/>
              </a:rPr>
              <a:t>http://doi.org/10.5334/ohd.33</a:t>
            </a:r>
            <a:endParaRPr lang="en-US" sz="788" kern="1200" dirty="0">
              <a:solidFill>
                <a:prstClr val="black"/>
              </a:solidFill>
              <a:ea typeface="+mn-ea"/>
              <a:cs typeface="+mn-cs"/>
            </a:endParaRPr>
          </a:p>
          <a:p>
            <a:pPr marL="150912" indent="-150912" algn="just" defTabSz="342900">
              <a:spcBef>
                <a:spcPts val="450"/>
              </a:spcBef>
              <a:spcAft>
                <a:spcPts val="450"/>
              </a:spcAft>
              <a:buClrTx/>
              <a:buFont typeface="Wingdings" panose="05000000000000000000" pitchFamily="2" charset="2"/>
              <a:buChar char="Ø"/>
              <a:defRPr/>
            </a:pPr>
            <a:r>
              <a:rPr lang="fr-FR" sz="1350" kern="1200" dirty="0" err="1">
                <a:solidFill>
                  <a:prstClr val="black"/>
                </a:solidFill>
                <a:ea typeface="+mn-ea"/>
                <a:cs typeface="+mn-cs"/>
              </a:rPr>
              <a:t>Coccidioidomycosis</a:t>
            </a:r>
            <a:r>
              <a:rPr lang="fr-FR" sz="1350" kern="1200" dirty="0">
                <a:solidFill>
                  <a:prstClr val="black"/>
                </a:solidFill>
                <a:ea typeface="+mn-ea"/>
                <a:cs typeface="+mn-cs"/>
              </a:rPr>
              <a:t> (Valley Fever) Case Data for the </a:t>
            </a:r>
            <a:r>
              <a:rPr lang="fr-FR" sz="1350" kern="1200" dirty="0" err="1">
                <a:solidFill>
                  <a:prstClr val="black"/>
                </a:solidFill>
                <a:ea typeface="+mn-ea"/>
                <a:cs typeface="+mn-cs"/>
              </a:rPr>
              <a:t>Southwestern</a:t>
            </a:r>
            <a:r>
              <a:rPr lang="fr-FR" sz="1350" kern="1200" dirty="0">
                <a:solidFill>
                  <a:prstClr val="black"/>
                </a:solidFill>
                <a:ea typeface="+mn-ea"/>
                <a:cs typeface="+mn-cs"/>
              </a:rPr>
              <a:t> United States. </a:t>
            </a:r>
            <a:r>
              <a:rPr lang="fr-FR" sz="1350" kern="1200" dirty="0">
                <a:solidFill>
                  <a:srgbClr val="00B050"/>
                </a:solidFill>
                <a:ea typeface="+mn-ea"/>
                <a:cs typeface="+mn-cs"/>
              </a:rPr>
              <a:t>Open </a:t>
            </a:r>
            <a:r>
              <a:rPr lang="fr-FR" sz="1350" kern="1200" dirty="0" err="1">
                <a:solidFill>
                  <a:srgbClr val="00B050"/>
                </a:solidFill>
                <a:ea typeface="+mn-ea"/>
                <a:cs typeface="+mn-cs"/>
              </a:rPr>
              <a:t>Health</a:t>
            </a:r>
            <a:r>
              <a:rPr lang="fr-FR" sz="1350" kern="1200" dirty="0">
                <a:solidFill>
                  <a:srgbClr val="00B050"/>
                </a:solidFill>
                <a:ea typeface="+mn-ea"/>
                <a:cs typeface="+mn-cs"/>
              </a:rPr>
              <a:t> Data</a:t>
            </a:r>
            <a:r>
              <a:rPr lang="fr-FR" sz="1350" kern="1200" dirty="0">
                <a:solidFill>
                  <a:prstClr val="black"/>
                </a:solidFill>
                <a:ea typeface="+mn-ea"/>
                <a:cs typeface="+mn-cs"/>
              </a:rPr>
              <a:t>: </a:t>
            </a:r>
            <a:r>
              <a:rPr lang="fr-FR" sz="788" kern="1200" dirty="0">
                <a:solidFill>
                  <a:prstClr val="black"/>
                </a:solidFill>
                <a:ea typeface="+mn-ea"/>
                <a:cs typeface="+mn-cs"/>
                <a:hlinkClick r:id="rId4"/>
              </a:rPr>
              <a:t>http://doi.org/10.5334/ohd.31</a:t>
            </a:r>
            <a:r>
              <a:rPr lang="fr-FR" sz="788" kern="1200" dirty="0">
                <a:solidFill>
                  <a:prstClr val="black"/>
                </a:solidFill>
                <a:ea typeface="+mn-ea"/>
                <a:cs typeface="+mn-cs"/>
              </a:rPr>
              <a:t>.</a:t>
            </a:r>
            <a:endParaRPr lang="en-US" sz="788" kern="1200" dirty="0">
              <a:solidFill>
                <a:prstClr val="black"/>
              </a:solidFill>
              <a:ea typeface="+mn-ea"/>
              <a:cs typeface="+mn-cs"/>
            </a:endParaRPr>
          </a:p>
          <a:p>
            <a:pPr marL="150912" indent="-150912" algn="just" defTabSz="342900">
              <a:spcBef>
                <a:spcPts val="450"/>
              </a:spcBef>
              <a:spcAft>
                <a:spcPts val="450"/>
              </a:spcAft>
              <a:buClrTx/>
              <a:buFont typeface="Wingdings" panose="05000000000000000000" pitchFamily="2" charset="2"/>
              <a:buChar char="Ø"/>
              <a:defRPr/>
            </a:pPr>
            <a:r>
              <a:rPr lang="en-US" sz="1350" kern="1200" dirty="0">
                <a:solidFill>
                  <a:prstClr val="black"/>
                </a:solidFill>
                <a:ea typeface="+mn-ea"/>
                <a:cs typeface="+mn-cs"/>
              </a:rPr>
              <a:t>Data on the physical function of children with cerebral malaria.</a:t>
            </a:r>
            <a:r>
              <a:rPr lang="en-US" sz="1350" kern="1200" dirty="0">
                <a:solidFill>
                  <a:srgbClr val="00B050"/>
                </a:solidFill>
                <a:ea typeface="+mn-ea"/>
                <a:cs typeface="+mn-cs"/>
              </a:rPr>
              <a:t> Data in Brief</a:t>
            </a:r>
            <a:r>
              <a:rPr lang="en-US" sz="1350" kern="1200" dirty="0">
                <a:solidFill>
                  <a:prstClr val="black"/>
                </a:solidFill>
                <a:ea typeface="+mn-ea"/>
                <a:cs typeface="+mn-cs"/>
              </a:rPr>
              <a:t>: </a:t>
            </a:r>
            <a:r>
              <a:rPr lang="fr-FR" sz="788" kern="1200" dirty="0">
                <a:solidFill>
                  <a:prstClr val="black"/>
                </a:solidFill>
                <a:ea typeface="+mn-ea"/>
                <a:cs typeface="+mn-cs"/>
                <a:hlinkClick r:id="rId5" tooltip="Persistent link using digital object identifier"/>
              </a:rPr>
              <a:t>https://doi.org/10.1016/j.dib.2021.106961</a:t>
            </a:r>
            <a:r>
              <a:rPr lang="fr-FR" sz="788" kern="1200" dirty="0">
                <a:solidFill>
                  <a:prstClr val="black"/>
                </a:solidFill>
                <a:ea typeface="+mn-ea"/>
                <a:cs typeface="+mn-cs"/>
              </a:rPr>
              <a:t> </a:t>
            </a:r>
          </a:p>
          <a:p>
            <a:pPr marL="150912" indent="-150912" algn="just" defTabSz="342900">
              <a:spcBef>
                <a:spcPts val="450"/>
              </a:spcBef>
              <a:spcAft>
                <a:spcPts val="450"/>
              </a:spcAft>
              <a:buClrTx/>
              <a:buFont typeface="Wingdings" panose="05000000000000000000" pitchFamily="2" charset="2"/>
              <a:buChar char="Ø"/>
              <a:defRPr/>
            </a:pPr>
            <a:r>
              <a:rPr lang="en-US" sz="1350" kern="1200" dirty="0">
                <a:solidFill>
                  <a:prstClr val="black"/>
                </a:solidFill>
                <a:ea typeface="+mn-ea"/>
                <a:cs typeface="+mn-cs"/>
              </a:rPr>
              <a:t>Analysis of Chagas disease vectors occurrence data: the Argentinean triatomine species database. </a:t>
            </a:r>
            <a:r>
              <a:rPr lang="en-US" sz="1350" kern="1200" dirty="0">
                <a:solidFill>
                  <a:srgbClr val="00B050"/>
                </a:solidFill>
                <a:ea typeface="+mn-ea"/>
                <a:cs typeface="+mn-cs"/>
              </a:rPr>
              <a:t>Biodiversity Data Journal:</a:t>
            </a:r>
            <a:r>
              <a:rPr lang="en-US" sz="1350" kern="1200" dirty="0">
                <a:solidFill>
                  <a:prstClr val="black"/>
                </a:solidFill>
                <a:ea typeface="+mn-ea"/>
                <a:cs typeface="+mn-cs"/>
              </a:rPr>
              <a:t> </a:t>
            </a:r>
            <a:r>
              <a:rPr lang="en-US" sz="788" kern="1200" dirty="0">
                <a:solidFill>
                  <a:prstClr val="black"/>
                </a:solidFill>
                <a:ea typeface="+mn-ea"/>
                <a:cs typeface="+mn-cs"/>
                <a:hlinkClick r:id="rId6"/>
              </a:rPr>
              <a:t>https://doi.org/10.3897/BDJ.8.e58076</a:t>
            </a:r>
            <a:endParaRPr lang="en-US" sz="788" kern="1200" dirty="0">
              <a:solidFill>
                <a:prstClr val="black"/>
              </a:solidFill>
              <a:ea typeface="+mn-ea"/>
              <a:cs typeface="+mn-cs"/>
            </a:endParaRPr>
          </a:p>
          <a:p>
            <a:pPr marL="150912" indent="-150912" algn="just" defTabSz="342900">
              <a:spcBef>
                <a:spcPts val="450"/>
              </a:spcBef>
              <a:spcAft>
                <a:spcPts val="450"/>
              </a:spcAft>
              <a:buClrTx/>
              <a:buFont typeface="Wingdings" panose="05000000000000000000" pitchFamily="2" charset="2"/>
              <a:buChar char="Ø"/>
              <a:defRPr/>
            </a:pPr>
            <a:r>
              <a:rPr lang="en-US" sz="1350" kern="1200" dirty="0">
                <a:solidFill>
                  <a:prstClr val="black"/>
                </a:solidFill>
                <a:ea typeface="+mn-ea"/>
                <a:cs typeface="+mn-cs"/>
              </a:rPr>
              <a:t>Response2covid19, a dataset of governments’ responses to COVID-19 all around the world. </a:t>
            </a:r>
            <a:r>
              <a:rPr lang="en-US" sz="1350" kern="1200" dirty="0">
                <a:solidFill>
                  <a:srgbClr val="00B050"/>
                </a:solidFill>
                <a:ea typeface="+mn-ea"/>
                <a:cs typeface="+mn-cs"/>
              </a:rPr>
              <a:t>Scientific Data: </a:t>
            </a:r>
            <a:r>
              <a:rPr lang="fr-FR" sz="788" kern="1200" dirty="0">
                <a:solidFill>
                  <a:prstClr val="black"/>
                </a:solidFill>
                <a:ea typeface="+mn-ea"/>
                <a:cs typeface="+mn-cs"/>
                <a:hlinkClick r:id="rId7"/>
              </a:rPr>
              <a:t>https://doi.org/10.1038/s41597-020-00757-y</a:t>
            </a:r>
            <a:endParaRPr lang="fr-FR" sz="788" kern="1200" dirty="0">
              <a:solidFill>
                <a:prstClr val="black"/>
              </a:solidFill>
              <a:ea typeface="+mn-ea"/>
              <a:cs typeface="+mn-cs"/>
            </a:endParaRPr>
          </a:p>
          <a:p>
            <a:pPr marL="150912" indent="-150912" algn="just" defTabSz="342900">
              <a:spcBef>
                <a:spcPts val="450"/>
              </a:spcBef>
              <a:spcAft>
                <a:spcPts val="450"/>
              </a:spcAft>
              <a:buClrTx/>
              <a:buFont typeface="Wingdings" panose="05000000000000000000" pitchFamily="2" charset="2"/>
              <a:buChar char="Ø"/>
              <a:defRPr/>
            </a:pPr>
            <a:r>
              <a:rPr lang="fr-FR" sz="1350" kern="1200" dirty="0">
                <a:solidFill>
                  <a:prstClr val="black"/>
                </a:solidFill>
                <a:ea typeface="+mn-ea"/>
                <a:cs typeface="+mn-cs"/>
              </a:rPr>
              <a:t>Data Resource Profile: </a:t>
            </a:r>
            <a:r>
              <a:rPr lang="fr-FR" sz="1350" kern="1200" dirty="0" err="1">
                <a:solidFill>
                  <a:prstClr val="black"/>
                </a:solidFill>
                <a:ea typeface="+mn-ea"/>
                <a:cs typeface="+mn-cs"/>
              </a:rPr>
              <a:t>COVerAGE</a:t>
            </a:r>
            <a:r>
              <a:rPr lang="fr-FR" sz="1350" kern="1200" dirty="0">
                <a:solidFill>
                  <a:prstClr val="black"/>
                </a:solidFill>
                <a:ea typeface="+mn-ea"/>
                <a:cs typeface="+mn-cs"/>
              </a:rPr>
              <a:t>-DB: a global </a:t>
            </a:r>
            <a:r>
              <a:rPr lang="fr-FR" sz="1350" kern="1200" dirty="0" err="1">
                <a:solidFill>
                  <a:prstClr val="black"/>
                </a:solidFill>
                <a:ea typeface="+mn-ea"/>
                <a:cs typeface="+mn-cs"/>
              </a:rPr>
              <a:t>demographic</a:t>
            </a:r>
            <a:r>
              <a:rPr lang="fr-FR" sz="1350" kern="1200" dirty="0">
                <a:solidFill>
                  <a:prstClr val="black"/>
                </a:solidFill>
                <a:ea typeface="+mn-ea"/>
                <a:cs typeface="+mn-cs"/>
              </a:rPr>
              <a:t> </a:t>
            </a:r>
            <a:r>
              <a:rPr lang="fr-FR" sz="1350" kern="1200" dirty="0" err="1">
                <a:solidFill>
                  <a:prstClr val="black"/>
                </a:solidFill>
                <a:ea typeface="+mn-ea"/>
                <a:cs typeface="+mn-cs"/>
              </a:rPr>
              <a:t>database</a:t>
            </a:r>
            <a:r>
              <a:rPr lang="fr-FR" sz="1350" kern="1200" dirty="0">
                <a:solidFill>
                  <a:prstClr val="black"/>
                </a:solidFill>
                <a:ea typeface="+mn-ea"/>
                <a:cs typeface="+mn-cs"/>
              </a:rPr>
              <a:t> of COVID-19 cases and </a:t>
            </a:r>
            <a:r>
              <a:rPr lang="fr-FR" sz="1350" kern="1200" dirty="0" err="1">
                <a:solidFill>
                  <a:prstClr val="black"/>
                </a:solidFill>
                <a:ea typeface="+mn-ea"/>
                <a:cs typeface="+mn-cs"/>
              </a:rPr>
              <a:t>deaths</a:t>
            </a:r>
            <a:r>
              <a:rPr lang="fr-FR" sz="1350" kern="1200" dirty="0">
                <a:solidFill>
                  <a:prstClr val="black"/>
                </a:solidFill>
                <a:ea typeface="+mn-ea"/>
                <a:cs typeface="+mn-cs"/>
              </a:rPr>
              <a:t>. </a:t>
            </a:r>
            <a:r>
              <a:rPr lang="fr-FR" sz="1350" kern="1200" dirty="0">
                <a:solidFill>
                  <a:srgbClr val="00B050"/>
                </a:solidFill>
                <a:ea typeface="+mn-ea"/>
                <a:cs typeface="+mn-cs"/>
              </a:rPr>
              <a:t>International Journal of </a:t>
            </a:r>
            <a:r>
              <a:rPr lang="fr-FR" sz="1350" kern="1200" dirty="0" err="1">
                <a:solidFill>
                  <a:srgbClr val="00B050"/>
                </a:solidFill>
                <a:ea typeface="+mn-ea"/>
                <a:cs typeface="+mn-cs"/>
              </a:rPr>
              <a:t>Epidemiology</a:t>
            </a:r>
            <a:r>
              <a:rPr lang="fr-FR" sz="1350" kern="1200" dirty="0">
                <a:solidFill>
                  <a:srgbClr val="00B050"/>
                </a:solidFill>
                <a:ea typeface="+mn-ea"/>
                <a:cs typeface="+mn-cs"/>
              </a:rPr>
              <a:t>.</a:t>
            </a:r>
            <a:r>
              <a:rPr lang="fr-FR" sz="1350" kern="1200" dirty="0">
                <a:solidFill>
                  <a:prstClr val="black"/>
                </a:solidFill>
                <a:ea typeface="+mn-ea"/>
                <a:cs typeface="+mn-cs"/>
              </a:rPr>
              <a:t> </a:t>
            </a:r>
            <a:r>
              <a:rPr lang="fr-FR" sz="788" kern="1200" dirty="0">
                <a:solidFill>
                  <a:prstClr val="black"/>
                </a:solidFill>
                <a:ea typeface="+mn-ea"/>
                <a:cs typeface="+mn-cs"/>
                <a:hlinkClick r:id="rId8"/>
              </a:rPr>
              <a:t>https://doi.org/10.1093/ije/dyab027</a:t>
            </a:r>
            <a:endParaRPr lang="en-US" sz="788" kern="1200" dirty="0">
              <a:solidFill>
                <a:prstClr val="black"/>
              </a:solidFill>
              <a:ea typeface="+mn-ea"/>
              <a:cs typeface="+mn-cs"/>
            </a:endParaRPr>
          </a:p>
          <a:p>
            <a:pPr marL="150912" indent="-150912" algn="just" defTabSz="342900">
              <a:spcBef>
                <a:spcPts val="450"/>
              </a:spcBef>
              <a:spcAft>
                <a:spcPts val="450"/>
              </a:spcAft>
              <a:buClrTx/>
              <a:buFont typeface="Wingdings" panose="05000000000000000000" pitchFamily="2" charset="2"/>
              <a:buChar char="Ø"/>
              <a:defRPr/>
            </a:pPr>
            <a:endParaRPr lang="fr-FR" sz="788" kern="1200" dirty="0">
              <a:solidFill>
                <a:srgbClr val="0070C0"/>
              </a:solidFill>
              <a:ea typeface="+mn-ea"/>
              <a:cs typeface="+mn-cs"/>
            </a:endParaRPr>
          </a:p>
        </p:txBody>
      </p:sp>
      <p:pic>
        <p:nvPicPr>
          <p:cNvPr id="8" name="Image 7">
            <a:extLst>
              <a:ext uri="{FF2B5EF4-FFF2-40B4-BE49-F238E27FC236}">
                <a16:creationId xmlns:a16="http://schemas.microsoft.com/office/drawing/2014/main" id="{B97427A5-B9A6-471E-BB5B-20AD5EC44E33}"/>
              </a:ext>
            </a:extLst>
          </p:cNvPr>
          <p:cNvPicPr>
            <a:picLocks noChangeAspect="1"/>
          </p:cNvPicPr>
          <p:nvPr/>
        </p:nvPicPr>
        <p:blipFill>
          <a:blip r:embed="rId9"/>
          <a:stretch>
            <a:fillRect/>
          </a:stretch>
        </p:blipFill>
        <p:spPr>
          <a:xfrm>
            <a:off x="6129398" y="4833871"/>
            <a:ext cx="688321" cy="242477"/>
          </a:xfrm>
          <a:prstGeom prst="rect">
            <a:avLst/>
          </a:prstGeom>
        </p:spPr>
      </p:pic>
      <p:sp>
        <p:nvSpPr>
          <p:cNvPr id="7" name="Google Shape;105;p8">
            <a:extLst>
              <a:ext uri="{FF2B5EF4-FFF2-40B4-BE49-F238E27FC236}">
                <a16:creationId xmlns:a16="http://schemas.microsoft.com/office/drawing/2014/main" id="{426AD117-E287-4259-8E48-FC1BB9C31E42}"/>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Exemples de </a:t>
            </a:r>
            <a:r>
              <a:rPr lang="fr-FR" i="1" dirty="0">
                <a:solidFill>
                  <a:prstClr val="black"/>
                </a:solidFill>
              </a:rPr>
              <a:t>Data papers </a:t>
            </a:r>
            <a:r>
              <a:rPr lang="fr-FR" dirty="0">
                <a:solidFill>
                  <a:prstClr val="black"/>
                </a:solidFill>
              </a:rPr>
              <a:t>publiés</a:t>
            </a:r>
          </a:p>
        </p:txBody>
      </p:sp>
      <p:sp>
        <p:nvSpPr>
          <p:cNvPr id="9" name="Rectangle 8">
            <a:extLst>
              <a:ext uri="{FF2B5EF4-FFF2-40B4-BE49-F238E27FC236}">
                <a16:creationId xmlns:a16="http://schemas.microsoft.com/office/drawing/2014/main" id="{456C1371-A86A-4E3D-B374-824A93A64F04}"/>
              </a:ext>
            </a:extLst>
          </p:cNvPr>
          <p:cNvSpPr/>
          <p:nvPr/>
        </p:nvSpPr>
        <p:spPr>
          <a:xfrm>
            <a:off x="360000" y="828000"/>
            <a:ext cx="4683995" cy="400110"/>
          </a:xfrm>
          <a:prstGeom prst="rect">
            <a:avLst/>
          </a:prstGeom>
        </p:spPr>
        <p:txBody>
          <a:bodyPr wrap="square">
            <a:spAutoFit/>
          </a:bodyPr>
          <a:lstStyle/>
          <a:p>
            <a:pPr marL="257175" indent="-257175" defTabSz="257175">
              <a:spcBef>
                <a:spcPts val="675"/>
              </a:spcBef>
              <a:spcAft>
                <a:spcPts val="338"/>
              </a:spcAft>
              <a:buClr>
                <a:srgbClr val="E2007A"/>
              </a:buClr>
              <a:buFont typeface="Wingdings" panose="05000000000000000000" pitchFamily="2" charset="2"/>
              <a:buChar char="§"/>
              <a:defRPr/>
            </a:pPr>
            <a:r>
              <a:rPr lang="fr-FR" sz="2000" kern="1200" dirty="0">
                <a:solidFill>
                  <a:srgbClr val="0070C0"/>
                </a:solidFill>
                <a:ea typeface="+mn-ea"/>
                <a:cs typeface="+mn-cs"/>
              </a:rPr>
              <a:t>Santé</a:t>
            </a:r>
          </a:p>
        </p:txBody>
      </p:sp>
    </p:spTree>
    <p:extLst>
      <p:ext uri="{BB962C8B-B14F-4D97-AF65-F5344CB8AC3E}">
        <p14:creationId xmlns:p14="http://schemas.microsoft.com/office/powerpoint/2010/main" val="15688750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1D4A0F-AB43-4C46-8193-1C94687B69DB}"/>
              </a:ext>
            </a:extLst>
          </p:cNvPr>
          <p:cNvSpPr/>
          <p:nvPr/>
        </p:nvSpPr>
        <p:spPr>
          <a:xfrm>
            <a:off x="321037" y="1175414"/>
            <a:ext cx="6413138" cy="3789627"/>
          </a:xfrm>
          <a:prstGeom prst="rect">
            <a:avLst/>
          </a:prstGeom>
        </p:spPr>
        <p:txBody>
          <a:bodyPr wrap="square">
            <a:spAutoFit/>
          </a:bodyPr>
          <a:lstStyle/>
          <a:p>
            <a:pPr marL="150912" indent="-150912" algn="just" defTabSz="342900">
              <a:spcBef>
                <a:spcPts val="300"/>
              </a:spcBef>
              <a:spcAft>
                <a:spcPts val="300"/>
              </a:spcAft>
              <a:buClrTx/>
              <a:buFont typeface="Wingdings" panose="05000000000000000000" pitchFamily="2" charset="2"/>
              <a:buChar char="Ø"/>
              <a:defRPr/>
            </a:pPr>
            <a:r>
              <a:rPr lang="en-US" sz="1350" kern="1200" dirty="0">
                <a:solidFill>
                  <a:prstClr val="black"/>
                </a:solidFill>
              </a:rPr>
              <a:t>IABSE-ADIAB – IAB Job Vacancy Survey Data Linked to Administrative Data. </a:t>
            </a:r>
            <a:r>
              <a:rPr lang="en-US" sz="1350" kern="1200" dirty="0">
                <a:solidFill>
                  <a:srgbClr val="00B050"/>
                </a:solidFill>
              </a:rPr>
              <a:t>Journal of Economics and Statistics</a:t>
            </a:r>
            <a:r>
              <a:rPr lang="de-DE" kern="1200" dirty="0">
                <a:solidFill>
                  <a:srgbClr val="00B050"/>
                </a:solidFill>
              </a:rPr>
              <a:t>:</a:t>
            </a:r>
            <a:r>
              <a:rPr lang="fr-FR" sz="1100" dirty="0">
                <a:hlinkClick r:id="rId3"/>
              </a:rPr>
              <a:t> </a:t>
            </a:r>
            <a:r>
              <a:rPr lang="fr-FR" sz="800" dirty="0">
                <a:hlinkClick r:id="rId3"/>
              </a:rPr>
              <a:t>https://doi.org/10.1515/jbnst-2023-0004</a:t>
            </a:r>
            <a:r>
              <a:rPr lang="fr-FR" sz="800" dirty="0"/>
              <a:t> </a:t>
            </a:r>
            <a:endParaRPr lang="en-US" sz="800" kern="1200" dirty="0">
              <a:solidFill>
                <a:prstClr val="black"/>
              </a:solidFill>
            </a:endParaRPr>
          </a:p>
          <a:p>
            <a:pPr marL="150912" indent="-150912" algn="just" defTabSz="342900">
              <a:spcBef>
                <a:spcPts val="300"/>
              </a:spcBef>
              <a:spcAft>
                <a:spcPts val="300"/>
              </a:spcAft>
              <a:buClrTx/>
              <a:buFont typeface="Wingdings" panose="05000000000000000000" pitchFamily="2" charset="2"/>
              <a:buChar char="Ø"/>
              <a:defRPr/>
            </a:pPr>
            <a:r>
              <a:rPr lang="en-US" sz="1350" kern="1200" dirty="0">
                <a:solidFill>
                  <a:prstClr val="black"/>
                </a:solidFill>
                <a:ea typeface="+mn-ea"/>
                <a:cs typeface="+mn-cs"/>
              </a:rPr>
              <a:t>Forecasted data of prices for the most common households’ fuels utilized in Nigeria during the period 2010–2024. </a:t>
            </a:r>
            <a:r>
              <a:rPr lang="en-US" sz="1350" kern="1200" dirty="0">
                <a:solidFill>
                  <a:srgbClr val="00B050"/>
                </a:solidFill>
                <a:ea typeface="+mn-ea"/>
                <a:cs typeface="+mn-cs"/>
              </a:rPr>
              <a:t>Data in Brief</a:t>
            </a:r>
            <a:r>
              <a:rPr lang="en-US" sz="1350" kern="1200" dirty="0">
                <a:solidFill>
                  <a:prstClr val="black"/>
                </a:solidFill>
                <a:ea typeface="+mn-ea"/>
                <a:cs typeface="+mn-cs"/>
              </a:rPr>
              <a:t>:</a:t>
            </a:r>
            <a:r>
              <a:rPr lang="fr-FR" sz="1350" kern="1200" dirty="0">
                <a:solidFill>
                  <a:prstClr val="black"/>
                </a:solidFill>
                <a:ea typeface="+mn-ea"/>
                <a:cs typeface="+mn-cs"/>
                <a:hlinkClick r:id="rId4" tooltip="Persistent link using digital object identifier"/>
              </a:rPr>
              <a:t> </a:t>
            </a:r>
            <a:r>
              <a:rPr lang="fr-FR" sz="788" kern="1200" dirty="0">
                <a:solidFill>
                  <a:prstClr val="black"/>
                </a:solidFill>
                <a:ea typeface="+mn-ea"/>
                <a:cs typeface="+mn-cs"/>
                <a:hlinkClick r:id="rId4" tooltip="Persistent link using digital object identifier"/>
              </a:rPr>
              <a:t>https://doi.org/10.1016/j.dib.2022.108561</a:t>
            </a:r>
            <a:endParaRPr lang="en-US" sz="788" kern="1200" dirty="0">
              <a:solidFill>
                <a:prstClr val="black"/>
              </a:solidFill>
              <a:ea typeface="+mn-ea"/>
              <a:cs typeface="+mn-cs"/>
            </a:endParaRPr>
          </a:p>
          <a:p>
            <a:pPr marL="150912" indent="-150912" algn="just" defTabSz="342900">
              <a:spcBef>
                <a:spcPts val="300"/>
              </a:spcBef>
              <a:spcAft>
                <a:spcPts val="300"/>
              </a:spcAft>
              <a:buClrTx/>
              <a:buFont typeface="Wingdings" panose="05000000000000000000" pitchFamily="2" charset="2"/>
              <a:buChar char="Ø"/>
              <a:defRPr/>
            </a:pPr>
            <a:r>
              <a:rPr lang="en-US" sz="1350" kern="1200" dirty="0">
                <a:solidFill>
                  <a:prstClr val="black"/>
                </a:solidFill>
                <a:ea typeface="+mn-ea"/>
                <a:cs typeface="+mn-cs"/>
              </a:rPr>
              <a:t>Dataset on retail outlet product prices for Botswana, Lesotho and South Africa. </a:t>
            </a:r>
            <a:r>
              <a:rPr lang="en-US" sz="1350" kern="1200" dirty="0">
                <a:solidFill>
                  <a:srgbClr val="00B050"/>
                </a:solidFill>
                <a:ea typeface="+mn-ea"/>
                <a:cs typeface="+mn-cs"/>
              </a:rPr>
              <a:t>Data in Brief</a:t>
            </a:r>
            <a:r>
              <a:rPr lang="en-US" sz="1350" kern="1200" dirty="0">
                <a:solidFill>
                  <a:prstClr val="black"/>
                </a:solidFill>
                <a:ea typeface="+mn-ea"/>
                <a:cs typeface="+mn-cs"/>
              </a:rPr>
              <a:t>: </a:t>
            </a:r>
            <a:r>
              <a:rPr lang="en-US" sz="788" kern="1200" dirty="0">
                <a:solidFill>
                  <a:prstClr val="black"/>
                </a:solidFill>
                <a:ea typeface="+mn-ea"/>
                <a:cs typeface="+mn-cs"/>
                <a:hlinkClick r:id="rId5"/>
              </a:rPr>
              <a:t>https://doi.org/10.1016/j.dib.2018.05.006</a:t>
            </a:r>
            <a:endParaRPr lang="en-US" sz="788" kern="1200" dirty="0">
              <a:solidFill>
                <a:prstClr val="black"/>
              </a:solidFill>
              <a:ea typeface="+mn-ea"/>
              <a:cs typeface="+mn-cs"/>
            </a:endParaRPr>
          </a:p>
          <a:p>
            <a:pPr marL="150912" indent="-150912" algn="just" defTabSz="342900">
              <a:spcBef>
                <a:spcPts val="300"/>
              </a:spcBef>
              <a:spcAft>
                <a:spcPts val="300"/>
              </a:spcAft>
              <a:buClrTx/>
              <a:buFont typeface="Wingdings" panose="05000000000000000000" pitchFamily="2" charset="2"/>
              <a:buChar char="Ø"/>
              <a:defRPr/>
            </a:pPr>
            <a:r>
              <a:rPr lang="en-US" sz="1350" kern="1200" dirty="0">
                <a:solidFill>
                  <a:prstClr val="black"/>
                </a:solidFill>
                <a:ea typeface="+mn-ea"/>
                <a:cs typeface="+mn-cs"/>
              </a:rPr>
              <a:t>Household economy, forest dependency &amp; opportunity costs of conservation in eastern rainforests of Madagascar. </a:t>
            </a:r>
            <a:r>
              <a:rPr lang="en-US" sz="1350" kern="1200" dirty="0">
                <a:solidFill>
                  <a:srgbClr val="00B050"/>
                </a:solidFill>
                <a:ea typeface="+mn-ea"/>
                <a:cs typeface="+mn-cs"/>
              </a:rPr>
              <a:t>Scientific Data</a:t>
            </a:r>
            <a:r>
              <a:rPr lang="en-US" sz="1350" i="1" kern="1200" dirty="0">
                <a:solidFill>
                  <a:prstClr val="black"/>
                </a:solidFill>
                <a:ea typeface="+mn-ea"/>
                <a:cs typeface="+mn-cs"/>
              </a:rPr>
              <a:t>:</a:t>
            </a:r>
            <a:r>
              <a:rPr lang="fr-FR" sz="788" kern="1200" dirty="0">
                <a:solidFill>
                  <a:prstClr val="black"/>
                </a:solidFill>
                <a:ea typeface="+mn-ea"/>
                <a:cs typeface="+mn-cs"/>
                <a:hlinkClick r:id="rId6"/>
              </a:rPr>
              <a:t> https://doi.org/10.1038/sdata.2018.225</a:t>
            </a:r>
            <a:endParaRPr lang="en-US" sz="788" kern="1200" dirty="0">
              <a:solidFill>
                <a:prstClr val="black"/>
              </a:solidFill>
              <a:ea typeface="+mn-ea"/>
              <a:cs typeface="+mn-cs"/>
            </a:endParaRPr>
          </a:p>
          <a:p>
            <a:pPr marL="150912" indent="-150912" algn="just" defTabSz="342900">
              <a:spcBef>
                <a:spcPts val="300"/>
              </a:spcBef>
              <a:spcAft>
                <a:spcPts val="300"/>
              </a:spcAft>
              <a:buClrTx/>
              <a:buFont typeface="Wingdings" panose="05000000000000000000" pitchFamily="2" charset="2"/>
              <a:buChar char="Ø"/>
              <a:defRPr/>
            </a:pPr>
            <a:r>
              <a:rPr lang="en-US" sz="1350" kern="1200" dirty="0">
                <a:solidFill>
                  <a:prstClr val="black"/>
                </a:solidFill>
                <a:ea typeface="+mn-ea"/>
                <a:cs typeface="+mn-cs"/>
              </a:rPr>
              <a:t>World carbon pricing database: sources and methods. </a:t>
            </a:r>
            <a:r>
              <a:rPr lang="en-US" sz="1350" kern="1200" dirty="0">
                <a:solidFill>
                  <a:srgbClr val="00B050"/>
                </a:solidFill>
                <a:ea typeface="+mn-ea"/>
                <a:cs typeface="+mn-cs"/>
              </a:rPr>
              <a:t>Scientific Data:</a:t>
            </a:r>
            <a:r>
              <a:rPr lang="en-US" sz="1350" kern="1200" dirty="0">
                <a:solidFill>
                  <a:prstClr val="black"/>
                </a:solidFill>
                <a:ea typeface="+mn-ea"/>
                <a:cs typeface="+mn-cs"/>
              </a:rPr>
              <a:t> </a:t>
            </a:r>
            <a:r>
              <a:rPr lang="en-US" sz="788" kern="1200" dirty="0">
                <a:solidFill>
                  <a:prstClr val="black"/>
                </a:solidFill>
                <a:ea typeface="+mn-ea"/>
                <a:cs typeface="+mn-cs"/>
                <a:hlinkClick r:id="rId7"/>
              </a:rPr>
              <a:t>https://doi.org/10.1038/s41597-022-01659-x</a:t>
            </a:r>
            <a:r>
              <a:rPr lang="en-US" sz="788" kern="1200" dirty="0">
                <a:solidFill>
                  <a:prstClr val="black"/>
                </a:solidFill>
                <a:ea typeface="+mn-ea"/>
                <a:cs typeface="+mn-cs"/>
              </a:rPr>
              <a:t> </a:t>
            </a:r>
          </a:p>
          <a:p>
            <a:pPr marL="150912" indent="-150912" algn="just" defTabSz="342900">
              <a:spcBef>
                <a:spcPts val="300"/>
              </a:spcBef>
              <a:spcAft>
                <a:spcPts val="300"/>
              </a:spcAft>
              <a:buClrTx/>
              <a:buFont typeface="Wingdings" panose="05000000000000000000" pitchFamily="2" charset="2"/>
              <a:buChar char="Ø"/>
              <a:defRPr/>
            </a:pPr>
            <a:r>
              <a:rPr lang="en-US" sz="1350" kern="1200" dirty="0">
                <a:solidFill>
                  <a:prstClr val="black"/>
                </a:solidFill>
                <a:ea typeface="+mn-ea"/>
                <a:cs typeface="+mn-cs"/>
              </a:rPr>
              <a:t>An extensive data set on energy, economy, environmental pollution and institutional quality in the petroleum-reliant developing and transition economies. </a:t>
            </a:r>
            <a:r>
              <a:rPr lang="en-US" sz="1350" kern="1200" dirty="0">
                <a:solidFill>
                  <a:srgbClr val="00B050"/>
                </a:solidFill>
                <a:ea typeface="+mn-ea"/>
                <a:cs typeface="+mn-cs"/>
              </a:rPr>
              <a:t>Data in Brief</a:t>
            </a:r>
            <a:r>
              <a:rPr lang="en-US" sz="1350" kern="1200" dirty="0">
                <a:solidFill>
                  <a:prstClr val="black"/>
                </a:solidFill>
                <a:ea typeface="+mn-ea"/>
                <a:cs typeface="+mn-cs"/>
              </a:rPr>
              <a:t>: </a:t>
            </a:r>
            <a:r>
              <a:rPr lang="fr-FR" sz="788" kern="1200" dirty="0">
                <a:solidFill>
                  <a:prstClr val="black"/>
                </a:solidFill>
                <a:ea typeface="+mn-ea"/>
                <a:cs typeface="+mn-cs"/>
                <a:hlinkClick r:id="rId8" tooltip="Persistent link using digital object identifier"/>
              </a:rPr>
              <a:t>https://doi.org/10.1016/j.dib.2021.106766</a:t>
            </a:r>
            <a:endParaRPr lang="fr-FR" sz="788" kern="1200" dirty="0">
              <a:solidFill>
                <a:prstClr val="black"/>
              </a:solidFill>
              <a:ea typeface="+mn-ea"/>
              <a:cs typeface="+mn-cs"/>
            </a:endParaRPr>
          </a:p>
          <a:p>
            <a:pPr marL="160735" indent="-160735" defTabSz="514350">
              <a:spcBef>
                <a:spcPts val="300"/>
              </a:spcBef>
              <a:spcAft>
                <a:spcPts val="300"/>
              </a:spcAft>
              <a:buClrTx/>
              <a:buFont typeface="Wingdings" panose="05000000000000000000" pitchFamily="2" charset="2"/>
              <a:buChar char="Ø"/>
              <a:defRPr/>
            </a:pPr>
            <a:r>
              <a:rPr lang="en-US" sz="1350" kern="1200" dirty="0">
                <a:solidFill>
                  <a:prstClr val="black"/>
                </a:solidFill>
                <a:ea typeface="+mn-ea"/>
                <a:cs typeface="+mn-cs"/>
              </a:rPr>
              <a:t>The Household, Income and </a:t>
            </a:r>
            <a:r>
              <a:rPr lang="en-US" sz="1350" kern="1200" dirty="0" err="1">
                <a:solidFill>
                  <a:prstClr val="black"/>
                </a:solidFill>
                <a:ea typeface="+mn-ea"/>
                <a:cs typeface="+mn-cs"/>
              </a:rPr>
              <a:t>Labour</a:t>
            </a:r>
            <a:r>
              <a:rPr lang="en-US" sz="1350" kern="1200" dirty="0">
                <a:solidFill>
                  <a:prstClr val="black"/>
                </a:solidFill>
                <a:ea typeface="+mn-ea"/>
                <a:cs typeface="+mn-cs"/>
              </a:rPr>
              <a:t> Dynamics in Australia (HILDA) Survey. </a:t>
            </a:r>
            <a:r>
              <a:rPr lang="en-US" sz="1350" kern="1200" dirty="0">
                <a:solidFill>
                  <a:srgbClr val="00B050"/>
                </a:solidFill>
                <a:ea typeface="+mn-ea"/>
                <a:cs typeface="+mn-cs"/>
              </a:rPr>
              <a:t>Journal of Economics and Statistics</a:t>
            </a:r>
            <a:r>
              <a:rPr lang="de-DE" sz="1350" kern="1200" dirty="0">
                <a:solidFill>
                  <a:srgbClr val="00B050"/>
                </a:solidFill>
                <a:ea typeface="+mn-ea"/>
                <a:cs typeface="+mn-cs"/>
              </a:rPr>
              <a:t>: </a:t>
            </a:r>
            <a:r>
              <a:rPr lang="en-US" sz="788" kern="1200" dirty="0">
                <a:solidFill>
                  <a:prstClr val="black"/>
                </a:solidFill>
                <a:ea typeface="+mn-ea"/>
                <a:cs typeface="+mn-cs"/>
                <a:hlinkClick r:id="rId9"/>
              </a:rPr>
              <a:t>https://doi.org/10.1515/jbnst-2020-0029</a:t>
            </a:r>
            <a:r>
              <a:rPr lang="en-US" sz="788" kern="1200" dirty="0">
                <a:solidFill>
                  <a:prstClr val="black"/>
                </a:solidFill>
                <a:ea typeface="+mn-ea"/>
                <a:cs typeface="+mn-cs"/>
              </a:rPr>
              <a:t>.</a:t>
            </a:r>
          </a:p>
          <a:p>
            <a:pPr marL="150912" indent="-150912" algn="just" defTabSz="342900">
              <a:spcBef>
                <a:spcPts val="338"/>
              </a:spcBef>
              <a:spcAft>
                <a:spcPts val="338"/>
              </a:spcAft>
              <a:buClrTx/>
              <a:buFont typeface="Wingdings" panose="05000000000000000000" pitchFamily="2" charset="2"/>
              <a:buChar char="Ø"/>
              <a:defRPr/>
            </a:pPr>
            <a:endParaRPr lang="fr-FR" sz="788" kern="1200" dirty="0">
              <a:solidFill>
                <a:srgbClr val="0070C0"/>
              </a:solidFill>
              <a:ea typeface="+mn-ea"/>
              <a:cs typeface="+mn-cs"/>
            </a:endParaRPr>
          </a:p>
        </p:txBody>
      </p:sp>
      <p:pic>
        <p:nvPicPr>
          <p:cNvPr id="7" name="Image 6">
            <a:extLst>
              <a:ext uri="{FF2B5EF4-FFF2-40B4-BE49-F238E27FC236}">
                <a16:creationId xmlns:a16="http://schemas.microsoft.com/office/drawing/2014/main" id="{FF7FBA2E-E65E-400F-8DAB-BACE6A649FF3}"/>
              </a:ext>
            </a:extLst>
          </p:cNvPr>
          <p:cNvPicPr>
            <a:picLocks noChangeAspect="1"/>
          </p:cNvPicPr>
          <p:nvPr/>
        </p:nvPicPr>
        <p:blipFill>
          <a:blip r:embed="rId10"/>
          <a:stretch>
            <a:fillRect/>
          </a:stretch>
        </p:blipFill>
        <p:spPr>
          <a:xfrm>
            <a:off x="6129398" y="4833871"/>
            <a:ext cx="688321" cy="242477"/>
          </a:xfrm>
          <a:prstGeom prst="rect">
            <a:avLst/>
          </a:prstGeom>
        </p:spPr>
      </p:pic>
      <p:sp>
        <p:nvSpPr>
          <p:cNvPr id="8" name="Google Shape;105;p8">
            <a:extLst>
              <a:ext uri="{FF2B5EF4-FFF2-40B4-BE49-F238E27FC236}">
                <a16:creationId xmlns:a16="http://schemas.microsoft.com/office/drawing/2014/main" id="{1DBF941F-EC5E-4D1D-A230-7F897E8B127D}"/>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Exemples de </a:t>
            </a:r>
            <a:r>
              <a:rPr lang="fr-FR" i="1" dirty="0">
                <a:solidFill>
                  <a:prstClr val="black"/>
                </a:solidFill>
              </a:rPr>
              <a:t>Data papers </a:t>
            </a:r>
            <a:r>
              <a:rPr lang="fr-FR" dirty="0">
                <a:solidFill>
                  <a:prstClr val="black"/>
                </a:solidFill>
              </a:rPr>
              <a:t>publiés</a:t>
            </a:r>
          </a:p>
        </p:txBody>
      </p:sp>
      <p:sp>
        <p:nvSpPr>
          <p:cNvPr id="9" name="Rectangle 8">
            <a:extLst>
              <a:ext uri="{FF2B5EF4-FFF2-40B4-BE49-F238E27FC236}">
                <a16:creationId xmlns:a16="http://schemas.microsoft.com/office/drawing/2014/main" id="{67B7694D-CA4C-4446-B4AE-53990EB59CF6}"/>
              </a:ext>
            </a:extLst>
          </p:cNvPr>
          <p:cNvSpPr/>
          <p:nvPr/>
        </p:nvSpPr>
        <p:spPr>
          <a:xfrm>
            <a:off x="360000" y="828000"/>
            <a:ext cx="4683995" cy="400110"/>
          </a:xfrm>
          <a:prstGeom prst="rect">
            <a:avLst/>
          </a:prstGeom>
        </p:spPr>
        <p:txBody>
          <a:bodyPr wrap="square">
            <a:spAutoFit/>
          </a:bodyPr>
          <a:lstStyle/>
          <a:p>
            <a:pPr marL="257175" indent="-257175" defTabSz="257175">
              <a:spcBef>
                <a:spcPts val="675"/>
              </a:spcBef>
              <a:spcAft>
                <a:spcPts val="338"/>
              </a:spcAft>
              <a:buClr>
                <a:srgbClr val="E2007A"/>
              </a:buClr>
              <a:buFont typeface="Wingdings" panose="05000000000000000000" pitchFamily="2" charset="2"/>
              <a:buChar char="§"/>
              <a:defRPr/>
            </a:pPr>
            <a:r>
              <a:rPr lang="fr-FR" sz="2000" kern="1200" dirty="0">
                <a:solidFill>
                  <a:srgbClr val="0070C0"/>
                </a:solidFill>
                <a:ea typeface="+mn-ea"/>
                <a:cs typeface="+mn-cs"/>
              </a:rPr>
              <a:t>Economie</a:t>
            </a:r>
          </a:p>
        </p:txBody>
      </p:sp>
    </p:spTree>
    <p:extLst>
      <p:ext uri="{BB962C8B-B14F-4D97-AF65-F5344CB8AC3E}">
        <p14:creationId xmlns:p14="http://schemas.microsoft.com/office/powerpoint/2010/main" val="41198043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1D4A0F-AB43-4C46-8193-1C94687B69DB}"/>
              </a:ext>
            </a:extLst>
          </p:cNvPr>
          <p:cNvSpPr/>
          <p:nvPr/>
        </p:nvSpPr>
        <p:spPr>
          <a:xfrm>
            <a:off x="298682" y="1222094"/>
            <a:ext cx="6416443" cy="2468048"/>
          </a:xfrm>
          <a:prstGeom prst="rect">
            <a:avLst/>
          </a:prstGeom>
        </p:spPr>
        <p:txBody>
          <a:bodyPr wrap="square">
            <a:spAutoFit/>
          </a:bodyPr>
          <a:lstStyle/>
          <a:p>
            <a:pPr marL="150813" indent="-150813" defTabSz="685800">
              <a:spcBef>
                <a:spcPts val="450"/>
              </a:spcBef>
              <a:spcAft>
                <a:spcPts val="450"/>
              </a:spcAft>
              <a:buClrTx/>
              <a:buFont typeface="Wingdings" panose="05000000000000000000" pitchFamily="2" charset="2"/>
              <a:buChar char="Ø"/>
              <a:defRPr/>
            </a:pPr>
            <a:r>
              <a:rPr lang="en-US" sz="1350" kern="1200" dirty="0">
                <a:solidFill>
                  <a:prstClr val="black"/>
                </a:solidFill>
                <a:ea typeface="+mn-ea"/>
                <a:cs typeface="+mn-cs"/>
              </a:rPr>
              <a:t>Dataset on farmers’ perception of commodity futures market. </a:t>
            </a:r>
            <a:r>
              <a:rPr lang="en-US" sz="1350" kern="1200" dirty="0">
                <a:solidFill>
                  <a:srgbClr val="00B050"/>
                </a:solidFill>
                <a:ea typeface="+mn-ea"/>
                <a:cs typeface="Calibri" panose="020F0502020204030204" pitchFamily="34" charset="0"/>
              </a:rPr>
              <a:t>Data in Brief</a:t>
            </a:r>
            <a:r>
              <a:rPr lang="en-US" sz="1350" kern="1200" dirty="0">
                <a:solidFill>
                  <a:prstClr val="black"/>
                </a:solidFill>
                <a:ea typeface="+mn-ea"/>
                <a:cs typeface="Calibri" panose="020F0502020204030204" pitchFamily="34" charset="0"/>
              </a:rPr>
              <a:t>. 2022. </a:t>
            </a:r>
            <a:r>
              <a:rPr lang="en-US" sz="788" kern="1200" dirty="0">
                <a:solidFill>
                  <a:prstClr val="black"/>
                </a:solidFill>
                <a:ea typeface="+mn-ea"/>
                <a:cs typeface="Calibri" panose="020F0502020204030204" pitchFamily="34" charset="0"/>
                <a:hlinkClick r:id="rId3"/>
              </a:rPr>
              <a:t>https://doi.org/10.1016/j.dib.2022.108429</a:t>
            </a:r>
            <a:r>
              <a:rPr lang="en-US" sz="788" kern="1200" dirty="0">
                <a:solidFill>
                  <a:prstClr val="black"/>
                </a:solidFill>
                <a:ea typeface="+mn-ea"/>
                <a:cs typeface="Calibri" panose="020F0502020204030204" pitchFamily="34" charset="0"/>
              </a:rPr>
              <a:t> </a:t>
            </a:r>
            <a:endParaRPr lang="en-US" sz="788" kern="1200" dirty="0">
              <a:solidFill>
                <a:prstClr val="black"/>
              </a:solidFill>
              <a:ea typeface="+mn-ea"/>
              <a:cs typeface="+mn-cs"/>
            </a:endParaRPr>
          </a:p>
          <a:p>
            <a:pPr marL="150813" indent="-150813" algn="just" defTabSz="342900">
              <a:spcBef>
                <a:spcPts val="450"/>
              </a:spcBef>
              <a:spcAft>
                <a:spcPts val="450"/>
              </a:spcAft>
              <a:buClrTx/>
              <a:buFont typeface="Wingdings" panose="05000000000000000000" pitchFamily="2" charset="2"/>
              <a:buChar char="Ø"/>
              <a:defRPr/>
            </a:pPr>
            <a:r>
              <a:rPr lang="en-US" sz="1350" kern="1200" dirty="0">
                <a:solidFill>
                  <a:prstClr val="black"/>
                </a:solidFill>
                <a:ea typeface="+mn-ea"/>
                <a:cs typeface="Calibri" panose="020F0502020204030204" pitchFamily="34" charset="0"/>
              </a:rPr>
              <a:t>Survey data on income, food security, and dietary behavior among women and children from households of differing socio-economic status in urban and peri-urban areas of Nairobi, Kenya. </a:t>
            </a:r>
            <a:r>
              <a:rPr lang="en-US" sz="1350" kern="1200" dirty="0">
                <a:solidFill>
                  <a:srgbClr val="009900"/>
                </a:solidFill>
                <a:ea typeface="+mn-ea"/>
                <a:cs typeface="Calibri" panose="020F0502020204030204" pitchFamily="34" charset="0"/>
              </a:rPr>
              <a:t>Data in Brief </a:t>
            </a:r>
            <a:r>
              <a:rPr lang="en-US" sz="1350" kern="1200" dirty="0">
                <a:solidFill>
                  <a:prstClr val="black"/>
                </a:solidFill>
                <a:ea typeface="+mn-ea"/>
                <a:cs typeface="Calibri" panose="020F0502020204030204" pitchFamily="34" charset="0"/>
              </a:rPr>
              <a:t>:</a:t>
            </a:r>
            <a:r>
              <a:rPr lang="en-US" sz="1350" kern="1200" dirty="0">
                <a:solidFill>
                  <a:prstClr val="black"/>
                </a:solidFill>
                <a:latin typeface="Calibri" panose="020F0502020204030204" pitchFamily="34" charset="0"/>
                <a:ea typeface="+mn-ea"/>
                <a:cs typeface="Calibri" panose="020F0502020204030204" pitchFamily="34" charset="0"/>
              </a:rPr>
              <a:t> </a:t>
            </a:r>
            <a:r>
              <a:rPr lang="fr-FR" sz="900" kern="1200" dirty="0">
                <a:solidFill>
                  <a:prstClr val="black"/>
                </a:solidFill>
                <a:ea typeface="+mn-ea"/>
                <a:cs typeface="+mn-cs"/>
                <a:hlinkClick r:id="rId4" tooltip="Persistent link using digital object identifier"/>
              </a:rPr>
              <a:t>https://doi.org/10.1016/j.dib.2020.106542</a:t>
            </a:r>
            <a:endParaRPr lang="en-US" sz="900" kern="1200" dirty="0">
              <a:solidFill>
                <a:prstClr val="black"/>
              </a:solidFill>
              <a:latin typeface="Calibri" panose="020F0502020204030204" pitchFamily="34" charset="0"/>
              <a:ea typeface="+mn-ea"/>
              <a:cs typeface="Calibri" panose="020F0502020204030204" pitchFamily="34" charset="0"/>
            </a:endParaRPr>
          </a:p>
          <a:p>
            <a:pPr marL="150813" indent="-150813" algn="just" defTabSz="342900">
              <a:spcBef>
                <a:spcPts val="450"/>
              </a:spcBef>
              <a:spcAft>
                <a:spcPts val="450"/>
              </a:spcAft>
              <a:buClrTx/>
              <a:buFont typeface="Wingdings" panose="05000000000000000000" pitchFamily="2" charset="2"/>
              <a:buChar char="Ø"/>
              <a:defRPr/>
            </a:pPr>
            <a:r>
              <a:rPr lang="en-US" sz="1350" kern="1200" dirty="0">
                <a:solidFill>
                  <a:prstClr val="black"/>
                </a:solidFill>
                <a:ea typeface="+mn-ea"/>
                <a:cs typeface="+mn-cs"/>
              </a:rPr>
              <a:t>Using Crowd-Sourced Data to Explore Police-Related-Deaths in the United States (2000–2017): The Case of Fatal Encounters. </a:t>
            </a:r>
            <a:r>
              <a:rPr lang="en-US" sz="1350" kern="1200" dirty="0">
                <a:solidFill>
                  <a:srgbClr val="00B050"/>
                </a:solidFill>
                <a:ea typeface="+mn-ea"/>
                <a:cs typeface="+mn-cs"/>
              </a:rPr>
              <a:t>Open Health Data</a:t>
            </a:r>
            <a:r>
              <a:rPr lang="en-US" sz="1350" kern="1200" dirty="0">
                <a:solidFill>
                  <a:prstClr val="black"/>
                </a:solidFill>
                <a:ea typeface="+mn-ea"/>
                <a:cs typeface="+mn-cs"/>
              </a:rPr>
              <a:t>: </a:t>
            </a:r>
            <a:r>
              <a:rPr lang="en-US" sz="788" kern="1200" dirty="0">
                <a:solidFill>
                  <a:prstClr val="black"/>
                </a:solidFill>
                <a:ea typeface="+mn-ea"/>
                <a:cs typeface="+mn-cs"/>
                <a:hlinkClick r:id="rId5"/>
              </a:rPr>
              <a:t>http://doi.org/10.5334/ohd.30</a:t>
            </a:r>
            <a:endParaRPr lang="en-US" sz="788" kern="1200" dirty="0">
              <a:solidFill>
                <a:prstClr val="black"/>
              </a:solidFill>
              <a:ea typeface="+mn-ea"/>
              <a:cs typeface="+mn-cs"/>
            </a:endParaRPr>
          </a:p>
          <a:p>
            <a:pPr marL="150813" indent="-150813" algn="just" defTabSz="342900">
              <a:spcBef>
                <a:spcPts val="450"/>
              </a:spcBef>
              <a:spcAft>
                <a:spcPts val="450"/>
              </a:spcAft>
              <a:buClrTx/>
              <a:buFont typeface="Wingdings" panose="05000000000000000000" pitchFamily="2" charset="2"/>
              <a:buChar char="Ø"/>
              <a:defRPr/>
            </a:pPr>
            <a:r>
              <a:rPr lang="en-US" sz="1350" kern="1200" dirty="0">
                <a:solidFill>
                  <a:prstClr val="black"/>
                </a:solidFill>
                <a:ea typeface="+mn-ea"/>
                <a:cs typeface="+mn-cs"/>
              </a:rPr>
              <a:t>An integrated dataset for stakeholder perceptions of environmental change and instrumented measures of change. </a:t>
            </a:r>
            <a:r>
              <a:rPr lang="en-US" sz="1350" kern="1200" dirty="0">
                <a:solidFill>
                  <a:srgbClr val="00B050"/>
                </a:solidFill>
                <a:ea typeface="+mn-ea"/>
                <a:cs typeface="+mn-cs"/>
              </a:rPr>
              <a:t>Data in Brief</a:t>
            </a:r>
            <a:r>
              <a:rPr lang="en-US" sz="1350" kern="1200" dirty="0">
                <a:solidFill>
                  <a:prstClr val="black"/>
                </a:solidFill>
                <a:ea typeface="+mn-ea"/>
                <a:cs typeface="+mn-cs"/>
              </a:rPr>
              <a:t>: </a:t>
            </a:r>
            <a:r>
              <a:rPr lang="fr-FR" sz="788" kern="1200" dirty="0">
                <a:solidFill>
                  <a:prstClr val="black"/>
                </a:solidFill>
                <a:ea typeface="+mn-ea"/>
                <a:cs typeface="+mn-cs"/>
                <a:hlinkClick r:id="rId6" tooltip="Persistent link using digital object identifier"/>
              </a:rPr>
              <a:t>https://doi.org/10.1016/j.dib.2018.10.112</a:t>
            </a:r>
            <a:endParaRPr lang="en-US" sz="788" kern="1200" dirty="0">
              <a:solidFill>
                <a:prstClr val="black"/>
              </a:solidFill>
              <a:ea typeface="+mn-ea"/>
              <a:cs typeface="+mn-cs"/>
            </a:endParaRPr>
          </a:p>
        </p:txBody>
      </p:sp>
      <p:pic>
        <p:nvPicPr>
          <p:cNvPr id="7" name="Image 6">
            <a:extLst>
              <a:ext uri="{FF2B5EF4-FFF2-40B4-BE49-F238E27FC236}">
                <a16:creationId xmlns:a16="http://schemas.microsoft.com/office/drawing/2014/main" id="{B8C10F4F-E075-4A47-BD36-2B9FCB9A149B}"/>
              </a:ext>
            </a:extLst>
          </p:cNvPr>
          <p:cNvPicPr>
            <a:picLocks noChangeAspect="1"/>
          </p:cNvPicPr>
          <p:nvPr/>
        </p:nvPicPr>
        <p:blipFill>
          <a:blip r:embed="rId7"/>
          <a:stretch>
            <a:fillRect/>
          </a:stretch>
        </p:blipFill>
        <p:spPr>
          <a:xfrm>
            <a:off x="6129398" y="4833871"/>
            <a:ext cx="688321" cy="242477"/>
          </a:xfrm>
          <a:prstGeom prst="rect">
            <a:avLst/>
          </a:prstGeom>
        </p:spPr>
      </p:pic>
      <p:sp>
        <p:nvSpPr>
          <p:cNvPr id="8" name="Google Shape;105;p8">
            <a:extLst>
              <a:ext uri="{FF2B5EF4-FFF2-40B4-BE49-F238E27FC236}">
                <a16:creationId xmlns:a16="http://schemas.microsoft.com/office/drawing/2014/main" id="{8808F8DD-9D20-40F2-B769-5D50985B8CCB}"/>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Exemples de </a:t>
            </a:r>
            <a:r>
              <a:rPr lang="fr-FR" i="1" dirty="0">
                <a:solidFill>
                  <a:prstClr val="black"/>
                </a:solidFill>
              </a:rPr>
              <a:t>Data papers </a:t>
            </a:r>
            <a:r>
              <a:rPr lang="fr-FR" dirty="0">
                <a:solidFill>
                  <a:prstClr val="black"/>
                </a:solidFill>
              </a:rPr>
              <a:t>publiés</a:t>
            </a:r>
          </a:p>
        </p:txBody>
      </p:sp>
      <p:sp>
        <p:nvSpPr>
          <p:cNvPr id="9" name="Rectangle 8">
            <a:extLst>
              <a:ext uri="{FF2B5EF4-FFF2-40B4-BE49-F238E27FC236}">
                <a16:creationId xmlns:a16="http://schemas.microsoft.com/office/drawing/2014/main" id="{5511226E-DAD5-4A8A-9C17-04AD466B81D4}"/>
              </a:ext>
            </a:extLst>
          </p:cNvPr>
          <p:cNvSpPr/>
          <p:nvPr/>
        </p:nvSpPr>
        <p:spPr>
          <a:xfrm>
            <a:off x="360000" y="828000"/>
            <a:ext cx="4683995" cy="400110"/>
          </a:xfrm>
          <a:prstGeom prst="rect">
            <a:avLst/>
          </a:prstGeom>
        </p:spPr>
        <p:txBody>
          <a:bodyPr wrap="square">
            <a:spAutoFit/>
          </a:bodyPr>
          <a:lstStyle/>
          <a:p>
            <a:pPr marL="257175" indent="-257175" defTabSz="257175">
              <a:spcBef>
                <a:spcPts val="675"/>
              </a:spcBef>
              <a:spcAft>
                <a:spcPts val="338"/>
              </a:spcAft>
              <a:buClr>
                <a:srgbClr val="E2007A"/>
              </a:buClr>
              <a:buFont typeface="Wingdings" panose="05000000000000000000" pitchFamily="2" charset="2"/>
              <a:buChar char="§"/>
              <a:defRPr/>
            </a:pPr>
            <a:r>
              <a:rPr lang="fr-FR" sz="2000" kern="1200" dirty="0">
                <a:solidFill>
                  <a:srgbClr val="0070C0"/>
                </a:solidFill>
                <a:ea typeface="+mn-ea"/>
                <a:cs typeface="+mn-cs"/>
              </a:rPr>
              <a:t>Sciences humaine et sociale</a:t>
            </a:r>
          </a:p>
        </p:txBody>
      </p:sp>
      <p:sp>
        <p:nvSpPr>
          <p:cNvPr id="10" name="Rectangle 9">
            <a:extLst>
              <a:ext uri="{FF2B5EF4-FFF2-40B4-BE49-F238E27FC236}">
                <a16:creationId xmlns:a16="http://schemas.microsoft.com/office/drawing/2014/main" id="{C9845838-87DA-4A54-A328-190E14164C76}"/>
              </a:ext>
            </a:extLst>
          </p:cNvPr>
          <p:cNvSpPr/>
          <p:nvPr/>
        </p:nvSpPr>
        <p:spPr>
          <a:xfrm>
            <a:off x="298682" y="3810458"/>
            <a:ext cx="6416443" cy="507831"/>
          </a:xfrm>
          <a:prstGeom prst="rect">
            <a:avLst/>
          </a:prstGeom>
        </p:spPr>
        <p:txBody>
          <a:bodyPr wrap="square">
            <a:spAutoFit/>
          </a:bodyPr>
          <a:lstStyle/>
          <a:p>
            <a:pPr marL="180975" marR="0" lvl="0" indent="-180975" algn="l" defTabSz="342892" rtl="0" eaLnBrk="1" fontAlgn="auto" latinLnBrk="0" hangingPunct="1">
              <a:spcBef>
                <a:spcPts val="0"/>
              </a:spcBef>
              <a:spcAft>
                <a:spcPts val="0"/>
              </a:spcAft>
              <a:buClrTx/>
              <a:buSzTx/>
              <a:buFont typeface="Wingdings" panose="05000000000000000000" pitchFamily="2" charset="2"/>
              <a:buChar char="Ø"/>
              <a:tabLst/>
              <a:defRPr/>
            </a:pPr>
            <a:r>
              <a:rPr kumimoji="0" lang="fr-FR" sz="1350" b="0" i="0" u="none" strike="noStrike" kern="1200" cap="none" spc="0" normalizeH="0" baseline="0" noProof="0" dirty="0">
                <a:ln>
                  <a:noFill/>
                </a:ln>
                <a:solidFill>
                  <a:prstClr val="black"/>
                </a:solidFill>
                <a:effectLst/>
                <a:uLnTx/>
                <a:uFillTx/>
                <a:latin typeface="Arial"/>
                <a:ea typeface="+mn-ea"/>
                <a:cs typeface="Arial"/>
                <a:sym typeface="Arial"/>
              </a:rPr>
              <a:t>Voir aussi les exemples de </a:t>
            </a:r>
            <a:r>
              <a:rPr kumimoji="0" lang="fr-FR" sz="1350" b="0" i="1" u="none" strike="noStrike" kern="1200" cap="none" spc="0" normalizeH="0" baseline="0" noProof="0" dirty="0">
                <a:ln>
                  <a:noFill/>
                </a:ln>
                <a:solidFill>
                  <a:prstClr val="black"/>
                </a:solidFill>
                <a:effectLst/>
                <a:uLnTx/>
                <a:uFillTx/>
                <a:latin typeface="Arial"/>
                <a:ea typeface="+mn-ea"/>
                <a:cs typeface="Arial"/>
                <a:sym typeface="Arial"/>
              </a:rPr>
              <a:t>Data papers publiés dans </a:t>
            </a:r>
            <a:r>
              <a:rPr kumimoji="0" lang="en-US" sz="1350" b="0" i="0" u="none" strike="noStrike" kern="0" cap="none" spc="0" normalizeH="0" baseline="0" noProof="0" dirty="0">
                <a:ln>
                  <a:noFill/>
                </a:ln>
                <a:solidFill>
                  <a:srgbClr val="00B050"/>
                </a:solidFill>
                <a:effectLst/>
                <a:uLnTx/>
                <a:uFillTx/>
                <a:latin typeface="Arial"/>
                <a:cs typeface="Arial"/>
                <a:sym typeface="Arial"/>
              </a:rPr>
              <a:t>Journal of Open Humanities Data</a:t>
            </a:r>
            <a:r>
              <a:rPr kumimoji="0" lang="fr-FR" sz="1350" b="0" i="0" u="none" strike="noStrike" kern="1200" cap="none" spc="0" normalizeH="0" baseline="0" noProof="0" dirty="0">
                <a:ln>
                  <a:noFill/>
                </a:ln>
                <a:solidFill>
                  <a:prstClr val="black"/>
                </a:solidFill>
                <a:effectLst/>
                <a:uLnTx/>
                <a:uFillTx/>
                <a:latin typeface="Arial"/>
                <a:ea typeface="+mn-ea"/>
                <a:cs typeface="Arial"/>
                <a:sym typeface="Arial"/>
              </a:rPr>
              <a:t> : </a:t>
            </a:r>
            <a:r>
              <a:rPr kumimoji="0" lang="fr-FR" sz="1000" b="0" i="0" u="none" strike="noStrike" kern="1200" cap="none" spc="0" normalizeH="0" baseline="0" noProof="0" dirty="0">
                <a:ln>
                  <a:noFill/>
                </a:ln>
                <a:solidFill>
                  <a:prstClr val="black"/>
                </a:solidFill>
                <a:effectLst/>
                <a:uLnTx/>
                <a:uFillTx/>
                <a:latin typeface="Arial"/>
                <a:ea typeface="+mn-ea"/>
                <a:cs typeface="Arial"/>
                <a:sym typeface="Arial"/>
                <a:hlinkClick r:id="rId8"/>
              </a:rPr>
              <a:t>https://openhumanitiesdata.metajnl.com/articles?section=1</a:t>
            </a:r>
            <a:r>
              <a:rPr kumimoji="0" lang="fr-FR" sz="1000" b="0" i="0" u="none" strike="noStrike" kern="1200" cap="none" spc="0" normalizeH="0" baseline="0" noProof="0" dirty="0">
                <a:ln>
                  <a:noFill/>
                </a:ln>
                <a:solidFill>
                  <a:prstClr val="black"/>
                </a:solidFill>
                <a:effectLst/>
                <a:uLnTx/>
                <a:uFillTx/>
                <a:latin typeface="Arial"/>
                <a:ea typeface="+mn-ea"/>
                <a:cs typeface="Arial"/>
                <a:sym typeface="Arial"/>
              </a:rPr>
              <a:t>  </a:t>
            </a:r>
          </a:p>
        </p:txBody>
      </p:sp>
    </p:spTree>
    <p:extLst>
      <p:ext uri="{BB962C8B-B14F-4D97-AF65-F5344CB8AC3E}">
        <p14:creationId xmlns:p14="http://schemas.microsoft.com/office/powerpoint/2010/main" val="27980213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1D4A0F-AB43-4C46-8193-1C94687B69DB}"/>
              </a:ext>
            </a:extLst>
          </p:cNvPr>
          <p:cNvSpPr/>
          <p:nvPr/>
        </p:nvSpPr>
        <p:spPr>
          <a:xfrm>
            <a:off x="276602" y="1178281"/>
            <a:ext cx="6581397" cy="3745321"/>
          </a:xfrm>
          <a:prstGeom prst="rect">
            <a:avLst/>
          </a:prstGeom>
        </p:spPr>
        <p:txBody>
          <a:bodyPr wrap="square">
            <a:spAutoFit/>
          </a:bodyPr>
          <a:lstStyle/>
          <a:p>
            <a:pPr marL="160735" indent="-160735" defTabSz="342900">
              <a:spcBef>
                <a:spcPts val="300"/>
              </a:spcBef>
              <a:buClrTx/>
              <a:buFont typeface="Wingdings" panose="05000000000000000000" pitchFamily="2" charset="2"/>
              <a:buChar char="Ø"/>
            </a:pPr>
            <a:r>
              <a:rPr lang="fr-FR" dirty="0"/>
              <a:t>Les communes nouvelles françaises (2012-2022) : une méthode pour l’analyse de données à l’échelon municipal selon des limites évolutives. </a:t>
            </a:r>
            <a:r>
              <a:rPr lang="fr-FR" dirty="0" err="1">
                <a:solidFill>
                  <a:srgbClr val="00B050"/>
                </a:solidFill>
              </a:rPr>
              <a:t>Cybergeo</a:t>
            </a:r>
            <a:r>
              <a:rPr lang="fr-FR" dirty="0"/>
              <a:t>. </a:t>
            </a:r>
            <a:r>
              <a:rPr lang="fr-FR" sz="800" dirty="0">
                <a:hlinkClick r:id="rId3"/>
              </a:rPr>
              <a:t>https://doi.org/10.4000/cybergeo.39387</a:t>
            </a:r>
            <a:endParaRPr lang="fr-FR" sz="800" dirty="0"/>
          </a:p>
          <a:p>
            <a:pPr marL="160735" indent="-160735" defTabSz="342900">
              <a:spcBef>
                <a:spcPts val="300"/>
              </a:spcBef>
              <a:buClrTx/>
              <a:buFont typeface="Wingdings" panose="05000000000000000000" pitchFamily="2" charset="2"/>
              <a:buChar char="Ø"/>
            </a:pPr>
            <a:r>
              <a:rPr lang="fr-FR" sz="1350" kern="1200" dirty="0">
                <a:solidFill>
                  <a:prstClr val="black"/>
                </a:solidFill>
                <a:ea typeface="+mn-ea"/>
                <a:cs typeface="+mn-cs"/>
              </a:rPr>
              <a:t>Une base de données pour étudier vingt années de dynamiques du marché immobilier résidentiel en Île-de-France. </a:t>
            </a:r>
            <a:r>
              <a:rPr lang="fr-FR" sz="1350" i="1" kern="1200" dirty="0" err="1">
                <a:solidFill>
                  <a:srgbClr val="00B050"/>
                </a:solidFill>
                <a:ea typeface="+mn-ea"/>
                <a:cs typeface="+mn-cs"/>
              </a:rPr>
              <a:t>Cybergeo</a:t>
            </a:r>
            <a:r>
              <a:rPr lang="fr-FR" sz="1350" kern="1200" dirty="0">
                <a:solidFill>
                  <a:prstClr val="black"/>
                </a:solidFill>
                <a:ea typeface="+mn-ea"/>
                <a:cs typeface="+mn-cs"/>
              </a:rPr>
              <a:t>. </a:t>
            </a:r>
            <a:r>
              <a:rPr lang="fr-FR" sz="825" kern="1200" dirty="0">
                <a:solidFill>
                  <a:prstClr val="black"/>
                </a:solidFill>
                <a:ea typeface="+mn-ea"/>
                <a:cs typeface="+mn-cs"/>
                <a:hlinkClick r:id="rId4"/>
              </a:rPr>
              <a:t>https://doi.org/10.4000/cybergeo.37430</a:t>
            </a:r>
            <a:endParaRPr lang="fr-FR" sz="825" kern="1200" dirty="0">
              <a:solidFill>
                <a:prstClr val="black"/>
              </a:solidFill>
              <a:ea typeface="+mn-ea"/>
              <a:cs typeface="+mn-cs"/>
            </a:endParaRPr>
          </a:p>
          <a:p>
            <a:pPr marL="160735" indent="-160735" defTabSz="342900">
              <a:spcBef>
                <a:spcPts val="300"/>
              </a:spcBef>
              <a:buClrTx/>
              <a:buFont typeface="Wingdings" panose="05000000000000000000" pitchFamily="2" charset="2"/>
              <a:buChar char="Ø"/>
            </a:pPr>
            <a:r>
              <a:rPr lang="fr-FR" sz="1350" kern="1200" dirty="0">
                <a:solidFill>
                  <a:prstClr val="black"/>
                </a:solidFill>
                <a:ea typeface="+mn-ea"/>
                <a:cs typeface="+mn-cs"/>
              </a:rPr>
              <a:t>Les déterminants naturels et politiques des AOC viticoles de Côte-d’Or. </a:t>
            </a:r>
            <a:r>
              <a:rPr lang="fr-FR" sz="1350" kern="1200" dirty="0" err="1">
                <a:solidFill>
                  <a:srgbClr val="00B050"/>
                </a:solidFill>
                <a:ea typeface="+mn-ea"/>
                <a:cs typeface="+mn-cs"/>
              </a:rPr>
              <a:t>Cybergeo</a:t>
            </a:r>
            <a:r>
              <a:rPr lang="fr-FR" sz="1350" kern="1200" dirty="0">
                <a:solidFill>
                  <a:srgbClr val="00B050"/>
                </a:solidFill>
                <a:ea typeface="+mn-ea"/>
                <a:cs typeface="+mn-cs"/>
              </a:rPr>
              <a:t>. </a:t>
            </a:r>
            <a:r>
              <a:rPr lang="fr-FR" sz="788" kern="1200" dirty="0">
                <a:solidFill>
                  <a:prstClr val="black"/>
                </a:solidFill>
                <a:ea typeface="+mn-ea"/>
                <a:cs typeface="+mn-cs"/>
                <a:hlinkClick r:id="rId5"/>
              </a:rPr>
              <a:t>https://doi.org/10.4000/cybergeo.36443</a:t>
            </a:r>
            <a:endParaRPr lang="fr-FR" sz="788" kern="1200" dirty="0">
              <a:solidFill>
                <a:prstClr val="black"/>
              </a:solidFill>
              <a:ea typeface="+mn-ea"/>
              <a:cs typeface="+mn-cs"/>
            </a:endParaRPr>
          </a:p>
          <a:p>
            <a:pPr marL="199133" indent="-160735" defTabSz="342900">
              <a:spcBef>
                <a:spcPts val="300"/>
              </a:spcBef>
              <a:buClrTx/>
              <a:buFont typeface="Wingdings" panose="05000000000000000000" pitchFamily="2" charset="2"/>
              <a:buChar char="Ø"/>
            </a:pPr>
            <a:r>
              <a:rPr lang="fr-FR" sz="1350" kern="1200" dirty="0">
                <a:solidFill>
                  <a:prstClr val="black"/>
                </a:solidFill>
                <a:ea typeface="+mn-ea"/>
                <a:cs typeface="+mn-cs"/>
              </a:rPr>
              <a:t>Données d’enquêtes socioéconomiques sur les ménages agricoles dans les pays du Sud.</a:t>
            </a:r>
            <a:r>
              <a:rPr lang="fr-FR" sz="1350" kern="1200" dirty="0">
                <a:solidFill>
                  <a:srgbClr val="00B050"/>
                </a:solidFill>
                <a:ea typeface="+mn-ea"/>
                <a:cs typeface="+mn-cs"/>
              </a:rPr>
              <a:t> Cahiers Agricultures</a:t>
            </a:r>
            <a:r>
              <a:rPr lang="fr-FR" sz="1350" kern="1200" dirty="0">
                <a:solidFill>
                  <a:prstClr val="black"/>
                </a:solidFill>
                <a:ea typeface="+mn-ea"/>
                <a:cs typeface="+mn-cs"/>
              </a:rPr>
              <a:t>. Numéro thématique contenant 4 </a:t>
            </a:r>
            <a:r>
              <a:rPr lang="fr-FR" sz="1350" i="1" kern="1200" dirty="0">
                <a:solidFill>
                  <a:prstClr val="black"/>
                </a:solidFill>
                <a:ea typeface="+mn-ea"/>
                <a:cs typeface="+mn-cs"/>
              </a:rPr>
              <a:t>Data paper.  </a:t>
            </a:r>
            <a:r>
              <a:rPr lang="fr-FR" sz="750" kern="1200" dirty="0">
                <a:solidFill>
                  <a:prstClr val="black"/>
                </a:solidFill>
                <a:ea typeface="+mn-ea"/>
                <a:cs typeface="+mn-cs"/>
                <a:hlinkClick r:id="rId6"/>
              </a:rPr>
              <a:t>https://www.cahiersagricultures.fr/fr/component/toc/?task=topic&amp;id=889</a:t>
            </a:r>
            <a:r>
              <a:rPr lang="fr-FR" sz="750" kern="1200" dirty="0">
                <a:solidFill>
                  <a:prstClr val="black"/>
                </a:solidFill>
                <a:ea typeface="+mn-ea"/>
                <a:cs typeface="+mn-cs"/>
              </a:rPr>
              <a:t> </a:t>
            </a:r>
          </a:p>
          <a:p>
            <a:pPr marL="359867" indent="-160735" defTabSz="342900">
              <a:spcBef>
                <a:spcPts val="300"/>
              </a:spcBef>
              <a:buClrTx/>
              <a:buFont typeface="Arial" panose="020B0604020202020204" pitchFamily="34" charset="0"/>
              <a:buChar char="•"/>
            </a:pPr>
            <a:r>
              <a:rPr lang="fr-FR" sz="1100" kern="1200" dirty="0">
                <a:solidFill>
                  <a:srgbClr val="0070C0"/>
                </a:solidFill>
                <a:ea typeface="+mn-ea"/>
                <a:cs typeface="+mn-cs"/>
                <a:hlinkClick r:id="rId7" tooltip="Vous avez accès au texte intégral">
                  <a:extLst>
                    <a:ext uri="{A12FA001-AC4F-418D-AE19-62706E023703}">
                      <ahyp:hlinkClr xmlns:ahyp="http://schemas.microsoft.com/office/drawing/2018/hyperlinkcolor" val="tx"/>
                    </a:ext>
                  </a:extLst>
                </a:hlinkClick>
              </a:rPr>
              <a:t>Enquêtes sur la consommation, la perception et les utilisations de l’huile de palme rouge chez les ménagères et restauratrices de Yaoundé, Cameroun</a:t>
            </a:r>
            <a:endParaRPr lang="fr-FR" sz="1100" kern="1200" dirty="0">
              <a:solidFill>
                <a:srgbClr val="0070C0"/>
              </a:solidFill>
              <a:ea typeface="+mn-ea"/>
              <a:cs typeface="+mn-cs"/>
            </a:endParaRPr>
          </a:p>
          <a:p>
            <a:pPr marL="359867" indent="-160735" defTabSz="342900">
              <a:spcBef>
                <a:spcPts val="450"/>
              </a:spcBef>
              <a:buClrTx/>
              <a:buFont typeface="Arial" panose="020B0604020202020204" pitchFamily="34" charset="0"/>
              <a:buChar char="•"/>
            </a:pPr>
            <a:r>
              <a:rPr lang="fr-FR" sz="1100" kern="1200" dirty="0">
                <a:solidFill>
                  <a:srgbClr val="0070C0"/>
                </a:solidFill>
                <a:ea typeface="+mn-ea"/>
                <a:cs typeface="+mn-cs"/>
                <a:hlinkClick r:id="rId8" tooltip="Vous avez accès au texte intégral">
                  <a:extLst>
                    <a:ext uri="{A12FA001-AC4F-418D-AE19-62706E023703}">
                      <ahyp:hlinkClr xmlns:ahyp="http://schemas.microsoft.com/office/drawing/2018/hyperlinkcolor" val="tx"/>
                    </a:ext>
                  </a:extLst>
                </a:hlinkClick>
              </a:rPr>
              <a:t>Explorer les liens entre agriculture, migration et sécurité alimentaire : une enquête auprès de ménages agricoles diversifiés et </a:t>
            </a:r>
            <a:r>
              <a:rPr lang="fr-FR" sz="1100" kern="1200" dirty="0" err="1">
                <a:solidFill>
                  <a:srgbClr val="0070C0"/>
                </a:solidFill>
                <a:ea typeface="+mn-ea"/>
                <a:cs typeface="+mn-cs"/>
                <a:hlinkClick r:id="rId8" tooltip="Vous avez accès au texte intégral">
                  <a:extLst>
                    <a:ext uri="{A12FA001-AC4F-418D-AE19-62706E023703}">
                      <ahyp:hlinkClr xmlns:ahyp="http://schemas.microsoft.com/office/drawing/2018/hyperlinkcolor" val="tx"/>
                    </a:ext>
                  </a:extLst>
                </a:hlinkClick>
              </a:rPr>
              <a:t>multilocalisés</a:t>
            </a:r>
            <a:r>
              <a:rPr lang="fr-FR" sz="1100" kern="1200" dirty="0">
                <a:solidFill>
                  <a:srgbClr val="0070C0"/>
                </a:solidFill>
                <a:ea typeface="+mn-ea"/>
                <a:cs typeface="+mn-cs"/>
                <a:hlinkClick r:id="rId8" tooltip="Vous avez accès au texte intégral">
                  <a:extLst>
                    <a:ext uri="{A12FA001-AC4F-418D-AE19-62706E023703}">
                      <ahyp:hlinkClr xmlns:ahyp="http://schemas.microsoft.com/office/drawing/2018/hyperlinkcolor" val="tx"/>
                    </a:ext>
                  </a:extLst>
                </a:hlinkClick>
              </a:rPr>
              <a:t> du nord-ouest du Nicaragua</a:t>
            </a:r>
            <a:endParaRPr lang="fr-FR" sz="1100" kern="1200" dirty="0">
              <a:solidFill>
                <a:srgbClr val="0070C0"/>
              </a:solidFill>
              <a:ea typeface="+mn-ea"/>
              <a:cs typeface="+mn-cs"/>
            </a:endParaRPr>
          </a:p>
          <a:p>
            <a:pPr marL="359867" indent="-160735" defTabSz="342900">
              <a:spcBef>
                <a:spcPts val="450"/>
              </a:spcBef>
              <a:buClrTx/>
              <a:buFont typeface="Arial" panose="020B0604020202020204" pitchFamily="34" charset="0"/>
              <a:buChar char="•"/>
            </a:pPr>
            <a:r>
              <a:rPr lang="fr-FR" sz="1100" kern="1200" dirty="0">
                <a:solidFill>
                  <a:srgbClr val="0070C0"/>
                </a:solidFill>
                <a:ea typeface="+mn-ea"/>
                <a:cs typeface="+mn-cs"/>
                <a:hlinkClick r:id="rId9" tooltip="Vous avez accès au texte intégral">
                  <a:extLst>
                    <a:ext uri="{A12FA001-AC4F-418D-AE19-62706E023703}">
                      <ahyp:hlinkClr xmlns:ahyp="http://schemas.microsoft.com/office/drawing/2018/hyperlinkcolor" val="tx"/>
                    </a:ext>
                  </a:extLst>
                </a:hlinkClick>
              </a:rPr>
              <a:t>L’informel et le non-marchand dans les systèmes d’activités : enquête représentative sur les ménages kanak en tribus de Nouvelle-Calédonie</a:t>
            </a:r>
            <a:endParaRPr lang="fr-FR" sz="1100" kern="1200" dirty="0">
              <a:solidFill>
                <a:srgbClr val="0070C0"/>
              </a:solidFill>
              <a:ea typeface="+mn-ea"/>
              <a:cs typeface="+mn-cs"/>
            </a:endParaRPr>
          </a:p>
          <a:p>
            <a:pPr marL="359867" indent="-160735" defTabSz="342900">
              <a:spcBef>
                <a:spcPts val="450"/>
              </a:spcBef>
              <a:buClrTx/>
              <a:buFont typeface="Arial" panose="020B0604020202020204" pitchFamily="34" charset="0"/>
              <a:buChar char="•"/>
            </a:pPr>
            <a:r>
              <a:rPr lang="fr-FR" sz="1100" kern="1200" dirty="0">
                <a:solidFill>
                  <a:srgbClr val="0070C0"/>
                </a:solidFill>
                <a:ea typeface="+mn-ea"/>
                <a:cs typeface="+mn-cs"/>
                <a:hlinkClick r:id="rId10" tooltip="Vous avez accès au texte intégral">
                  <a:extLst>
                    <a:ext uri="{A12FA001-AC4F-418D-AE19-62706E023703}">
                      <ahyp:hlinkClr xmlns:ahyp="http://schemas.microsoft.com/office/drawing/2018/hyperlinkcolor" val="tx"/>
                    </a:ext>
                  </a:extLst>
                </a:hlinkClick>
              </a:rPr>
              <a:t>Explorer les liens entre agriculture et sécurité alimentaire : une enquête auprès des femmes du gouvernorat de Sidi-Bouzid en Tunisie</a:t>
            </a:r>
            <a:endParaRPr lang="fr-FR" sz="1100" kern="1200" dirty="0">
              <a:solidFill>
                <a:srgbClr val="0070C0"/>
              </a:solidFill>
              <a:ea typeface="+mn-ea"/>
              <a:cs typeface="+mn-cs"/>
            </a:endParaRPr>
          </a:p>
        </p:txBody>
      </p:sp>
      <p:pic>
        <p:nvPicPr>
          <p:cNvPr id="7" name="Image 6">
            <a:extLst>
              <a:ext uri="{FF2B5EF4-FFF2-40B4-BE49-F238E27FC236}">
                <a16:creationId xmlns:a16="http://schemas.microsoft.com/office/drawing/2014/main" id="{0485B1F1-998C-4116-8D10-FCAD33004086}"/>
              </a:ext>
            </a:extLst>
          </p:cNvPr>
          <p:cNvPicPr>
            <a:picLocks noChangeAspect="1"/>
          </p:cNvPicPr>
          <p:nvPr/>
        </p:nvPicPr>
        <p:blipFill>
          <a:blip r:embed="rId11"/>
          <a:stretch>
            <a:fillRect/>
          </a:stretch>
        </p:blipFill>
        <p:spPr>
          <a:xfrm>
            <a:off x="6129398" y="4833871"/>
            <a:ext cx="688321" cy="242477"/>
          </a:xfrm>
          <a:prstGeom prst="rect">
            <a:avLst/>
          </a:prstGeom>
        </p:spPr>
      </p:pic>
      <p:sp>
        <p:nvSpPr>
          <p:cNvPr id="8" name="Google Shape;105;p8">
            <a:extLst>
              <a:ext uri="{FF2B5EF4-FFF2-40B4-BE49-F238E27FC236}">
                <a16:creationId xmlns:a16="http://schemas.microsoft.com/office/drawing/2014/main" id="{DC73C2F3-4298-4793-ABE9-C257B98D6F63}"/>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Exemples de </a:t>
            </a:r>
            <a:r>
              <a:rPr lang="fr-FR" i="1" dirty="0">
                <a:solidFill>
                  <a:prstClr val="black"/>
                </a:solidFill>
              </a:rPr>
              <a:t>Data papers </a:t>
            </a:r>
            <a:r>
              <a:rPr lang="fr-FR" dirty="0">
                <a:solidFill>
                  <a:prstClr val="black"/>
                </a:solidFill>
              </a:rPr>
              <a:t>publiés</a:t>
            </a:r>
          </a:p>
        </p:txBody>
      </p:sp>
      <p:sp>
        <p:nvSpPr>
          <p:cNvPr id="9" name="Rectangle 8">
            <a:extLst>
              <a:ext uri="{FF2B5EF4-FFF2-40B4-BE49-F238E27FC236}">
                <a16:creationId xmlns:a16="http://schemas.microsoft.com/office/drawing/2014/main" id="{ED2C6FA1-9E40-4858-8EA3-BF441CE07E15}"/>
              </a:ext>
            </a:extLst>
          </p:cNvPr>
          <p:cNvSpPr/>
          <p:nvPr/>
        </p:nvSpPr>
        <p:spPr>
          <a:xfrm>
            <a:off x="360000" y="828000"/>
            <a:ext cx="4683995" cy="400110"/>
          </a:xfrm>
          <a:prstGeom prst="rect">
            <a:avLst/>
          </a:prstGeom>
        </p:spPr>
        <p:txBody>
          <a:bodyPr wrap="square">
            <a:spAutoFit/>
          </a:bodyPr>
          <a:lstStyle/>
          <a:p>
            <a:pPr marL="257175" indent="-257175" defTabSz="257175">
              <a:spcBef>
                <a:spcPts val="675"/>
              </a:spcBef>
              <a:spcAft>
                <a:spcPts val="338"/>
              </a:spcAft>
              <a:buClr>
                <a:srgbClr val="E2007A"/>
              </a:buClr>
              <a:buFont typeface="Wingdings" panose="05000000000000000000" pitchFamily="2" charset="2"/>
              <a:buChar char="§"/>
              <a:defRPr/>
            </a:pPr>
            <a:r>
              <a:rPr lang="fr-FR" sz="2000" kern="1200" dirty="0">
                <a:solidFill>
                  <a:srgbClr val="0070C0"/>
                </a:solidFill>
                <a:ea typeface="+mn-ea"/>
                <a:cs typeface="+mn-cs"/>
              </a:rPr>
              <a:t>En français</a:t>
            </a:r>
          </a:p>
        </p:txBody>
      </p:sp>
    </p:spTree>
    <p:extLst>
      <p:ext uri="{BB962C8B-B14F-4D97-AF65-F5344CB8AC3E}">
        <p14:creationId xmlns:p14="http://schemas.microsoft.com/office/powerpoint/2010/main" val="1098216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E1D6CC-63F3-4F46-9F11-48C72636BC84}"/>
              </a:ext>
            </a:extLst>
          </p:cNvPr>
          <p:cNvSpPr/>
          <p:nvPr/>
        </p:nvSpPr>
        <p:spPr>
          <a:xfrm>
            <a:off x="360000" y="900000"/>
            <a:ext cx="6334311" cy="1015663"/>
          </a:xfrm>
          <a:prstGeom prst="rect">
            <a:avLst/>
          </a:prstGeom>
        </p:spPr>
        <p:txBody>
          <a:bodyPr wrap="square">
            <a:spAutoFit/>
          </a:bodyPr>
          <a:lstStyle/>
          <a:p>
            <a:pPr marL="269075" lvl="0" indent="-269075" defTabSz="342892">
              <a:spcBef>
                <a:spcPts val="600"/>
              </a:spcBef>
              <a:buClr>
                <a:srgbClr val="E2007A">
                  <a:lumMod val="60000"/>
                  <a:lumOff val="40000"/>
                </a:srgbClr>
              </a:buClr>
              <a:buFont typeface="Wingdings" panose="05000000000000000000" pitchFamily="2" charset="2"/>
              <a:buChar char="§"/>
              <a:tabLst>
                <a:tab pos="271457" algn="l"/>
              </a:tabLst>
              <a:defRPr/>
            </a:pPr>
            <a:r>
              <a:rPr lang="fr-FR" sz="2000" kern="1200" dirty="0">
                <a:solidFill>
                  <a:prstClr val="black"/>
                </a:solidFill>
                <a:ea typeface="+mn-ea"/>
              </a:rPr>
              <a:t>Publier un </a:t>
            </a:r>
            <a:r>
              <a:rPr lang="fr-FR" sz="2000" i="1" kern="1200" dirty="0">
                <a:solidFill>
                  <a:prstClr val="black"/>
                </a:solidFill>
                <a:ea typeface="+mn-ea"/>
              </a:rPr>
              <a:t>Data paper </a:t>
            </a:r>
            <a:r>
              <a:rPr lang="fr-FR" sz="2000" kern="1200" dirty="0">
                <a:solidFill>
                  <a:prstClr val="black"/>
                </a:solidFill>
                <a:ea typeface="+mn-ea"/>
              </a:rPr>
              <a:t>permet de le faire savoir 					</a:t>
            </a:r>
            <a:r>
              <a:rPr lang="fr-FR" sz="2000" kern="1200" dirty="0">
                <a:solidFill>
                  <a:prstClr val="black"/>
                </a:solidFill>
                <a:sym typeface="Wingdings" panose="05000000000000000000" pitchFamily="2" charset="2"/>
              </a:rPr>
              <a:t> </a:t>
            </a:r>
            <a:r>
              <a:rPr lang="fr-FR" sz="2000" kern="1200" dirty="0">
                <a:solidFill>
                  <a:srgbClr val="0066FF"/>
                </a:solidFill>
                <a:sym typeface="Wingdings" panose="05000000000000000000" pitchFamily="2" charset="2"/>
              </a:rPr>
              <a:t>paternité</a:t>
            </a:r>
            <a:r>
              <a:rPr lang="fr-FR" sz="2000" kern="1200" dirty="0">
                <a:solidFill>
                  <a:prstClr val="black"/>
                </a:solidFill>
              </a:rPr>
              <a:t> et </a:t>
            </a:r>
            <a:r>
              <a:rPr lang="fr-FR" sz="2000" kern="1200" dirty="0">
                <a:solidFill>
                  <a:srgbClr val="0066FF"/>
                </a:solidFill>
              </a:rPr>
              <a:t>reconnaissance</a:t>
            </a:r>
          </a:p>
          <a:p>
            <a:pPr marL="269075" lvl="0" indent="-269075" defTabSz="342892">
              <a:spcAft>
                <a:spcPts val="600"/>
              </a:spcAft>
              <a:buClr>
                <a:srgbClr val="E2007A">
                  <a:lumMod val="60000"/>
                  <a:lumOff val="40000"/>
                </a:srgbClr>
              </a:buClr>
              <a:buFont typeface="Wingdings" panose="05000000000000000000" pitchFamily="2" charset="2"/>
              <a:buChar char="§"/>
              <a:tabLst>
                <a:tab pos="271457" algn="l"/>
              </a:tabLst>
              <a:defRPr/>
            </a:pPr>
            <a:r>
              <a:rPr lang="fr-FR" sz="2000" kern="1200" dirty="0">
                <a:solidFill>
                  <a:prstClr val="black"/>
                </a:solidFill>
                <a:ea typeface="+mn-ea"/>
              </a:rPr>
              <a:t>Mettre en valeur votre travail </a:t>
            </a:r>
            <a:r>
              <a:rPr lang="fr-FR" sz="2000" kern="1200" dirty="0">
                <a:solidFill>
                  <a:prstClr val="black"/>
                </a:solidFill>
                <a:ea typeface="+mn-ea"/>
                <a:sym typeface="Wingdings" panose="05000000000000000000" pitchFamily="2" charset="2"/>
              </a:rPr>
              <a:t> </a:t>
            </a:r>
            <a:r>
              <a:rPr lang="fr-FR" sz="2000" kern="1200" dirty="0">
                <a:solidFill>
                  <a:srgbClr val="0066FF"/>
                </a:solidFill>
                <a:sym typeface="Wingdings" panose="05000000000000000000" pitchFamily="2" charset="2"/>
              </a:rPr>
              <a:t>visibilité</a:t>
            </a:r>
            <a:endParaRPr lang="fr-FR" sz="2000" kern="1200" dirty="0">
              <a:solidFill>
                <a:srgbClr val="0066FF"/>
              </a:solidFill>
            </a:endParaRPr>
          </a:p>
        </p:txBody>
      </p:sp>
      <p:sp>
        <p:nvSpPr>
          <p:cNvPr id="11" name="Google Shape;105;p8">
            <a:extLst>
              <a:ext uri="{FF2B5EF4-FFF2-40B4-BE49-F238E27FC236}">
                <a16:creationId xmlns:a16="http://schemas.microsoft.com/office/drawing/2014/main" id="{C49D16B3-83BC-4A3B-9135-0A9337D349D8}"/>
              </a:ext>
            </a:extLst>
          </p:cNvPr>
          <p:cNvSpPr txBox="1">
            <a:spLocks/>
          </p:cNvSpPr>
          <p:nvPr/>
        </p:nvSpPr>
        <p:spPr>
          <a:xfrm>
            <a:off x="405000" y="44161"/>
            <a:ext cx="6086185"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r>
              <a:rPr lang="fr-FR" sz="3200" dirty="0"/>
              <a:t>Pourquoi publier un </a:t>
            </a:r>
            <a:r>
              <a:rPr lang="fr-FR" sz="3200" i="1" dirty="0"/>
              <a:t>Data paper </a:t>
            </a:r>
            <a:r>
              <a:rPr lang="fr-FR" sz="3200" dirty="0"/>
              <a:t>?</a:t>
            </a:r>
          </a:p>
        </p:txBody>
      </p:sp>
      <p:sp>
        <p:nvSpPr>
          <p:cNvPr id="6" name="Rectangle 5">
            <a:extLst>
              <a:ext uri="{FF2B5EF4-FFF2-40B4-BE49-F238E27FC236}">
                <a16:creationId xmlns:a16="http://schemas.microsoft.com/office/drawing/2014/main" id="{3781FDF7-9EA9-4691-945B-63AE9A837C50}"/>
              </a:ext>
            </a:extLst>
          </p:cNvPr>
          <p:cNvSpPr/>
          <p:nvPr/>
        </p:nvSpPr>
        <p:spPr>
          <a:xfrm>
            <a:off x="360000" y="2010127"/>
            <a:ext cx="6334311" cy="2246769"/>
          </a:xfrm>
          <a:prstGeom prst="rect">
            <a:avLst/>
          </a:prstGeom>
        </p:spPr>
        <p:txBody>
          <a:bodyPr wrap="square">
            <a:spAutoFit/>
          </a:bodyPr>
          <a:lstStyle/>
          <a:p>
            <a:pPr marL="269075" lvl="0" indent="-269075" defTabSz="342892">
              <a:spcBef>
                <a:spcPts val="600"/>
              </a:spcBef>
              <a:spcAft>
                <a:spcPts val="600"/>
              </a:spcAft>
              <a:buClr>
                <a:srgbClr val="E2007A">
                  <a:lumMod val="60000"/>
                  <a:lumOff val="40000"/>
                </a:srgbClr>
              </a:buClr>
              <a:buFont typeface="Wingdings" panose="05000000000000000000" pitchFamily="2" charset="2"/>
              <a:buChar char="§"/>
              <a:tabLst>
                <a:tab pos="271457" algn="l"/>
              </a:tabLst>
              <a:defRPr/>
            </a:pPr>
            <a:r>
              <a:rPr lang="fr-FR" sz="2000" kern="1200" dirty="0">
                <a:solidFill>
                  <a:prstClr val="black"/>
                </a:solidFill>
                <a:ea typeface="+mn-ea"/>
              </a:rPr>
              <a:t>Mettre à disposition ses données permet à d’autres de les utiliser </a:t>
            </a:r>
            <a:r>
              <a:rPr lang="fr-FR" sz="2000" kern="1200" dirty="0">
                <a:solidFill>
                  <a:prstClr val="black"/>
                </a:solidFill>
                <a:ea typeface="+mn-ea"/>
                <a:sym typeface="Wingdings" panose="05000000000000000000" pitchFamily="2" charset="2"/>
              </a:rPr>
              <a:t> </a:t>
            </a:r>
            <a:r>
              <a:rPr lang="fr-FR" sz="2000" kern="1200" dirty="0">
                <a:solidFill>
                  <a:srgbClr val="0066FF"/>
                </a:solidFill>
                <a:sym typeface="Wingdings" panose="05000000000000000000" pitchFamily="2" charset="2"/>
              </a:rPr>
              <a:t>citations</a:t>
            </a:r>
          </a:p>
          <a:p>
            <a:pPr marL="269075" lvl="0" indent="-269075" defTabSz="342892">
              <a:spcBef>
                <a:spcPts val="600"/>
              </a:spcBef>
              <a:spcAft>
                <a:spcPts val="600"/>
              </a:spcAft>
              <a:buClr>
                <a:srgbClr val="E2007A">
                  <a:lumMod val="60000"/>
                  <a:lumOff val="40000"/>
                </a:srgbClr>
              </a:buClr>
              <a:buFont typeface="Wingdings" panose="05000000000000000000" pitchFamily="2" charset="2"/>
              <a:buChar char="§"/>
              <a:tabLst>
                <a:tab pos="271457" algn="l"/>
              </a:tabLst>
              <a:defRPr/>
            </a:pPr>
            <a:r>
              <a:rPr lang="fr-FR" sz="2000" kern="1200" dirty="0">
                <a:solidFill>
                  <a:schemeClr val="tx1"/>
                </a:solidFill>
                <a:ea typeface="+mn-ea"/>
              </a:rPr>
              <a:t>S’inscrire dans une démarche d’intégrité scientifique </a:t>
            </a:r>
            <a:r>
              <a:rPr lang="fr-FR" sz="2000" kern="1200" dirty="0">
                <a:solidFill>
                  <a:schemeClr val="tx1"/>
                </a:solidFill>
                <a:ea typeface="+mn-ea"/>
                <a:sym typeface="Wingdings" panose="05000000000000000000" pitchFamily="2" charset="2"/>
              </a:rPr>
              <a:t> </a:t>
            </a:r>
            <a:r>
              <a:rPr lang="fr-FR" sz="2000" kern="1200" dirty="0">
                <a:solidFill>
                  <a:srgbClr val="0066FF"/>
                </a:solidFill>
                <a:sym typeface="Wingdings" panose="05000000000000000000" pitchFamily="2" charset="2"/>
              </a:rPr>
              <a:t>bonnes pratiques de recherche</a:t>
            </a:r>
            <a:endParaRPr lang="fr-FR" sz="2000" kern="1200" dirty="0">
              <a:solidFill>
                <a:srgbClr val="0066FF"/>
              </a:solidFill>
            </a:endParaRPr>
          </a:p>
          <a:p>
            <a:pPr marL="269075" lvl="0" indent="-269075" defTabSz="342892">
              <a:spcBef>
                <a:spcPts val="600"/>
              </a:spcBef>
              <a:spcAft>
                <a:spcPts val="600"/>
              </a:spcAft>
              <a:buClr>
                <a:srgbClr val="E2007A">
                  <a:lumMod val="60000"/>
                  <a:lumOff val="40000"/>
                </a:srgbClr>
              </a:buClr>
              <a:buFont typeface="Wingdings" panose="05000000000000000000" pitchFamily="2" charset="2"/>
              <a:buChar char="§"/>
              <a:tabLst>
                <a:tab pos="271457" algn="l"/>
              </a:tabLst>
              <a:defRPr/>
            </a:pPr>
            <a:r>
              <a:rPr lang="fr-FR" sz="2000" kern="1200" dirty="0">
                <a:solidFill>
                  <a:schemeClr val="tx1"/>
                </a:solidFill>
                <a:ea typeface="+mn-ea"/>
              </a:rPr>
              <a:t>Contribuer aux avancées scientifiques ou sociétale 						</a:t>
            </a:r>
            <a:r>
              <a:rPr lang="fr-FR" sz="2000" kern="1200" dirty="0">
                <a:solidFill>
                  <a:schemeClr val="tx1"/>
                </a:solidFill>
                <a:ea typeface="+mn-ea"/>
                <a:sym typeface="Wingdings" panose="05000000000000000000" pitchFamily="2" charset="2"/>
              </a:rPr>
              <a:t> </a:t>
            </a:r>
            <a:r>
              <a:rPr lang="fr-FR" sz="2000" kern="1200" dirty="0">
                <a:solidFill>
                  <a:srgbClr val="0066FF"/>
                </a:solidFill>
                <a:sym typeface="Wingdings" panose="05000000000000000000" pitchFamily="2" charset="2"/>
              </a:rPr>
              <a:t>valorisation</a:t>
            </a:r>
            <a:endParaRPr lang="fr-FR" sz="2000" kern="1200" dirty="0">
              <a:solidFill>
                <a:srgbClr val="0066FF"/>
              </a:solidFill>
            </a:endParaRPr>
          </a:p>
        </p:txBody>
      </p:sp>
    </p:spTree>
    <p:extLst>
      <p:ext uri="{BB962C8B-B14F-4D97-AF65-F5344CB8AC3E}">
        <p14:creationId xmlns:p14="http://schemas.microsoft.com/office/powerpoint/2010/main" val="45765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3"/>
          <a:stretch>
            <a:fillRect/>
          </a:stretch>
        </p:blipFill>
        <p:spPr>
          <a:xfrm>
            <a:off x="6129398" y="4833871"/>
            <a:ext cx="688321" cy="242477"/>
          </a:xfrm>
          <a:prstGeom prst="rect">
            <a:avLst/>
          </a:prstGeom>
        </p:spPr>
      </p:pic>
      <p:pic>
        <p:nvPicPr>
          <p:cNvPr id="7" name="Image 6">
            <a:extLst>
              <a:ext uri="{FF2B5EF4-FFF2-40B4-BE49-F238E27FC236}">
                <a16:creationId xmlns:a16="http://schemas.microsoft.com/office/drawing/2014/main" id="{9D4C0484-29D1-4013-A16B-2425510F0C28}"/>
              </a:ext>
            </a:extLst>
          </p:cNvPr>
          <p:cNvPicPr>
            <a:picLocks noChangeAspect="1"/>
          </p:cNvPicPr>
          <p:nvPr/>
        </p:nvPicPr>
        <p:blipFill>
          <a:blip r:embed="rId4"/>
          <a:stretch>
            <a:fillRect/>
          </a:stretch>
        </p:blipFill>
        <p:spPr>
          <a:xfrm>
            <a:off x="1568489" y="458560"/>
            <a:ext cx="3975968" cy="3975968"/>
          </a:xfrm>
          <a:prstGeom prst="rect">
            <a:avLst/>
          </a:prstGeom>
        </p:spPr>
      </p:pic>
    </p:spTree>
    <p:extLst>
      <p:ext uri="{BB962C8B-B14F-4D97-AF65-F5344CB8AC3E}">
        <p14:creationId xmlns:p14="http://schemas.microsoft.com/office/powerpoint/2010/main" val="32147942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AA364948-A20E-4C8B-B56E-51736F86B0AB}"/>
              </a:ext>
            </a:extLst>
          </p:cNvPr>
          <p:cNvSpPr txBox="1"/>
          <p:nvPr/>
        </p:nvSpPr>
        <p:spPr>
          <a:xfrm>
            <a:off x="474562" y="70978"/>
            <a:ext cx="6180881" cy="2435731"/>
          </a:xfrm>
          <a:prstGeom prst="rect">
            <a:avLst/>
          </a:prstGeom>
          <a:noFill/>
        </p:spPr>
        <p:txBody>
          <a:bodyPr wrap="square" rtlCol="0">
            <a:spAutoFit/>
          </a:bodyPr>
          <a:lstStyle/>
          <a:p>
            <a:pPr lvl="0" algn="ctr" defTabSz="514350">
              <a:lnSpc>
                <a:spcPct val="150000"/>
              </a:lnSpc>
              <a:buClrTx/>
              <a:defRPr/>
            </a:pPr>
            <a:r>
              <a:rPr lang="fr-FR" sz="5400" kern="1200" dirty="0">
                <a:solidFill>
                  <a:prstClr val="black"/>
                </a:solidFill>
                <a:latin typeface="Oswald" panose="020B0604020202020204" charset="0"/>
                <a:ea typeface="+mn-ea"/>
              </a:rPr>
              <a:t>Rédiger un</a:t>
            </a:r>
            <a:br>
              <a:rPr lang="fr-FR" sz="5400" kern="1200" dirty="0">
                <a:solidFill>
                  <a:prstClr val="black"/>
                </a:solidFill>
                <a:latin typeface="Oswald" panose="020B0604020202020204" charset="0"/>
                <a:ea typeface="+mn-ea"/>
              </a:rPr>
            </a:br>
            <a:r>
              <a:rPr lang="fr-FR" sz="5400" i="1" kern="1200" dirty="0">
                <a:solidFill>
                  <a:prstClr val="black"/>
                </a:solidFill>
                <a:latin typeface="Oswald" panose="020B0604020202020204" charset="0"/>
                <a:ea typeface="+mn-ea"/>
              </a:rPr>
              <a:t>Data paper</a:t>
            </a:r>
            <a:endParaRPr kumimoji="0" lang="fr-FR" sz="5400" b="0" i="1" u="none" strike="noStrike" kern="1200" cap="none" spc="0" normalizeH="0" baseline="0" noProof="0" dirty="0">
              <a:ln>
                <a:noFill/>
              </a:ln>
              <a:solidFill>
                <a:prstClr val="black"/>
              </a:solidFill>
              <a:effectLst/>
              <a:uLnTx/>
              <a:uFillTx/>
              <a:latin typeface="Oswald" panose="020B0604020202020204" charset="0"/>
              <a:ea typeface="+mn-ea"/>
              <a:cs typeface="Arial"/>
              <a:sym typeface="Arial"/>
            </a:endParaRPr>
          </a:p>
        </p:txBody>
      </p:sp>
      <p:grpSp>
        <p:nvGrpSpPr>
          <p:cNvPr id="4" name="Groupe 3">
            <a:extLst>
              <a:ext uri="{FF2B5EF4-FFF2-40B4-BE49-F238E27FC236}">
                <a16:creationId xmlns:a16="http://schemas.microsoft.com/office/drawing/2014/main" id="{D19A807E-DDFE-4223-93C8-8611C6ED0AF5}"/>
              </a:ext>
            </a:extLst>
          </p:cNvPr>
          <p:cNvGrpSpPr/>
          <p:nvPr/>
        </p:nvGrpSpPr>
        <p:grpSpPr>
          <a:xfrm>
            <a:off x="1817074" y="4399086"/>
            <a:ext cx="5018348" cy="706931"/>
            <a:chOff x="1817074" y="4399086"/>
            <a:chExt cx="5018348" cy="706931"/>
          </a:xfrm>
        </p:grpSpPr>
        <p:sp>
          <p:nvSpPr>
            <p:cNvPr id="6" name="Rectangle 5">
              <a:extLst>
                <a:ext uri="{FF2B5EF4-FFF2-40B4-BE49-F238E27FC236}">
                  <a16:creationId xmlns:a16="http://schemas.microsoft.com/office/drawing/2014/main" id="{484F5C69-8F5D-493F-8FC8-CCA5EB9C473F}"/>
                </a:ext>
              </a:extLst>
            </p:cNvPr>
            <p:cNvSpPr/>
            <p:nvPr/>
          </p:nvSpPr>
          <p:spPr>
            <a:xfrm>
              <a:off x="1817074" y="4399086"/>
              <a:ext cx="5018348" cy="553998"/>
            </a:xfrm>
            <a:prstGeom prst="rect">
              <a:avLst/>
            </a:prstGeom>
            <a:solidFill>
              <a:schemeClr val="bg1">
                <a:lumMod val="85000"/>
              </a:schemeClr>
            </a:solidFill>
          </p:spPr>
          <p:txBody>
            <a:bodyPr wrap="square">
              <a:spAutoFit/>
            </a:bodyPr>
            <a:lstStyle/>
            <a:p>
              <a:pPr marL="0" marR="0" lvl="0" indent="0" algn="l" defTabSz="514337" rtl="0" eaLnBrk="1" fontAlgn="auto" latinLnBrk="0" hangingPunct="1">
                <a:lnSpc>
                  <a:spcPct val="100000"/>
                </a:lnSpc>
                <a:spcBef>
                  <a:spcPts val="0"/>
                </a:spcBef>
                <a:spcAft>
                  <a:spcPts val="0"/>
                </a:spcAft>
                <a:buClrTx/>
                <a:buSzTx/>
                <a:buFont typeface="Arial"/>
                <a:buNone/>
                <a:tabLst/>
                <a:defRPr/>
              </a:pPr>
              <a:r>
                <a:rPr kumimoji="0" lang="fr-FR" sz="1000" b="0" i="0" u="none" strike="noStrike" kern="1200" cap="none" spc="0" normalizeH="0" baseline="0" noProof="0" dirty="0">
                  <a:ln>
                    <a:noFill/>
                  </a:ln>
                  <a:solidFill>
                    <a:prstClr val="black"/>
                  </a:solidFill>
                  <a:effectLst/>
                  <a:uLnTx/>
                  <a:uFillTx/>
                  <a:latin typeface="Calibri"/>
                  <a:ea typeface="+mn-ea"/>
                  <a:cs typeface="Arial"/>
                  <a:sym typeface="Arial"/>
                </a:rPr>
                <a:t>Ce support de formation Rédiger un </a:t>
              </a:r>
              <a:r>
                <a:rPr kumimoji="0" lang="fr-FR" sz="1000" b="0" i="1" u="none" strike="noStrike" kern="1200" cap="none" spc="0" normalizeH="0" baseline="0" noProof="0" dirty="0">
                  <a:ln>
                    <a:noFill/>
                  </a:ln>
                  <a:solidFill>
                    <a:prstClr val="black"/>
                  </a:solidFill>
                  <a:effectLst/>
                  <a:uLnTx/>
                  <a:uFillTx/>
                  <a:latin typeface="Calibri"/>
                  <a:ea typeface="+mn-ea"/>
                  <a:cs typeface="Arial"/>
                  <a:sym typeface="Arial"/>
                </a:rPr>
                <a:t>Data </a:t>
              </a:r>
              <a:r>
                <a:rPr kumimoji="0" lang="fr-FR" sz="1000" b="0" i="1" u="none" strike="noStrike" kern="1200" cap="none" spc="0" normalizeH="0" baseline="0" noProof="0" dirty="0" err="1">
                  <a:ln>
                    <a:noFill/>
                  </a:ln>
                  <a:solidFill>
                    <a:prstClr val="black"/>
                  </a:solidFill>
                  <a:effectLst/>
                  <a:uLnTx/>
                  <a:uFillTx/>
                  <a:latin typeface="Calibri"/>
                  <a:ea typeface="+mn-ea"/>
                  <a:cs typeface="Arial"/>
                  <a:sym typeface="Arial"/>
                </a:rPr>
                <a:t>paper</a:t>
              </a:r>
              <a:r>
                <a:rPr kumimoji="0" lang="fr-FR" sz="1000" b="0" i="1" u="none" strike="noStrike" kern="1200" cap="none" spc="0" normalizeH="0" baseline="0" noProof="0" dirty="0">
                  <a:ln>
                    <a:noFill/>
                  </a:ln>
                  <a:solidFill>
                    <a:prstClr val="black"/>
                  </a:solidFill>
                  <a:effectLst/>
                  <a:uLnTx/>
                  <a:uFillTx/>
                  <a:latin typeface="Calibri"/>
                  <a:ea typeface="+mn-ea"/>
                  <a:cs typeface="Arial"/>
                  <a:sym typeface="Arial"/>
                </a:rPr>
                <a:t> </a:t>
              </a:r>
              <a:r>
                <a:rPr kumimoji="0" lang="fr-FR" sz="1000" b="0" i="0" u="none" strike="noStrike" kern="1200" cap="none" spc="0" normalizeH="0" baseline="0" noProof="0" dirty="0">
                  <a:ln>
                    <a:noFill/>
                  </a:ln>
                  <a:solidFill>
                    <a:prstClr val="black"/>
                  </a:solidFill>
                  <a:effectLst/>
                  <a:uLnTx/>
                  <a:uFillTx/>
                  <a:latin typeface="Calibri"/>
                  <a:ea typeface="+mn-ea"/>
                  <a:cs typeface="Arial"/>
                  <a:sym typeface="Arial"/>
                </a:rPr>
                <a:t>de L. Dedieu est mis à disposition selon les termes de la </a:t>
              </a:r>
              <a:r>
                <a:rPr kumimoji="0" lang="fr-FR" sz="1000" b="0" i="0" u="none" strike="noStrike" kern="1200" cap="none" spc="0" normalizeH="0" baseline="0" noProof="0" dirty="0">
                  <a:ln>
                    <a:noFill/>
                  </a:ln>
                  <a:solidFill>
                    <a:prstClr val="black"/>
                  </a:solidFill>
                  <a:effectLst/>
                  <a:uLnTx/>
                  <a:uFillTx/>
                  <a:latin typeface="Calibri"/>
                  <a:ea typeface="+mn-ea"/>
                  <a:cs typeface="Arial"/>
                  <a:sym typeface="Arial"/>
                  <a:hlinkClick r:id="rId4"/>
                </a:rPr>
                <a:t>licence Creative Commons Attribution - Pas d’Utilisation Commerciale 4.0 International</a:t>
              </a:r>
              <a:r>
                <a:rPr kumimoji="0" lang="fr-FR" sz="1000" b="0" i="0" u="none" strike="noStrike" kern="1200" cap="none" spc="0" normalizeH="0" baseline="0" noProof="0" dirty="0">
                  <a:ln>
                    <a:noFill/>
                  </a:ln>
                  <a:solidFill>
                    <a:prstClr val="black"/>
                  </a:solidFill>
                  <a:effectLst/>
                  <a:uLnTx/>
                  <a:uFillTx/>
                  <a:latin typeface="Calibri"/>
                  <a:ea typeface="+mn-ea"/>
                  <a:cs typeface="Arial"/>
                  <a:sym typeface="Arial"/>
                </a:rPr>
                <a:t>.</a:t>
              </a:r>
            </a:p>
          </p:txBody>
        </p:sp>
        <p:pic>
          <p:nvPicPr>
            <p:cNvPr id="7" name="Image 6">
              <a:extLst>
                <a:ext uri="{FF2B5EF4-FFF2-40B4-BE49-F238E27FC236}">
                  <a16:creationId xmlns:a16="http://schemas.microsoft.com/office/drawing/2014/main" id="{EDBECD2F-D6E8-4EB5-99EA-DC07B5AD1F16}"/>
                </a:ext>
              </a:extLst>
            </p:cNvPr>
            <p:cNvPicPr>
              <a:picLocks noChangeAspect="1"/>
            </p:cNvPicPr>
            <p:nvPr/>
          </p:nvPicPr>
          <p:blipFill>
            <a:blip r:embed="rId5"/>
            <a:stretch>
              <a:fillRect/>
            </a:stretch>
          </p:blipFill>
          <p:spPr>
            <a:xfrm>
              <a:off x="5935430" y="4788975"/>
              <a:ext cx="899992" cy="317042"/>
            </a:xfrm>
            <a:prstGeom prst="rect">
              <a:avLst/>
            </a:prstGeom>
          </p:spPr>
        </p:pic>
      </p:grpSp>
    </p:spTree>
    <p:extLst>
      <p:ext uri="{BB962C8B-B14F-4D97-AF65-F5344CB8AC3E}">
        <p14:creationId xmlns:p14="http://schemas.microsoft.com/office/powerpoint/2010/main" val="36669565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485B1F1-998C-4116-8D10-FCAD33004086}"/>
              </a:ext>
            </a:extLst>
          </p:cNvPr>
          <p:cNvPicPr>
            <a:picLocks noChangeAspect="1"/>
          </p:cNvPicPr>
          <p:nvPr/>
        </p:nvPicPr>
        <p:blipFill>
          <a:blip r:embed="rId3"/>
          <a:stretch>
            <a:fillRect/>
          </a:stretch>
        </p:blipFill>
        <p:spPr>
          <a:xfrm>
            <a:off x="6129398" y="4833871"/>
            <a:ext cx="688321" cy="242477"/>
          </a:xfrm>
          <a:prstGeom prst="rect">
            <a:avLst/>
          </a:prstGeom>
        </p:spPr>
      </p:pic>
      <p:sp>
        <p:nvSpPr>
          <p:cNvPr id="8" name="Google Shape;105;p8">
            <a:extLst>
              <a:ext uri="{FF2B5EF4-FFF2-40B4-BE49-F238E27FC236}">
                <a16:creationId xmlns:a16="http://schemas.microsoft.com/office/drawing/2014/main" id="{DC73C2F3-4298-4793-ABE9-C257B98D6F63}"/>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Etapes à suivre</a:t>
            </a:r>
          </a:p>
        </p:txBody>
      </p:sp>
      <p:sp>
        <p:nvSpPr>
          <p:cNvPr id="9" name="Rectangle 8">
            <a:extLst>
              <a:ext uri="{FF2B5EF4-FFF2-40B4-BE49-F238E27FC236}">
                <a16:creationId xmlns:a16="http://schemas.microsoft.com/office/drawing/2014/main" id="{ED2C6FA1-9E40-4858-8EA3-BF441CE07E15}"/>
              </a:ext>
            </a:extLst>
          </p:cNvPr>
          <p:cNvSpPr/>
          <p:nvPr/>
        </p:nvSpPr>
        <p:spPr>
          <a:xfrm>
            <a:off x="360000" y="828000"/>
            <a:ext cx="6457719" cy="1246495"/>
          </a:xfrm>
          <a:prstGeom prst="rect">
            <a:avLst/>
          </a:prstGeom>
        </p:spPr>
        <p:txBody>
          <a:bodyPr wrap="square">
            <a:spAutoFit/>
          </a:bodyPr>
          <a:lstStyle/>
          <a:p>
            <a:pPr marL="271463" indent="-271463" defTabSz="257175">
              <a:spcBef>
                <a:spcPts val="675"/>
              </a:spcBef>
              <a:spcAft>
                <a:spcPts val="338"/>
              </a:spcAft>
              <a:buClr>
                <a:srgbClr val="E2007A"/>
              </a:buClr>
              <a:buFont typeface="+mj-lt"/>
              <a:buAutoNum type="arabicPeriod"/>
              <a:defRPr/>
            </a:pPr>
            <a:r>
              <a:rPr lang="fr-FR" sz="2000" kern="1200" dirty="0">
                <a:solidFill>
                  <a:srgbClr val="0070C0"/>
                </a:solidFill>
                <a:ea typeface="+mn-ea"/>
                <a:cs typeface="+mn-cs"/>
              </a:rPr>
              <a:t>Choisir la revue </a:t>
            </a:r>
            <a:r>
              <a:rPr lang="fr-FR" sz="2000" kern="1200" dirty="0">
                <a:solidFill>
                  <a:schemeClr val="tx1"/>
                </a:solidFill>
                <a:ea typeface="+mn-ea"/>
                <a:cs typeface="+mn-cs"/>
              </a:rPr>
              <a:t>et voir le modèle de </a:t>
            </a:r>
            <a:r>
              <a:rPr lang="fr-FR" sz="2000" i="1" kern="1200" dirty="0">
                <a:solidFill>
                  <a:schemeClr val="tx1"/>
                </a:solidFill>
                <a:ea typeface="+mn-ea"/>
                <a:cs typeface="+mn-cs"/>
              </a:rPr>
              <a:t>Data paper</a:t>
            </a:r>
          </a:p>
          <a:p>
            <a:pPr marL="271463" indent="-271463" defTabSz="685783">
              <a:spcBef>
                <a:spcPts val="450"/>
              </a:spcBef>
              <a:spcAft>
                <a:spcPts val="450"/>
              </a:spcAft>
              <a:buClr>
                <a:srgbClr val="E2007A"/>
              </a:buClr>
              <a:buFont typeface="+mj-lt"/>
              <a:buAutoNum type="arabicPeriod"/>
              <a:defRPr/>
            </a:pPr>
            <a:r>
              <a:rPr lang="fr-FR" sz="2000" dirty="0">
                <a:solidFill>
                  <a:srgbClr val="0070C0"/>
                </a:solidFill>
              </a:rPr>
              <a:t>Choisir l’entrepôt de données </a:t>
            </a:r>
            <a:r>
              <a:rPr lang="fr-FR" sz="2000" dirty="0">
                <a:solidFill>
                  <a:srgbClr val="2C3E50"/>
                </a:solidFill>
              </a:rPr>
              <a:t>et voir ses exigences</a:t>
            </a:r>
          </a:p>
          <a:p>
            <a:pPr marL="271463" indent="-271463" defTabSz="685783">
              <a:spcBef>
                <a:spcPts val="450"/>
              </a:spcBef>
              <a:buClr>
                <a:srgbClr val="E2007A"/>
              </a:buClr>
              <a:buFont typeface="+mj-lt"/>
              <a:buAutoNum type="arabicPeriod"/>
              <a:defRPr/>
            </a:pPr>
            <a:r>
              <a:rPr lang="fr-FR" sz="2000" dirty="0">
                <a:solidFill>
                  <a:srgbClr val="0070C0"/>
                </a:solidFill>
              </a:rPr>
              <a:t>Rédiger le </a:t>
            </a:r>
            <a:r>
              <a:rPr lang="fr-FR" sz="2000" i="1" dirty="0">
                <a:solidFill>
                  <a:srgbClr val="0070C0"/>
                </a:solidFill>
              </a:rPr>
              <a:t>Data paper </a:t>
            </a:r>
            <a:r>
              <a:rPr lang="fr-FR" sz="2000" dirty="0">
                <a:solidFill>
                  <a:srgbClr val="2C3E50"/>
                </a:solidFill>
              </a:rPr>
              <a:t>selon le modèle de la revue</a:t>
            </a:r>
            <a:endParaRPr lang="fr-FR" sz="2000" i="1" kern="1200" dirty="0">
              <a:solidFill>
                <a:schemeClr val="tx1"/>
              </a:solidFill>
              <a:ea typeface="+mn-ea"/>
              <a:cs typeface="+mn-cs"/>
            </a:endParaRPr>
          </a:p>
        </p:txBody>
      </p:sp>
      <p:sp>
        <p:nvSpPr>
          <p:cNvPr id="6" name="Rectangle 5">
            <a:extLst>
              <a:ext uri="{FF2B5EF4-FFF2-40B4-BE49-F238E27FC236}">
                <a16:creationId xmlns:a16="http://schemas.microsoft.com/office/drawing/2014/main" id="{CD221028-27FA-48EA-9DBE-743ACD1B8D29}"/>
              </a:ext>
            </a:extLst>
          </p:cNvPr>
          <p:cNvSpPr/>
          <p:nvPr/>
        </p:nvSpPr>
        <p:spPr>
          <a:xfrm>
            <a:off x="360000" y="2089857"/>
            <a:ext cx="6457719" cy="984885"/>
          </a:xfrm>
          <a:prstGeom prst="rect">
            <a:avLst/>
          </a:prstGeom>
        </p:spPr>
        <p:txBody>
          <a:bodyPr wrap="square">
            <a:spAutoFit/>
          </a:bodyPr>
          <a:lstStyle/>
          <a:p>
            <a:pPr marL="271463" indent="-271463" defTabSz="685783">
              <a:spcBef>
                <a:spcPts val="450"/>
              </a:spcBef>
              <a:buClr>
                <a:srgbClr val="E2007A"/>
              </a:buClr>
              <a:buFont typeface="+mj-lt"/>
              <a:buAutoNum type="arabicPeriod" startAt="4"/>
              <a:defRPr/>
            </a:pPr>
            <a:r>
              <a:rPr lang="fr-FR" sz="2000" dirty="0">
                <a:solidFill>
                  <a:srgbClr val="0070C0"/>
                </a:solidFill>
              </a:rPr>
              <a:t>Préparer les données </a:t>
            </a:r>
            <a:r>
              <a:rPr lang="fr-FR" sz="2000" dirty="0">
                <a:solidFill>
                  <a:schemeClr val="tx1"/>
                </a:solidFill>
              </a:rPr>
              <a:t>selon les infos (métadonnées) et le format demandés par la revue et l’entrepôt</a:t>
            </a:r>
          </a:p>
          <a:p>
            <a:pPr defTabSz="263525">
              <a:buClr>
                <a:srgbClr val="E2007A"/>
              </a:buClr>
              <a:defRPr/>
            </a:pPr>
            <a:r>
              <a:rPr lang="fr-FR" sz="1350" dirty="0">
                <a:solidFill>
                  <a:srgbClr val="2C3E50"/>
                </a:solidFill>
              </a:rPr>
              <a:t>	</a:t>
            </a:r>
            <a:r>
              <a:rPr lang="fr-FR" sz="1800" dirty="0">
                <a:solidFill>
                  <a:srgbClr val="C00000"/>
                </a:solidFill>
              </a:rPr>
              <a:t>à condition d’avoir le droit de les publier</a:t>
            </a:r>
          </a:p>
        </p:txBody>
      </p:sp>
      <p:sp>
        <p:nvSpPr>
          <p:cNvPr id="10" name="Rectangle 9">
            <a:extLst>
              <a:ext uri="{FF2B5EF4-FFF2-40B4-BE49-F238E27FC236}">
                <a16:creationId xmlns:a16="http://schemas.microsoft.com/office/drawing/2014/main" id="{3788785E-4017-4244-8EE1-55FBA38A41DD}"/>
              </a:ext>
            </a:extLst>
          </p:cNvPr>
          <p:cNvSpPr/>
          <p:nvPr/>
        </p:nvSpPr>
        <p:spPr>
          <a:xfrm>
            <a:off x="360000" y="3068355"/>
            <a:ext cx="6457719" cy="1387559"/>
          </a:xfrm>
          <a:prstGeom prst="rect">
            <a:avLst/>
          </a:prstGeom>
        </p:spPr>
        <p:txBody>
          <a:bodyPr wrap="square">
            <a:spAutoFit/>
          </a:bodyPr>
          <a:lstStyle/>
          <a:p>
            <a:pPr marL="263525" indent="-263525" defTabSz="685783">
              <a:spcBef>
                <a:spcPts val="450"/>
              </a:spcBef>
              <a:buClr>
                <a:srgbClr val="E2007A"/>
              </a:buClr>
              <a:buFont typeface="+mj-lt"/>
              <a:buAutoNum type="arabicPeriod" startAt="5"/>
              <a:defRPr/>
            </a:pPr>
            <a:r>
              <a:rPr lang="fr-FR" sz="2000" dirty="0">
                <a:solidFill>
                  <a:srgbClr val="0070C0"/>
                </a:solidFill>
              </a:rPr>
              <a:t>Déposer les données dans l’entrepôt </a:t>
            </a:r>
            <a:r>
              <a:rPr lang="fr-FR" sz="2000" dirty="0">
                <a:solidFill>
                  <a:schemeClr val="tx1"/>
                </a:solidFill>
              </a:rPr>
              <a:t>avec la documentation</a:t>
            </a:r>
          </a:p>
          <a:p>
            <a:pPr marL="263525" indent="-263525" defTabSz="685783">
              <a:spcBef>
                <a:spcPts val="450"/>
              </a:spcBef>
              <a:buClr>
                <a:srgbClr val="E2007A"/>
              </a:buClr>
              <a:buFont typeface="+mj-lt"/>
              <a:buAutoNum type="arabicPeriod" startAt="5"/>
              <a:defRPr/>
            </a:pPr>
            <a:r>
              <a:rPr lang="fr-FR" sz="2000" dirty="0">
                <a:solidFill>
                  <a:srgbClr val="0070C0"/>
                </a:solidFill>
              </a:rPr>
              <a:t>Soumettre le Data paper à la revue </a:t>
            </a:r>
            <a:r>
              <a:rPr lang="fr-FR" sz="2000" dirty="0">
                <a:solidFill>
                  <a:schemeClr val="tx1"/>
                </a:solidFill>
              </a:rPr>
              <a:t>avec le lien vers l’entrepôt où est déposé le jeu de données</a:t>
            </a:r>
          </a:p>
        </p:txBody>
      </p:sp>
    </p:spTree>
    <p:extLst>
      <p:ext uri="{BB962C8B-B14F-4D97-AF65-F5344CB8AC3E}">
        <p14:creationId xmlns:p14="http://schemas.microsoft.com/office/powerpoint/2010/main" val="260928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485B1F1-998C-4116-8D10-FCAD33004086}"/>
              </a:ext>
            </a:extLst>
          </p:cNvPr>
          <p:cNvPicPr>
            <a:picLocks noChangeAspect="1"/>
          </p:cNvPicPr>
          <p:nvPr/>
        </p:nvPicPr>
        <p:blipFill>
          <a:blip r:embed="rId3"/>
          <a:stretch>
            <a:fillRect/>
          </a:stretch>
        </p:blipFill>
        <p:spPr>
          <a:xfrm>
            <a:off x="6129398" y="4833871"/>
            <a:ext cx="688321" cy="242477"/>
          </a:xfrm>
          <a:prstGeom prst="rect">
            <a:avLst/>
          </a:prstGeom>
        </p:spPr>
      </p:pic>
      <p:sp>
        <p:nvSpPr>
          <p:cNvPr id="11" name="Google Shape;105;p8">
            <a:extLst>
              <a:ext uri="{FF2B5EF4-FFF2-40B4-BE49-F238E27FC236}">
                <a16:creationId xmlns:a16="http://schemas.microsoft.com/office/drawing/2014/main" id="{640EA2D8-3064-42F9-9AB9-3C8226B51AEB}"/>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Structure classique d’un </a:t>
            </a:r>
            <a:r>
              <a:rPr lang="fr-FR" i="1" dirty="0">
                <a:solidFill>
                  <a:prstClr val="black"/>
                </a:solidFill>
              </a:rPr>
              <a:t>Data paper</a:t>
            </a:r>
          </a:p>
        </p:txBody>
      </p:sp>
      <p:sp>
        <p:nvSpPr>
          <p:cNvPr id="12" name="Rectangle 11">
            <a:extLst>
              <a:ext uri="{FF2B5EF4-FFF2-40B4-BE49-F238E27FC236}">
                <a16:creationId xmlns:a16="http://schemas.microsoft.com/office/drawing/2014/main" id="{F0E51EDB-2E04-45AA-AD1A-2F89BB74DCA8}"/>
              </a:ext>
            </a:extLst>
          </p:cNvPr>
          <p:cNvSpPr/>
          <p:nvPr/>
        </p:nvSpPr>
        <p:spPr>
          <a:xfrm>
            <a:off x="741325" y="1172133"/>
            <a:ext cx="5182144" cy="1938992"/>
          </a:xfrm>
          <a:prstGeom prst="rect">
            <a:avLst/>
          </a:prstGeom>
        </p:spPr>
        <p:txBody>
          <a:bodyPr wrap="square">
            <a:spAutoFit/>
          </a:bodyPr>
          <a:lstStyle/>
          <a:p>
            <a:pPr marL="385754" indent="-385754" defTabSz="685783">
              <a:buClr>
                <a:srgbClr val="F7436E"/>
              </a:buClr>
              <a:buFont typeface="Wingdings" panose="05000000000000000000" pitchFamily="2" charset="2"/>
              <a:buChar char="§"/>
              <a:defRPr/>
            </a:pPr>
            <a:r>
              <a:rPr lang="fr-FR" sz="2400" dirty="0">
                <a:solidFill>
                  <a:srgbClr val="0066FF"/>
                </a:solidFill>
              </a:rPr>
              <a:t>Décrire les données</a:t>
            </a:r>
          </a:p>
          <a:p>
            <a:pPr marL="385754" indent="-385754" defTabSz="685783">
              <a:buClr>
                <a:srgbClr val="F7436E"/>
              </a:buClr>
              <a:buFont typeface="Wingdings" panose="05000000000000000000" pitchFamily="2" charset="2"/>
              <a:buChar char="§"/>
              <a:defRPr/>
            </a:pPr>
            <a:endParaRPr lang="fr-FR" sz="2400" dirty="0">
              <a:solidFill>
                <a:srgbClr val="0070C0"/>
              </a:solidFill>
            </a:endParaRPr>
          </a:p>
          <a:p>
            <a:pPr marL="385754" indent="-385754" defTabSz="685783">
              <a:buClr>
                <a:srgbClr val="F7436E"/>
              </a:buClr>
              <a:buFont typeface="Wingdings" panose="05000000000000000000" pitchFamily="2" charset="2"/>
              <a:buChar char="§"/>
              <a:defRPr/>
            </a:pPr>
            <a:r>
              <a:rPr lang="en-US" sz="2400" dirty="0" err="1">
                <a:solidFill>
                  <a:srgbClr val="CC9900"/>
                </a:solidFill>
              </a:rPr>
              <a:t>Décrire</a:t>
            </a:r>
            <a:r>
              <a:rPr lang="en-US" sz="2400" dirty="0">
                <a:solidFill>
                  <a:srgbClr val="CC9900"/>
                </a:solidFill>
              </a:rPr>
              <a:t> les </a:t>
            </a:r>
            <a:r>
              <a:rPr lang="en-US" sz="2400" dirty="0" err="1">
                <a:solidFill>
                  <a:srgbClr val="CC9900"/>
                </a:solidFill>
              </a:rPr>
              <a:t>méthodes</a:t>
            </a:r>
            <a:r>
              <a:rPr lang="en-US" sz="2400" dirty="0">
                <a:solidFill>
                  <a:srgbClr val="CC9900"/>
                </a:solidFill>
              </a:rPr>
              <a:t> </a:t>
            </a:r>
            <a:r>
              <a:rPr lang="en-US" sz="2400" dirty="0" err="1">
                <a:solidFill>
                  <a:srgbClr val="CC9900"/>
                </a:solidFill>
              </a:rPr>
              <a:t>d’obtention</a:t>
            </a:r>
            <a:endParaRPr lang="en-US" sz="2400" dirty="0">
              <a:solidFill>
                <a:srgbClr val="CC9900"/>
              </a:solidFill>
            </a:endParaRPr>
          </a:p>
          <a:p>
            <a:pPr marL="385754" indent="-385754" defTabSz="685783">
              <a:buClr>
                <a:srgbClr val="F7436E"/>
              </a:buClr>
              <a:buFont typeface="Wingdings" panose="05000000000000000000" pitchFamily="2" charset="2"/>
              <a:buChar char="§"/>
              <a:defRPr/>
            </a:pPr>
            <a:endParaRPr lang="en-US" sz="2400" dirty="0">
              <a:solidFill>
                <a:srgbClr val="CC9900"/>
              </a:solidFill>
            </a:endParaRPr>
          </a:p>
          <a:p>
            <a:pPr marL="385754" indent="-385754" defTabSz="685783">
              <a:buClr>
                <a:srgbClr val="F7436E"/>
              </a:buClr>
              <a:buFont typeface="Wingdings" panose="05000000000000000000" pitchFamily="2" charset="2"/>
              <a:buChar char="§"/>
              <a:defRPr/>
            </a:pPr>
            <a:r>
              <a:rPr lang="fr-FR" sz="2400" dirty="0">
                <a:solidFill>
                  <a:srgbClr val="1FA22E"/>
                </a:solidFill>
              </a:rPr>
              <a:t>Décrire le potentiel des données</a:t>
            </a:r>
            <a:endParaRPr lang="fr-FR" sz="2400" i="1" dirty="0">
              <a:solidFill>
                <a:srgbClr val="2C3E50"/>
              </a:solidFill>
            </a:endParaRPr>
          </a:p>
        </p:txBody>
      </p:sp>
      <p:grpSp>
        <p:nvGrpSpPr>
          <p:cNvPr id="13" name="Groupe 12">
            <a:extLst>
              <a:ext uri="{FF2B5EF4-FFF2-40B4-BE49-F238E27FC236}">
                <a16:creationId xmlns:a16="http://schemas.microsoft.com/office/drawing/2014/main" id="{B3C3B3DB-88F7-4600-B5E3-D14F34BEAB29}"/>
              </a:ext>
            </a:extLst>
          </p:cNvPr>
          <p:cNvGrpSpPr/>
          <p:nvPr/>
        </p:nvGrpSpPr>
        <p:grpSpPr>
          <a:xfrm>
            <a:off x="547466" y="3472183"/>
            <a:ext cx="5981819" cy="461665"/>
            <a:chOff x="1211927" y="4890665"/>
            <a:chExt cx="7975756" cy="615555"/>
          </a:xfrm>
        </p:grpSpPr>
        <p:sp>
          <p:nvSpPr>
            <p:cNvPr id="14" name="ZoneTexte 13">
              <a:extLst>
                <a:ext uri="{FF2B5EF4-FFF2-40B4-BE49-F238E27FC236}">
                  <a16:creationId xmlns:a16="http://schemas.microsoft.com/office/drawing/2014/main" id="{FA4DC015-606B-4325-930D-7AAF56FB270B}"/>
                </a:ext>
              </a:extLst>
            </p:cNvPr>
            <p:cNvSpPr txBox="1"/>
            <p:nvPr/>
          </p:nvSpPr>
          <p:spPr>
            <a:xfrm>
              <a:off x="1990844" y="4890665"/>
              <a:ext cx="7196839" cy="615555"/>
            </a:xfrm>
            <a:prstGeom prst="rect">
              <a:avLst/>
            </a:prstGeom>
            <a:noFill/>
          </p:spPr>
          <p:txBody>
            <a:bodyPr wrap="none" rtlCol="0">
              <a:spAutoFit/>
            </a:bodyPr>
            <a:lstStyle/>
            <a:p>
              <a:pPr defTabSz="342892">
                <a:buClrTx/>
                <a:defRPr/>
              </a:pPr>
              <a:r>
                <a:rPr lang="fr-FR" sz="2400" b="1" kern="1200" dirty="0">
                  <a:solidFill>
                    <a:srgbClr val="0066FF"/>
                  </a:solidFill>
                  <a:ea typeface="+mn-ea"/>
                </a:rPr>
                <a:t>Donner le lien d’accès aux données</a:t>
              </a:r>
              <a:endParaRPr lang="fr-FR" sz="2400" kern="1200" dirty="0">
                <a:solidFill>
                  <a:srgbClr val="0066FF"/>
                </a:solidFill>
                <a:ea typeface="+mn-ea"/>
              </a:endParaRPr>
            </a:p>
          </p:txBody>
        </p:sp>
        <p:sp>
          <p:nvSpPr>
            <p:cNvPr id="15" name="Flèche droite 5">
              <a:extLst>
                <a:ext uri="{FF2B5EF4-FFF2-40B4-BE49-F238E27FC236}">
                  <a16:creationId xmlns:a16="http://schemas.microsoft.com/office/drawing/2014/main" id="{E60F9A7E-ACB3-4171-AA16-63E118D557B7}"/>
                </a:ext>
              </a:extLst>
            </p:cNvPr>
            <p:cNvSpPr/>
            <p:nvPr/>
          </p:nvSpPr>
          <p:spPr>
            <a:xfrm>
              <a:off x="1211927" y="5086419"/>
              <a:ext cx="662594" cy="217565"/>
            </a:xfrm>
            <a:prstGeom prst="rightArrow">
              <a:avLst/>
            </a:prstGeom>
            <a:solidFill>
              <a:srgbClr val="0070C0"/>
            </a:solidFill>
            <a:ln w="25400" cap="flat" cmpd="sng" algn="ctr">
              <a:noFill/>
              <a:prstDash val="solid"/>
            </a:ln>
            <a:effectLst/>
          </p:spPr>
          <p:txBody>
            <a:bodyPr rtlCol="0" anchor="ctr"/>
            <a:lstStyle/>
            <a:p>
              <a:pPr algn="ctr" defTabSz="342892">
                <a:buClrTx/>
                <a:defRPr/>
              </a:pPr>
              <a:endParaRPr lang="fr-FR" sz="1013" kern="1200">
                <a:solidFill>
                  <a:prstClr val="white"/>
                </a:solidFill>
                <a:ea typeface="+mn-ea"/>
              </a:endParaRPr>
            </a:p>
          </p:txBody>
        </p:sp>
      </p:grpSp>
    </p:spTree>
    <p:extLst>
      <p:ext uri="{BB962C8B-B14F-4D97-AF65-F5344CB8AC3E}">
        <p14:creationId xmlns:p14="http://schemas.microsoft.com/office/powerpoint/2010/main" val="37170050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485B1F1-998C-4116-8D10-FCAD33004086}"/>
              </a:ext>
            </a:extLst>
          </p:cNvPr>
          <p:cNvPicPr>
            <a:picLocks noChangeAspect="1"/>
          </p:cNvPicPr>
          <p:nvPr/>
        </p:nvPicPr>
        <p:blipFill>
          <a:blip r:embed="rId3"/>
          <a:stretch>
            <a:fillRect/>
          </a:stretch>
        </p:blipFill>
        <p:spPr>
          <a:xfrm>
            <a:off x="6129398" y="4833871"/>
            <a:ext cx="688321" cy="242477"/>
          </a:xfrm>
          <a:prstGeom prst="rect">
            <a:avLst/>
          </a:prstGeom>
        </p:spPr>
      </p:pic>
      <p:sp>
        <p:nvSpPr>
          <p:cNvPr id="8" name="Google Shape;105;p8">
            <a:extLst>
              <a:ext uri="{FF2B5EF4-FFF2-40B4-BE49-F238E27FC236}">
                <a16:creationId xmlns:a16="http://schemas.microsoft.com/office/drawing/2014/main" id="{D5252459-C9BB-4870-962B-AB37E80B4168}"/>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Objectif du </a:t>
            </a:r>
            <a:r>
              <a:rPr lang="fr-FR" i="1" dirty="0">
                <a:solidFill>
                  <a:prstClr val="black"/>
                </a:solidFill>
              </a:rPr>
              <a:t>Data paper</a:t>
            </a:r>
          </a:p>
        </p:txBody>
      </p:sp>
      <p:sp>
        <p:nvSpPr>
          <p:cNvPr id="9" name="Rectangle 8">
            <a:extLst>
              <a:ext uri="{FF2B5EF4-FFF2-40B4-BE49-F238E27FC236}">
                <a16:creationId xmlns:a16="http://schemas.microsoft.com/office/drawing/2014/main" id="{F052ACF0-3467-4F55-A56B-19C5876C17B2}"/>
              </a:ext>
            </a:extLst>
          </p:cNvPr>
          <p:cNvSpPr/>
          <p:nvPr/>
        </p:nvSpPr>
        <p:spPr>
          <a:xfrm>
            <a:off x="360000" y="900000"/>
            <a:ext cx="5932481" cy="430887"/>
          </a:xfrm>
          <a:prstGeom prst="rect">
            <a:avLst/>
          </a:prstGeom>
        </p:spPr>
        <p:txBody>
          <a:bodyPr wrap="square">
            <a:spAutoFit/>
          </a:bodyPr>
          <a:lstStyle/>
          <a:p>
            <a:pPr marL="358775" indent="-341313" defTabSz="685783">
              <a:spcBef>
                <a:spcPts val="450"/>
              </a:spcBef>
              <a:spcAft>
                <a:spcPts val="450"/>
              </a:spcAft>
              <a:buClr>
                <a:srgbClr val="E2007A"/>
              </a:buClr>
              <a:buFont typeface="Wingdings" panose="05000000000000000000" pitchFamily="2" charset="2"/>
              <a:buChar char="Ø"/>
              <a:tabLst>
                <a:tab pos="671496" algn="l"/>
              </a:tabLst>
              <a:defRPr/>
            </a:pPr>
            <a:r>
              <a:rPr lang="fr-FR" sz="2200" dirty="0">
                <a:solidFill>
                  <a:srgbClr val="0066FF"/>
                </a:solidFill>
              </a:rPr>
              <a:t>Faciliter la réutilisation des données</a:t>
            </a:r>
          </a:p>
        </p:txBody>
      </p:sp>
      <p:sp>
        <p:nvSpPr>
          <p:cNvPr id="10" name="Rectangle 9">
            <a:extLst>
              <a:ext uri="{FF2B5EF4-FFF2-40B4-BE49-F238E27FC236}">
                <a16:creationId xmlns:a16="http://schemas.microsoft.com/office/drawing/2014/main" id="{00270ADE-B8E4-4229-A7C4-0D36E9810690}"/>
              </a:ext>
            </a:extLst>
          </p:cNvPr>
          <p:cNvSpPr/>
          <p:nvPr/>
        </p:nvSpPr>
        <p:spPr>
          <a:xfrm>
            <a:off x="360000" y="1381399"/>
            <a:ext cx="6399245" cy="1995418"/>
          </a:xfrm>
          <a:prstGeom prst="rect">
            <a:avLst/>
          </a:prstGeom>
        </p:spPr>
        <p:txBody>
          <a:bodyPr wrap="square">
            <a:spAutoFit/>
          </a:bodyPr>
          <a:lstStyle/>
          <a:p>
            <a:pPr marL="342892" indent="-342892" defTabSz="685783">
              <a:spcBef>
                <a:spcPts val="450"/>
              </a:spcBef>
              <a:spcAft>
                <a:spcPts val="450"/>
              </a:spcAft>
              <a:buClr>
                <a:srgbClr val="E2007A"/>
              </a:buClr>
              <a:buFont typeface="Wingdings" panose="05000000000000000000" pitchFamily="2" charset="2"/>
              <a:buChar char="Ø"/>
              <a:tabLst>
                <a:tab pos="671496" algn="l"/>
              </a:tabLst>
              <a:defRPr/>
            </a:pPr>
            <a:r>
              <a:rPr lang="fr-FR" sz="2200" dirty="0">
                <a:solidFill>
                  <a:srgbClr val="2C3E50"/>
                </a:solidFill>
              </a:rPr>
              <a:t>Le</a:t>
            </a:r>
            <a:r>
              <a:rPr lang="fr-FR" sz="2200" i="1" dirty="0">
                <a:solidFill>
                  <a:srgbClr val="2C3E50"/>
                </a:solidFill>
              </a:rPr>
              <a:t> Data paper </a:t>
            </a:r>
            <a:r>
              <a:rPr lang="fr-FR" sz="2200" dirty="0">
                <a:solidFill>
                  <a:srgbClr val="2C3E50"/>
                </a:solidFill>
              </a:rPr>
              <a:t>doit </a:t>
            </a:r>
            <a:r>
              <a:rPr lang="fr-FR" sz="2200" dirty="0">
                <a:solidFill>
                  <a:srgbClr val="0066FF"/>
                </a:solidFill>
              </a:rPr>
              <a:t>décrire complètement </a:t>
            </a:r>
            <a:r>
              <a:rPr lang="fr-FR" sz="2200" dirty="0">
                <a:solidFill>
                  <a:srgbClr val="2C3E50"/>
                </a:solidFill>
              </a:rPr>
              <a:t>:</a:t>
            </a:r>
          </a:p>
          <a:p>
            <a:pPr marL="541338" indent="-200025" defTabSz="685783">
              <a:spcBef>
                <a:spcPts val="450"/>
              </a:spcBef>
              <a:spcAft>
                <a:spcPts val="300"/>
              </a:spcAft>
              <a:buClrTx/>
              <a:buFont typeface="Arial" panose="020B0604020202020204" pitchFamily="34" charset="0"/>
              <a:buChar char="•"/>
              <a:defRPr/>
            </a:pPr>
            <a:r>
              <a:rPr lang="fr-FR" sz="2000" dirty="0">
                <a:solidFill>
                  <a:schemeClr val="tx1"/>
                </a:solidFill>
              </a:rPr>
              <a:t>le jeu de données</a:t>
            </a:r>
          </a:p>
          <a:p>
            <a:pPr marL="541338" indent="-200025" defTabSz="685783">
              <a:spcBef>
                <a:spcPts val="450"/>
              </a:spcBef>
              <a:spcAft>
                <a:spcPts val="300"/>
              </a:spcAft>
              <a:buClrTx/>
              <a:buFont typeface="Arial" panose="020B0604020202020204" pitchFamily="34" charset="0"/>
              <a:buChar char="•"/>
              <a:defRPr/>
            </a:pPr>
            <a:r>
              <a:rPr lang="fr-FR" sz="2000" dirty="0">
                <a:solidFill>
                  <a:schemeClr val="tx1"/>
                </a:solidFill>
              </a:rPr>
              <a:t>tout le protocole + méthodes + équipements</a:t>
            </a:r>
          </a:p>
          <a:p>
            <a:pPr marL="541338" indent="-200025" defTabSz="685783">
              <a:spcBef>
                <a:spcPts val="450"/>
              </a:spcBef>
              <a:spcAft>
                <a:spcPts val="300"/>
              </a:spcAft>
              <a:buClrTx/>
              <a:buFont typeface="Arial" panose="020B0604020202020204" pitchFamily="34" charset="0"/>
              <a:buChar char="•"/>
              <a:defRPr/>
            </a:pPr>
            <a:r>
              <a:rPr lang="fr-FR" sz="2000" dirty="0">
                <a:solidFill>
                  <a:schemeClr val="tx1"/>
                </a:solidFill>
              </a:rPr>
              <a:t>+ informations nécessaires pour que le futur utilisateur puisse comprendre les données</a:t>
            </a:r>
          </a:p>
        </p:txBody>
      </p:sp>
      <p:sp>
        <p:nvSpPr>
          <p:cNvPr id="16" name="Rectangle 15">
            <a:extLst>
              <a:ext uri="{FF2B5EF4-FFF2-40B4-BE49-F238E27FC236}">
                <a16:creationId xmlns:a16="http://schemas.microsoft.com/office/drawing/2014/main" id="{D9AFDC0E-E8CF-471F-B3D4-FA2EA4679453}"/>
              </a:ext>
            </a:extLst>
          </p:cNvPr>
          <p:cNvSpPr/>
          <p:nvPr/>
        </p:nvSpPr>
        <p:spPr>
          <a:xfrm>
            <a:off x="360000" y="3412843"/>
            <a:ext cx="6399245" cy="769441"/>
          </a:xfrm>
          <a:prstGeom prst="rect">
            <a:avLst/>
          </a:prstGeom>
        </p:spPr>
        <p:txBody>
          <a:bodyPr wrap="square">
            <a:spAutoFit/>
          </a:bodyPr>
          <a:lstStyle/>
          <a:p>
            <a:pPr marL="342892" indent="-342892" defTabSz="685783">
              <a:spcBef>
                <a:spcPts val="450"/>
              </a:spcBef>
              <a:spcAft>
                <a:spcPts val="450"/>
              </a:spcAft>
              <a:buClr>
                <a:srgbClr val="E2007A"/>
              </a:buClr>
              <a:buFont typeface="Wingdings" panose="05000000000000000000" pitchFamily="2" charset="2"/>
              <a:buChar char="Ø"/>
              <a:tabLst>
                <a:tab pos="671496" algn="l"/>
              </a:tabLst>
              <a:defRPr/>
            </a:pPr>
            <a:r>
              <a:rPr lang="fr-FR" sz="2200" dirty="0">
                <a:solidFill>
                  <a:srgbClr val="0066FF"/>
                </a:solidFill>
              </a:rPr>
              <a:t>Donner le lien pour accéder au jeu de données dans un entrepôt de données</a:t>
            </a:r>
          </a:p>
        </p:txBody>
      </p:sp>
    </p:spTree>
    <p:extLst>
      <p:ext uri="{BB962C8B-B14F-4D97-AF65-F5344CB8AC3E}">
        <p14:creationId xmlns:p14="http://schemas.microsoft.com/office/powerpoint/2010/main" val="269945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485B1F1-998C-4116-8D10-FCAD33004086}"/>
              </a:ext>
            </a:extLst>
          </p:cNvPr>
          <p:cNvPicPr>
            <a:picLocks noChangeAspect="1"/>
          </p:cNvPicPr>
          <p:nvPr/>
        </p:nvPicPr>
        <p:blipFill>
          <a:blip r:embed="rId3"/>
          <a:stretch>
            <a:fillRect/>
          </a:stretch>
        </p:blipFill>
        <p:spPr>
          <a:xfrm>
            <a:off x="6129398" y="4833871"/>
            <a:ext cx="688321" cy="242477"/>
          </a:xfrm>
          <a:prstGeom prst="rect">
            <a:avLst/>
          </a:prstGeom>
        </p:spPr>
      </p:pic>
      <p:sp>
        <p:nvSpPr>
          <p:cNvPr id="11" name="Google Shape;105;p8">
            <a:extLst>
              <a:ext uri="{FF2B5EF4-FFF2-40B4-BE49-F238E27FC236}">
                <a16:creationId xmlns:a16="http://schemas.microsoft.com/office/drawing/2014/main" id="{640EA2D8-3064-42F9-9AB9-3C8226B51AEB}"/>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1. Décrire les données</a:t>
            </a:r>
          </a:p>
        </p:txBody>
      </p:sp>
      <p:sp>
        <p:nvSpPr>
          <p:cNvPr id="8" name="ZoneTexte 7">
            <a:extLst>
              <a:ext uri="{FF2B5EF4-FFF2-40B4-BE49-F238E27FC236}">
                <a16:creationId xmlns:a16="http://schemas.microsoft.com/office/drawing/2014/main" id="{5D060489-CE39-492C-B7CB-4C64FB787723}"/>
              </a:ext>
            </a:extLst>
          </p:cNvPr>
          <p:cNvSpPr txBox="1"/>
          <p:nvPr/>
        </p:nvSpPr>
        <p:spPr>
          <a:xfrm>
            <a:off x="359999" y="841385"/>
            <a:ext cx="6457719" cy="47814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defTabSz="257168">
              <a:lnSpc>
                <a:spcPct val="114000"/>
              </a:lnSpc>
              <a:spcAft>
                <a:spcPts val="675"/>
              </a:spcAft>
              <a:buClrTx/>
              <a:buFont typeface="Wingdings" panose="05000000000000000000" pitchFamily="2" charset="2"/>
              <a:buChar char="§"/>
              <a:defRPr/>
            </a:pPr>
            <a:r>
              <a:rPr lang="fr-FR" sz="2400" dirty="0">
                <a:solidFill>
                  <a:srgbClr val="0066FF"/>
                </a:solidFill>
              </a:rPr>
              <a:t>Quelles informations peuvent-être utiles ?</a:t>
            </a:r>
            <a:endParaRPr lang="fr-FR" sz="2400" dirty="0">
              <a:solidFill>
                <a:schemeClr val="tx1"/>
              </a:solidFill>
            </a:endParaRPr>
          </a:p>
        </p:txBody>
      </p:sp>
      <p:sp>
        <p:nvSpPr>
          <p:cNvPr id="18" name="ZoneTexte 17">
            <a:extLst>
              <a:ext uri="{FF2B5EF4-FFF2-40B4-BE49-F238E27FC236}">
                <a16:creationId xmlns:a16="http://schemas.microsoft.com/office/drawing/2014/main" id="{5165D8BC-4291-4E61-AD99-D3948EDAC521}"/>
              </a:ext>
            </a:extLst>
          </p:cNvPr>
          <p:cNvSpPr txBox="1"/>
          <p:nvPr/>
        </p:nvSpPr>
        <p:spPr>
          <a:xfrm>
            <a:off x="1478793" y="4764788"/>
            <a:ext cx="4687882" cy="312850"/>
          </a:xfrm>
          <a:prstGeom prst="rect">
            <a:avLst/>
          </a:prstGeom>
          <a:noFill/>
        </p:spPr>
        <p:txBody>
          <a:bodyPr wrap="none" rtlCol="0">
            <a:spAutoFit/>
          </a:bodyPr>
          <a:lstStyle/>
          <a:p>
            <a:pPr algn="r" defTabSz="257168">
              <a:buClrTx/>
              <a:defRPr/>
            </a:pPr>
            <a:r>
              <a:rPr lang="fr-FR" sz="1200" kern="1200" dirty="0">
                <a:solidFill>
                  <a:prstClr val="black"/>
                </a:solidFill>
                <a:ea typeface="+mn-ea"/>
                <a:cs typeface="+mn-cs"/>
                <a:hlinkClick r:id="rId4">
                  <a:extLst>
                    <a:ext uri="{A12FA001-AC4F-418D-AE19-62706E023703}">
                      <ahyp:hlinkClr xmlns:ahyp="http://schemas.microsoft.com/office/drawing/2018/hyperlinkcolor" val="tx"/>
                    </a:ext>
                  </a:extLst>
                </a:hlinkClick>
              </a:rPr>
              <a:t>Inspiré de </a:t>
            </a:r>
            <a:r>
              <a:rPr lang="fr-FR" sz="1200" kern="1200" dirty="0">
                <a:solidFill>
                  <a:prstClr val="black"/>
                </a:solidFill>
                <a:ea typeface="+mn-ea"/>
                <a:cs typeface="+mn-cs"/>
                <a:hlinkClick r:id="rId4"/>
              </a:rPr>
              <a:t>https://doranum.fr/enjeux-benefices/principes-fair/</a:t>
            </a:r>
            <a:r>
              <a:rPr lang="fr-FR" sz="1200" kern="1200" dirty="0">
                <a:solidFill>
                  <a:prstClr val="black"/>
                </a:solidFill>
                <a:ea typeface="+mn-ea"/>
                <a:cs typeface="+mn-cs"/>
              </a:rPr>
              <a:t> </a:t>
            </a:r>
          </a:p>
        </p:txBody>
      </p:sp>
      <p:sp>
        <p:nvSpPr>
          <p:cNvPr id="19" name="Rectangle 18">
            <a:extLst>
              <a:ext uri="{FF2B5EF4-FFF2-40B4-BE49-F238E27FC236}">
                <a16:creationId xmlns:a16="http://schemas.microsoft.com/office/drawing/2014/main" id="{C7CADB57-2AA7-42CF-8DC9-64C267EA585D}"/>
              </a:ext>
            </a:extLst>
          </p:cNvPr>
          <p:cNvSpPr/>
          <p:nvPr/>
        </p:nvSpPr>
        <p:spPr>
          <a:xfrm>
            <a:off x="235993" y="1367599"/>
            <a:ext cx="6519493" cy="2641694"/>
          </a:xfrm>
          <a:prstGeom prst="rect">
            <a:avLst/>
          </a:prstGeom>
          <a:blipFill>
            <a:blip r:embed="rId5"/>
            <a:tile tx="0" ty="0" sx="100000" sy="100000" flip="none" algn="tl"/>
          </a:blipFill>
        </p:spPr>
        <p:style>
          <a:lnRef idx="1">
            <a:schemeClr val="accent5"/>
          </a:lnRef>
          <a:fillRef idx="2">
            <a:schemeClr val="accent5"/>
          </a:fillRef>
          <a:effectRef idx="1">
            <a:schemeClr val="accent5"/>
          </a:effectRef>
          <a:fontRef idx="minor">
            <a:schemeClr val="dk1"/>
          </a:fontRef>
        </p:style>
        <p:txBody>
          <a:bodyPr rtlCol="0" anchor="ctr"/>
          <a:lstStyle/>
          <a:p>
            <a:pPr algn="ctr" defTabSz="257168">
              <a:buClrTx/>
              <a:defRPr/>
            </a:pPr>
            <a:endParaRPr lang="fr-FR" sz="1013" kern="1200" dirty="0">
              <a:solidFill>
                <a:prstClr val="black"/>
              </a:solidFill>
              <a:latin typeface="Arial"/>
            </a:endParaRPr>
          </a:p>
        </p:txBody>
      </p:sp>
      <p:sp>
        <p:nvSpPr>
          <p:cNvPr id="20" name="ZoneTexte 19">
            <a:extLst>
              <a:ext uri="{FF2B5EF4-FFF2-40B4-BE49-F238E27FC236}">
                <a16:creationId xmlns:a16="http://schemas.microsoft.com/office/drawing/2014/main" id="{FBA0ED89-F9BC-47D1-ABEA-33D06A6C9576}"/>
              </a:ext>
            </a:extLst>
          </p:cNvPr>
          <p:cNvSpPr txBox="1"/>
          <p:nvPr/>
        </p:nvSpPr>
        <p:spPr>
          <a:xfrm>
            <a:off x="2191714" y="3224800"/>
            <a:ext cx="2542684" cy="738664"/>
          </a:xfrm>
          <a:prstGeom prst="rect">
            <a:avLst/>
          </a:prstGeom>
          <a:noFill/>
        </p:spPr>
        <p:txBody>
          <a:bodyPr wrap="none" rtlCol="0">
            <a:spAutoFit/>
          </a:bodyPr>
          <a:lstStyle/>
          <a:p>
            <a:pPr algn="ctr" defTabSz="257168">
              <a:buClrTx/>
              <a:defRPr/>
            </a:pPr>
            <a:r>
              <a:rPr lang="fr-FR" kern="1200" dirty="0">
                <a:solidFill>
                  <a:prstClr val="black"/>
                </a:solidFill>
                <a:ea typeface="+mn-ea"/>
                <a:cs typeface="+mn-cs"/>
              </a:rPr>
              <a:t>Explications des </a:t>
            </a:r>
            <a:r>
              <a:rPr lang="fr-FR" b="1" kern="1200" dirty="0">
                <a:solidFill>
                  <a:prstClr val="black"/>
                </a:solidFill>
                <a:ea typeface="+mn-ea"/>
                <a:cs typeface="+mn-cs"/>
              </a:rPr>
              <a:t>fichiers</a:t>
            </a:r>
            <a:r>
              <a:rPr lang="fr-FR" kern="1200" dirty="0">
                <a:solidFill>
                  <a:prstClr val="black"/>
                </a:solidFill>
                <a:ea typeface="+mn-ea"/>
                <a:cs typeface="+mn-cs"/>
              </a:rPr>
              <a:t>: </a:t>
            </a:r>
          </a:p>
          <a:p>
            <a:pPr algn="ctr" defTabSz="257168">
              <a:buClrTx/>
              <a:defRPr/>
            </a:pPr>
            <a:r>
              <a:rPr lang="fr-FR" kern="1200" dirty="0">
                <a:solidFill>
                  <a:prstClr val="black"/>
                </a:solidFill>
                <a:ea typeface="+mn-ea"/>
                <a:cs typeface="+mn-cs"/>
              </a:rPr>
              <a:t>Noms, colonnes/lignes</a:t>
            </a:r>
          </a:p>
          <a:p>
            <a:pPr algn="ctr" defTabSz="257168">
              <a:buClrTx/>
              <a:defRPr/>
            </a:pPr>
            <a:r>
              <a:rPr lang="fr-FR" kern="1200" dirty="0">
                <a:solidFill>
                  <a:prstClr val="black"/>
                </a:solidFill>
                <a:ea typeface="+mn-ea"/>
                <a:cs typeface="+mn-cs"/>
              </a:rPr>
              <a:t>abréviations, variables, unités</a:t>
            </a:r>
          </a:p>
        </p:txBody>
      </p:sp>
      <p:sp>
        <p:nvSpPr>
          <p:cNvPr id="21" name="ZoneTexte 20">
            <a:extLst>
              <a:ext uri="{FF2B5EF4-FFF2-40B4-BE49-F238E27FC236}">
                <a16:creationId xmlns:a16="http://schemas.microsoft.com/office/drawing/2014/main" id="{4C6D3057-125F-49E6-AB23-404DECBCB16A}"/>
              </a:ext>
            </a:extLst>
          </p:cNvPr>
          <p:cNvSpPr txBox="1"/>
          <p:nvPr/>
        </p:nvSpPr>
        <p:spPr>
          <a:xfrm>
            <a:off x="330242" y="2235932"/>
            <a:ext cx="1596912" cy="523220"/>
          </a:xfrm>
          <a:prstGeom prst="rect">
            <a:avLst/>
          </a:prstGeom>
          <a:noFill/>
        </p:spPr>
        <p:txBody>
          <a:bodyPr wrap="none" rtlCol="0">
            <a:spAutoFit/>
          </a:bodyPr>
          <a:lstStyle/>
          <a:p>
            <a:pPr algn="ctr" defTabSz="257168">
              <a:buClrTx/>
              <a:defRPr/>
            </a:pPr>
            <a:r>
              <a:rPr lang="fr-FR" b="1" kern="1200" dirty="0">
                <a:solidFill>
                  <a:prstClr val="black"/>
                </a:solidFill>
                <a:ea typeface="+mn-ea"/>
                <a:cs typeface="+mn-cs"/>
              </a:rPr>
              <a:t>Où</a:t>
            </a:r>
            <a:r>
              <a:rPr lang="fr-FR" kern="1200" dirty="0">
                <a:solidFill>
                  <a:prstClr val="black"/>
                </a:solidFill>
                <a:ea typeface="+mn-ea"/>
                <a:cs typeface="+mn-cs"/>
              </a:rPr>
              <a:t> s’est déroulée</a:t>
            </a:r>
          </a:p>
          <a:p>
            <a:pPr algn="ctr" defTabSz="257168">
              <a:buClrTx/>
              <a:defRPr/>
            </a:pPr>
            <a:r>
              <a:rPr lang="fr-FR" kern="1200" dirty="0">
                <a:solidFill>
                  <a:prstClr val="black"/>
                </a:solidFill>
                <a:ea typeface="+mn-ea"/>
                <a:cs typeface="+mn-cs"/>
              </a:rPr>
              <a:t> l’observation ?</a:t>
            </a:r>
          </a:p>
        </p:txBody>
      </p:sp>
      <p:sp>
        <p:nvSpPr>
          <p:cNvPr id="22" name="ZoneTexte 21">
            <a:extLst>
              <a:ext uri="{FF2B5EF4-FFF2-40B4-BE49-F238E27FC236}">
                <a16:creationId xmlns:a16="http://schemas.microsoft.com/office/drawing/2014/main" id="{6D9AD48D-9344-49EB-99A0-869F632A92A8}"/>
              </a:ext>
            </a:extLst>
          </p:cNvPr>
          <p:cNvSpPr txBox="1"/>
          <p:nvPr/>
        </p:nvSpPr>
        <p:spPr>
          <a:xfrm>
            <a:off x="2549656" y="1381881"/>
            <a:ext cx="1904689" cy="523220"/>
          </a:xfrm>
          <a:prstGeom prst="rect">
            <a:avLst/>
          </a:prstGeom>
          <a:noFill/>
        </p:spPr>
        <p:txBody>
          <a:bodyPr wrap="none" rtlCol="0">
            <a:spAutoFit/>
          </a:bodyPr>
          <a:lstStyle/>
          <a:p>
            <a:pPr algn="ctr" defTabSz="257168">
              <a:buClrTx/>
              <a:defRPr/>
            </a:pPr>
            <a:r>
              <a:rPr lang="fr-FR" kern="1200" dirty="0">
                <a:solidFill>
                  <a:prstClr val="black"/>
                </a:solidFill>
                <a:ea typeface="+mn-ea"/>
                <a:cs typeface="+mn-cs"/>
              </a:rPr>
              <a:t>Quel est le </a:t>
            </a:r>
            <a:r>
              <a:rPr lang="fr-FR" b="1" kern="1200" dirty="0">
                <a:solidFill>
                  <a:prstClr val="black"/>
                </a:solidFill>
                <a:ea typeface="+mn-ea"/>
                <a:cs typeface="+mn-cs"/>
              </a:rPr>
              <a:t>protocole</a:t>
            </a:r>
          </a:p>
          <a:p>
            <a:pPr algn="ctr" defTabSz="257168">
              <a:buClrTx/>
              <a:defRPr/>
            </a:pPr>
            <a:r>
              <a:rPr lang="fr-FR" kern="1200" dirty="0">
                <a:solidFill>
                  <a:prstClr val="black"/>
                </a:solidFill>
                <a:ea typeface="+mn-ea"/>
                <a:cs typeface="+mn-cs"/>
              </a:rPr>
              <a:t>expérimental ?</a:t>
            </a:r>
          </a:p>
        </p:txBody>
      </p:sp>
      <p:sp>
        <p:nvSpPr>
          <p:cNvPr id="23" name="ZoneTexte 22">
            <a:extLst>
              <a:ext uri="{FF2B5EF4-FFF2-40B4-BE49-F238E27FC236}">
                <a16:creationId xmlns:a16="http://schemas.microsoft.com/office/drawing/2014/main" id="{295A599E-B2E6-4DCA-8AED-9CE64E4C02FF}"/>
              </a:ext>
            </a:extLst>
          </p:cNvPr>
          <p:cNvSpPr txBox="1"/>
          <p:nvPr/>
        </p:nvSpPr>
        <p:spPr>
          <a:xfrm>
            <a:off x="242645" y="3534685"/>
            <a:ext cx="1935146" cy="523220"/>
          </a:xfrm>
          <a:prstGeom prst="rect">
            <a:avLst/>
          </a:prstGeom>
          <a:noFill/>
        </p:spPr>
        <p:txBody>
          <a:bodyPr wrap="none" rtlCol="0">
            <a:spAutoFit/>
          </a:bodyPr>
          <a:lstStyle>
            <a:defPPr>
              <a:defRPr lang="fr-FR"/>
            </a:defPPr>
            <a:lvl1pPr algn="ctr">
              <a:defRPr sz="1600"/>
            </a:lvl1pPr>
          </a:lstStyle>
          <a:p>
            <a:pPr defTabSz="257168">
              <a:buClrTx/>
              <a:defRPr/>
            </a:pPr>
            <a:r>
              <a:rPr lang="fr-FR" sz="1400" b="1" kern="1200" dirty="0">
                <a:solidFill>
                  <a:prstClr val="black"/>
                </a:solidFill>
                <a:ea typeface="+mn-ea"/>
                <a:cs typeface="+mn-cs"/>
              </a:rPr>
              <a:t>Qui </a:t>
            </a:r>
            <a:r>
              <a:rPr lang="fr-FR" sz="1400" kern="1200" dirty="0">
                <a:solidFill>
                  <a:prstClr val="black"/>
                </a:solidFill>
                <a:ea typeface="+mn-ea"/>
                <a:cs typeface="+mn-cs"/>
              </a:rPr>
              <a:t>a collecté et traité</a:t>
            </a:r>
          </a:p>
          <a:p>
            <a:pPr defTabSz="257168">
              <a:buClrTx/>
              <a:defRPr/>
            </a:pPr>
            <a:r>
              <a:rPr lang="fr-FR" sz="1400" kern="1200" dirty="0">
                <a:solidFill>
                  <a:prstClr val="black"/>
                </a:solidFill>
                <a:ea typeface="+mn-ea"/>
                <a:cs typeface="+mn-cs"/>
              </a:rPr>
              <a:t> les données ?</a:t>
            </a:r>
          </a:p>
        </p:txBody>
      </p:sp>
      <p:sp>
        <p:nvSpPr>
          <p:cNvPr id="24" name="ZoneTexte 23">
            <a:extLst>
              <a:ext uri="{FF2B5EF4-FFF2-40B4-BE49-F238E27FC236}">
                <a16:creationId xmlns:a16="http://schemas.microsoft.com/office/drawing/2014/main" id="{6E7F751F-9827-449E-92D6-3699996E3A46}"/>
              </a:ext>
            </a:extLst>
          </p:cNvPr>
          <p:cNvSpPr txBox="1"/>
          <p:nvPr/>
        </p:nvSpPr>
        <p:spPr>
          <a:xfrm>
            <a:off x="4714764" y="2347813"/>
            <a:ext cx="1922784" cy="738664"/>
          </a:xfrm>
          <a:prstGeom prst="rect">
            <a:avLst/>
          </a:prstGeom>
          <a:noFill/>
        </p:spPr>
        <p:txBody>
          <a:bodyPr wrap="square" rtlCol="0">
            <a:spAutoFit/>
          </a:bodyPr>
          <a:lstStyle/>
          <a:p>
            <a:pPr algn="ctr" defTabSz="257168">
              <a:buClrTx/>
              <a:defRPr/>
            </a:pPr>
            <a:r>
              <a:rPr lang="fr-FR" kern="1200" dirty="0">
                <a:solidFill>
                  <a:prstClr val="black"/>
                </a:solidFill>
                <a:ea typeface="+mn-ea"/>
                <a:cs typeface="+mn-cs"/>
              </a:rPr>
              <a:t>Quels </a:t>
            </a:r>
            <a:r>
              <a:rPr lang="fr-FR" b="1" kern="1200" dirty="0">
                <a:solidFill>
                  <a:prstClr val="black"/>
                </a:solidFill>
                <a:ea typeface="+mn-ea"/>
                <a:cs typeface="+mn-cs"/>
              </a:rPr>
              <a:t>paramètres </a:t>
            </a:r>
          </a:p>
          <a:p>
            <a:pPr algn="ctr" defTabSz="257168">
              <a:buClrTx/>
              <a:defRPr/>
            </a:pPr>
            <a:r>
              <a:rPr lang="fr-FR" kern="1200" dirty="0">
                <a:solidFill>
                  <a:prstClr val="black"/>
                </a:solidFill>
                <a:ea typeface="+mn-ea"/>
                <a:cs typeface="+mn-cs"/>
              </a:rPr>
              <a:t>ont été mesurés ?</a:t>
            </a:r>
          </a:p>
          <a:p>
            <a:pPr algn="ctr" defTabSz="257168">
              <a:buClrTx/>
              <a:defRPr/>
            </a:pPr>
            <a:r>
              <a:rPr lang="fr-FR" kern="1200" dirty="0">
                <a:solidFill>
                  <a:prstClr val="black"/>
                </a:solidFill>
                <a:ea typeface="+mn-ea"/>
                <a:cs typeface="+mn-cs"/>
              </a:rPr>
              <a:t>avec quelles </a:t>
            </a:r>
            <a:r>
              <a:rPr lang="fr-FR" b="1" kern="1200" dirty="0">
                <a:solidFill>
                  <a:prstClr val="black"/>
                </a:solidFill>
                <a:ea typeface="+mn-ea"/>
                <a:cs typeface="+mn-cs"/>
              </a:rPr>
              <a:t>unités </a:t>
            </a:r>
            <a:r>
              <a:rPr lang="fr-FR" kern="1200" dirty="0">
                <a:solidFill>
                  <a:prstClr val="black"/>
                </a:solidFill>
                <a:ea typeface="+mn-ea"/>
                <a:cs typeface="+mn-cs"/>
              </a:rPr>
              <a:t>?</a:t>
            </a:r>
          </a:p>
        </p:txBody>
      </p:sp>
      <p:cxnSp>
        <p:nvCxnSpPr>
          <p:cNvPr id="25" name="Connecteur droit avec flèche 24">
            <a:extLst>
              <a:ext uri="{FF2B5EF4-FFF2-40B4-BE49-F238E27FC236}">
                <a16:creationId xmlns:a16="http://schemas.microsoft.com/office/drawing/2014/main" id="{AA391B3C-C46D-4E79-BD7A-1CECC4A511E7}"/>
              </a:ext>
            </a:extLst>
          </p:cNvPr>
          <p:cNvCxnSpPr>
            <a:cxnSpLocks/>
          </p:cNvCxnSpPr>
          <p:nvPr/>
        </p:nvCxnSpPr>
        <p:spPr>
          <a:xfrm>
            <a:off x="1869660" y="1802685"/>
            <a:ext cx="797638" cy="506433"/>
          </a:xfrm>
          <a:prstGeom prst="straightConnector1">
            <a:avLst/>
          </a:prstGeom>
          <a:ln>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6" name="Connecteur droit avec flèche 25">
            <a:extLst>
              <a:ext uri="{FF2B5EF4-FFF2-40B4-BE49-F238E27FC236}">
                <a16:creationId xmlns:a16="http://schemas.microsoft.com/office/drawing/2014/main" id="{09F5BCF6-2022-46F7-86EC-8B316ED84B65}"/>
              </a:ext>
            </a:extLst>
          </p:cNvPr>
          <p:cNvCxnSpPr>
            <a:cxnSpLocks/>
          </p:cNvCxnSpPr>
          <p:nvPr/>
        </p:nvCxnSpPr>
        <p:spPr>
          <a:xfrm>
            <a:off x="1975664" y="2472583"/>
            <a:ext cx="662171" cy="145204"/>
          </a:xfrm>
          <a:prstGeom prst="straightConnector1">
            <a:avLst/>
          </a:prstGeom>
          <a:ln>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7" name="Connecteur droit avec flèche 26">
            <a:extLst>
              <a:ext uri="{FF2B5EF4-FFF2-40B4-BE49-F238E27FC236}">
                <a16:creationId xmlns:a16="http://schemas.microsoft.com/office/drawing/2014/main" id="{C303B152-2599-40DE-A838-022FB4B36308}"/>
              </a:ext>
            </a:extLst>
          </p:cNvPr>
          <p:cNvCxnSpPr>
            <a:cxnSpLocks/>
          </p:cNvCxnSpPr>
          <p:nvPr/>
        </p:nvCxnSpPr>
        <p:spPr>
          <a:xfrm flipH="1">
            <a:off x="3891237" y="1835109"/>
            <a:ext cx="757040" cy="500135"/>
          </a:xfrm>
          <a:prstGeom prst="straightConnector1">
            <a:avLst/>
          </a:prstGeom>
          <a:ln>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8" name="Connecteur droit avec flèche 27">
            <a:extLst>
              <a:ext uri="{FF2B5EF4-FFF2-40B4-BE49-F238E27FC236}">
                <a16:creationId xmlns:a16="http://schemas.microsoft.com/office/drawing/2014/main" id="{B30FB519-B1C2-46E9-8E3C-82F67A4B9C43}"/>
              </a:ext>
            </a:extLst>
          </p:cNvPr>
          <p:cNvCxnSpPr>
            <a:cxnSpLocks/>
          </p:cNvCxnSpPr>
          <p:nvPr/>
        </p:nvCxnSpPr>
        <p:spPr>
          <a:xfrm flipV="1">
            <a:off x="2256893" y="2867525"/>
            <a:ext cx="401208" cy="112480"/>
          </a:xfrm>
          <a:prstGeom prst="straightConnector1">
            <a:avLst/>
          </a:prstGeom>
          <a:ln>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9" name="Connecteur droit avec flèche 28">
            <a:extLst>
              <a:ext uri="{FF2B5EF4-FFF2-40B4-BE49-F238E27FC236}">
                <a16:creationId xmlns:a16="http://schemas.microsoft.com/office/drawing/2014/main" id="{5E20AB99-C506-488D-8B82-DF6FBD34B6C1}"/>
              </a:ext>
            </a:extLst>
          </p:cNvPr>
          <p:cNvCxnSpPr>
            <a:cxnSpLocks/>
          </p:cNvCxnSpPr>
          <p:nvPr/>
        </p:nvCxnSpPr>
        <p:spPr>
          <a:xfrm flipV="1">
            <a:off x="3263127" y="2940607"/>
            <a:ext cx="0" cy="304765"/>
          </a:xfrm>
          <a:prstGeom prst="straightConnector1">
            <a:avLst/>
          </a:prstGeom>
          <a:ln>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0" name="Connecteur droit avec flèche 29">
            <a:extLst>
              <a:ext uri="{FF2B5EF4-FFF2-40B4-BE49-F238E27FC236}">
                <a16:creationId xmlns:a16="http://schemas.microsoft.com/office/drawing/2014/main" id="{0EA5020E-60DF-45DD-8446-7606F51046BC}"/>
              </a:ext>
            </a:extLst>
          </p:cNvPr>
          <p:cNvCxnSpPr>
            <a:cxnSpLocks/>
          </p:cNvCxnSpPr>
          <p:nvPr/>
        </p:nvCxnSpPr>
        <p:spPr>
          <a:xfrm>
            <a:off x="3266787" y="1905101"/>
            <a:ext cx="0" cy="342301"/>
          </a:xfrm>
          <a:prstGeom prst="straightConnector1">
            <a:avLst/>
          </a:prstGeom>
          <a:ln>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1" name="ZoneTexte 30">
            <a:extLst>
              <a:ext uri="{FF2B5EF4-FFF2-40B4-BE49-F238E27FC236}">
                <a16:creationId xmlns:a16="http://schemas.microsoft.com/office/drawing/2014/main" id="{8C309F70-79FA-473B-A3D0-1FD93346DDE4}"/>
              </a:ext>
            </a:extLst>
          </p:cNvPr>
          <p:cNvSpPr txBox="1"/>
          <p:nvPr/>
        </p:nvSpPr>
        <p:spPr>
          <a:xfrm>
            <a:off x="2771314" y="2242205"/>
            <a:ext cx="959595" cy="738664"/>
          </a:xfrm>
          <a:prstGeom prst="rect">
            <a:avLst/>
          </a:prstGeom>
          <a:pattFill prst="dotGrid">
            <a:fgClr>
              <a:srgbClr val="0070C0"/>
            </a:fgClr>
            <a:bgClr>
              <a:schemeClr val="bg1"/>
            </a:bgClr>
          </a:pattFill>
          <a:ln/>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defTabSz="257168">
              <a:buClrTx/>
              <a:defRPr/>
            </a:pPr>
            <a:r>
              <a:rPr lang="fr-FR" kern="1200" dirty="0">
                <a:solidFill>
                  <a:srgbClr val="0070C0"/>
                </a:solidFill>
                <a:latin typeface="Arial"/>
              </a:rPr>
              <a:t>Fichiers</a:t>
            </a:r>
          </a:p>
          <a:p>
            <a:pPr algn="ctr" defTabSz="257168">
              <a:buClrTx/>
              <a:defRPr/>
            </a:pPr>
            <a:r>
              <a:rPr lang="fr-FR" kern="1200" dirty="0">
                <a:solidFill>
                  <a:srgbClr val="0070C0"/>
                </a:solidFill>
                <a:latin typeface="Arial"/>
              </a:rPr>
              <a:t> de </a:t>
            </a:r>
          </a:p>
          <a:p>
            <a:pPr algn="ctr" defTabSz="257168">
              <a:buClrTx/>
              <a:defRPr/>
            </a:pPr>
            <a:r>
              <a:rPr lang="fr-FR" kern="1200" dirty="0">
                <a:solidFill>
                  <a:srgbClr val="0070C0"/>
                </a:solidFill>
                <a:latin typeface="Arial"/>
              </a:rPr>
              <a:t>données</a:t>
            </a:r>
          </a:p>
        </p:txBody>
      </p:sp>
      <p:sp>
        <p:nvSpPr>
          <p:cNvPr id="32" name="Flèche : droite 31">
            <a:extLst>
              <a:ext uri="{FF2B5EF4-FFF2-40B4-BE49-F238E27FC236}">
                <a16:creationId xmlns:a16="http://schemas.microsoft.com/office/drawing/2014/main" id="{23DB4EE8-DD83-4F5A-B32E-34B3DEA62EA5}"/>
              </a:ext>
            </a:extLst>
          </p:cNvPr>
          <p:cNvSpPr/>
          <p:nvPr/>
        </p:nvSpPr>
        <p:spPr>
          <a:xfrm>
            <a:off x="347146" y="4291423"/>
            <a:ext cx="505583" cy="202965"/>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257168">
              <a:buClrTx/>
              <a:defRPr/>
            </a:pPr>
            <a:endParaRPr lang="fr-FR" sz="1013" kern="1200" dirty="0">
              <a:solidFill>
                <a:prstClr val="white"/>
              </a:solidFill>
              <a:latin typeface="Arial"/>
            </a:endParaRPr>
          </a:p>
        </p:txBody>
      </p:sp>
      <p:sp>
        <p:nvSpPr>
          <p:cNvPr id="33" name="ZoneTexte 32">
            <a:extLst>
              <a:ext uri="{FF2B5EF4-FFF2-40B4-BE49-F238E27FC236}">
                <a16:creationId xmlns:a16="http://schemas.microsoft.com/office/drawing/2014/main" id="{F1A6E2B3-52E5-46F6-9D12-95AE3491EB41}"/>
              </a:ext>
            </a:extLst>
          </p:cNvPr>
          <p:cNvSpPr txBox="1"/>
          <p:nvPr/>
        </p:nvSpPr>
        <p:spPr>
          <a:xfrm>
            <a:off x="283847" y="1331202"/>
            <a:ext cx="1882246" cy="861774"/>
          </a:xfrm>
          <a:prstGeom prst="rect">
            <a:avLst/>
          </a:prstGeom>
          <a:noFill/>
        </p:spPr>
        <p:txBody>
          <a:bodyPr wrap="none" rtlCol="0">
            <a:spAutoFit/>
          </a:bodyPr>
          <a:lstStyle/>
          <a:p>
            <a:pPr algn="ctr" defTabSz="257168">
              <a:buClrTx/>
              <a:defRPr/>
            </a:pPr>
            <a:r>
              <a:rPr lang="fr-FR" kern="1200" dirty="0">
                <a:solidFill>
                  <a:prstClr val="black"/>
                </a:solidFill>
                <a:ea typeface="+mn-ea"/>
                <a:cs typeface="+mn-cs"/>
              </a:rPr>
              <a:t>Quel </a:t>
            </a:r>
            <a:r>
              <a:rPr lang="fr-FR" b="1" kern="1200" dirty="0">
                <a:solidFill>
                  <a:prstClr val="black"/>
                </a:solidFill>
                <a:ea typeface="+mn-ea"/>
                <a:cs typeface="+mn-cs"/>
              </a:rPr>
              <a:t>objet d’étude ?</a:t>
            </a:r>
          </a:p>
          <a:p>
            <a:pPr algn="ctr" defTabSz="257168">
              <a:buClrTx/>
              <a:defRPr/>
            </a:pPr>
            <a:r>
              <a:rPr lang="fr-FR" sz="1200" kern="1200" dirty="0">
                <a:solidFill>
                  <a:prstClr val="black"/>
                </a:solidFill>
                <a:ea typeface="+mn-ea"/>
                <a:cs typeface="+mn-cs"/>
              </a:rPr>
              <a:t>variétés ? souches ?</a:t>
            </a:r>
          </a:p>
          <a:p>
            <a:pPr algn="ctr" defTabSz="257168">
              <a:buClrTx/>
              <a:defRPr/>
            </a:pPr>
            <a:r>
              <a:rPr lang="fr-FR" sz="1200" kern="1200" dirty="0">
                <a:solidFill>
                  <a:prstClr val="black"/>
                </a:solidFill>
                <a:ea typeface="+mn-ea"/>
                <a:cs typeface="+mn-cs"/>
              </a:rPr>
              <a:t>populations ?</a:t>
            </a:r>
          </a:p>
          <a:p>
            <a:pPr algn="ctr" defTabSz="257168">
              <a:buClrTx/>
              <a:defRPr/>
            </a:pPr>
            <a:r>
              <a:rPr lang="fr-FR" sz="1200" kern="1200" dirty="0">
                <a:solidFill>
                  <a:prstClr val="black"/>
                </a:solidFill>
                <a:ea typeface="+mn-ea"/>
                <a:cs typeface="+mn-cs"/>
              </a:rPr>
              <a:t>écosystème ?</a:t>
            </a:r>
          </a:p>
        </p:txBody>
      </p:sp>
      <p:cxnSp>
        <p:nvCxnSpPr>
          <p:cNvPr id="34" name="Connecteur droit avec flèche 33">
            <a:extLst>
              <a:ext uri="{FF2B5EF4-FFF2-40B4-BE49-F238E27FC236}">
                <a16:creationId xmlns:a16="http://schemas.microsoft.com/office/drawing/2014/main" id="{46E426B1-B040-4DAC-AE67-72BF765379CF}"/>
              </a:ext>
            </a:extLst>
          </p:cNvPr>
          <p:cNvCxnSpPr>
            <a:cxnSpLocks/>
          </p:cNvCxnSpPr>
          <p:nvPr/>
        </p:nvCxnSpPr>
        <p:spPr>
          <a:xfrm flipH="1">
            <a:off x="3910141" y="2661406"/>
            <a:ext cx="728039" cy="7658"/>
          </a:xfrm>
          <a:prstGeom prst="straightConnector1">
            <a:avLst/>
          </a:prstGeom>
          <a:ln>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5" name="ZoneTexte 34">
            <a:extLst>
              <a:ext uri="{FF2B5EF4-FFF2-40B4-BE49-F238E27FC236}">
                <a16:creationId xmlns:a16="http://schemas.microsoft.com/office/drawing/2014/main" id="{DB9FB291-3EB8-45E1-8075-DEBEAD633DC7}"/>
              </a:ext>
            </a:extLst>
          </p:cNvPr>
          <p:cNvSpPr txBox="1"/>
          <p:nvPr/>
        </p:nvSpPr>
        <p:spPr>
          <a:xfrm>
            <a:off x="4601984" y="1346513"/>
            <a:ext cx="1954381" cy="738664"/>
          </a:xfrm>
          <a:prstGeom prst="rect">
            <a:avLst/>
          </a:prstGeom>
          <a:noFill/>
        </p:spPr>
        <p:txBody>
          <a:bodyPr wrap="none" rtlCol="0">
            <a:spAutoFit/>
          </a:bodyPr>
          <a:lstStyle/>
          <a:p>
            <a:pPr algn="ctr" defTabSz="257168">
              <a:buClrTx/>
              <a:defRPr/>
            </a:pPr>
            <a:r>
              <a:rPr lang="fr-FR" kern="1200" dirty="0">
                <a:solidFill>
                  <a:prstClr val="black"/>
                </a:solidFill>
                <a:ea typeface="+mn-ea"/>
                <a:cs typeface="+mn-cs"/>
              </a:rPr>
              <a:t>Quels </a:t>
            </a:r>
            <a:r>
              <a:rPr lang="fr-FR" b="1" kern="1200" dirty="0">
                <a:solidFill>
                  <a:prstClr val="black"/>
                </a:solidFill>
                <a:ea typeface="+mn-ea"/>
                <a:cs typeface="+mn-cs"/>
              </a:rPr>
              <a:t>équipements</a:t>
            </a:r>
            <a:r>
              <a:rPr lang="fr-FR" kern="1200" dirty="0">
                <a:solidFill>
                  <a:prstClr val="black"/>
                </a:solidFill>
                <a:ea typeface="+mn-ea"/>
                <a:cs typeface="+mn-cs"/>
              </a:rPr>
              <a:t> ?</a:t>
            </a:r>
          </a:p>
          <a:p>
            <a:pPr algn="ctr" defTabSz="257168">
              <a:buClrTx/>
              <a:defRPr/>
            </a:pPr>
            <a:r>
              <a:rPr lang="fr-FR" kern="1200" dirty="0">
                <a:solidFill>
                  <a:prstClr val="black"/>
                </a:solidFill>
                <a:ea typeface="+mn-ea"/>
                <a:cs typeface="+mn-cs"/>
              </a:rPr>
              <a:t>contrôles ?</a:t>
            </a:r>
          </a:p>
          <a:p>
            <a:pPr algn="ctr" defTabSz="257168">
              <a:buClrTx/>
              <a:defRPr/>
            </a:pPr>
            <a:r>
              <a:rPr lang="fr-FR" kern="1200" dirty="0">
                <a:solidFill>
                  <a:prstClr val="black"/>
                </a:solidFill>
                <a:ea typeface="+mn-ea"/>
                <a:cs typeface="+mn-cs"/>
              </a:rPr>
              <a:t>logiciels ? versions ?</a:t>
            </a:r>
          </a:p>
        </p:txBody>
      </p:sp>
      <p:cxnSp>
        <p:nvCxnSpPr>
          <p:cNvPr id="36" name="Connecteur droit avec flèche 35">
            <a:extLst>
              <a:ext uri="{FF2B5EF4-FFF2-40B4-BE49-F238E27FC236}">
                <a16:creationId xmlns:a16="http://schemas.microsoft.com/office/drawing/2014/main" id="{DC65327D-1F71-4DFB-963B-4E02F2977B28}"/>
              </a:ext>
            </a:extLst>
          </p:cNvPr>
          <p:cNvCxnSpPr>
            <a:cxnSpLocks/>
          </p:cNvCxnSpPr>
          <p:nvPr/>
        </p:nvCxnSpPr>
        <p:spPr>
          <a:xfrm flipH="1" flipV="1">
            <a:off x="3755118" y="2921783"/>
            <a:ext cx="959595" cy="316629"/>
          </a:xfrm>
          <a:prstGeom prst="straightConnector1">
            <a:avLst/>
          </a:prstGeom>
          <a:ln>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7" name="ZoneTexte 36">
            <a:extLst>
              <a:ext uri="{FF2B5EF4-FFF2-40B4-BE49-F238E27FC236}">
                <a16:creationId xmlns:a16="http://schemas.microsoft.com/office/drawing/2014/main" id="{C4047770-A22E-4BF7-8FB5-A4AD9A730A33}"/>
              </a:ext>
            </a:extLst>
          </p:cNvPr>
          <p:cNvSpPr txBox="1"/>
          <p:nvPr/>
        </p:nvSpPr>
        <p:spPr>
          <a:xfrm>
            <a:off x="4734398" y="3356054"/>
            <a:ext cx="2204450" cy="523220"/>
          </a:xfrm>
          <a:prstGeom prst="rect">
            <a:avLst/>
          </a:prstGeom>
          <a:noFill/>
        </p:spPr>
        <p:txBody>
          <a:bodyPr wrap="square" rtlCol="0">
            <a:spAutoFit/>
          </a:bodyPr>
          <a:lstStyle/>
          <a:p>
            <a:pPr defTabSz="257168">
              <a:buClrTx/>
              <a:defRPr/>
            </a:pPr>
            <a:r>
              <a:rPr lang="fr-FR" kern="1200" dirty="0">
                <a:solidFill>
                  <a:prstClr val="black"/>
                </a:solidFill>
                <a:ea typeface="+mn-ea"/>
                <a:cs typeface="+mn-cs"/>
              </a:rPr>
              <a:t>++ toutes infos utiles </a:t>
            </a:r>
          </a:p>
          <a:p>
            <a:pPr defTabSz="257168">
              <a:buClrTx/>
              <a:defRPr/>
            </a:pPr>
            <a:r>
              <a:rPr lang="fr-FR" kern="1200" dirty="0">
                <a:solidFill>
                  <a:prstClr val="black"/>
                </a:solidFill>
                <a:ea typeface="+mn-ea"/>
                <a:cs typeface="+mn-cs"/>
              </a:rPr>
              <a:t>spécifiques du </a:t>
            </a:r>
            <a:r>
              <a:rPr lang="fr-FR" b="1" kern="1200" dirty="0">
                <a:solidFill>
                  <a:prstClr val="black"/>
                </a:solidFill>
                <a:ea typeface="+mn-ea"/>
                <a:cs typeface="+mn-cs"/>
              </a:rPr>
              <a:t>domaine</a:t>
            </a:r>
          </a:p>
        </p:txBody>
      </p:sp>
      <p:sp>
        <p:nvSpPr>
          <p:cNvPr id="17" name="ZoneTexte 16">
            <a:extLst>
              <a:ext uri="{FF2B5EF4-FFF2-40B4-BE49-F238E27FC236}">
                <a16:creationId xmlns:a16="http://schemas.microsoft.com/office/drawing/2014/main" id="{99D4470B-D07E-4ADD-9690-985944D57843}"/>
              </a:ext>
            </a:extLst>
          </p:cNvPr>
          <p:cNvSpPr txBox="1"/>
          <p:nvPr/>
        </p:nvSpPr>
        <p:spPr>
          <a:xfrm>
            <a:off x="61578" y="2780695"/>
            <a:ext cx="2343911" cy="523220"/>
          </a:xfrm>
          <a:prstGeom prst="rect">
            <a:avLst/>
          </a:prstGeom>
          <a:noFill/>
        </p:spPr>
        <p:txBody>
          <a:bodyPr wrap="none" rtlCol="0">
            <a:spAutoFit/>
          </a:bodyPr>
          <a:lstStyle/>
          <a:p>
            <a:pPr algn="ctr" defTabSz="257168">
              <a:buClrTx/>
              <a:defRPr/>
            </a:pPr>
            <a:r>
              <a:rPr lang="fr-FR" kern="1200" dirty="0">
                <a:solidFill>
                  <a:prstClr val="black"/>
                </a:solidFill>
                <a:ea typeface="+mn-ea"/>
                <a:cs typeface="+mn-cs"/>
              </a:rPr>
              <a:t>Sur quelle </a:t>
            </a:r>
            <a:r>
              <a:rPr lang="fr-FR" b="1" kern="1200" dirty="0">
                <a:solidFill>
                  <a:prstClr val="black"/>
                </a:solidFill>
                <a:ea typeface="+mn-ea"/>
                <a:cs typeface="+mn-cs"/>
              </a:rPr>
              <a:t>période</a:t>
            </a:r>
          </a:p>
          <a:p>
            <a:pPr algn="ctr" defTabSz="257168">
              <a:buClrTx/>
              <a:defRPr/>
            </a:pPr>
            <a:r>
              <a:rPr lang="fr-FR" kern="1200" dirty="0">
                <a:solidFill>
                  <a:prstClr val="black"/>
                </a:solidFill>
                <a:ea typeface="+mn-ea"/>
                <a:cs typeface="+mn-cs"/>
              </a:rPr>
              <a:t> s’est déroulée la collecte ?</a:t>
            </a:r>
          </a:p>
        </p:txBody>
      </p:sp>
      <p:sp>
        <p:nvSpPr>
          <p:cNvPr id="39" name="Rectangle : coins arrondis 38">
            <a:extLst>
              <a:ext uri="{FF2B5EF4-FFF2-40B4-BE49-F238E27FC236}">
                <a16:creationId xmlns:a16="http://schemas.microsoft.com/office/drawing/2014/main" id="{45FF1A9A-4205-48A9-9A64-6EC51CFF007E}"/>
              </a:ext>
            </a:extLst>
          </p:cNvPr>
          <p:cNvSpPr/>
          <p:nvPr/>
        </p:nvSpPr>
        <p:spPr>
          <a:xfrm>
            <a:off x="203961" y="1311955"/>
            <a:ext cx="2097512" cy="2153692"/>
          </a:xfrm>
          <a:prstGeom prst="round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788"/>
          </a:p>
        </p:txBody>
      </p:sp>
      <p:grpSp>
        <p:nvGrpSpPr>
          <p:cNvPr id="2" name="Groupe 1">
            <a:extLst>
              <a:ext uri="{FF2B5EF4-FFF2-40B4-BE49-F238E27FC236}">
                <a16:creationId xmlns:a16="http://schemas.microsoft.com/office/drawing/2014/main" id="{33980A8C-6E40-45EF-826C-B2C567ACFCCA}"/>
              </a:ext>
            </a:extLst>
          </p:cNvPr>
          <p:cNvGrpSpPr/>
          <p:nvPr/>
        </p:nvGrpSpPr>
        <p:grpSpPr>
          <a:xfrm>
            <a:off x="2541069" y="1307194"/>
            <a:ext cx="4080938" cy="1798811"/>
            <a:chOff x="2541069" y="1307194"/>
            <a:chExt cx="4080938" cy="1798811"/>
          </a:xfrm>
        </p:grpSpPr>
        <p:sp>
          <p:nvSpPr>
            <p:cNvPr id="41" name="Rectangle : coins arrondis 40">
              <a:extLst>
                <a:ext uri="{FF2B5EF4-FFF2-40B4-BE49-F238E27FC236}">
                  <a16:creationId xmlns:a16="http://schemas.microsoft.com/office/drawing/2014/main" id="{F7E00ECC-EA32-41B8-AE2B-1344E7058DB5}"/>
                </a:ext>
              </a:extLst>
            </p:cNvPr>
            <p:cNvSpPr/>
            <p:nvPr/>
          </p:nvSpPr>
          <p:spPr>
            <a:xfrm>
              <a:off x="2541069" y="1307194"/>
              <a:ext cx="4037053" cy="825082"/>
            </a:xfrm>
            <a:prstGeom prst="roundRect">
              <a:avLst/>
            </a:prstGeom>
            <a:noFill/>
            <a:ln w="38100">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788"/>
            </a:p>
          </p:txBody>
        </p:sp>
        <p:sp>
          <p:nvSpPr>
            <p:cNvPr id="42" name="Rectangle : coins arrondis 41">
              <a:extLst>
                <a:ext uri="{FF2B5EF4-FFF2-40B4-BE49-F238E27FC236}">
                  <a16:creationId xmlns:a16="http://schemas.microsoft.com/office/drawing/2014/main" id="{01BD2B22-CF11-4193-9C7A-4004EEC651FC}"/>
                </a:ext>
              </a:extLst>
            </p:cNvPr>
            <p:cNvSpPr/>
            <p:nvPr/>
          </p:nvSpPr>
          <p:spPr>
            <a:xfrm>
              <a:off x="4721674" y="2357025"/>
              <a:ext cx="1900333" cy="748980"/>
            </a:xfrm>
            <a:prstGeom prst="roundRect">
              <a:avLst/>
            </a:prstGeom>
            <a:noFill/>
            <a:ln w="38100">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788"/>
            </a:p>
          </p:txBody>
        </p:sp>
      </p:grpSp>
      <p:sp>
        <p:nvSpPr>
          <p:cNvPr id="43" name="Rectangle : coins arrondis 42">
            <a:extLst>
              <a:ext uri="{FF2B5EF4-FFF2-40B4-BE49-F238E27FC236}">
                <a16:creationId xmlns:a16="http://schemas.microsoft.com/office/drawing/2014/main" id="{25E12DCD-2C71-4388-A162-42170F2C0846}"/>
              </a:ext>
            </a:extLst>
          </p:cNvPr>
          <p:cNvSpPr/>
          <p:nvPr/>
        </p:nvSpPr>
        <p:spPr>
          <a:xfrm>
            <a:off x="289537" y="3532023"/>
            <a:ext cx="1865784" cy="484511"/>
          </a:xfrm>
          <a:prstGeom prst="roundRect">
            <a:avLst/>
          </a:prstGeom>
          <a:noFill/>
          <a:ln w="38100">
            <a:solidFill>
              <a:srgbClr val="CC3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788" dirty="0">
              <a:highlight>
                <a:srgbClr val="FF66FF"/>
              </a:highlight>
            </a:endParaRPr>
          </a:p>
        </p:txBody>
      </p:sp>
      <p:sp>
        <p:nvSpPr>
          <p:cNvPr id="44" name="Rectangle : coins arrondis 43">
            <a:extLst>
              <a:ext uri="{FF2B5EF4-FFF2-40B4-BE49-F238E27FC236}">
                <a16:creationId xmlns:a16="http://schemas.microsoft.com/office/drawing/2014/main" id="{20CB5E16-ACC2-496A-9D48-956C5FC0C772}"/>
              </a:ext>
            </a:extLst>
          </p:cNvPr>
          <p:cNvSpPr/>
          <p:nvPr/>
        </p:nvSpPr>
        <p:spPr>
          <a:xfrm>
            <a:off x="2257825" y="3161433"/>
            <a:ext cx="2409238" cy="798369"/>
          </a:xfrm>
          <a:prstGeom prst="round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788" dirty="0">
              <a:highlight>
                <a:srgbClr val="FF66FF"/>
              </a:highlight>
            </a:endParaRPr>
          </a:p>
        </p:txBody>
      </p:sp>
      <p:sp>
        <p:nvSpPr>
          <p:cNvPr id="45" name="ZoneTexte 44">
            <a:extLst>
              <a:ext uri="{FF2B5EF4-FFF2-40B4-BE49-F238E27FC236}">
                <a16:creationId xmlns:a16="http://schemas.microsoft.com/office/drawing/2014/main" id="{EF744CEF-BF28-4C95-B178-45D13BC8ABEE}"/>
              </a:ext>
            </a:extLst>
          </p:cNvPr>
          <p:cNvSpPr txBox="1"/>
          <p:nvPr/>
        </p:nvSpPr>
        <p:spPr>
          <a:xfrm>
            <a:off x="882745" y="4114520"/>
            <a:ext cx="5884464" cy="615553"/>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defTabSz="257168">
              <a:buClrTx/>
              <a:defRPr/>
            </a:pPr>
            <a:r>
              <a:rPr lang="fr-FR" sz="1800" b="1" kern="1200" dirty="0">
                <a:solidFill>
                  <a:prstClr val="black"/>
                </a:solidFill>
              </a:rPr>
              <a:t>Toutes les informations sont pertinentes</a:t>
            </a:r>
          </a:p>
          <a:p>
            <a:pPr defTabSz="257168">
              <a:buClrTx/>
              <a:defRPr/>
            </a:pPr>
            <a:r>
              <a:rPr lang="fr-FR" sz="1600" i="1" kern="1200" dirty="0">
                <a:solidFill>
                  <a:prstClr val="black"/>
                </a:solidFill>
              </a:rPr>
              <a:t>vous ne savez pas quels sont les besoins d’un futur utilisateur.</a:t>
            </a:r>
          </a:p>
        </p:txBody>
      </p:sp>
    </p:spTree>
    <p:extLst>
      <p:ext uri="{BB962C8B-B14F-4D97-AF65-F5344CB8AC3E}">
        <p14:creationId xmlns:p14="http://schemas.microsoft.com/office/powerpoint/2010/main" val="201408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ppt_w</p:attrName>
                                        </p:attrNameLst>
                                      </p:cBhvr>
                                      <p:tavLst>
                                        <p:tav tm="0">
                                          <p:val>
                                            <p:fltVal val="0"/>
                                          </p:val>
                                        </p:tav>
                                        <p:tav tm="100000">
                                          <p:val>
                                            <p:strVal val="#ppt_w"/>
                                          </p:val>
                                        </p:tav>
                                      </p:tavLst>
                                    </p:anim>
                                    <p:anim calcmode="lin" valueType="num">
                                      <p:cBhvr>
                                        <p:cTn id="22" dur="500" fill="hold"/>
                                        <p:tgtEl>
                                          <p:spTgt spid="43"/>
                                        </p:tgtEl>
                                        <p:attrNameLst>
                                          <p:attrName>ppt_h</p:attrName>
                                        </p:attrNameLst>
                                      </p:cBhvr>
                                      <p:tavLst>
                                        <p:tav tm="0">
                                          <p:val>
                                            <p:fltVal val="0"/>
                                          </p:val>
                                        </p:tav>
                                        <p:tav tm="100000">
                                          <p:val>
                                            <p:strVal val="#ppt_h"/>
                                          </p:val>
                                        </p:tav>
                                      </p:tavLst>
                                    </p:anim>
                                    <p:animEffect transition="in" filter="fade">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p:cTn id="28" dur="500" fill="hold"/>
                                        <p:tgtEl>
                                          <p:spTgt spid="44"/>
                                        </p:tgtEl>
                                        <p:attrNameLst>
                                          <p:attrName>ppt_w</p:attrName>
                                        </p:attrNameLst>
                                      </p:cBhvr>
                                      <p:tavLst>
                                        <p:tav tm="0">
                                          <p:val>
                                            <p:fltVal val="0"/>
                                          </p:val>
                                        </p:tav>
                                        <p:tav tm="100000">
                                          <p:val>
                                            <p:strVal val="#ppt_w"/>
                                          </p:val>
                                        </p:tav>
                                      </p:tavLst>
                                    </p:anim>
                                    <p:anim calcmode="lin" valueType="num">
                                      <p:cBhvr>
                                        <p:cTn id="29" dur="500" fill="hold"/>
                                        <p:tgtEl>
                                          <p:spTgt spid="44"/>
                                        </p:tgtEl>
                                        <p:attrNameLst>
                                          <p:attrName>ppt_h</p:attrName>
                                        </p:attrNameLst>
                                      </p:cBhvr>
                                      <p:tavLst>
                                        <p:tav tm="0">
                                          <p:val>
                                            <p:fltVal val="0"/>
                                          </p:val>
                                        </p:tav>
                                        <p:tav tm="100000">
                                          <p:val>
                                            <p:strVal val="#ppt_h"/>
                                          </p:val>
                                        </p:tav>
                                      </p:tavLst>
                                    </p:anim>
                                    <p:animEffect transition="in" filter="fade">
                                      <p:cBhvr>
                                        <p:cTn id="3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3" grpId="0" animBg="1"/>
      <p:bldP spid="4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485B1F1-998C-4116-8D10-FCAD33004086}"/>
              </a:ext>
            </a:extLst>
          </p:cNvPr>
          <p:cNvPicPr>
            <a:picLocks noChangeAspect="1"/>
          </p:cNvPicPr>
          <p:nvPr/>
        </p:nvPicPr>
        <p:blipFill>
          <a:blip r:embed="rId3"/>
          <a:stretch>
            <a:fillRect/>
          </a:stretch>
        </p:blipFill>
        <p:spPr>
          <a:xfrm>
            <a:off x="6129398" y="4833871"/>
            <a:ext cx="688321" cy="242477"/>
          </a:xfrm>
          <a:prstGeom prst="rect">
            <a:avLst/>
          </a:prstGeom>
        </p:spPr>
      </p:pic>
      <p:sp>
        <p:nvSpPr>
          <p:cNvPr id="11" name="Google Shape;105;p8">
            <a:extLst>
              <a:ext uri="{FF2B5EF4-FFF2-40B4-BE49-F238E27FC236}">
                <a16:creationId xmlns:a16="http://schemas.microsoft.com/office/drawing/2014/main" id="{E5C0B119-624B-42CD-9E5B-4B216DC17DCB}"/>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1. Décrire les données</a:t>
            </a:r>
          </a:p>
        </p:txBody>
      </p:sp>
      <p:grpSp>
        <p:nvGrpSpPr>
          <p:cNvPr id="2" name="Groupe 1">
            <a:extLst>
              <a:ext uri="{FF2B5EF4-FFF2-40B4-BE49-F238E27FC236}">
                <a16:creationId xmlns:a16="http://schemas.microsoft.com/office/drawing/2014/main" id="{729D5C1D-95D4-4D62-9840-E5F6E44B6383}"/>
              </a:ext>
            </a:extLst>
          </p:cNvPr>
          <p:cNvGrpSpPr/>
          <p:nvPr/>
        </p:nvGrpSpPr>
        <p:grpSpPr>
          <a:xfrm>
            <a:off x="166187" y="900000"/>
            <a:ext cx="6516832" cy="1193234"/>
            <a:chOff x="166187" y="900000"/>
            <a:chExt cx="6516832" cy="1193234"/>
          </a:xfrm>
        </p:grpSpPr>
        <p:sp>
          <p:nvSpPr>
            <p:cNvPr id="9" name="Rectangle 8">
              <a:extLst>
                <a:ext uri="{FF2B5EF4-FFF2-40B4-BE49-F238E27FC236}">
                  <a16:creationId xmlns:a16="http://schemas.microsoft.com/office/drawing/2014/main" id="{F052ACF0-3467-4F55-A56B-19C5876C17B2}"/>
                </a:ext>
              </a:extLst>
            </p:cNvPr>
            <p:cNvSpPr/>
            <p:nvPr/>
          </p:nvSpPr>
          <p:spPr>
            <a:xfrm>
              <a:off x="360000" y="900000"/>
              <a:ext cx="6323019" cy="430887"/>
            </a:xfrm>
            <a:prstGeom prst="rect">
              <a:avLst/>
            </a:prstGeom>
          </p:spPr>
          <p:txBody>
            <a:bodyPr wrap="square">
              <a:spAutoFit/>
            </a:bodyPr>
            <a:lstStyle/>
            <a:p>
              <a:pPr marL="342892" indent="-342892" defTabSz="685783">
                <a:spcBef>
                  <a:spcPts val="450"/>
                </a:spcBef>
                <a:spcAft>
                  <a:spcPts val="450"/>
                </a:spcAft>
                <a:buClr>
                  <a:srgbClr val="E2007A"/>
                </a:buClr>
                <a:buFont typeface="Wingdings" panose="05000000000000000000" pitchFamily="2" charset="2"/>
                <a:buChar char="Ø"/>
                <a:tabLst>
                  <a:tab pos="671496" algn="l"/>
                </a:tabLst>
                <a:defRPr/>
              </a:pPr>
              <a:r>
                <a:rPr lang="fr-FR" sz="2200" dirty="0">
                  <a:solidFill>
                    <a:srgbClr val="0066FF"/>
                  </a:solidFill>
                </a:rPr>
                <a:t>Quel est l’objet d’étude et son contexte ?</a:t>
              </a:r>
            </a:p>
          </p:txBody>
        </p:sp>
        <p:sp>
          <p:nvSpPr>
            <p:cNvPr id="12" name="Rectangle 11">
              <a:extLst>
                <a:ext uri="{FF2B5EF4-FFF2-40B4-BE49-F238E27FC236}">
                  <a16:creationId xmlns:a16="http://schemas.microsoft.com/office/drawing/2014/main" id="{F1F72BB4-B40E-47FE-AF64-38CBCAB76098}"/>
                </a:ext>
              </a:extLst>
            </p:cNvPr>
            <p:cNvSpPr/>
            <p:nvPr/>
          </p:nvSpPr>
          <p:spPr>
            <a:xfrm>
              <a:off x="166187" y="1262237"/>
              <a:ext cx="6423047" cy="830997"/>
            </a:xfrm>
            <a:prstGeom prst="rect">
              <a:avLst/>
            </a:prstGeom>
          </p:spPr>
          <p:txBody>
            <a:bodyPr wrap="square">
              <a:spAutoFit/>
            </a:bodyPr>
            <a:lstStyle/>
            <a:p>
              <a:pPr marL="342892" lvl="1" defTabSz="342892">
                <a:buClr>
                  <a:srgbClr val="E2007A"/>
                </a:buClr>
                <a:defRPr/>
              </a:pPr>
              <a:r>
                <a:rPr lang="fr-FR" sz="1500" kern="1200" dirty="0">
                  <a:solidFill>
                    <a:prstClr val="black"/>
                  </a:solidFill>
                  <a:ea typeface="+mn-ea"/>
                </a:rPr>
                <a:t>	</a:t>
              </a:r>
              <a:r>
                <a:rPr lang="fr-FR" sz="1600" kern="1200" dirty="0">
                  <a:solidFill>
                    <a:prstClr val="black"/>
                  </a:solidFill>
                  <a:ea typeface="+mn-ea"/>
                </a:rPr>
                <a:t>plante, animal, écosystème, population, microbes, …</a:t>
              </a:r>
            </a:p>
            <a:p>
              <a:pPr marL="342892" lvl="1" defTabSz="342892">
                <a:buClr>
                  <a:srgbClr val="E2007A"/>
                </a:buClr>
                <a:defRPr/>
              </a:pPr>
              <a:r>
                <a:rPr lang="fr-FR" sz="1600" kern="1200" dirty="0">
                  <a:solidFill>
                    <a:prstClr val="black"/>
                  </a:solidFill>
                  <a:ea typeface="+mn-ea"/>
                </a:rPr>
                <a:t>	taxonomie: espèce, genre,…variété, souches,…</a:t>
              </a:r>
            </a:p>
            <a:p>
              <a:pPr marL="342892" lvl="1" defTabSz="342892">
                <a:buClr>
                  <a:srgbClr val="E2007A"/>
                </a:buClr>
                <a:defRPr/>
              </a:pPr>
              <a:r>
                <a:rPr lang="fr-FR" sz="1600" kern="1200" dirty="0">
                  <a:solidFill>
                    <a:prstClr val="black"/>
                  </a:solidFill>
                  <a:ea typeface="+mn-ea"/>
                </a:rPr>
                <a:t>	organe étudié, clone, plasmide, …</a:t>
              </a:r>
              <a:endParaRPr lang="fr-FR" sz="1600" i="1" dirty="0">
                <a:solidFill>
                  <a:srgbClr val="2C3E50"/>
                </a:solidFill>
              </a:endParaRPr>
            </a:p>
          </p:txBody>
        </p:sp>
      </p:grpSp>
      <p:grpSp>
        <p:nvGrpSpPr>
          <p:cNvPr id="3" name="Groupe 2">
            <a:extLst>
              <a:ext uri="{FF2B5EF4-FFF2-40B4-BE49-F238E27FC236}">
                <a16:creationId xmlns:a16="http://schemas.microsoft.com/office/drawing/2014/main" id="{0E3A1640-3C5E-4AAB-8712-1B33E6E416AD}"/>
              </a:ext>
            </a:extLst>
          </p:cNvPr>
          <p:cNvGrpSpPr/>
          <p:nvPr/>
        </p:nvGrpSpPr>
        <p:grpSpPr>
          <a:xfrm>
            <a:off x="166187" y="2054721"/>
            <a:ext cx="6516832" cy="724237"/>
            <a:chOff x="166187" y="2130921"/>
            <a:chExt cx="6516832" cy="724237"/>
          </a:xfrm>
        </p:grpSpPr>
        <p:sp>
          <p:nvSpPr>
            <p:cNvPr id="13" name="Rectangle 12">
              <a:extLst>
                <a:ext uri="{FF2B5EF4-FFF2-40B4-BE49-F238E27FC236}">
                  <a16:creationId xmlns:a16="http://schemas.microsoft.com/office/drawing/2014/main" id="{D90497AD-DE4B-48F8-9717-F35EA48306FB}"/>
                </a:ext>
              </a:extLst>
            </p:cNvPr>
            <p:cNvSpPr/>
            <p:nvPr/>
          </p:nvSpPr>
          <p:spPr>
            <a:xfrm>
              <a:off x="360000" y="2130921"/>
              <a:ext cx="6323019" cy="430887"/>
            </a:xfrm>
            <a:prstGeom prst="rect">
              <a:avLst/>
            </a:prstGeom>
          </p:spPr>
          <p:txBody>
            <a:bodyPr wrap="square">
              <a:spAutoFit/>
            </a:bodyPr>
            <a:lstStyle/>
            <a:p>
              <a:pPr marL="342892" indent="-342892" defTabSz="685783">
                <a:spcBef>
                  <a:spcPts val="450"/>
                </a:spcBef>
                <a:spcAft>
                  <a:spcPts val="450"/>
                </a:spcAft>
                <a:buClr>
                  <a:srgbClr val="E2007A"/>
                </a:buClr>
                <a:buFont typeface="Wingdings" panose="05000000000000000000" pitchFamily="2" charset="2"/>
                <a:buChar char="Ø"/>
                <a:tabLst>
                  <a:tab pos="671496" algn="l"/>
                </a:tabLst>
                <a:defRPr/>
              </a:pPr>
              <a:r>
                <a:rPr lang="fr-FR" sz="2200" dirty="0">
                  <a:solidFill>
                    <a:srgbClr val="0066FF"/>
                  </a:solidFill>
                </a:rPr>
                <a:t>Quand a eu lieu l’étude ?</a:t>
              </a:r>
            </a:p>
          </p:txBody>
        </p:sp>
        <p:sp>
          <p:nvSpPr>
            <p:cNvPr id="14" name="Rectangle 13">
              <a:extLst>
                <a:ext uri="{FF2B5EF4-FFF2-40B4-BE49-F238E27FC236}">
                  <a16:creationId xmlns:a16="http://schemas.microsoft.com/office/drawing/2014/main" id="{1A178DF6-F6AB-49B0-B407-68E7743CC4C0}"/>
                </a:ext>
              </a:extLst>
            </p:cNvPr>
            <p:cNvSpPr/>
            <p:nvPr/>
          </p:nvSpPr>
          <p:spPr>
            <a:xfrm>
              <a:off x="166187" y="2516604"/>
              <a:ext cx="6423047" cy="338554"/>
            </a:xfrm>
            <a:prstGeom prst="rect">
              <a:avLst/>
            </a:prstGeom>
          </p:spPr>
          <p:txBody>
            <a:bodyPr wrap="square">
              <a:spAutoFit/>
            </a:bodyPr>
            <a:lstStyle/>
            <a:p>
              <a:pPr marL="342892" lvl="1" defTabSz="342892">
                <a:buClr>
                  <a:srgbClr val="E2007A"/>
                </a:buClr>
                <a:defRPr/>
              </a:pPr>
              <a:r>
                <a:rPr lang="fr-FR" sz="1500" kern="1200" dirty="0">
                  <a:solidFill>
                    <a:prstClr val="black"/>
                  </a:solidFill>
                  <a:ea typeface="+mn-ea"/>
                </a:rPr>
                <a:t>	</a:t>
              </a:r>
              <a:r>
                <a:rPr lang="fr-FR" sz="1600" kern="1200" dirty="0">
                  <a:solidFill>
                    <a:prstClr val="black"/>
                  </a:solidFill>
                  <a:ea typeface="+mn-ea"/>
                </a:rPr>
                <a:t>Date, période : en suivant la norme internationale </a:t>
              </a:r>
              <a:endParaRPr lang="fr-FR" sz="1600" i="1" dirty="0">
                <a:solidFill>
                  <a:srgbClr val="2C3E50"/>
                </a:solidFill>
              </a:endParaRPr>
            </a:p>
          </p:txBody>
        </p:sp>
      </p:grpSp>
      <p:grpSp>
        <p:nvGrpSpPr>
          <p:cNvPr id="17" name="Groupe 16">
            <a:extLst>
              <a:ext uri="{FF2B5EF4-FFF2-40B4-BE49-F238E27FC236}">
                <a16:creationId xmlns:a16="http://schemas.microsoft.com/office/drawing/2014/main" id="{18280E7C-19B3-42CB-93AB-647B381FFCC9}"/>
              </a:ext>
            </a:extLst>
          </p:cNvPr>
          <p:cNvGrpSpPr/>
          <p:nvPr/>
        </p:nvGrpSpPr>
        <p:grpSpPr>
          <a:xfrm>
            <a:off x="295140" y="3862822"/>
            <a:ext cx="6411326" cy="707886"/>
            <a:chOff x="1242407" y="4984450"/>
            <a:chExt cx="8480456" cy="943846"/>
          </a:xfrm>
        </p:grpSpPr>
        <p:sp>
          <p:nvSpPr>
            <p:cNvPr id="18" name="ZoneTexte 17">
              <a:extLst>
                <a:ext uri="{FF2B5EF4-FFF2-40B4-BE49-F238E27FC236}">
                  <a16:creationId xmlns:a16="http://schemas.microsoft.com/office/drawing/2014/main" id="{6C6482AC-EFB4-4CBE-BFFA-B145EE2689F6}"/>
                </a:ext>
              </a:extLst>
            </p:cNvPr>
            <p:cNvSpPr txBox="1"/>
            <p:nvPr/>
          </p:nvSpPr>
          <p:spPr>
            <a:xfrm>
              <a:off x="1990844" y="4984450"/>
              <a:ext cx="7732019" cy="943846"/>
            </a:xfrm>
            <a:prstGeom prst="rect">
              <a:avLst/>
            </a:prstGeom>
            <a:noFill/>
            <a:ln w="28575">
              <a:solidFill>
                <a:srgbClr val="0066FF"/>
              </a:solidFill>
            </a:ln>
          </p:spPr>
          <p:txBody>
            <a:bodyPr wrap="square" rtlCol="0">
              <a:spAutoFit/>
            </a:bodyPr>
            <a:lstStyle/>
            <a:p>
              <a:pPr defTabSz="342892">
                <a:buClrTx/>
                <a:defRPr/>
              </a:pPr>
              <a:r>
                <a:rPr lang="fr-FR" sz="2000" kern="1200" dirty="0">
                  <a:solidFill>
                    <a:schemeClr val="tx1"/>
                  </a:solidFill>
                  <a:ea typeface="+mn-ea"/>
                </a:rPr>
                <a:t>Suffisamment pour comprendre l’étude et les données, avec standards disciplinaires si possible</a:t>
              </a:r>
            </a:p>
          </p:txBody>
        </p:sp>
        <p:sp>
          <p:nvSpPr>
            <p:cNvPr id="19" name="Flèche droite 5">
              <a:extLst>
                <a:ext uri="{FF2B5EF4-FFF2-40B4-BE49-F238E27FC236}">
                  <a16:creationId xmlns:a16="http://schemas.microsoft.com/office/drawing/2014/main" id="{6E052FC3-B0EF-4CE5-A957-AECB47CF33C0}"/>
                </a:ext>
              </a:extLst>
            </p:cNvPr>
            <p:cNvSpPr/>
            <p:nvPr/>
          </p:nvSpPr>
          <p:spPr>
            <a:xfrm>
              <a:off x="1242407" y="5186400"/>
              <a:ext cx="662594" cy="303610"/>
            </a:xfrm>
            <a:prstGeom prst="rightArrow">
              <a:avLst/>
            </a:prstGeom>
            <a:solidFill>
              <a:srgbClr val="0066FF"/>
            </a:solidFill>
            <a:ln w="25400" cap="flat" cmpd="sng" algn="ctr">
              <a:noFill/>
              <a:prstDash val="solid"/>
            </a:ln>
            <a:effectLst/>
          </p:spPr>
          <p:txBody>
            <a:bodyPr rtlCol="0" anchor="ctr"/>
            <a:lstStyle/>
            <a:p>
              <a:pPr algn="ctr" defTabSz="342892">
                <a:buClrTx/>
                <a:defRPr/>
              </a:pPr>
              <a:endParaRPr lang="fr-FR" sz="1013" kern="1200">
                <a:solidFill>
                  <a:prstClr val="white"/>
                </a:solidFill>
                <a:ea typeface="+mn-ea"/>
              </a:endParaRPr>
            </a:p>
          </p:txBody>
        </p:sp>
      </p:grpSp>
      <p:grpSp>
        <p:nvGrpSpPr>
          <p:cNvPr id="4" name="Groupe 3">
            <a:extLst>
              <a:ext uri="{FF2B5EF4-FFF2-40B4-BE49-F238E27FC236}">
                <a16:creationId xmlns:a16="http://schemas.microsoft.com/office/drawing/2014/main" id="{C54BF3BE-B255-407B-977B-A3FD7A29390F}"/>
              </a:ext>
            </a:extLst>
          </p:cNvPr>
          <p:cNvGrpSpPr/>
          <p:nvPr/>
        </p:nvGrpSpPr>
        <p:grpSpPr>
          <a:xfrm>
            <a:off x="166187" y="2793271"/>
            <a:ext cx="6516832" cy="970458"/>
            <a:chOff x="166187" y="2869471"/>
            <a:chExt cx="6516832" cy="970458"/>
          </a:xfrm>
        </p:grpSpPr>
        <p:sp>
          <p:nvSpPr>
            <p:cNvPr id="15" name="Rectangle 14">
              <a:extLst>
                <a:ext uri="{FF2B5EF4-FFF2-40B4-BE49-F238E27FC236}">
                  <a16:creationId xmlns:a16="http://schemas.microsoft.com/office/drawing/2014/main" id="{B87FF9A9-A8FA-4011-913D-20178D94384D}"/>
                </a:ext>
              </a:extLst>
            </p:cNvPr>
            <p:cNvSpPr/>
            <p:nvPr/>
          </p:nvSpPr>
          <p:spPr>
            <a:xfrm>
              <a:off x="360000" y="2869471"/>
              <a:ext cx="6323019" cy="430887"/>
            </a:xfrm>
            <a:prstGeom prst="rect">
              <a:avLst/>
            </a:prstGeom>
          </p:spPr>
          <p:txBody>
            <a:bodyPr wrap="square">
              <a:spAutoFit/>
            </a:bodyPr>
            <a:lstStyle/>
            <a:p>
              <a:pPr marL="342892" indent="-342892" defTabSz="685783">
                <a:spcBef>
                  <a:spcPts val="450"/>
                </a:spcBef>
                <a:spcAft>
                  <a:spcPts val="450"/>
                </a:spcAft>
                <a:buClr>
                  <a:srgbClr val="E2007A"/>
                </a:buClr>
                <a:buFont typeface="Wingdings" panose="05000000000000000000" pitchFamily="2" charset="2"/>
                <a:buChar char="Ø"/>
                <a:tabLst>
                  <a:tab pos="671496" algn="l"/>
                </a:tabLst>
                <a:defRPr/>
              </a:pPr>
              <a:r>
                <a:rPr lang="fr-FR" sz="2200" dirty="0">
                  <a:solidFill>
                    <a:srgbClr val="0066FF"/>
                  </a:solidFill>
                </a:rPr>
                <a:t>Où a eu lieu l’étude ? </a:t>
              </a:r>
            </a:p>
          </p:txBody>
        </p:sp>
        <p:sp>
          <p:nvSpPr>
            <p:cNvPr id="20" name="Rectangle 19">
              <a:extLst>
                <a:ext uri="{FF2B5EF4-FFF2-40B4-BE49-F238E27FC236}">
                  <a16:creationId xmlns:a16="http://schemas.microsoft.com/office/drawing/2014/main" id="{4571F3CB-620E-4F0A-89F2-52228EF656FA}"/>
                </a:ext>
              </a:extLst>
            </p:cNvPr>
            <p:cNvSpPr/>
            <p:nvPr/>
          </p:nvSpPr>
          <p:spPr>
            <a:xfrm>
              <a:off x="166187" y="3255154"/>
              <a:ext cx="6423047" cy="584775"/>
            </a:xfrm>
            <a:prstGeom prst="rect">
              <a:avLst/>
            </a:prstGeom>
          </p:spPr>
          <p:txBody>
            <a:bodyPr wrap="square">
              <a:spAutoFit/>
            </a:bodyPr>
            <a:lstStyle/>
            <a:p>
              <a:pPr marL="342892" lvl="1" defTabSz="342892">
                <a:buClr>
                  <a:srgbClr val="E2007A"/>
                </a:buClr>
                <a:defRPr/>
              </a:pPr>
              <a:r>
                <a:rPr lang="fr-FR" sz="1500" kern="1200" dirty="0">
                  <a:solidFill>
                    <a:prstClr val="black"/>
                  </a:solidFill>
                  <a:ea typeface="+mn-ea"/>
                </a:rPr>
                <a:t>	</a:t>
              </a:r>
              <a:r>
                <a:rPr lang="fr-FR" sz="1600" kern="1200" dirty="0">
                  <a:solidFill>
                    <a:prstClr val="black"/>
                  </a:solidFill>
                  <a:ea typeface="+mn-ea"/>
                </a:rPr>
                <a:t>Géolocalisation : </a:t>
              </a:r>
              <a:r>
                <a:rPr lang="fr-FR" sz="1600" kern="1200" dirty="0" err="1">
                  <a:solidFill>
                    <a:prstClr val="black"/>
                  </a:solidFill>
                  <a:ea typeface="+mn-ea"/>
                </a:rPr>
                <a:t>Geoname</a:t>
              </a:r>
              <a:r>
                <a:rPr lang="fr-FR" sz="1600" kern="1200" dirty="0">
                  <a:solidFill>
                    <a:prstClr val="black"/>
                  </a:solidFill>
                  <a:ea typeface="+mn-ea"/>
                </a:rPr>
                <a:t>, ISO 19115</a:t>
              </a:r>
            </a:p>
            <a:p>
              <a:pPr marL="342892" lvl="1" defTabSz="342892">
                <a:buClr>
                  <a:srgbClr val="E2007A"/>
                </a:buClr>
                <a:defRPr/>
              </a:pPr>
              <a:r>
                <a:rPr lang="fr-FR" sz="1600" kern="1200" dirty="0">
                  <a:solidFill>
                    <a:prstClr val="black"/>
                  </a:solidFill>
                  <a:ea typeface="+mn-ea"/>
                </a:rPr>
                <a:t>	Contexte: habitat, climat, type de population, … </a:t>
              </a:r>
              <a:endParaRPr lang="fr-FR" sz="1600" i="1" dirty="0">
                <a:solidFill>
                  <a:srgbClr val="2C3E50"/>
                </a:solidFill>
              </a:endParaRPr>
            </a:p>
          </p:txBody>
        </p:sp>
      </p:grpSp>
    </p:spTree>
    <p:extLst>
      <p:ext uri="{BB962C8B-B14F-4D97-AF65-F5344CB8AC3E}">
        <p14:creationId xmlns:p14="http://schemas.microsoft.com/office/powerpoint/2010/main" val="360452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04E8A478-3B69-4763-839E-E4D68529AD6E}"/>
              </a:ext>
            </a:extLst>
          </p:cNvPr>
          <p:cNvSpPr txBox="1">
            <a:spLocks/>
          </p:cNvSpPr>
          <p:nvPr/>
        </p:nvSpPr>
        <p:spPr>
          <a:xfrm>
            <a:off x="756758" y="642942"/>
            <a:ext cx="6186968" cy="1061657"/>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a:tabLst>
                <a:tab pos="69054" algn="l"/>
              </a:tabLst>
            </a:pPr>
            <a:r>
              <a:rPr lang="fr-FR" sz="3000" dirty="0">
                <a:latin typeface="Oswald" panose="020B0604020202020204" charset="0"/>
              </a:rPr>
              <a:t>Quelle est la norme internationale</a:t>
            </a:r>
          </a:p>
          <a:p>
            <a:pPr>
              <a:tabLst>
                <a:tab pos="69054" algn="l"/>
              </a:tabLst>
            </a:pPr>
            <a:r>
              <a:rPr lang="fr-FR" sz="3000" dirty="0">
                <a:latin typeface="Oswald" panose="020B0604020202020204" charset="0"/>
              </a:rPr>
              <a:t>pour écrire une date ?</a:t>
            </a:r>
            <a:endParaRPr lang="it-IT" sz="3000" dirty="0">
              <a:latin typeface="Oswald" panose="020B0604020202020204" charset="0"/>
            </a:endParaRPr>
          </a:p>
        </p:txBody>
      </p:sp>
      <p:pic>
        <p:nvPicPr>
          <p:cNvPr id="7" name="Image 6">
            <a:extLst>
              <a:ext uri="{FF2B5EF4-FFF2-40B4-BE49-F238E27FC236}">
                <a16:creationId xmlns:a16="http://schemas.microsoft.com/office/drawing/2014/main" id="{DB7698C1-7494-48B1-AD7C-8137E9A3FF65}"/>
              </a:ext>
            </a:extLst>
          </p:cNvPr>
          <p:cNvPicPr>
            <a:picLocks noChangeAspect="1"/>
          </p:cNvPicPr>
          <p:nvPr/>
        </p:nvPicPr>
        <p:blipFill>
          <a:blip r:embed="rId3"/>
          <a:stretch>
            <a:fillRect/>
          </a:stretch>
        </p:blipFill>
        <p:spPr>
          <a:xfrm>
            <a:off x="43464" y="373313"/>
            <a:ext cx="1426588" cy="1085182"/>
          </a:xfrm>
          <a:prstGeom prst="rect">
            <a:avLst/>
          </a:prstGeom>
        </p:spPr>
      </p:pic>
      <p:grpSp>
        <p:nvGrpSpPr>
          <p:cNvPr id="8" name="Groupe 7">
            <a:extLst>
              <a:ext uri="{FF2B5EF4-FFF2-40B4-BE49-F238E27FC236}">
                <a16:creationId xmlns:a16="http://schemas.microsoft.com/office/drawing/2014/main" id="{B73D8991-5904-4AF0-8F03-4EED5AF6F18C}"/>
              </a:ext>
            </a:extLst>
          </p:cNvPr>
          <p:cNvGrpSpPr/>
          <p:nvPr/>
        </p:nvGrpSpPr>
        <p:grpSpPr>
          <a:xfrm>
            <a:off x="1204014" y="1821356"/>
            <a:ext cx="4577009" cy="2038330"/>
            <a:chOff x="1070268" y="1531578"/>
            <a:chExt cx="6102678" cy="2717773"/>
          </a:xfrm>
        </p:grpSpPr>
        <p:sp>
          <p:nvSpPr>
            <p:cNvPr id="9" name="Rectangle 8">
              <a:extLst>
                <a:ext uri="{FF2B5EF4-FFF2-40B4-BE49-F238E27FC236}">
                  <a16:creationId xmlns:a16="http://schemas.microsoft.com/office/drawing/2014/main" id="{12B4CEEB-795A-4E40-8061-7B1AB885B4FE}"/>
                </a:ext>
              </a:extLst>
            </p:cNvPr>
            <p:cNvSpPr/>
            <p:nvPr/>
          </p:nvSpPr>
          <p:spPr>
            <a:xfrm>
              <a:off x="1070268" y="1531578"/>
              <a:ext cx="6048335" cy="820737"/>
            </a:xfrm>
            <a:prstGeom prst="rect">
              <a:avLst/>
            </a:prstGeom>
          </p:spPr>
          <p:txBody>
            <a:bodyPr wrap="square">
              <a:spAutoFit/>
            </a:bodyPr>
            <a:lstStyle/>
            <a:p>
              <a:pPr marL="482192" indent="-289315" defTabSz="257168">
                <a:spcBef>
                  <a:spcPts val="338"/>
                </a:spcBef>
                <a:buClr>
                  <a:srgbClr val="0070C0"/>
                </a:buClr>
                <a:buFont typeface="+mj-lt"/>
                <a:buAutoNum type="arabicPeriod"/>
                <a:defRPr/>
              </a:pPr>
              <a:r>
                <a:rPr lang="fr-FR" sz="1575" b="1" kern="1200" dirty="0">
                  <a:solidFill>
                    <a:srgbClr val="E2007A">
                      <a:lumMod val="60000"/>
                      <a:lumOff val="40000"/>
                    </a:srgbClr>
                  </a:solidFill>
                  <a:ea typeface="+mn-ea"/>
                  <a:cs typeface="+mn-cs"/>
                </a:rPr>
                <a:t>AAAA-MM-JJ </a:t>
              </a:r>
              <a:r>
                <a:rPr lang="fr-FR" sz="1575" kern="1200" dirty="0">
                  <a:solidFill>
                    <a:prstClr val="black"/>
                  </a:solidFill>
                  <a:ea typeface="+mn-ea"/>
                  <a:cs typeface="+mn-cs"/>
                </a:rPr>
                <a:t>(année-mois-jour)</a:t>
              </a:r>
            </a:p>
            <a:p>
              <a:pPr marL="192876" defTabSz="257168">
                <a:spcBef>
                  <a:spcPts val="338"/>
                </a:spcBef>
                <a:buClr>
                  <a:srgbClr val="0070C0"/>
                </a:buClr>
                <a:defRPr/>
              </a:pPr>
              <a:r>
                <a:rPr lang="fr-FR" sz="1575" b="1" kern="1200" dirty="0">
                  <a:solidFill>
                    <a:prstClr val="black"/>
                  </a:solidFill>
                  <a:ea typeface="+mn-ea"/>
                  <a:cs typeface="+mn-cs"/>
                </a:rPr>
                <a:t>			2023-04-25</a:t>
              </a:r>
            </a:p>
          </p:txBody>
        </p:sp>
        <p:sp>
          <p:nvSpPr>
            <p:cNvPr id="10" name="Rectangle 9">
              <a:extLst>
                <a:ext uri="{FF2B5EF4-FFF2-40B4-BE49-F238E27FC236}">
                  <a16:creationId xmlns:a16="http://schemas.microsoft.com/office/drawing/2014/main" id="{CB766668-6C1C-4B85-A3CA-812720986EEA}"/>
                </a:ext>
              </a:extLst>
            </p:cNvPr>
            <p:cNvSpPr/>
            <p:nvPr/>
          </p:nvSpPr>
          <p:spPr>
            <a:xfrm>
              <a:off x="1124611" y="2480877"/>
              <a:ext cx="6048335" cy="820737"/>
            </a:xfrm>
            <a:prstGeom prst="rect">
              <a:avLst/>
            </a:prstGeom>
          </p:spPr>
          <p:txBody>
            <a:bodyPr wrap="square">
              <a:spAutoFit/>
            </a:bodyPr>
            <a:lstStyle/>
            <a:p>
              <a:pPr marL="482192" indent="-289315" defTabSz="257168">
                <a:spcBef>
                  <a:spcPts val="338"/>
                </a:spcBef>
                <a:buClr>
                  <a:srgbClr val="0070C0"/>
                </a:buClr>
                <a:buFont typeface="+mj-lt"/>
                <a:buAutoNum type="arabicPeriod" startAt="2"/>
                <a:defRPr/>
              </a:pPr>
              <a:r>
                <a:rPr lang="fr-FR" sz="1575" b="1" kern="1200" dirty="0">
                  <a:solidFill>
                    <a:srgbClr val="E2007A">
                      <a:lumMod val="60000"/>
                      <a:lumOff val="40000"/>
                    </a:srgbClr>
                  </a:solidFill>
                  <a:ea typeface="+mn-ea"/>
                  <a:cs typeface="+mn-cs"/>
                </a:rPr>
                <a:t>MM-JJ-AAAA </a:t>
              </a:r>
              <a:r>
                <a:rPr lang="fr-FR" sz="1575" kern="1200" dirty="0">
                  <a:solidFill>
                    <a:prstClr val="black"/>
                  </a:solidFill>
                  <a:ea typeface="+mn-ea"/>
                  <a:cs typeface="+mn-cs"/>
                </a:rPr>
                <a:t>(mois-jour-année)  </a:t>
              </a:r>
            </a:p>
            <a:p>
              <a:pPr marL="192876" defTabSz="257168">
                <a:spcBef>
                  <a:spcPts val="338"/>
                </a:spcBef>
                <a:buClr>
                  <a:srgbClr val="0070C0"/>
                </a:buClr>
                <a:defRPr/>
              </a:pPr>
              <a:r>
                <a:rPr lang="fr-FR" sz="1575" b="1" kern="1200" dirty="0">
                  <a:solidFill>
                    <a:srgbClr val="E2007A">
                      <a:lumMod val="60000"/>
                      <a:lumOff val="40000"/>
                    </a:srgbClr>
                  </a:solidFill>
                  <a:ea typeface="+mn-ea"/>
                  <a:cs typeface="+mn-cs"/>
                </a:rPr>
                <a:t>		</a:t>
              </a:r>
              <a:r>
                <a:rPr lang="fr-FR" sz="1575" b="1" kern="1200" dirty="0">
                  <a:solidFill>
                    <a:prstClr val="black"/>
                  </a:solidFill>
                  <a:ea typeface="+mn-ea"/>
                  <a:cs typeface="+mn-cs"/>
                </a:rPr>
                <a:t>	04-25-2023</a:t>
              </a:r>
            </a:p>
          </p:txBody>
        </p:sp>
        <p:sp>
          <p:nvSpPr>
            <p:cNvPr id="11" name="Rectangle 10">
              <a:extLst>
                <a:ext uri="{FF2B5EF4-FFF2-40B4-BE49-F238E27FC236}">
                  <a16:creationId xmlns:a16="http://schemas.microsoft.com/office/drawing/2014/main" id="{62982802-9574-4641-8536-41A09CAC265E}"/>
                </a:ext>
              </a:extLst>
            </p:cNvPr>
            <p:cNvSpPr/>
            <p:nvPr/>
          </p:nvSpPr>
          <p:spPr>
            <a:xfrm>
              <a:off x="1124611" y="3428614"/>
              <a:ext cx="6048335" cy="820737"/>
            </a:xfrm>
            <a:prstGeom prst="rect">
              <a:avLst/>
            </a:prstGeom>
          </p:spPr>
          <p:txBody>
            <a:bodyPr wrap="square">
              <a:spAutoFit/>
            </a:bodyPr>
            <a:lstStyle/>
            <a:p>
              <a:pPr marL="482192" indent="-289315" defTabSz="257168">
                <a:spcBef>
                  <a:spcPts val="338"/>
                </a:spcBef>
                <a:buClr>
                  <a:srgbClr val="0070C0"/>
                </a:buClr>
                <a:buFont typeface="+mj-lt"/>
                <a:buAutoNum type="arabicPeriod" startAt="3"/>
                <a:defRPr/>
              </a:pPr>
              <a:r>
                <a:rPr lang="fr-FR" sz="1575" b="1" kern="1200" dirty="0">
                  <a:solidFill>
                    <a:srgbClr val="E2007A">
                      <a:lumMod val="60000"/>
                      <a:lumOff val="40000"/>
                    </a:srgbClr>
                  </a:solidFill>
                  <a:ea typeface="+mn-ea"/>
                  <a:cs typeface="+mn-cs"/>
                </a:rPr>
                <a:t>JJ-MM-AAAA </a:t>
              </a:r>
              <a:r>
                <a:rPr lang="fr-FR" sz="1575" kern="1200" dirty="0">
                  <a:solidFill>
                    <a:prstClr val="black"/>
                  </a:solidFill>
                  <a:ea typeface="+mn-ea"/>
                  <a:cs typeface="+mn-cs"/>
                </a:rPr>
                <a:t>(jour-mois-année)</a:t>
              </a:r>
            </a:p>
            <a:p>
              <a:pPr marL="192876" defTabSz="257168">
                <a:spcBef>
                  <a:spcPts val="338"/>
                </a:spcBef>
                <a:buClr>
                  <a:srgbClr val="0070C0"/>
                </a:buClr>
                <a:defRPr/>
              </a:pPr>
              <a:r>
                <a:rPr lang="fr-FR" sz="1575" b="1" kern="1200" dirty="0">
                  <a:solidFill>
                    <a:srgbClr val="E2007A">
                      <a:lumMod val="60000"/>
                      <a:lumOff val="40000"/>
                    </a:srgbClr>
                  </a:solidFill>
                  <a:ea typeface="+mn-ea"/>
                  <a:cs typeface="+mn-cs"/>
                </a:rPr>
                <a:t>			</a:t>
              </a:r>
              <a:r>
                <a:rPr lang="fr-FR" sz="1575" b="1" kern="1200" dirty="0">
                  <a:solidFill>
                    <a:prstClr val="black"/>
                  </a:solidFill>
                  <a:ea typeface="+mn-ea"/>
                  <a:cs typeface="+mn-cs"/>
                </a:rPr>
                <a:t>25-04-2023</a:t>
              </a:r>
            </a:p>
          </p:txBody>
        </p:sp>
      </p:grpSp>
    </p:spTree>
    <p:extLst>
      <p:ext uri="{BB962C8B-B14F-4D97-AF65-F5344CB8AC3E}">
        <p14:creationId xmlns:p14="http://schemas.microsoft.com/office/powerpoint/2010/main" val="24453566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485B1F1-998C-4116-8D10-FCAD33004086}"/>
              </a:ext>
            </a:extLst>
          </p:cNvPr>
          <p:cNvPicPr>
            <a:picLocks noChangeAspect="1"/>
          </p:cNvPicPr>
          <p:nvPr/>
        </p:nvPicPr>
        <p:blipFill>
          <a:blip r:embed="rId3"/>
          <a:stretch>
            <a:fillRect/>
          </a:stretch>
        </p:blipFill>
        <p:spPr>
          <a:xfrm>
            <a:off x="6129398" y="4833871"/>
            <a:ext cx="688321" cy="242477"/>
          </a:xfrm>
          <a:prstGeom prst="rect">
            <a:avLst/>
          </a:prstGeom>
        </p:spPr>
      </p:pic>
      <p:sp>
        <p:nvSpPr>
          <p:cNvPr id="8" name="Google Shape;105;p8">
            <a:extLst>
              <a:ext uri="{FF2B5EF4-FFF2-40B4-BE49-F238E27FC236}">
                <a16:creationId xmlns:a16="http://schemas.microsoft.com/office/drawing/2014/main" id="{D5252459-C9BB-4870-962B-AB37E80B4168}"/>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Norme internationale pour écrire une date </a:t>
            </a:r>
          </a:p>
        </p:txBody>
      </p:sp>
      <p:sp>
        <p:nvSpPr>
          <p:cNvPr id="11" name="ZoneTexte 10">
            <a:extLst>
              <a:ext uri="{FF2B5EF4-FFF2-40B4-BE49-F238E27FC236}">
                <a16:creationId xmlns:a16="http://schemas.microsoft.com/office/drawing/2014/main" id="{8C8DF782-B23E-4EBC-99C1-EDD9618E8B86}"/>
              </a:ext>
            </a:extLst>
          </p:cNvPr>
          <p:cNvSpPr txBox="1"/>
          <p:nvPr/>
        </p:nvSpPr>
        <p:spPr>
          <a:xfrm>
            <a:off x="343300" y="789583"/>
            <a:ext cx="6348510" cy="577081"/>
          </a:xfrm>
          <a:prstGeom prst="rect">
            <a:avLst/>
          </a:prstGeom>
          <a:noFill/>
        </p:spPr>
        <p:txBody>
          <a:bodyPr wrap="square" rtlCol="0">
            <a:spAutoFit/>
          </a:bodyPr>
          <a:lstStyle/>
          <a:p>
            <a:pPr marL="182563" lvl="1" indent="-182563" algn="just" defTabSz="514350">
              <a:spcBef>
                <a:spcPts val="338"/>
              </a:spcBef>
              <a:buClr>
                <a:srgbClr val="0070C0"/>
              </a:buClr>
              <a:buFont typeface="Wingdings" panose="05000000000000000000" pitchFamily="2" charset="2"/>
              <a:buChar char="§"/>
              <a:defRPr/>
            </a:pPr>
            <a:r>
              <a:rPr lang="fr-FR" sz="1800" kern="1200" dirty="0">
                <a:solidFill>
                  <a:prstClr val="black"/>
                </a:solidFill>
                <a:ea typeface="+mn-ea"/>
                <a:cs typeface="+mn-cs"/>
                <a:hlinkClick r:id="rId4"/>
              </a:rPr>
              <a:t>Norme ISO-8601</a:t>
            </a:r>
            <a:r>
              <a:rPr lang="fr-FR" sz="1800" kern="1200" dirty="0">
                <a:solidFill>
                  <a:prstClr val="black"/>
                </a:solidFill>
                <a:ea typeface="+mn-ea"/>
                <a:cs typeface="+mn-cs"/>
              </a:rPr>
              <a:t>: </a:t>
            </a:r>
            <a:r>
              <a:rPr lang="fr-FR" sz="1800" b="1" kern="1200" dirty="0">
                <a:solidFill>
                  <a:schemeClr val="accent2">
                    <a:lumMod val="60000"/>
                    <a:lumOff val="40000"/>
                  </a:schemeClr>
                </a:solidFill>
                <a:ea typeface="+mn-ea"/>
                <a:cs typeface="+mn-cs"/>
              </a:rPr>
              <a:t>AAAA-MM-JJ </a:t>
            </a:r>
            <a:r>
              <a:rPr lang="fr-FR" sz="788" kern="1200" dirty="0">
                <a:solidFill>
                  <a:prstClr val="black"/>
                </a:solidFill>
                <a:ea typeface="+mn-ea"/>
                <a:cs typeface="+mn-cs"/>
                <a:hlinkClick r:id="rId4"/>
              </a:rPr>
              <a:t>https://www.iso.org/fr/iso-8601-date-and-time-format.html</a:t>
            </a:r>
            <a:r>
              <a:rPr lang="fr-FR" sz="788" kern="1200" dirty="0">
                <a:solidFill>
                  <a:prstClr val="black"/>
                </a:solidFill>
                <a:ea typeface="+mn-ea"/>
                <a:cs typeface="+mn-cs"/>
              </a:rPr>
              <a:t>  </a:t>
            </a:r>
            <a:r>
              <a:rPr lang="fr-FR" sz="1350" b="1" kern="1200" dirty="0">
                <a:solidFill>
                  <a:prstClr val="black"/>
                </a:solidFill>
                <a:latin typeface="Calibri" panose="020F0502020204030204" pitchFamily="34" charset="0"/>
                <a:ea typeface="+mn-ea"/>
                <a:cs typeface="+mn-cs"/>
              </a:rPr>
              <a:t>	</a:t>
            </a:r>
          </a:p>
        </p:txBody>
      </p:sp>
      <p:sp>
        <p:nvSpPr>
          <p:cNvPr id="12" name="Rectangle 11">
            <a:extLst>
              <a:ext uri="{FF2B5EF4-FFF2-40B4-BE49-F238E27FC236}">
                <a16:creationId xmlns:a16="http://schemas.microsoft.com/office/drawing/2014/main" id="{2C177DCA-F4BF-441B-AE8C-C408A886C820}"/>
              </a:ext>
            </a:extLst>
          </p:cNvPr>
          <p:cNvSpPr/>
          <p:nvPr/>
        </p:nvSpPr>
        <p:spPr>
          <a:xfrm>
            <a:off x="187083" y="1200694"/>
            <a:ext cx="6572162" cy="933589"/>
          </a:xfrm>
          <a:prstGeom prst="rect">
            <a:avLst/>
          </a:prstGeom>
        </p:spPr>
        <p:txBody>
          <a:bodyPr wrap="square">
            <a:spAutoFit/>
          </a:bodyPr>
          <a:lstStyle/>
          <a:p>
            <a:pPr marL="446088" indent="-176213" defTabSz="685783">
              <a:spcBef>
                <a:spcPts val="450"/>
              </a:spcBef>
              <a:spcAft>
                <a:spcPts val="300"/>
              </a:spcAft>
              <a:buClrTx/>
              <a:buFont typeface="Arial" panose="020B0604020202020204" pitchFamily="34" charset="0"/>
              <a:buChar char="•"/>
              <a:defRPr/>
            </a:pPr>
            <a:r>
              <a:rPr lang="fr-FR" sz="1600" dirty="0">
                <a:solidFill>
                  <a:schemeClr val="tx1"/>
                </a:solidFill>
              </a:rPr>
              <a:t>Pour lever l’ambiguïté quand les dates sont exprimées en chiffres</a:t>
            </a:r>
          </a:p>
          <a:p>
            <a:pPr marL="446088" indent="-176213" defTabSz="685783">
              <a:spcBef>
                <a:spcPts val="450"/>
              </a:spcBef>
              <a:spcAft>
                <a:spcPts val="300"/>
              </a:spcAft>
              <a:buClrTx/>
              <a:buFont typeface="Arial" panose="020B0604020202020204" pitchFamily="34" charset="0"/>
              <a:buChar char="•"/>
              <a:defRPr/>
            </a:pPr>
            <a:r>
              <a:rPr lang="fr-FR" sz="1600" dirty="0">
                <a:solidFill>
                  <a:schemeClr val="tx1"/>
                </a:solidFill>
              </a:rPr>
              <a:t>Permet d’exprimer la date de manière claire et compréhensible par les personnes et les machines.</a:t>
            </a:r>
          </a:p>
        </p:txBody>
      </p:sp>
      <p:grpSp>
        <p:nvGrpSpPr>
          <p:cNvPr id="13" name="Groupe 12">
            <a:extLst>
              <a:ext uri="{FF2B5EF4-FFF2-40B4-BE49-F238E27FC236}">
                <a16:creationId xmlns:a16="http://schemas.microsoft.com/office/drawing/2014/main" id="{A00AE8A8-6B05-4978-9D69-148585692BEB}"/>
              </a:ext>
            </a:extLst>
          </p:cNvPr>
          <p:cNvGrpSpPr/>
          <p:nvPr/>
        </p:nvGrpSpPr>
        <p:grpSpPr>
          <a:xfrm>
            <a:off x="332091" y="2332714"/>
            <a:ext cx="5951790" cy="317227"/>
            <a:chOff x="442788" y="2253044"/>
            <a:chExt cx="7935720" cy="422969"/>
          </a:xfrm>
        </p:grpSpPr>
        <p:sp>
          <p:nvSpPr>
            <p:cNvPr id="14" name="ZoneTexte 13">
              <a:extLst>
                <a:ext uri="{FF2B5EF4-FFF2-40B4-BE49-F238E27FC236}">
                  <a16:creationId xmlns:a16="http://schemas.microsoft.com/office/drawing/2014/main" id="{D24FB4B8-6042-4D60-892A-BB02433D5E39}"/>
                </a:ext>
              </a:extLst>
            </p:cNvPr>
            <p:cNvSpPr txBox="1"/>
            <p:nvPr/>
          </p:nvSpPr>
          <p:spPr>
            <a:xfrm>
              <a:off x="442788" y="2275904"/>
              <a:ext cx="2507679" cy="40010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0" indent="0" defTabSz="257168">
                <a:spcBef>
                  <a:spcPts val="338"/>
                </a:spcBef>
                <a:spcAft>
                  <a:spcPts val="0"/>
                </a:spcAft>
                <a:buClrTx/>
                <a:buNone/>
                <a:defRPr/>
              </a:pPr>
              <a:r>
                <a:rPr lang="fr-FR" sz="1350" kern="1200" dirty="0">
                  <a:solidFill>
                    <a:srgbClr val="00B050"/>
                  </a:solidFill>
                  <a:latin typeface="Arial"/>
                  <a:cs typeface="Arial" panose="020B0604020202020204" pitchFamily="34" charset="0"/>
                </a:rPr>
                <a:t>Départ le </a:t>
              </a:r>
              <a:r>
                <a:rPr lang="fr-FR" sz="1350" kern="1200" dirty="0">
                  <a:solidFill>
                    <a:srgbClr val="00B050"/>
                  </a:solidFill>
                  <a:latin typeface="Arial"/>
                </a:rPr>
                <a:t>05-01-23</a:t>
              </a:r>
              <a:r>
                <a:rPr lang="fr-FR" sz="1350" kern="1200" dirty="0">
                  <a:solidFill>
                    <a:srgbClr val="00B050"/>
                  </a:solidFill>
                  <a:latin typeface="Arial"/>
                  <a:cs typeface="Arial" panose="020B0604020202020204" pitchFamily="34" charset="0"/>
                </a:rPr>
                <a:t>  </a:t>
              </a:r>
            </a:p>
          </p:txBody>
        </p:sp>
        <p:sp>
          <p:nvSpPr>
            <p:cNvPr id="15" name="ZoneTexte 14">
              <a:extLst>
                <a:ext uri="{FF2B5EF4-FFF2-40B4-BE49-F238E27FC236}">
                  <a16:creationId xmlns:a16="http://schemas.microsoft.com/office/drawing/2014/main" id="{F26ED16B-2DBE-4E89-948E-A533435532A5}"/>
                </a:ext>
              </a:extLst>
            </p:cNvPr>
            <p:cNvSpPr txBox="1"/>
            <p:nvPr/>
          </p:nvSpPr>
          <p:spPr>
            <a:xfrm>
              <a:off x="5867208" y="2253044"/>
              <a:ext cx="2511300" cy="40010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0" indent="0" defTabSz="257168">
                <a:spcBef>
                  <a:spcPts val="338"/>
                </a:spcBef>
                <a:spcAft>
                  <a:spcPts val="0"/>
                </a:spcAft>
                <a:buClrTx/>
                <a:buNone/>
                <a:defRPr/>
              </a:pPr>
              <a:r>
                <a:rPr lang="fr-FR" sz="1350" kern="1200" dirty="0">
                  <a:solidFill>
                    <a:srgbClr val="00B050"/>
                  </a:solidFill>
                  <a:latin typeface="Arial"/>
                  <a:cs typeface="Arial" panose="020B0604020202020204" pitchFamily="34" charset="0"/>
                </a:rPr>
                <a:t>Arrivée le </a:t>
              </a:r>
              <a:r>
                <a:rPr lang="fr-FR" sz="1350" kern="1200" dirty="0">
                  <a:solidFill>
                    <a:srgbClr val="00B050"/>
                  </a:solidFill>
                  <a:latin typeface="Arial"/>
                </a:rPr>
                <a:t>05-01-23</a:t>
              </a:r>
              <a:r>
                <a:rPr lang="fr-FR" sz="1350" kern="1200" dirty="0">
                  <a:solidFill>
                    <a:srgbClr val="00B050"/>
                  </a:solidFill>
                  <a:latin typeface="Arial"/>
                  <a:cs typeface="Arial" panose="020B0604020202020204" pitchFamily="34" charset="0"/>
                </a:rPr>
                <a:t>  </a:t>
              </a:r>
            </a:p>
          </p:txBody>
        </p:sp>
      </p:grpSp>
      <p:sp>
        <p:nvSpPr>
          <p:cNvPr id="17" name="ZoneTexte 16">
            <a:extLst>
              <a:ext uri="{FF2B5EF4-FFF2-40B4-BE49-F238E27FC236}">
                <a16:creationId xmlns:a16="http://schemas.microsoft.com/office/drawing/2014/main" id="{E5E63C21-94DB-456B-9374-B453B6022C69}"/>
              </a:ext>
            </a:extLst>
          </p:cNvPr>
          <p:cNvSpPr txBox="1"/>
          <p:nvPr/>
        </p:nvSpPr>
        <p:spPr>
          <a:xfrm>
            <a:off x="417775" y="2693578"/>
            <a:ext cx="1388166" cy="546303"/>
          </a:xfrm>
          <a:prstGeom prst="rect">
            <a:avLst/>
          </a:prstGeom>
          <a:solidFill>
            <a:schemeClr val="accent4">
              <a:lumMod val="40000"/>
              <a:lumOff val="6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0" indent="0" algn="ctr" defTabSz="257168">
              <a:spcBef>
                <a:spcPts val="338"/>
              </a:spcBef>
              <a:spcAft>
                <a:spcPts val="0"/>
              </a:spcAft>
              <a:buClrTx/>
              <a:buNone/>
              <a:defRPr/>
            </a:pPr>
            <a:r>
              <a:rPr lang="fr-FR" sz="1350" kern="1200" dirty="0">
                <a:solidFill>
                  <a:prstClr val="black"/>
                </a:solidFill>
                <a:latin typeface="Arial"/>
                <a:cs typeface="Arial" panose="020B0604020202020204" pitchFamily="34" charset="0"/>
              </a:rPr>
              <a:t>5 janvier 2023</a:t>
            </a:r>
          </a:p>
          <a:p>
            <a:pPr marL="0" indent="0" algn="ctr" defTabSz="257168">
              <a:spcBef>
                <a:spcPts val="338"/>
              </a:spcBef>
              <a:spcAft>
                <a:spcPts val="0"/>
              </a:spcAft>
              <a:buClrTx/>
              <a:buNone/>
              <a:defRPr/>
            </a:pPr>
            <a:r>
              <a:rPr lang="fr-FR" sz="1350" kern="1200" dirty="0">
                <a:solidFill>
                  <a:prstClr val="black"/>
                </a:solidFill>
                <a:latin typeface="Arial"/>
                <a:cs typeface="Arial" panose="020B0604020202020204" pitchFamily="34" charset="0"/>
              </a:rPr>
              <a:t>DD-MM-YYYY </a:t>
            </a:r>
          </a:p>
        </p:txBody>
      </p:sp>
      <p:grpSp>
        <p:nvGrpSpPr>
          <p:cNvPr id="18" name="Groupe 17">
            <a:extLst>
              <a:ext uri="{FF2B5EF4-FFF2-40B4-BE49-F238E27FC236}">
                <a16:creationId xmlns:a16="http://schemas.microsoft.com/office/drawing/2014/main" id="{A364BA7A-FDEC-49B8-91ED-6DBF63961094}"/>
              </a:ext>
            </a:extLst>
          </p:cNvPr>
          <p:cNvGrpSpPr/>
          <p:nvPr/>
        </p:nvGrpSpPr>
        <p:grpSpPr>
          <a:xfrm>
            <a:off x="4514778" y="2687717"/>
            <a:ext cx="1325954" cy="1292880"/>
            <a:chOff x="6019700" y="2726372"/>
            <a:chExt cx="1767939" cy="1723840"/>
          </a:xfrm>
        </p:grpSpPr>
        <p:sp>
          <p:nvSpPr>
            <p:cNvPr id="19" name="ZoneTexte 18">
              <a:extLst>
                <a:ext uri="{FF2B5EF4-FFF2-40B4-BE49-F238E27FC236}">
                  <a16:creationId xmlns:a16="http://schemas.microsoft.com/office/drawing/2014/main" id="{3006CF46-4CFE-4EBC-A69E-6C0860A0D5E8}"/>
                </a:ext>
              </a:extLst>
            </p:cNvPr>
            <p:cNvSpPr txBox="1"/>
            <p:nvPr/>
          </p:nvSpPr>
          <p:spPr>
            <a:xfrm>
              <a:off x="6019700" y="2726372"/>
              <a:ext cx="1767939" cy="728404"/>
            </a:xfrm>
            <a:prstGeom prst="rect">
              <a:avLst/>
            </a:prstGeom>
            <a:solidFill>
              <a:schemeClr val="accent4">
                <a:lumMod val="40000"/>
                <a:lumOff val="6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0" indent="0" algn="ctr" defTabSz="257168">
                <a:spcBef>
                  <a:spcPts val="338"/>
                </a:spcBef>
                <a:spcAft>
                  <a:spcPts val="0"/>
                </a:spcAft>
                <a:buClrTx/>
                <a:buNone/>
                <a:defRPr/>
              </a:pPr>
              <a:r>
                <a:rPr lang="fr-FR" sz="1350" kern="1200" dirty="0">
                  <a:solidFill>
                    <a:prstClr val="black"/>
                  </a:solidFill>
                  <a:latin typeface="Arial"/>
                  <a:cs typeface="Arial" panose="020B0604020202020204" pitchFamily="34" charset="0"/>
                </a:rPr>
                <a:t>1 mai 2023</a:t>
              </a:r>
            </a:p>
            <a:p>
              <a:pPr marL="0" indent="0" algn="ctr" defTabSz="257168">
                <a:spcBef>
                  <a:spcPts val="338"/>
                </a:spcBef>
                <a:spcAft>
                  <a:spcPts val="0"/>
                </a:spcAft>
                <a:buClrTx/>
                <a:buNone/>
                <a:defRPr/>
              </a:pPr>
              <a:r>
                <a:rPr lang="fr-FR" sz="1350" kern="1200" dirty="0">
                  <a:solidFill>
                    <a:prstClr val="black"/>
                  </a:solidFill>
                  <a:latin typeface="Arial"/>
                  <a:cs typeface="Arial" panose="020B0604020202020204" pitchFamily="34" charset="0"/>
                </a:rPr>
                <a:t>MM-DD-YYYY</a:t>
              </a:r>
            </a:p>
          </p:txBody>
        </p:sp>
        <p:pic>
          <p:nvPicPr>
            <p:cNvPr id="20" name="Image 19">
              <a:extLst>
                <a:ext uri="{FF2B5EF4-FFF2-40B4-BE49-F238E27FC236}">
                  <a16:creationId xmlns:a16="http://schemas.microsoft.com/office/drawing/2014/main" id="{E1B4F6AA-0B2A-4664-8973-DDD690992D6C}"/>
                </a:ext>
              </a:extLst>
            </p:cNvPr>
            <p:cNvPicPr>
              <a:picLocks noChangeAspect="1"/>
            </p:cNvPicPr>
            <p:nvPr/>
          </p:nvPicPr>
          <p:blipFill>
            <a:blip r:embed="rId5"/>
            <a:stretch>
              <a:fillRect/>
            </a:stretch>
          </p:blipFill>
          <p:spPr>
            <a:xfrm>
              <a:off x="6519867" y="3546636"/>
              <a:ext cx="903576" cy="903576"/>
            </a:xfrm>
            <a:prstGeom prst="rect">
              <a:avLst/>
            </a:prstGeom>
          </p:spPr>
        </p:pic>
      </p:grpSp>
      <p:grpSp>
        <p:nvGrpSpPr>
          <p:cNvPr id="21" name="Groupe 20">
            <a:extLst>
              <a:ext uri="{FF2B5EF4-FFF2-40B4-BE49-F238E27FC236}">
                <a16:creationId xmlns:a16="http://schemas.microsoft.com/office/drawing/2014/main" id="{792307DC-69FB-425B-9C31-EDCD5D0F1887}"/>
              </a:ext>
            </a:extLst>
          </p:cNvPr>
          <p:cNvGrpSpPr/>
          <p:nvPr/>
        </p:nvGrpSpPr>
        <p:grpSpPr>
          <a:xfrm>
            <a:off x="1898447" y="2130118"/>
            <a:ext cx="2523829" cy="1746776"/>
            <a:chOff x="2769278" y="3389213"/>
            <a:chExt cx="3698728" cy="2418456"/>
          </a:xfrm>
        </p:grpSpPr>
        <p:grpSp>
          <p:nvGrpSpPr>
            <p:cNvPr id="22" name="Groupe 21">
              <a:extLst>
                <a:ext uri="{FF2B5EF4-FFF2-40B4-BE49-F238E27FC236}">
                  <a16:creationId xmlns:a16="http://schemas.microsoft.com/office/drawing/2014/main" id="{8CE0FE26-0A17-41CF-9F88-679C06459507}"/>
                </a:ext>
              </a:extLst>
            </p:cNvPr>
            <p:cNvGrpSpPr/>
            <p:nvPr/>
          </p:nvGrpSpPr>
          <p:grpSpPr>
            <a:xfrm>
              <a:off x="2769278" y="3389213"/>
              <a:ext cx="3698728" cy="2418456"/>
              <a:chOff x="2769278" y="3389213"/>
              <a:chExt cx="3698728" cy="2418456"/>
            </a:xfrm>
          </p:grpSpPr>
          <p:pic>
            <p:nvPicPr>
              <p:cNvPr id="24" name="Image 23">
                <a:extLst>
                  <a:ext uri="{FF2B5EF4-FFF2-40B4-BE49-F238E27FC236}">
                    <a16:creationId xmlns:a16="http://schemas.microsoft.com/office/drawing/2014/main" id="{122FDB3B-B403-4F13-8A8E-493E9990C07B}"/>
                  </a:ext>
                </a:extLst>
              </p:cNvPr>
              <p:cNvPicPr>
                <a:picLocks noChangeAspect="1"/>
              </p:cNvPicPr>
              <p:nvPr/>
            </p:nvPicPr>
            <p:blipFill>
              <a:blip r:embed="rId6"/>
              <a:stretch>
                <a:fillRect/>
              </a:stretch>
            </p:blipFill>
            <p:spPr>
              <a:xfrm>
                <a:off x="2769278" y="3588432"/>
                <a:ext cx="3698728" cy="2219237"/>
              </a:xfrm>
              <a:prstGeom prst="rect">
                <a:avLst/>
              </a:prstGeom>
            </p:spPr>
          </p:pic>
          <p:sp>
            <p:nvSpPr>
              <p:cNvPr id="25" name="ZoneTexte 24">
                <a:extLst>
                  <a:ext uri="{FF2B5EF4-FFF2-40B4-BE49-F238E27FC236}">
                    <a16:creationId xmlns:a16="http://schemas.microsoft.com/office/drawing/2014/main" id="{2120F781-CDF8-4F21-ACEC-8C536A447099}"/>
                  </a:ext>
                </a:extLst>
              </p:cNvPr>
              <p:cNvSpPr txBox="1"/>
              <p:nvPr/>
            </p:nvSpPr>
            <p:spPr>
              <a:xfrm>
                <a:off x="3057063" y="3389213"/>
                <a:ext cx="3218207" cy="44743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0" indent="0" defTabSz="257168">
                  <a:spcBef>
                    <a:spcPts val="338"/>
                  </a:spcBef>
                  <a:spcAft>
                    <a:spcPts val="0"/>
                  </a:spcAft>
                  <a:buClrTx/>
                  <a:buNone/>
                  <a:defRPr/>
                </a:pPr>
                <a:r>
                  <a:rPr lang="fr-FR" sz="1500" kern="1200" dirty="0">
                    <a:solidFill>
                      <a:srgbClr val="0070C0"/>
                    </a:solidFill>
                    <a:latin typeface="Arial" panose="020B0604020202020204" pitchFamily="34" charset="0"/>
                    <a:cs typeface="Arial" panose="020B0604020202020204" pitchFamily="34" charset="0"/>
                  </a:rPr>
                  <a:t>Vol Abidjan – New York</a:t>
                </a:r>
              </a:p>
            </p:txBody>
          </p:sp>
        </p:grpSp>
        <p:sp>
          <p:nvSpPr>
            <p:cNvPr id="23" name="Flèche : haut 22">
              <a:extLst>
                <a:ext uri="{FF2B5EF4-FFF2-40B4-BE49-F238E27FC236}">
                  <a16:creationId xmlns:a16="http://schemas.microsoft.com/office/drawing/2014/main" id="{DF6CCF33-2B44-4398-BBFC-A3F35241CF12}"/>
                </a:ext>
              </a:extLst>
            </p:cNvPr>
            <p:cNvSpPr/>
            <p:nvPr/>
          </p:nvSpPr>
          <p:spPr>
            <a:xfrm rot="17722423">
              <a:off x="3914736" y="4095848"/>
              <a:ext cx="220674" cy="787197"/>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514337">
                <a:buClrTx/>
              </a:pPr>
              <a:endParaRPr lang="fr-FR" sz="1013" kern="1200">
                <a:solidFill>
                  <a:prstClr val="white"/>
                </a:solidFill>
                <a:latin typeface="Arial"/>
              </a:endParaRPr>
            </a:p>
          </p:txBody>
        </p:sp>
      </p:grpSp>
      <p:grpSp>
        <p:nvGrpSpPr>
          <p:cNvPr id="26" name="Groupe 25">
            <a:extLst>
              <a:ext uri="{FF2B5EF4-FFF2-40B4-BE49-F238E27FC236}">
                <a16:creationId xmlns:a16="http://schemas.microsoft.com/office/drawing/2014/main" id="{784EC7AE-58A4-4754-9250-18774A45A0FB}"/>
              </a:ext>
            </a:extLst>
          </p:cNvPr>
          <p:cNvGrpSpPr/>
          <p:nvPr/>
        </p:nvGrpSpPr>
        <p:grpSpPr>
          <a:xfrm>
            <a:off x="1898447" y="3805406"/>
            <a:ext cx="2532733" cy="590811"/>
            <a:chOff x="2062480" y="5933428"/>
            <a:chExt cx="4502637" cy="1050331"/>
          </a:xfrm>
        </p:grpSpPr>
        <p:sp>
          <p:nvSpPr>
            <p:cNvPr id="27" name="ZoneTexte 26">
              <a:extLst>
                <a:ext uri="{FF2B5EF4-FFF2-40B4-BE49-F238E27FC236}">
                  <a16:creationId xmlns:a16="http://schemas.microsoft.com/office/drawing/2014/main" id="{8D7608D6-91C8-4926-B400-917FFCDB12D7}"/>
                </a:ext>
              </a:extLst>
            </p:cNvPr>
            <p:cNvSpPr txBox="1"/>
            <p:nvPr/>
          </p:nvSpPr>
          <p:spPr>
            <a:xfrm>
              <a:off x="2062480" y="6187617"/>
              <a:ext cx="3981737" cy="57451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0" indent="0" defTabSz="257168">
                <a:spcBef>
                  <a:spcPts val="338"/>
                </a:spcBef>
                <a:spcAft>
                  <a:spcPts val="0"/>
                </a:spcAft>
                <a:buClrTx/>
                <a:buNone/>
                <a:defRPr/>
              </a:pPr>
              <a:r>
                <a:rPr lang="fr-FR" sz="1500" b="1" kern="1200" dirty="0">
                  <a:solidFill>
                    <a:srgbClr val="E2007A">
                      <a:lumMod val="60000"/>
                      <a:lumOff val="40000"/>
                    </a:srgbClr>
                  </a:solidFill>
                  <a:latin typeface="Arial"/>
                  <a:cs typeface="Arial" panose="020B0604020202020204" pitchFamily="34" charset="0"/>
                </a:rPr>
                <a:t>Départ le 2023-01-05</a:t>
              </a:r>
            </a:p>
          </p:txBody>
        </p:sp>
        <p:pic>
          <p:nvPicPr>
            <p:cNvPr id="28" name="Image 27">
              <a:extLst>
                <a:ext uri="{FF2B5EF4-FFF2-40B4-BE49-F238E27FC236}">
                  <a16:creationId xmlns:a16="http://schemas.microsoft.com/office/drawing/2014/main" id="{73907FCE-9C9E-40E4-AC73-21E084BF468B}"/>
                </a:ext>
              </a:extLst>
            </p:cNvPr>
            <p:cNvPicPr>
              <a:picLocks noChangeAspect="1"/>
            </p:cNvPicPr>
            <p:nvPr/>
          </p:nvPicPr>
          <p:blipFill>
            <a:blip r:embed="rId7"/>
            <a:stretch>
              <a:fillRect/>
            </a:stretch>
          </p:blipFill>
          <p:spPr>
            <a:xfrm>
              <a:off x="5573896" y="5933428"/>
              <a:ext cx="991221" cy="1050331"/>
            </a:xfrm>
            <a:prstGeom prst="rect">
              <a:avLst/>
            </a:prstGeom>
          </p:spPr>
        </p:pic>
      </p:grpSp>
    </p:spTree>
    <p:extLst>
      <p:ext uri="{BB962C8B-B14F-4D97-AF65-F5344CB8AC3E}">
        <p14:creationId xmlns:p14="http://schemas.microsoft.com/office/powerpoint/2010/main" val="44090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p:cTn id="33" dur="500" fill="hold"/>
                                        <p:tgtEl>
                                          <p:spTgt spid="26"/>
                                        </p:tgtEl>
                                        <p:attrNameLst>
                                          <p:attrName>ppt_w</p:attrName>
                                        </p:attrNameLst>
                                      </p:cBhvr>
                                      <p:tavLst>
                                        <p:tav tm="0">
                                          <p:val>
                                            <p:fltVal val="0"/>
                                          </p:val>
                                        </p:tav>
                                        <p:tav tm="100000">
                                          <p:val>
                                            <p:strVal val="#ppt_w"/>
                                          </p:val>
                                        </p:tav>
                                      </p:tavLst>
                                    </p:anim>
                                    <p:anim calcmode="lin" valueType="num">
                                      <p:cBhvr>
                                        <p:cTn id="34" dur="500" fill="hold"/>
                                        <p:tgtEl>
                                          <p:spTgt spid="26"/>
                                        </p:tgtEl>
                                        <p:attrNameLst>
                                          <p:attrName>ppt_h</p:attrName>
                                        </p:attrNameLst>
                                      </p:cBhvr>
                                      <p:tavLst>
                                        <p:tav tm="0">
                                          <p:val>
                                            <p:fltVal val="0"/>
                                          </p:val>
                                        </p:tav>
                                        <p:tav tm="100000">
                                          <p:val>
                                            <p:strVal val="#ppt_h"/>
                                          </p:val>
                                        </p:tav>
                                      </p:tavLst>
                                    </p:anim>
                                    <p:animEffect transition="in" filter="fade">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485B1F1-998C-4116-8D10-FCAD33004086}"/>
              </a:ext>
            </a:extLst>
          </p:cNvPr>
          <p:cNvPicPr>
            <a:picLocks noChangeAspect="1"/>
          </p:cNvPicPr>
          <p:nvPr/>
        </p:nvPicPr>
        <p:blipFill>
          <a:blip r:embed="rId3"/>
          <a:stretch>
            <a:fillRect/>
          </a:stretch>
        </p:blipFill>
        <p:spPr>
          <a:xfrm>
            <a:off x="6129398" y="4833871"/>
            <a:ext cx="688321" cy="242477"/>
          </a:xfrm>
          <a:prstGeom prst="rect">
            <a:avLst/>
          </a:prstGeom>
        </p:spPr>
      </p:pic>
      <p:sp>
        <p:nvSpPr>
          <p:cNvPr id="8" name="Google Shape;105;p8">
            <a:extLst>
              <a:ext uri="{FF2B5EF4-FFF2-40B4-BE49-F238E27FC236}">
                <a16:creationId xmlns:a16="http://schemas.microsoft.com/office/drawing/2014/main" id="{D5252459-C9BB-4870-962B-AB37E80B4168}"/>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Guides de standards de métadonnées</a:t>
            </a:r>
          </a:p>
        </p:txBody>
      </p:sp>
      <p:sp>
        <p:nvSpPr>
          <p:cNvPr id="29" name="ZoneTexte 28">
            <a:extLst>
              <a:ext uri="{FF2B5EF4-FFF2-40B4-BE49-F238E27FC236}">
                <a16:creationId xmlns:a16="http://schemas.microsoft.com/office/drawing/2014/main" id="{0422265C-ECE3-435F-9623-F218BABEE535}"/>
              </a:ext>
            </a:extLst>
          </p:cNvPr>
          <p:cNvSpPr txBox="1"/>
          <p:nvPr/>
        </p:nvSpPr>
        <p:spPr>
          <a:xfrm>
            <a:off x="360000" y="900000"/>
            <a:ext cx="6276500" cy="92333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0" indent="0" defTabSz="342892">
              <a:spcAft>
                <a:spcPts val="0"/>
              </a:spcAft>
              <a:buClrTx/>
              <a:buNone/>
              <a:defRPr/>
            </a:pPr>
            <a:r>
              <a:rPr lang="fr-FR" sz="1800" dirty="0">
                <a:solidFill>
                  <a:srgbClr val="0066FF"/>
                </a:solidFill>
                <a:latin typeface="Arial"/>
              </a:rPr>
              <a:t>Standards de métadonnées</a:t>
            </a:r>
            <a:r>
              <a:rPr lang="fr-FR" sz="1500" dirty="0">
                <a:solidFill>
                  <a:srgbClr val="0066FF"/>
                </a:solidFill>
                <a:latin typeface="Arial"/>
              </a:rPr>
              <a:t> </a:t>
            </a:r>
            <a:r>
              <a:rPr lang="fr-FR" sz="1800" dirty="0">
                <a:solidFill>
                  <a:prstClr val="black"/>
                </a:solidFill>
                <a:latin typeface="Arial" panose="020B0604020202020204" pitchFamily="34" charset="0"/>
                <a:cs typeface="Arial" panose="020B0604020202020204" pitchFamily="34" charset="0"/>
              </a:rPr>
              <a:t>= Règles de description des données définies par une communauté scientifique pour une discipline.</a:t>
            </a:r>
          </a:p>
        </p:txBody>
      </p:sp>
      <p:grpSp>
        <p:nvGrpSpPr>
          <p:cNvPr id="30" name="Groupe 29">
            <a:extLst>
              <a:ext uri="{FF2B5EF4-FFF2-40B4-BE49-F238E27FC236}">
                <a16:creationId xmlns:a16="http://schemas.microsoft.com/office/drawing/2014/main" id="{89ED0154-5DF3-4DD5-A596-497A4F4C0E8C}"/>
              </a:ext>
            </a:extLst>
          </p:cNvPr>
          <p:cNvGrpSpPr/>
          <p:nvPr/>
        </p:nvGrpSpPr>
        <p:grpSpPr>
          <a:xfrm>
            <a:off x="2413819" y="2024261"/>
            <a:ext cx="2256665" cy="1332411"/>
            <a:chOff x="6110827" y="1965845"/>
            <a:chExt cx="3335292" cy="1746928"/>
          </a:xfrm>
        </p:grpSpPr>
        <p:grpSp>
          <p:nvGrpSpPr>
            <p:cNvPr id="31" name="Groupe 30">
              <a:extLst>
                <a:ext uri="{FF2B5EF4-FFF2-40B4-BE49-F238E27FC236}">
                  <a16:creationId xmlns:a16="http://schemas.microsoft.com/office/drawing/2014/main" id="{5989B733-9C85-4B6F-857A-7B4FF45AA0BE}"/>
                </a:ext>
              </a:extLst>
            </p:cNvPr>
            <p:cNvGrpSpPr/>
            <p:nvPr/>
          </p:nvGrpSpPr>
          <p:grpSpPr>
            <a:xfrm>
              <a:off x="6697670" y="1965845"/>
              <a:ext cx="1913679" cy="1481041"/>
              <a:chOff x="6697670" y="1965845"/>
              <a:chExt cx="1913679" cy="1481041"/>
            </a:xfrm>
          </p:grpSpPr>
          <p:sp>
            <p:nvSpPr>
              <p:cNvPr id="33" name="ZoneTexte 32">
                <a:extLst>
                  <a:ext uri="{FF2B5EF4-FFF2-40B4-BE49-F238E27FC236}">
                    <a16:creationId xmlns:a16="http://schemas.microsoft.com/office/drawing/2014/main" id="{70485402-3F45-4FBE-966B-D433CA535342}"/>
                  </a:ext>
                </a:extLst>
              </p:cNvPr>
              <p:cNvSpPr txBox="1"/>
              <p:nvPr/>
            </p:nvSpPr>
            <p:spPr>
              <a:xfrm>
                <a:off x="6721459" y="1965845"/>
                <a:ext cx="1889890" cy="30264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514337">
                  <a:buClrTx/>
                </a:pPr>
                <a:r>
                  <a:rPr lang="fr-FR" sz="900" kern="1200" dirty="0">
                    <a:solidFill>
                      <a:prstClr val="black"/>
                    </a:solidFill>
                    <a:latin typeface="Calibri" panose="020F0502020204030204" pitchFamily="34" charset="0"/>
                  </a:rPr>
                  <a:t>Research Data Alliance</a:t>
                </a:r>
              </a:p>
            </p:txBody>
          </p:sp>
          <p:pic>
            <p:nvPicPr>
              <p:cNvPr id="34" name="Image 33">
                <a:extLst>
                  <a:ext uri="{FF2B5EF4-FFF2-40B4-BE49-F238E27FC236}">
                    <a16:creationId xmlns:a16="http://schemas.microsoft.com/office/drawing/2014/main" id="{B48FE2F7-CB77-4D4C-8A1E-09DF6367D4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7670" y="2219524"/>
                <a:ext cx="1894193" cy="1227362"/>
              </a:xfrm>
              <a:prstGeom prst="rect">
                <a:avLst/>
              </a:prstGeom>
            </p:spPr>
          </p:pic>
        </p:grpSp>
        <p:sp>
          <p:nvSpPr>
            <p:cNvPr id="32" name="Rectangle 31">
              <a:extLst>
                <a:ext uri="{FF2B5EF4-FFF2-40B4-BE49-F238E27FC236}">
                  <a16:creationId xmlns:a16="http://schemas.microsoft.com/office/drawing/2014/main" id="{294C7C9C-9ED2-4C28-9A95-EB2206685C40}"/>
                </a:ext>
              </a:extLst>
            </p:cNvPr>
            <p:cNvSpPr/>
            <p:nvPr/>
          </p:nvSpPr>
          <p:spPr>
            <a:xfrm>
              <a:off x="6110827" y="3425260"/>
              <a:ext cx="3335292" cy="287513"/>
            </a:xfrm>
            <a:prstGeom prst="rect">
              <a:avLst/>
            </a:prstGeom>
          </p:spPr>
          <p:txBody>
            <a:bodyPr wrap="square">
              <a:spAutoFit/>
            </a:bodyPr>
            <a:lstStyle/>
            <a:p>
              <a:pPr defTabSz="514337">
                <a:buClrTx/>
              </a:pPr>
              <a:r>
                <a:rPr lang="fr-FR" sz="825" kern="1200" dirty="0">
                  <a:solidFill>
                    <a:prstClr val="black"/>
                  </a:solidFill>
                  <a:latin typeface="Calibri" panose="020F0502020204030204" pitchFamily="34" charset="0"/>
                  <a:ea typeface="+mn-ea"/>
                  <a:cs typeface="+mn-cs"/>
                  <a:hlinkClick r:id="rId5"/>
                </a:rPr>
                <a:t>http://rd-alliance.github.io/metadata-directory/</a:t>
              </a:r>
            </a:p>
          </p:txBody>
        </p:sp>
      </p:grpSp>
      <p:grpSp>
        <p:nvGrpSpPr>
          <p:cNvPr id="35" name="Groupe 34">
            <a:extLst>
              <a:ext uri="{FF2B5EF4-FFF2-40B4-BE49-F238E27FC236}">
                <a16:creationId xmlns:a16="http://schemas.microsoft.com/office/drawing/2014/main" id="{FD366BF2-7DE0-4A24-91A0-4276C8F0E5D9}"/>
              </a:ext>
            </a:extLst>
          </p:cNvPr>
          <p:cNvGrpSpPr/>
          <p:nvPr/>
        </p:nvGrpSpPr>
        <p:grpSpPr>
          <a:xfrm>
            <a:off x="225591" y="2085396"/>
            <a:ext cx="2217728" cy="1725702"/>
            <a:chOff x="1806757" y="2278363"/>
            <a:chExt cx="3942626" cy="3067915"/>
          </a:xfrm>
        </p:grpSpPr>
        <p:pic>
          <p:nvPicPr>
            <p:cNvPr id="36" name="Image 35">
              <a:extLst>
                <a:ext uri="{FF2B5EF4-FFF2-40B4-BE49-F238E27FC236}">
                  <a16:creationId xmlns:a16="http://schemas.microsoft.com/office/drawing/2014/main" id="{F9AD861D-ABE6-4398-8C54-A31C5D191E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98054" y="2278363"/>
              <a:ext cx="3097139" cy="790142"/>
            </a:xfrm>
            <a:prstGeom prst="rect">
              <a:avLst/>
            </a:prstGeom>
            <a:ln>
              <a:solidFill>
                <a:schemeClr val="accent6">
                  <a:lumMod val="75000"/>
                </a:schemeClr>
              </a:solidFill>
            </a:ln>
          </p:spPr>
        </p:pic>
        <p:pic>
          <p:nvPicPr>
            <p:cNvPr id="37" name="Image 36">
              <a:extLst>
                <a:ext uri="{FF2B5EF4-FFF2-40B4-BE49-F238E27FC236}">
                  <a16:creationId xmlns:a16="http://schemas.microsoft.com/office/drawing/2014/main" id="{95AEF4C2-7460-441A-832F-9E767EF9D9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9772" y="3082771"/>
              <a:ext cx="3413103" cy="1720555"/>
            </a:xfrm>
            <a:prstGeom prst="rect">
              <a:avLst/>
            </a:prstGeom>
            <a:ln>
              <a:solidFill>
                <a:schemeClr val="accent6">
                  <a:lumMod val="75000"/>
                </a:schemeClr>
              </a:solidFill>
            </a:ln>
          </p:spPr>
        </p:pic>
        <p:sp>
          <p:nvSpPr>
            <p:cNvPr id="38" name="Rectangle 37">
              <a:extLst>
                <a:ext uri="{FF2B5EF4-FFF2-40B4-BE49-F238E27FC236}">
                  <a16:creationId xmlns:a16="http://schemas.microsoft.com/office/drawing/2014/main" id="{418A1533-B947-49D5-8261-D61EDEF79686}"/>
                </a:ext>
              </a:extLst>
            </p:cNvPr>
            <p:cNvSpPr/>
            <p:nvPr/>
          </p:nvSpPr>
          <p:spPr>
            <a:xfrm>
              <a:off x="1806757" y="4771762"/>
              <a:ext cx="3942626" cy="574516"/>
            </a:xfrm>
            <a:prstGeom prst="rect">
              <a:avLst/>
            </a:prstGeom>
          </p:spPr>
          <p:txBody>
            <a:bodyPr wrap="square">
              <a:spAutoFit/>
            </a:bodyPr>
            <a:lstStyle/>
            <a:p>
              <a:pPr defTabSz="514337">
                <a:buClrTx/>
              </a:pPr>
              <a:r>
                <a:rPr lang="fr-FR" sz="750" kern="1200" dirty="0">
                  <a:solidFill>
                    <a:prstClr val="black"/>
                  </a:solidFill>
                  <a:latin typeface="Calibri" panose="020F0502020204030204" pitchFamily="34" charset="0"/>
                  <a:ea typeface="+mn-ea"/>
                  <a:cs typeface="+mn-cs"/>
                  <a:hlinkClick r:id="rId8"/>
                </a:rPr>
                <a:t>http://www.dcc.ac.uk/resources/metadata-standards</a:t>
              </a:r>
              <a:endParaRPr lang="fr-FR" sz="750" kern="1200" dirty="0">
                <a:solidFill>
                  <a:prstClr val="black"/>
                </a:solidFill>
                <a:latin typeface="Calibri" panose="020F0502020204030204" pitchFamily="34" charset="0"/>
                <a:ea typeface="+mn-ea"/>
                <a:cs typeface="+mn-cs"/>
              </a:endParaRPr>
            </a:p>
          </p:txBody>
        </p:sp>
        <p:sp>
          <p:nvSpPr>
            <p:cNvPr id="39" name="ZoneTexte 38">
              <a:extLst>
                <a:ext uri="{FF2B5EF4-FFF2-40B4-BE49-F238E27FC236}">
                  <a16:creationId xmlns:a16="http://schemas.microsoft.com/office/drawing/2014/main" id="{4EFA63AA-637C-478A-9276-83F4FD8E13E2}"/>
                </a:ext>
              </a:extLst>
            </p:cNvPr>
            <p:cNvSpPr txBox="1"/>
            <p:nvPr/>
          </p:nvSpPr>
          <p:spPr>
            <a:xfrm>
              <a:off x="3210844" y="2454868"/>
              <a:ext cx="2207151" cy="65659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514337">
                <a:buClrTx/>
              </a:pPr>
              <a:r>
                <a:rPr lang="fr-FR" sz="900" kern="1200" dirty="0">
                  <a:solidFill>
                    <a:prstClr val="black"/>
                  </a:solidFill>
                  <a:latin typeface="Calibri" panose="020F0502020204030204" pitchFamily="34" charset="0"/>
                </a:rPr>
                <a:t>Digital Curation Centre </a:t>
              </a:r>
            </a:p>
          </p:txBody>
        </p:sp>
      </p:grpSp>
      <p:grpSp>
        <p:nvGrpSpPr>
          <p:cNvPr id="40" name="Groupe 39">
            <a:extLst>
              <a:ext uri="{FF2B5EF4-FFF2-40B4-BE49-F238E27FC236}">
                <a16:creationId xmlns:a16="http://schemas.microsoft.com/office/drawing/2014/main" id="{F08295CC-EA45-4E94-870A-692D842E8CDF}"/>
              </a:ext>
            </a:extLst>
          </p:cNvPr>
          <p:cNvGrpSpPr/>
          <p:nvPr/>
        </p:nvGrpSpPr>
        <p:grpSpPr>
          <a:xfrm>
            <a:off x="4870090" y="2687913"/>
            <a:ext cx="1962397" cy="610911"/>
            <a:chOff x="297263" y="3532936"/>
            <a:chExt cx="3485001" cy="1216666"/>
          </a:xfrm>
        </p:grpSpPr>
        <p:pic>
          <p:nvPicPr>
            <p:cNvPr id="41" name="Image 40">
              <a:extLst>
                <a:ext uri="{FF2B5EF4-FFF2-40B4-BE49-F238E27FC236}">
                  <a16:creationId xmlns:a16="http://schemas.microsoft.com/office/drawing/2014/main" id="{F756911B-585F-4C62-9A1B-CAA18493CD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183" y="3532936"/>
              <a:ext cx="1986998" cy="1043077"/>
            </a:xfrm>
            <a:prstGeom prst="rect">
              <a:avLst/>
            </a:prstGeom>
          </p:spPr>
        </p:pic>
        <p:sp>
          <p:nvSpPr>
            <p:cNvPr id="42" name="Rectangle 41">
              <a:extLst>
                <a:ext uri="{FF2B5EF4-FFF2-40B4-BE49-F238E27FC236}">
                  <a16:creationId xmlns:a16="http://schemas.microsoft.com/office/drawing/2014/main" id="{FFEA2E3A-257E-4C60-9DE4-67028E3B6A16}"/>
                </a:ext>
              </a:extLst>
            </p:cNvPr>
            <p:cNvSpPr/>
            <p:nvPr/>
          </p:nvSpPr>
          <p:spPr>
            <a:xfrm>
              <a:off x="297263" y="4335857"/>
              <a:ext cx="3485001" cy="413745"/>
            </a:xfrm>
            <a:prstGeom prst="rect">
              <a:avLst/>
            </a:prstGeom>
          </p:spPr>
          <p:txBody>
            <a:bodyPr wrap="none">
              <a:spAutoFit/>
            </a:bodyPr>
            <a:lstStyle/>
            <a:p>
              <a:pPr defTabSz="514337">
                <a:buClrTx/>
              </a:pPr>
              <a:r>
                <a:rPr lang="fr-FR" sz="750" kern="1200" dirty="0">
                  <a:solidFill>
                    <a:prstClr val="black"/>
                  </a:solidFill>
                  <a:ea typeface="+mn-ea"/>
                  <a:cs typeface="+mn-cs"/>
                  <a:hlinkClick r:id="rId10"/>
                </a:rPr>
                <a:t>https://www.elixir-europe.org/communities</a:t>
              </a:r>
              <a:endParaRPr lang="fr-FR" sz="750" kern="1200" dirty="0">
                <a:solidFill>
                  <a:prstClr val="black"/>
                </a:solidFill>
                <a:ea typeface="+mn-ea"/>
                <a:cs typeface="+mn-cs"/>
              </a:endParaRPr>
            </a:p>
          </p:txBody>
        </p:sp>
      </p:grpSp>
      <p:grpSp>
        <p:nvGrpSpPr>
          <p:cNvPr id="43" name="Groupe 42">
            <a:extLst>
              <a:ext uri="{FF2B5EF4-FFF2-40B4-BE49-F238E27FC236}">
                <a16:creationId xmlns:a16="http://schemas.microsoft.com/office/drawing/2014/main" id="{55AED8E9-360D-4378-B030-59025D80B83B}"/>
              </a:ext>
            </a:extLst>
          </p:cNvPr>
          <p:cNvGrpSpPr/>
          <p:nvPr/>
        </p:nvGrpSpPr>
        <p:grpSpPr>
          <a:xfrm>
            <a:off x="4539692" y="3319143"/>
            <a:ext cx="1865295" cy="637669"/>
            <a:chOff x="2631301" y="2914968"/>
            <a:chExt cx="2487060" cy="850225"/>
          </a:xfrm>
        </p:grpSpPr>
        <p:sp>
          <p:nvSpPr>
            <p:cNvPr id="44" name="ZoneTexte 43">
              <a:extLst>
                <a:ext uri="{FF2B5EF4-FFF2-40B4-BE49-F238E27FC236}">
                  <a16:creationId xmlns:a16="http://schemas.microsoft.com/office/drawing/2014/main" id="{D642821A-BFC2-4EC9-B312-C94F776E230F}"/>
                </a:ext>
              </a:extLst>
            </p:cNvPr>
            <p:cNvSpPr txBox="1"/>
            <p:nvPr/>
          </p:nvSpPr>
          <p:spPr>
            <a:xfrm>
              <a:off x="2631301" y="3247981"/>
              <a:ext cx="1926168" cy="261611"/>
            </a:xfrm>
            <a:prstGeom prst="rect">
              <a:avLst/>
            </a:prstGeom>
            <a:noFill/>
          </p:spPr>
          <p:txBody>
            <a:bodyPr wrap="none" rtlCol="0">
              <a:spAutoFit/>
            </a:bodyPr>
            <a:lstStyle/>
            <a:p>
              <a:pPr defTabSz="514337">
                <a:buClrTx/>
              </a:pPr>
              <a:r>
                <a:rPr lang="fr-FR" sz="675" kern="1200" dirty="0">
                  <a:solidFill>
                    <a:prstClr val="black"/>
                  </a:solidFill>
                  <a:ea typeface="+mn-ea"/>
                  <a:cs typeface="+mn-cs"/>
                  <a:hlinkClick r:id="rId11"/>
                </a:rPr>
                <a:t>https://www.iso.org/fr/home.html</a:t>
              </a:r>
              <a:r>
                <a:rPr lang="fr-FR" sz="675" kern="1200" dirty="0">
                  <a:solidFill>
                    <a:prstClr val="black"/>
                  </a:solidFill>
                  <a:ea typeface="+mn-ea"/>
                  <a:cs typeface="+mn-cs"/>
                </a:rPr>
                <a:t> </a:t>
              </a:r>
            </a:p>
          </p:txBody>
        </p:sp>
        <p:pic>
          <p:nvPicPr>
            <p:cNvPr id="45" name="Image 44">
              <a:extLst>
                <a:ext uri="{FF2B5EF4-FFF2-40B4-BE49-F238E27FC236}">
                  <a16:creationId xmlns:a16="http://schemas.microsoft.com/office/drawing/2014/main" id="{792160B6-89EF-40DB-9E1D-AF69E5078FD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96742" y="2914968"/>
              <a:ext cx="721619" cy="850225"/>
            </a:xfrm>
            <a:prstGeom prst="rect">
              <a:avLst/>
            </a:prstGeom>
          </p:spPr>
        </p:pic>
      </p:grpSp>
      <p:grpSp>
        <p:nvGrpSpPr>
          <p:cNvPr id="46" name="Groupe 45">
            <a:extLst>
              <a:ext uri="{FF2B5EF4-FFF2-40B4-BE49-F238E27FC236}">
                <a16:creationId xmlns:a16="http://schemas.microsoft.com/office/drawing/2014/main" id="{9D82B341-ECBE-4434-9366-54DD0C1B7F8C}"/>
              </a:ext>
            </a:extLst>
          </p:cNvPr>
          <p:cNvGrpSpPr/>
          <p:nvPr/>
        </p:nvGrpSpPr>
        <p:grpSpPr>
          <a:xfrm>
            <a:off x="586063" y="3965053"/>
            <a:ext cx="5487224" cy="646331"/>
            <a:chOff x="704671" y="5004735"/>
            <a:chExt cx="8765034" cy="861772"/>
          </a:xfrm>
        </p:grpSpPr>
        <p:sp>
          <p:nvSpPr>
            <p:cNvPr id="47" name="ZoneTexte 46">
              <a:extLst>
                <a:ext uri="{FF2B5EF4-FFF2-40B4-BE49-F238E27FC236}">
                  <a16:creationId xmlns:a16="http://schemas.microsoft.com/office/drawing/2014/main" id="{C5617D64-71DA-4444-A1F1-2CAC173BA3C3}"/>
                </a:ext>
              </a:extLst>
            </p:cNvPr>
            <p:cNvSpPr txBox="1"/>
            <p:nvPr/>
          </p:nvSpPr>
          <p:spPr>
            <a:xfrm>
              <a:off x="1638469" y="5004735"/>
              <a:ext cx="7831236" cy="861772"/>
            </a:xfrm>
            <a:prstGeom prst="rect">
              <a:avLst/>
            </a:prstGeom>
            <a:noFill/>
            <a:ln w="28575">
              <a:solidFill>
                <a:srgbClr val="0066FF"/>
              </a:solidFill>
            </a:ln>
          </p:spPr>
          <p:txBody>
            <a:bodyPr wrap="square" rtlCol="0">
              <a:spAutoFit/>
            </a:bodyPr>
            <a:lstStyle/>
            <a:p>
              <a:pPr defTabSz="342892">
                <a:buClrTx/>
                <a:defRPr/>
              </a:pPr>
              <a:r>
                <a:rPr lang="fr-FR" sz="1800" kern="1200" dirty="0">
                  <a:solidFill>
                    <a:srgbClr val="2C3E50"/>
                  </a:solidFill>
                  <a:ea typeface="+mn-ea"/>
                </a:rPr>
                <a:t>Utiliser un standard est recommandé pour faciliter la compréhension des données</a:t>
              </a:r>
            </a:p>
          </p:txBody>
        </p:sp>
        <p:sp>
          <p:nvSpPr>
            <p:cNvPr id="48" name="Flèche droite 5">
              <a:extLst>
                <a:ext uri="{FF2B5EF4-FFF2-40B4-BE49-F238E27FC236}">
                  <a16:creationId xmlns:a16="http://schemas.microsoft.com/office/drawing/2014/main" id="{C206CE2F-EA70-42D1-A775-253782392E6D}"/>
                </a:ext>
              </a:extLst>
            </p:cNvPr>
            <p:cNvSpPr/>
            <p:nvPr/>
          </p:nvSpPr>
          <p:spPr>
            <a:xfrm>
              <a:off x="704671" y="5269064"/>
              <a:ext cx="662593" cy="217565"/>
            </a:xfrm>
            <a:prstGeom prst="rightArrow">
              <a:avLst/>
            </a:prstGeom>
            <a:solidFill>
              <a:srgbClr val="0066FF"/>
            </a:solidFill>
            <a:ln w="25400" cap="flat" cmpd="sng" algn="ctr">
              <a:noFill/>
              <a:prstDash val="solid"/>
            </a:ln>
            <a:effectLst/>
          </p:spPr>
          <p:txBody>
            <a:bodyPr rtlCol="0" anchor="ctr"/>
            <a:lstStyle/>
            <a:p>
              <a:pPr algn="ctr" defTabSz="342892">
                <a:buClrTx/>
                <a:defRPr/>
              </a:pPr>
              <a:endParaRPr lang="fr-FR" sz="1013" kern="1200">
                <a:solidFill>
                  <a:prstClr val="white"/>
                </a:solidFill>
                <a:ea typeface="+mn-ea"/>
              </a:endParaRPr>
            </a:p>
          </p:txBody>
        </p:sp>
      </p:grpSp>
      <p:grpSp>
        <p:nvGrpSpPr>
          <p:cNvPr id="49" name="Groupe 48">
            <a:extLst>
              <a:ext uri="{FF2B5EF4-FFF2-40B4-BE49-F238E27FC236}">
                <a16:creationId xmlns:a16="http://schemas.microsoft.com/office/drawing/2014/main" id="{61DFC24A-75A2-4156-ADD5-B554C470E1DD}"/>
              </a:ext>
            </a:extLst>
          </p:cNvPr>
          <p:cNvGrpSpPr/>
          <p:nvPr/>
        </p:nvGrpSpPr>
        <p:grpSpPr>
          <a:xfrm>
            <a:off x="4499503" y="2028868"/>
            <a:ext cx="1430121" cy="658815"/>
            <a:chOff x="532223" y="2290339"/>
            <a:chExt cx="1973125" cy="618123"/>
          </a:xfrm>
        </p:grpSpPr>
        <p:pic>
          <p:nvPicPr>
            <p:cNvPr id="50" name="Image 49">
              <a:extLst>
                <a:ext uri="{FF2B5EF4-FFF2-40B4-BE49-F238E27FC236}">
                  <a16:creationId xmlns:a16="http://schemas.microsoft.com/office/drawing/2014/main" id="{7EE458CC-E59B-436C-A022-D954ED463AE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2223" y="2290339"/>
              <a:ext cx="1973125" cy="444850"/>
            </a:xfrm>
            <a:prstGeom prst="rect">
              <a:avLst/>
            </a:prstGeom>
            <a:ln>
              <a:solidFill>
                <a:schemeClr val="tx1"/>
              </a:solidFill>
            </a:ln>
          </p:spPr>
        </p:pic>
        <p:sp>
          <p:nvSpPr>
            <p:cNvPr id="51" name="ZoneTexte 50">
              <a:extLst>
                <a:ext uri="{FF2B5EF4-FFF2-40B4-BE49-F238E27FC236}">
                  <a16:creationId xmlns:a16="http://schemas.microsoft.com/office/drawing/2014/main" id="{7A3F8F32-468C-43A8-8357-76552449BC0A}"/>
                </a:ext>
              </a:extLst>
            </p:cNvPr>
            <p:cNvSpPr txBox="1"/>
            <p:nvPr/>
          </p:nvSpPr>
          <p:spPr>
            <a:xfrm>
              <a:off x="727509" y="2691888"/>
              <a:ext cx="1763126" cy="216574"/>
            </a:xfrm>
            <a:prstGeom prst="rect">
              <a:avLst/>
            </a:prstGeom>
            <a:noFill/>
          </p:spPr>
          <p:txBody>
            <a:bodyPr wrap="none" rtlCol="0">
              <a:spAutoFit/>
            </a:bodyPr>
            <a:lstStyle/>
            <a:p>
              <a:pPr defTabSz="514337">
                <a:buClrTx/>
              </a:pPr>
              <a:r>
                <a:rPr lang="fr-FR" sz="900" u="sng" kern="1200" dirty="0">
                  <a:solidFill>
                    <a:prstClr val="black"/>
                  </a:solidFill>
                  <a:latin typeface="Calibri" panose="020F0502020204030204" pitchFamily="34" charset="0"/>
                  <a:ea typeface="+mn-ea"/>
                  <a:cs typeface="+mn-cs"/>
                  <a:hlinkClick r:id="rId14"/>
                </a:rPr>
                <a:t>https://fairsharing.org/</a:t>
              </a:r>
              <a:endParaRPr lang="fr-FR" sz="900" kern="1200" dirty="0">
                <a:solidFill>
                  <a:prstClr val="black"/>
                </a:solidFill>
                <a:latin typeface="Calibri" panose="020F0502020204030204" pitchFamily="34" charset="0"/>
                <a:ea typeface="+mn-ea"/>
                <a:cs typeface="+mn-cs"/>
              </a:endParaRPr>
            </a:p>
          </p:txBody>
        </p:sp>
      </p:grpSp>
    </p:spTree>
    <p:extLst>
      <p:ext uri="{BB962C8B-B14F-4D97-AF65-F5344CB8AC3E}">
        <p14:creationId xmlns:p14="http://schemas.microsoft.com/office/powerpoint/2010/main" val="361486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grpSp>
        <p:nvGrpSpPr>
          <p:cNvPr id="12" name="Groupe 11">
            <a:extLst>
              <a:ext uri="{FF2B5EF4-FFF2-40B4-BE49-F238E27FC236}">
                <a16:creationId xmlns:a16="http://schemas.microsoft.com/office/drawing/2014/main" id="{DEFCD666-EBA8-405E-A1CA-509373CCE01E}"/>
              </a:ext>
            </a:extLst>
          </p:cNvPr>
          <p:cNvGrpSpPr/>
          <p:nvPr/>
        </p:nvGrpSpPr>
        <p:grpSpPr>
          <a:xfrm>
            <a:off x="144409" y="875927"/>
            <a:ext cx="3560900" cy="2720289"/>
            <a:chOff x="160311" y="875927"/>
            <a:chExt cx="3560900" cy="2720289"/>
          </a:xfrm>
        </p:grpSpPr>
        <p:pic>
          <p:nvPicPr>
            <p:cNvPr id="6" name="Image 5">
              <a:extLst>
                <a:ext uri="{FF2B5EF4-FFF2-40B4-BE49-F238E27FC236}">
                  <a16:creationId xmlns:a16="http://schemas.microsoft.com/office/drawing/2014/main" id="{8710AC5D-EC53-48F9-8719-54C08E8ECD62}"/>
                </a:ext>
              </a:extLst>
            </p:cNvPr>
            <p:cNvPicPr>
              <a:picLocks noChangeAspect="1"/>
            </p:cNvPicPr>
            <p:nvPr/>
          </p:nvPicPr>
          <p:blipFill>
            <a:blip r:embed="rId3"/>
            <a:stretch>
              <a:fillRect/>
            </a:stretch>
          </p:blipFill>
          <p:spPr>
            <a:xfrm>
              <a:off x="160311" y="875927"/>
              <a:ext cx="3560900" cy="1418103"/>
            </a:xfrm>
            <a:prstGeom prst="rect">
              <a:avLst/>
            </a:prstGeom>
          </p:spPr>
        </p:pic>
        <p:pic>
          <p:nvPicPr>
            <p:cNvPr id="10" name="Image 9">
              <a:extLst>
                <a:ext uri="{FF2B5EF4-FFF2-40B4-BE49-F238E27FC236}">
                  <a16:creationId xmlns:a16="http://schemas.microsoft.com/office/drawing/2014/main" id="{E84DBCE4-7CA8-49DD-ADC9-82F98D0E062F}"/>
                </a:ext>
              </a:extLst>
            </p:cNvPr>
            <p:cNvPicPr>
              <a:picLocks noChangeAspect="1"/>
            </p:cNvPicPr>
            <p:nvPr/>
          </p:nvPicPr>
          <p:blipFill>
            <a:blip r:embed="rId4"/>
            <a:stretch>
              <a:fillRect/>
            </a:stretch>
          </p:blipFill>
          <p:spPr>
            <a:xfrm>
              <a:off x="249492" y="2294029"/>
              <a:ext cx="1070425" cy="1302187"/>
            </a:xfrm>
            <a:prstGeom prst="rect">
              <a:avLst/>
            </a:prstGeom>
          </p:spPr>
        </p:pic>
      </p:grpSp>
      <p:grpSp>
        <p:nvGrpSpPr>
          <p:cNvPr id="17" name="Groupe 16">
            <a:extLst>
              <a:ext uri="{FF2B5EF4-FFF2-40B4-BE49-F238E27FC236}">
                <a16:creationId xmlns:a16="http://schemas.microsoft.com/office/drawing/2014/main" id="{59D48167-18AE-4B55-A262-30D4EE3FD57E}"/>
              </a:ext>
            </a:extLst>
          </p:cNvPr>
          <p:cNvGrpSpPr/>
          <p:nvPr/>
        </p:nvGrpSpPr>
        <p:grpSpPr>
          <a:xfrm>
            <a:off x="3603561" y="875927"/>
            <a:ext cx="3902474" cy="2905208"/>
            <a:chOff x="3603561" y="875927"/>
            <a:chExt cx="3902474" cy="2905208"/>
          </a:xfrm>
        </p:grpSpPr>
        <p:pic>
          <p:nvPicPr>
            <p:cNvPr id="2" name="Image 1">
              <a:extLst>
                <a:ext uri="{FF2B5EF4-FFF2-40B4-BE49-F238E27FC236}">
                  <a16:creationId xmlns:a16="http://schemas.microsoft.com/office/drawing/2014/main" id="{3BDB0C03-CCE6-403B-9EBA-65DE8BCFD40E}"/>
                </a:ext>
              </a:extLst>
            </p:cNvPr>
            <p:cNvPicPr>
              <a:picLocks noChangeAspect="1"/>
            </p:cNvPicPr>
            <p:nvPr/>
          </p:nvPicPr>
          <p:blipFill>
            <a:blip r:embed="rId5"/>
            <a:stretch>
              <a:fillRect/>
            </a:stretch>
          </p:blipFill>
          <p:spPr>
            <a:xfrm>
              <a:off x="3603561" y="875927"/>
              <a:ext cx="3902474" cy="2905208"/>
            </a:xfrm>
            <a:prstGeom prst="rect">
              <a:avLst/>
            </a:prstGeom>
            <a:ln>
              <a:solidFill>
                <a:schemeClr val="accent2">
                  <a:lumMod val="60000"/>
                  <a:lumOff val="40000"/>
                </a:schemeClr>
              </a:solidFill>
            </a:ln>
          </p:spPr>
        </p:pic>
        <p:pic>
          <p:nvPicPr>
            <p:cNvPr id="16" name="Image 15">
              <a:extLst>
                <a:ext uri="{FF2B5EF4-FFF2-40B4-BE49-F238E27FC236}">
                  <a16:creationId xmlns:a16="http://schemas.microsoft.com/office/drawing/2014/main" id="{95B2E7A0-9BDC-41E5-9958-D52DEF2C001D}"/>
                </a:ext>
              </a:extLst>
            </p:cNvPr>
            <p:cNvPicPr>
              <a:picLocks noChangeAspect="1"/>
            </p:cNvPicPr>
            <p:nvPr/>
          </p:nvPicPr>
          <p:blipFill>
            <a:blip r:embed="rId6"/>
            <a:stretch>
              <a:fillRect/>
            </a:stretch>
          </p:blipFill>
          <p:spPr>
            <a:xfrm>
              <a:off x="5001630" y="1759034"/>
              <a:ext cx="1489555" cy="865612"/>
            </a:xfrm>
            <a:prstGeom prst="rect">
              <a:avLst/>
            </a:prstGeom>
          </p:spPr>
        </p:pic>
      </p:grpSp>
      <p:sp>
        <p:nvSpPr>
          <p:cNvPr id="8" name="Google Shape;105;p8">
            <a:extLst>
              <a:ext uri="{FF2B5EF4-FFF2-40B4-BE49-F238E27FC236}">
                <a16:creationId xmlns:a16="http://schemas.microsoft.com/office/drawing/2014/main" id="{F9291E8E-2890-4CDE-B404-75B7264B8370}"/>
              </a:ext>
            </a:extLst>
          </p:cNvPr>
          <p:cNvSpPr txBox="1">
            <a:spLocks/>
          </p:cNvSpPr>
          <p:nvPr/>
        </p:nvSpPr>
        <p:spPr>
          <a:xfrm>
            <a:off x="405000" y="44161"/>
            <a:ext cx="6086185"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r>
              <a:rPr lang="fr-FR" sz="3200" dirty="0"/>
              <a:t>Pourquoi publier un </a:t>
            </a:r>
            <a:r>
              <a:rPr lang="fr-FR" sz="3200" i="1" dirty="0"/>
              <a:t>Data paper </a:t>
            </a:r>
            <a:r>
              <a:rPr lang="fr-FR" sz="3200" dirty="0"/>
              <a:t>?</a:t>
            </a:r>
          </a:p>
        </p:txBody>
      </p:sp>
      <p:grpSp>
        <p:nvGrpSpPr>
          <p:cNvPr id="14" name="Groupe 13">
            <a:extLst>
              <a:ext uri="{FF2B5EF4-FFF2-40B4-BE49-F238E27FC236}">
                <a16:creationId xmlns:a16="http://schemas.microsoft.com/office/drawing/2014/main" id="{507D1E94-EE58-454D-883D-BCECC10029EE}"/>
              </a:ext>
            </a:extLst>
          </p:cNvPr>
          <p:cNvGrpSpPr/>
          <p:nvPr/>
        </p:nvGrpSpPr>
        <p:grpSpPr>
          <a:xfrm>
            <a:off x="249492" y="3781135"/>
            <a:ext cx="5340275" cy="1318204"/>
            <a:chOff x="249492" y="3712133"/>
            <a:chExt cx="5548474" cy="1387206"/>
          </a:xfrm>
        </p:grpSpPr>
        <p:pic>
          <p:nvPicPr>
            <p:cNvPr id="9" name="Image 8">
              <a:extLst>
                <a:ext uri="{FF2B5EF4-FFF2-40B4-BE49-F238E27FC236}">
                  <a16:creationId xmlns:a16="http://schemas.microsoft.com/office/drawing/2014/main" id="{1CF9ED86-D372-482F-A885-C8C4E8B08966}"/>
                </a:ext>
              </a:extLst>
            </p:cNvPr>
            <p:cNvPicPr>
              <a:picLocks noChangeAspect="1"/>
            </p:cNvPicPr>
            <p:nvPr/>
          </p:nvPicPr>
          <p:blipFill>
            <a:blip r:embed="rId7"/>
            <a:stretch>
              <a:fillRect/>
            </a:stretch>
          </p:blipFill>
          <p:spPr>
            <a:xfrm>
              <a:off x="249492" y="3712133"/>
              <a:ext cx="4008467" cy="1259475"/>
            </a:xfrm>
            <a:prstGeom prst="rect">
              <a:avLst/>
            </a:prstGeom>
          </p:spPr>
        </p:pic>
        <p:pic>
          <p:nvPicPr>
            <p:cNvPr id="11" name="Image 10">
              <a:extLst>
                <a:ext uri="{FF2B5EF4-FFF2-40B4-BE49-F238E27FC236}">
                  <a16:creationId xmlns:a16="http://schemas.microsoft.com/office/drawing/2014/main" id="{392D7ED0-CCF0-4817-A7F8-A81991D51FD3}"/>
                </a:ext>
              </a:extLst>
            </p:cNvPr>
            <p:cNvPicPr>
              <a:picLocks noChangeAspect="1"/>
            </p:cNvPicPr>
            <p:nvPr/>
          </p:nvPicPr>
          <p:blipFill>
            <a:blip r:embed="rId8"/>
            <a:stretch>
              <a:fillRect/>
            </a:stretch>
          </p:blipFill>
          <p:spPr>
            <a:xfrm>
              <a:off x="4292123" y="3965385"/>
              <a:ext cx="1505843" cy="1133954"/>
            </a:xfrm>
            <a:prstGeom prst="rect">
              <a:avLst/>
            </a:prstGeom>
          </p:spPr>
        </p:pic>
      </p:grpSp>
      <p:pic>
        <p:nvPicPr>
          <p:cNvPr id="15" name="Image 14">
            <a:extLst>
              <a:ext uri="{FF2B5EF4-FFF2-40B4-BE49-F238E27FC236}">
                <a16:creationId xmlns:a16="http://schemas.microsoft.com/office/drawing/2014/main" id="{F2E99E56-97E3-488B-9187-021F2D9AA09C}"/>
              </a:ext>
            </a:extLst>
          </p:cNvPr>
          <p:cNvPicPr>
            <a:picLocks noChangeAspect="1"/>
          </p:cNvPicPr>
          <p:nvPr/>
        </p:nvPicPr>
        <p:blipFill>
          <a:blip r:embed="rId9"/>
          <a:stretch>
            <a:fillRect/>
          </a:stretch>
        </p:blipFill>
        <p:spPr>
          <a:xfrm>
            <a:off x="1794862" y="2624646"/>
            <a:ext cx="3560901" cy="1318043"/>
          </a:xfrm>
          <a:prstGeom prst="rect">
            <a:avLst/>
          </a:prstGeom>
          <a:ln>
            <a:solidFill>
              <a:schemeClr val="tx1"/>
            </a:solidFill>
          </a:ln>
        </p:spPr>
      </p:pic>
    </p:spTree>
    <p:extLst>
      <p:ext uri="{BB962C8B-B14F-4D97-AF65-F5344CB8AC3E}">
        <p14:creationId xmlns:p14="http://schemas.microsoft.com/office/powerpoint/2010/main" val="258838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Google Shape;105;p8">
            <a:extLst>
              <a:ext uri="{FF2B5EF4-FFF2-40B4-BE49-F238E27FC236}">
                <a16:creationId xmlns:a16="http://schemas.microsoft.com/office/drawing/2014/main" id="{8FB23D1F-C8D2-4730-8A80-80931DB9DBE0}"/>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2. Décrire les méthodes</a:t>
            </a:r>
          </a:p>
        </p:txBody>
      </p:sp>
      <p:pic>
        <p:nvPicPr>
          <p:cNvPr id="33" name="Image 32">
            <a:extLst>
              <a:ext uri="{FF2B5EF4-FFF2-40B4-BE49-F238E27FC236}">
                <a16:creationId xmlns:a16="http://schemas.microsoft.com/office/drawing/2014/main" id="{E8DDF76C-C917-4A2A-9C8E-D30E21625BFF}"/>
              </a:ext>
            </a:extLst>
          </p:cNvPr>
          <p:cNvPicPr>
            <a:picLocks noChangeAspect="1"/>
          </p:cNvPicPr>
          <p:nvPr/>
        </p:nvPicPr>
        <p:blipFill>
          <a:blip r:embed="rId3"/>
          <a:stretch>
            <a:fillRect/>
          </a:stretch>
        </p:blipFill>
        <p:spPr>
          <a:xfrm>
            <a:off x="5709146" y="74935"/>
            <a:ext cx="1069884" cy="808446"/>
          </a:xfrm>
          <a:prstGeom prst="rect">
            <a:avLst/>
          </a:prstGeom>
        </p:spPr>
      </p:pic>
      <p:sp>
        <p:nvSpPr>
          <p:cNvPr id="34" name="Rectangle 33">
            <a:extLst>
              <a:ext uri="{FF2B5EF4-FFF2-40B4-BE49-F238E27FC236}">
                <a16:creationId xmlns:a16="http://schemas.microsoft.com/office/drawing/2014/main" id="{8E939565-F479-41A7-88BF-C500213F94E3}"/>
              </a:ext>
            </a:extLst>
          </p:cNvPr>
          <p:cNvSpPr/>
          <p:nvPr/>
        </p:nvSpPr>
        <p:spPr>
          <a:xfrm>
            <a:off x="360000" y="900000"/>
            <a:ext cx="6419030" cy="2970044"/>
          </a:xfrm>
          <a:prstGeom prst="rect">
            <a:avLst/>
          </a:prstGeom>
        </p:spPr>
        <p:txBody>
          <a:bodyPr wrap="square">
            <a:spAutoFit/>
          </a:bodyPr>
          <a:lstStyle/>
          <a:p>
            <a:pPr marL="257168" indent="-257168" defTabSz="685783">
              <a:spcBef>
                <a:spcPts val="450"/>
              </a:spcBef>
              <a:buClr>
                <a:srgbClr val="F7436E"/>
              </a:buClr>
              <a:buFont typeface="Wingdings" panose="05000000000000000000" pitchFamily="2" charset="2"/>
              <a:buChar char="§"/>
              <a:defRPr/>
            </a:pPr>
            <a:r>
              <a:rPr lang="fr-FR" sz="2000" dirty="0">
                <a:solidFill>
                  <a:srgbClr val="0066FF"/>
                </a:solidFill>
              </a:rPr>
              <a:t>Méthodes de collecte sur le terrain</a:t>
            </a:r>
          </a:p>
          <a:p>
            <a:pPr marL="269075" lvl="1" defTabSz="342892">
              <a:spcBef>
                <a:spcPts val="300"/>
              </a:spcBef>
              <a:buClr>
                <a:srgbClr val="E2007A"/>
              </a:buClr>
              <a:defRPr/>
            </a:pPr>
            <a:r>
              <a:rPr lang="fr-FR" sz="1500" kern="1200" dirty="0">
                <a:solidFill>
                  <a:prstClr val="black"/>
                </a:solidFill>
                <a:ea typeface="+mn-ea"/>
              </a:rPr>
              <a:t>	</a:t>
            </a:r>
            <a:r>
              <a:rPr lang="fr-FR" sz="1600" kern="1200" dirty="0">
                <a:solidFill>
                  <a:prstClr val="black"/>
                </a:solidFill>
                <a:ea typeface="+mn-ea"/>
              </a:rPr>
              <a:t>données d’observation, inventaire de biodiversité, …</a:t>
            </a:r>
          </a:p>
          <a:p>
            <a:pPr marL="269075" lvl="1" defTabSz="342892">
              <a:spcBef>
                <a:spcPts val="300"/>
              </a:spcBef>
              <a:buClr>
                <a:srgbClr val="E2007A"/>
              </a:buClr>
              <a:defRPr/>
            </a:pPr>
            <a:r>
              <a:rPr lang="fr-FR" sz="1600" kern="1200" dirty="0">
                <a:solidFill>
                  <a:prstClr val="black"/>
                </a:solidFill>
                <a:ea typeface="+mn-ea"/>
              </a:rPr>
              <a:t>	méthode d’échantillonnage</a:t>
            </a:r>
          </a:p>
          <a:p>
            <a:pPr marL="269075" lvl="1" defTabSz="342892">
              <a:spcBef>
                <a:spcPts val="300"/>
              </a:spcBef>
              <a:buClr>
                <a:srgbClr val="E2007A"/>
              </a:buClr>
              <a:defRPr/>
            </a:pPr>
            <a:r>
              <a:rPr lang="fr-FR" sz="1600" kern="1200" dirty="0">
                <a:solidFill>
                  <a:prstClr val="black"/>
                </a:solidFill>
                <a:ea typeface="+mn-ea"/>
              </a:rPr>
              <a:t>	enquêtes: face/face, tél, en ligne, nombre personnes interrogées </a:t>
            </a:r>
          </a:p>
          <a:p>
            <a:pPr marL="257168" indent="-257168" defTabSz="685783">
              <a:spcBef>
                <a:spcPts val="600"/>
              </a:spcBef>
              <a:buClr>
                <a:srgbClr val="F7436E"/>
              </a:buClr>
              <a:buFont typeface="Wingdings" panose="05000000000000000000" pitchFamily="2" charset="2"/>
              <a:buChar char="§"/>
              <a:defRPr/>
            </a:pPr>
            <a:r>
              <a:rPr lang="fr-FR" sz="2000" dirty="0">
                <a:solidFill>
                  <a:srgbClr val="0066FF"/>
                </a:solidFill>
              </a:rPr>
              <a:t>Protocole expérimental (labo, serre, animalerie, …)</a:t>
            </a:r>
          </a:p>
          <a:p>
            <a:pPr lvl="1" defTabSz="336938">
              <a:spcBef>
                <a:spcPts val="300"/>
              </a:spcBef>
              <a:buClr>
                <a:srgbClr val="E2007A"/>
              </a:buClr>
              <a:defRPr/>
            </a:pPr>
            <a:r>
              <a:rPr lang="fr-FR" sz="1800" b="1" dirty="0"/>
              <a:t>	</a:t>
            </a:r>
            <a:r>
              <a:rPr lang="fr-FR" sz="1600" dirty="0"/>
              <a:t>mode de culture (champs, </a:t>
            </a:r>
            <a:r>
              <a:rPr lang="fr-FR" sz="1600" i="1" dirty="0"/>
              <a:t>in vitro</a:t>
            </a:r>
            <a:r>
              <a:rPr lang="fr-FR" sz="1600" dirty="0"/>
              <a:t>, …), traitements, intrants, </a:t>
            </a:r>
          </a:p>
          <a:p>
            <a:pPr lvl="1" defTabSz="336938">
              <a:spcBef>
                <a:spcPts val="300"/>
              </a:spcBef>
              <a:buClr>
                <a:srgbClr val="E2007A"/>
              </a:buClr>
              <a:defRPr/>
            </a:pPr>
            <a:r>
              <a:rPr lang="fr-FR" sz="1600" dirty="0"/>
              <a:t>	variables et paramètres étudiés, unités de mesure</a:t>
            </a:r>
          </a:p>
          <a:p>
            <a:pPr lvl="1" defTabSz="336938">
              <a:spcBef>
                <a:spcPts val="300"/>
              </a:spcBef>
              <a:buClr>
                <a:srgbClr val="E2007A"/>
              </a:buClr>
              <a:defRPr/>
            </a:pPr>
            <a:r>
              <a:rPr lang="fr-FR" sz="1600" dirty="0"/>
              <a:t>	Contrôle qualité,…</a:t>
            </a:r>
          </a:p>
          <a:p>
            <a:pPr marL="257168" indent="-257168" defTabSz="342892">
              <a:spcBef>
                <a:spcPts val="600"/>
              </a:spcBef>
              <a:buClr>
                <a:srgbClr val="F7436E"/>
              </a:buClr>
              <a:buFont typeface="Wingdings" panose="05000000000000000000" pitchFamily="2" charset="2"/>
              <a:buChar char="§"/>
              <a:defRPr/>
            </a:pPr>
            <a:r>
              <a:rPr lang="fr-FR" sz="2000" dirty="0">
                <a:solidFill>
                  <a:srgbClr val="0066FF"/>
                </a:solidFill>
              </a:rPr>
              <a:t>Type d’équipements</a:t>
            </a:r>
            <a:r>
              <a:rPr lang="fr-FR" sz="2000" dirty="0">
                <a:solidFill>
                  <a:srgbClr val="0070C0"/>
                </a:solidFill>
              </a:rPr>
              <a:t> </a:t>
            </a:r>
            <a:r>
              <a:rPr lang="fr-FR" sz="1800" kern="1200" dirty="0">
                <a:solidFill>
                  <a:prstClr val="black"/>
                </a:solidFill>
                <a:ea typeface="+mn-ea"/>
              </a:rPr>
              <a:t>de mesures, de séquençage, …</a:t>
            </a:r>
            <a:endParaRPr lang="fr-FR" sz="1800" i="1" dirty="0">
              <a:solidFill>
                <a:srgbClr val="2C3E50"/>
              </a:solidFill>
            </a:endParaRPr>
          </a:p>
        </p:txBody>
      </p:sp>
      <p:grpSp>
        <p:nvGrpSpPr>
          <p:cNvPr id="35" name="Groupe 34">
            <a:extLst>
              <a:ext uri="{FF2B5EF4-FFF2-40B4-BE49-F238E27FC236}">
                <a16:creationId xmlns:a16="http://schemas.microsoft.com/office/drawing/2014/main" id="{F1103B44-94BB-4919-A05A-18992DC7CED1}"/>
              </a:ext>
            </a:extLst>
          </p:cNvPr>
          <p:cNvGrpSpPr/>
          <p:nvPr/>
        </p:nvGrpSpPr>
        <p:grpSpPr>
          <a:xfrm>
            <a:off x="367123" y="3969118"/>
            <a:ext cx="6234676" cy="646331"/>
            <a:chOff x="1242407" y="4890665"/>
            <a:chExt cx="8312899" cy="861772"/>
          </a:xfrm>
        </p:grpSpPr>
        <p:sp>
          <p:nvSpPr>
            <p:cNvPr id="36" name="ZoneTexte 35">
              <a:extLst>
                <a:ext uri="{FF2B5EF4-FFF2-40B4-BE49-F238E27FC236}">
                  <a16:creationId xmlns:a16="http://schemas.microsoft.com/office/drawing/2014/main" id="{23FDFA54-9B12-4C26-A81B-84741C16570C}"/>
                </a:ext>
              </a:extLst>
            </p:cNvPr>
            <p:cNvSpPr txBox="1"/>
            <p:nvPr/>
          </p:nvSpPr>
          <p:spPr>
            <a:xfrm>
              <a:off x="1990844" y="4890665"/>
              <a:ext cx="7564462" cy="861772"/>
            </a:xfrm>
            <a:prstGeom prst="rect">
              <a:avLst/>
            </a:prstGeom>
            <a:noFill/>
            <a:ln w="28575">
              <a:solidFill>
                <a:srgbClr val="0066FF"/>
              </a:solidFill>
            </a:ln>
          </p:spPr>
          <p:txBody>
            <a:bodyPr wrap="none" rtlCol="0">
              <a:spAutoFit/>
            </a:bodyPr>
            <a:lstStyle/>
            <a:p>
              <a:pPr defTabSz="342892">
                <a:buClrTx/>
                <a:defRPr/>
              </a:pPr>
              <a:r>
                <a:rPr lang="fr-FR" sz="1800" kern="1200" dirty="0">
                  <a:solidFill>
                    <a:schemeClr val="tx1"/>
                  </a:solidFill>
                  <a:ea typeface="+mn-ea"/>
                </a:rPr>
                <a:t>Suffisamment pour reproduire l’étude,</a:t>
              </a:r>
            </a:p>
            <a:p>
              <a:pPr defTabSz="342892">
                <a:buClrTx/>
                <a:defRPr/>
              </a:pPr>
              <a:r>
                <a:rPr lang="fr-FR" sz="1800" kern="1200" dirty="0">
                  <a:solidFill>
                    <a:schemeClr val="tx1"/>
                  </a:solidFill>
                  <a:ea typeface="+mn-ea"/>
                </a:rPr>
                <a:t>a</a:t>
              </a:r>
              <a:r>
                <a:rPr lang="fr-FR" sz="1800" kern="1200" dirty="0" err="1">
                  <a:solidFill>
                    <a:schemeClr val="tx1"/>
                  </a:solidFill>
                  <a:ea typeface="+mn-ea"/>
                </a:rPr>
                <a:t>vec</a:t>
              </a:r>
              <a:r>
                <a:rPr lang="fr-FR" sz="1800" kern="1200" dirty="0">
                  <a:solidFill>
                    <a:schemeClr val="tx1"/>
                  </a:solidFill>
                  <a:ea typeface="+mn-ea"/>
                </a:rPr>
                <a:t> protocole classique dans la discipline si possible</a:t>
              </a:r>
            </a:p>
          </p:txBody>
        </p:sp>
        <p:sp>
          <p:nvSpPr>
            <p:cNvPr id="37" name="Flèche droite 5">
              <a:extLst>
                <a:ext uri="{FF2B5EF4-FFF2-40B4-BE49-F238E27FC236}">
                  <a16:creationId xmlns:a16="http://schemas.microsoft.com/office/drawing/2014/main" id="{169274F7-F24F-41CB-8F9B-A4B30888A160}"/>
                </a:ext>
              </a:extLst>
            </p:cNvPr>
            <p:cNvSpPr/>
            <p:nvPr/>
          </p:nvSpPr>
          <p:spPr>
            <a:xfrm>
              <a:off x="1242407" y="5123878"/>
              <a:ext cx="662594" cy="217564"/>
            </a:xfrm>
            <a:prstGeom prst="rightArrow">
              <a:avLst/>
            </a:prstGeom>
            <a:solidFill>
              <a:srgbClr val="0066FF"/>
            </a:solidFill>
            <a:ln w="25400" cap="flat" cmpd="sng" algn="ctr">
              <a:noFill/>
              <a:prstDash val="solid"/>
            </a:ln>
            <a:effectLst/>
          </p:spPr>
          <p:txBody>
            <a:bodyPr rtlCol="0" anchor="ctr"/>
            <a:lstStyle/>
            <a:p>
              <a:pPr algn="ctr" defTabSz="342892">
                <a:buClrTx/>
                <a:defRPr/>
              </a:pPr>
              <a:endParaRPr lang="fr-FR" sz="1013" kern="1200">
                <a:solidFill>
                  <a:prstClr val="white"/>
                </a:solidFill>
                <a:ea typeface="+mn-ea"/>
              </a:endParaRPr>
            </a:p>
          </p:txBody>
        </p:sp>
      </p:grpSp>
    </p:spTree>
    <p:extLst>
      <p:ext uri="{BB962C8B-B14F-4D97-AF65-F5344CB8AC3E}">
        <p14:creationId xmlns:p14="http://schemas.microsoft.com/office/powerpoint/2010/main" val="247998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Google Shape;105;p8">
            <a:extLst>
              <a:ext uri="{FF2B5EF4-FFF2-40B4-BE49-F238E27FC236}">
                <a16:creationId xmlns:a16="http://schemas.microsoft.com/office/drawing/2014/main" id="{8FB23D1F-C8D2-4730-8A80-80931DB9DBE0}"/>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3. Décrire le potentiel des données</a:t>
            </a:r>
          </a:p>
        </p:txBody>
      </p:sp>
      <p:pic>
        <p:nvPicPr>
          <p:cNvPr id="33" name="Image 32">
            <a:extLst>
              <a:ext uri="{FF2B5EF4-FFF2-40B4-BE49-F238E27FC236}">
                <a16:creationId xmlns:a16="http://schemas.microsoft.com/office/drawing/2014/main" id="{E8DDF76C-C917-4A2A-9C8E-D30E21625BFF}"/>
              </a:ext>
            </a:extLst>
          </p:cNvPr>
          <p:cNvPicPr>
            <a:picLocks noChangeAspect="1"/>
          </p:cNvPicPr>
          <p:nvPr/>
        </p:nvPicPr>
        <p:blipFill>
          <a:blip r:embed="rId3"/>
          <a:stretch>
            <a:fillRect/>
          </a:stretch>
        </p:blipFill>
        <p:spPr>
          <a:xfrm>
            <a:off x="5709146" y="74935"/>
            <a:ext cx="1069884" cy="808446"/>
          </a:xfrm>
          <a:prstGeom prst="rect">
            <a:avLst/>
          </a:prstGeom>
        </p:spPr>
      </p:pic>
      <p:sp>
        <p:nvSpPr>
          <p:cNvPr id="34" name="Rectangle 33">
            <a:extLst>
              <a:ext uri="{FF2B5EF4-FFF2-40B4-BE49-F238E27FC236}">
                <a16:creationId xmlns:a16="http://schemas.microsoft.com/office/drawing/2014/main" id="{8E939565-F479-41A7-88BF-C500213F94E3}"/>
              </a:ext>
            </a:extLst>
          </p:cNvPr>
          <p:cNvSpPr/>
          <p:nvPr/>
        </p:nvSpPr>
        <p:spPr>
          <a:xfrm>
            <a:off x="268560" y="903917"/>
            <a:ext cx="6678110" cy="646331"/>
          </a:xfrm>
          <a:prstGeom prst="rect">
            <a:avLst/>
          </a:prstGeom>
        </p:spPr>
        <p:txBody>
          <a:bodyPr wrap="square">
            <a:spAutoFit/>
          </a:bodyPr>
          <a:lstStyle/>
          <a:p>
            <a:pPr defTabSz="685783">
              <a:spcBef>
                <a:spcPts val="450"/>
              </a:spcBef>
              <a:buClr>
                <a:srgbClr val="F7436E"/>
              </a:buClr>
              <a:defRPr/>
            </a:pPr>
            <a:r>
              <a:rPr lang="fr-FR" sz="1800" dirty="0">
                <a:solidFill>
                  <a:srgbClr val="0066FF"/>
                </a:solidFill>
              </a:rPr>
              <a:t>Objectif: convaincre l’éditeur que vos données sont dignes d’intérêt, crédibles, fiables, originales et même indispensables. </a:t>
            </a:r>
            <a:endParaRPr lang="fr-FR" sz="1800" kern="1200" dirty="0">
              <a:solidFill>
                <a:srgbClr val="0066FF"/>
              </a:solidFill>
              <a:ea typeface="+mn-ea"/>
            </a:endParaRPr>
          </a:p>
        </p:txBody>
      </p:sp>
      <p:sp>
        <p:nvSpPr>
          <p:cNvPr id="8" name="Rectangle 7">
            <a:extLst>
              <a:ext uri="{FF2B5EF4-FFF2-40B4-BE49-F238E27FC236}">
                <a16:creationId xmlns:a16="http://schemas.microsoft.com/office/drawing/2014/main" id="{EF0310A2-D409-4451-A1AC-C1B3DB065390}"/>
              </a:ext>
            </a:extLst>
          </p:cNvPr>
          <p:cNvSpPr/>
          <p:nvPr/>
        </p:nvSpPr>
        <p:spPr>
          <a:xfrm>
            <a:off x="360000" y="1550514"/>
            <a:ext cx="6343920" cy="1500411"/>
          </a:xfrm>
          <a:prstGeom prst="rect">
            <a:avLst/>
          </a:prstGeom>
        </p:spPr>
        <p:txBody>
          <a:bodyPr wrap="square">
            <a:spAutoFit/>
          </a:bodyPr>
          <a:lstStyle/>
          <a:p>
            <a:pPr marL="257168" indent="-257168" defTabSz="685783">
              <a:spcBef>
                <a:spcPts val="450"/>
              </a:spcBef>
              <a:buClr>
                <a:srgbClr val="F7436E"/>
              </a:buClr>
              <a:buFont typeface="Wingdings" panose="05000000000000000000" pitchFamily="2" charset="2"/>
              <a:buChar char="Ø"/>
              <a:defRPr/>
            </a:pPr>
            <a:r>
              <a:rPr lang="fr-FR" sz="1800" dirty="0">
                <a:solidFill>
                  <a:srgbClr val="0066FF"/>
                </a:solidFill>
              </a:rPr>
              <a:t>Montrez qu’elles ont une portée scientifique</a:t>
            </a:r>
          </a:p>
          <a:p>
            <a:pPr marL="470285" lvl="2" indent="-257168" defTabSz="342892">
              <a:spcBef>
                <a:spcPts val="300"/>
              </a:spcBef>
              <a:spcAft>
                <a:spcPts val="300"/>
              </a:spcAft>
              <a:buClr>
                <a:srgbClr val="E2007A"/>
              </a:buClr>
              <a:buFont typeface="Arial" panose="020B0604020202020204" pitchFamily="34" charset="0"/>
              <a:buChar char="•"/>
              <a:defRPr/>
            </a:pPr>
            <a:r>
              <a:rPr lang="fr-FR" kern="1200" dirty="0">
                <a:solidFill>
                  <a:prstClr val="black"/>
                </a:solidFill>
                <a:ea typeface="+mn-ea"/>
              </a:rPr>
              <a:t>Contribution à un défi majeur: </a:t>
            </a:r>
            <a:r>
              <a:rPr lang="fr-FR" sz="1200" i="1" kern="1200" dirty="0">
                <a:solidFill>
                  <a:prstClr val="black"/>
                </a:solidFill>
                <a:ea typeface="+mn-ea"/>
              </a:rPr>
              <a:t>changement climatique, biodiversité, santé,…</a:t>
            </a:r>
          </a:p>
          <a:p>
            <a:pPr marL="470285" lvl="2" indent="-257168" defTabSz="342892">
              <a:spcBef>
                <a:spcPts val="300"/>
              </a:spcBef>
              <a:spcAft>
                <a:spcPts val="300"/>
              </a:spcAft>
              <a:buClr>
                <a:srgbClr val="E2007A"/>
              </a:buClr>
              <a:buFont typeface="Arial" panose="020B0604020202020204" pitchFamily="34" charset="0"/>
              <a:buChar char="•"/>
              <a:defRPr/>
            </a:pPr>
            <a:r>
              <a:rPr lang="fr-FR" kern="1200" dirty="0">
                <a:solidFill>
                  <a:prstClr val="black"/>
                </a:solidFill>
                <a:ea typeface="+mn-ea"/>
              </a:rPr>
              <a:t>Collectées sur plusieurs années, plusieurs espèces, toute une filière, …</a:t>
            </a:r>
          </a:p>
          <a:p>
            <a:pPr marL="470285" lvl="2" indent="-257168" defTabSz="342892">
              <a:spcBef>
                <a:spcPts val="300"/>
              </a:spcBef>
              <a:spcAft>
                <a:spcPts val="300"/>
              </a:spcAft>
              <a:buClr>
                <a:srgbClr val="E2007A"/>
              </a:buClr>
              <a:buFont typeface="Arial" panose="020B0604020202020204" pitchFamily="34" charset="0"/>
              <a:buChar char="•"/>
              <a:defRPr/>
            </a:pPr>
            <a:r>
              <a:rPr lang="fr-FR" kern="1200" dirty="0">
                <a:solidFill>
                  <a:prstClr val="black"/>
                </a:solidFill>
                <a:ea typeface="+mn-ea"/>
              </a:rPr>
              <a:t>Données de référence, généralisables à plusieurs espèces, </a:t>
            </a:r>
          </a:p>
          <a:p>
            <a:pPr marL="470285" lvl="2" indent="-257168" defTabSz="342892">
              <a:spcBef>
                <a:spcPts val="300"/>
              </a:spcBef>
              <a:spcAft>
                <a:spcPts val="300"/>
              </a:spcAft>
              <a:buClr>
                <a:srgbClr val="E2007A"/>
              </a:buClr>
              <a:buFont typeface="Arial" panose="020B0604020202020204" pitchFamily="34" charset="0"/>
              <a:buChar char="•"/>
              <a:defRPr/>
            </a:pPr>
            <a:r>
              <a:rPr lang="fr-FR" kern="1200" dirty="0">
                <a:solidFill>
                  <a:prstClr val="black"/>
                </a:solidFill>
                <a:ea typeface="+mn-ea"/>
              </a:rPr>
              <a:t>Utiles pour développer des modèles, outils d’intelligence artificielle, …</a:t>
            </a:r>
          </a:p>
        </p:txBody>
      </p:sp>
      <p:sp>
        <p:nvSpPr>
          <p:cNvPr id="9" name="Rectangle 8">
            <a:extLst>
              <a:ext uri="{FF2B5EF4-FFF2-40B4-BE49-F238E27FC236}">
                <a16:creationId xmlns:a16="http://schemas.microsoft.com/office/drawing/2014/main" id="{5F02EC4B-C8B5-4DC3-AF15-C6408726CCF3}"/>
              </a:ext>
            </a:extLst>
          </p:cNvPr>
          <p:cNvSpPr/>
          <p:nvPr/>
        </p:nvSpPr>
        <p:spPr>
          <a:xfrm>
            <a:off x="360000" y="3071678"/>
            <a:ext cx="6293963" cy="1208023"/>
          </a:xfrm>
          <a:prstGeom prst="rect">
            <a:avLst/>
          </a:prstGeom>
        </p:spPr>
        <p:txBody>
          <a:bodyPr wrap="square">
            <a:spAutoFit/>
          </a:bodyPr>
          <a:lstStyle/>
          <a:p>
            <a:pPr marL="257168" indent="-257168" defTabSz="685783">
              <a:spcBef>
                <a:spcPts val="225"/>
              </a:spcBef>
              <a:buClr>
                <a:srgbClr val="F7436E"/>
              </a:buClr>
              <a:buFont typeface="Wingdings" panose="05000000000000000000" pitchFamily="2" charset="2"/>
              <a:buChar char="Ø"/>
              <a:defRPr/>
            </a:pPr>
            <a:r>
              <a:rPr lang="fr-FR" sz="1800" dirty="0">
                <a:solidFill>
                  <a:srgbClr val="0066FF"/>
                </a:solidFill>
              </a:rPr>
              <a:t>Une valeur économique, sociétale, environnementale, …</a:t>
            </a:r>
          </a:p>
          <a:p>
            <a:pPr marL="470285" lvl="2" indent="-257168" defTabSz="342892">
              <a:spcBef>
                <a:spcPts val="300"/>
              </a:spcBef>
              <a:spcAft>
                <a:spcPts val="300"/>
              </a:spcAft>
              <a:buClr>
                <a:srgbClr val="E2007A"/>
              </a:buClr>
              <a:buFont typeface="Arial" panose="020B0604020202020204" pitchFamily="34" charset="0"/>
              <a:buChar char="•"/>
              <a:defRPr/>
            </a:pPr>
            <a:r>
              <a:rPr lang="fr-FR" kern="1200" dirty="0">
                <a:solidFill>
                  <a:prstClr val="black"/>
                </a:solidFill>
                <a:ea typeface="+mn-ea"/>
              </a:rPr>
              <a:t>Développement de tests, de vaccins, d’outils, de services,…</a:t>
            </a:r>
          </a:p>
          <a:p>
            <a:pPr marL="470285" lvl="2" indent="-257168" defTabSz="342892">
              <a:spcBef>
                <a:spcPts val="300"/>
              </a:spcBef>
              <a:spcAft>
                <a:spcPts val="300"/>
              </a:spcAft>
              <a:buClr>
                <a:srgbClr val="E2007A"/>
              </a:buClr>
              <a:buFont typeface="Arial" panose="020B0604020202020204" pitchFamily="34" charset="0"/>
              <a:buChar char="•"/>
              <a:defRPr/>
            </a:pPr>
            <a:r>
              <a:rPr lang="fr-FR" kern="1200" dirty="0">
                <a:solidFill>
                  <a:prstClr val="black"/>
                </a:solidFill>
                <a:ea typeface="+mn-ea"/>
              </a:rPr>
              <a:t>Impact bénéfique sur la société ou sur les politiques publiques</a:t>
            </a:r>
          </a:p>
          <a:p>
            <a:pPr marL="470285" lvl="2" indent="-257168" defTabSz="342892">
              <a:spcBef>
                <a:spcPts val="300"/>
              </a:spcBef>
              <a:spcAft>
                <a:spcPts val="300"/>
              </a:spcAft>
              <a:buClr>
                <a:srgbClr val="E2007A"/>
              </a:buClr>
              <a:buFont typeface="Arial" panose="020B0604020202020204" pitchFamily="34" charset="0"/>
              <a:buChar char="•"/>
              <a:defRPr/>
            </a:pPr>
            <a:r>
              <a:rPr lang="fr-FR" kern="1200" dirty="0">
                <a:solidFill>
                  <a:prstClr val="black"/>
                </a:solidFill>
                <a:ea typeface="+mn-ea"/>
              </a:rPr>
              <a:t>Valeur historique, patrimoniale, …</a:t>
            </a:r>
          </a:p>
        </p:txBody>
      </p:sp>
    </p:spTree>
    <p:extLst>
      <p:ext uri="{BB962C8B-B14F-4D97-AF65-F5344CB8AC3E}">
        <p14:creationId xmlns:p14="http://schemas.microsoft.com/office/powerpoint/2010/main" val="298574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Google Shape;105;p8">
            <a:extLst>
              <a:ext uri="{FF2B5EF4-FFF2-40B4-BE49-F238E27FC236}">
                <a16:creationId xmlns:a16="http://schemas.microsoft.com/office/drawing/2014/main" id="{8FB23D1F-C8D2-4730-8A80-80931DB9DBE0}"/>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3. Décrire le potentiel des données</a:t>
            </a:r>
          </a:p>
        </p:txBody>
      </p:sp>
      <p:pic>
        <p:nvPicPr>
          <p:cNvPr id="33" name="Image 32">
            <a:extLst>
              <a:ext uri="{FF2B5EF4-FFF2-40B4-BE49-F238E27FC236}">
                <a16:creationId xmlns:a16="http://schemas.microsoft.com/office/drawing/2014/main" id="{E8DDF76C-C917-4A2A-9C8E-D30E21625BFF}"/>
              </a:ext>
            </a:extLst>
          </p:cNvPr>
          <p:cNvPicPr>
            <a:picLocks noChangeAspect="1"/>
          </p:cNvPicPr>
          <p:nvPr/>
        </p:nvPicPr>
        <p:blipFill>
          <a:blip r:embed="rId3"/>
          <a:stretch>
            <a:fillRect/>
          </a:stretch>
        </p:blipFill>
        <p:spPr>
          <a:xfrm>
            <a:off x="5709146" y="74935"/>
            <a:ext cx="1069884" cy="808446"/>
          </a:xfrm>
          <a:prstGeom prst="rect">
            <a:avLst/>
          </a:prstGeom>
        </p:spPr>
      </p:pic>
      <p:sp>
        <p:nvSpPr>
          <p:cNvPr id="8" name="Rectangle 7">
            <a:extLst>
              <a:ext uri="{FF2B5EF4-FFF2-40B4-BE49-F238E27FC236}">
                <a16:creationId xmlns:a16="http://schemas.microsoft.com/office/drawing/2014/main" id="{EF0310A2-D409-4451-A1AC-C1B3DB065390}"/>
              </a:ext>
            </a:extLst>
          </p:cNvPr>
          <p:cNvSpPr/>
          <p:nvPr/>
        </p:nvSpPr>
        <p:spPr>
          <a:xfrm>
            <a:off x="360000" y="900000"/>
            <a:ext cx="6343920" cy="1436291"/>
          </a:xfrm>
          <a:prstGeom prst="rect">
            <a:avLst/>
          </a:prstGeom>
        </p:spPr>
        <p:txBody>
          <a:bodyPr wrap="square">
            <a:spAutoFit/>
          </a:bodyPr>
          <a:lstStyle/>
          <a:p>
            <a:pPr marL="257168" indent="-257168" defTabSz="685783">
              <a:spcBef>
                <a:spcPts val="450"/>
              </a:spcBef>
              <a:buClr>
                <a:srgbClr val="F7436E"/>
              </a:buClr>
              <a:buFont typeface="Wingdings" panose="05000000000000000000" pitchFamily="2" charset="2"/>
              <a:buChar char="Ø"/>
              <a:defRPr/>
            </a:pPr>
            <a:r>
              <a:rPr lang="fr-FR" sz="1800" dirty="0">
                <a:solidFill>
                  <a:srgbClr val="0066FF"/>
                </a:solidFill>
              </a:rPr>
              <a:t>Montrez que vos données sont originales</a:t>
            </a:r>
          </a:p>
          <a:p>
            <a:pPr marL="470285" lvl="2" indent="-257168" defTabSz="342892">
              <a:spcBef>
                <a:spcPts val="450"/>
              </a:spcBef>
              <a:spcAft>
                <a:spcPts val="300"/>
              </a:spcAft>
              <a:buClr>
                <a:srgbClr val="E2007A"/>
              </a:buClr>
              <a:buFont typeface="Arial" panose="020B0604020202020204" pitchFamily="34" charset="0"/>
              <a:buChar char="•"/>
              <a:defRPr/>
            </a:pPr>
            <a:r>
              <a:rPr lang="fr-FR" kern="1200" dirty="0">
                <a:solidFill>
                  <a:prstClr val="black"/>
                </a:solidFill>
              </a:rPr>
              <a:t>Données rares ou uniques : </a:t>
            </a:r>
          </a:p>
          <a:p>
            <a:pPr marL="213117" lvl="2" defTabSz="342892">
              <a:spcAft>
                <a:spcPts val="300"/>
              </a:spcAft>
              <a:buClr>
                <a:srgbClr val="E2007A"/>
              </a:buClr>
              <a:defRPr/>
            </a:pPr>
            <a:r>
              <a:rPr lang="fr-FR" kern="1200" dirty="0">
                <a:solidFill>
                  <a:prstClr val="black"/>
                </a:solidFill>
              </a:rPr>
              <a:t>		expérimentations impossibles à répéter ou très couteuses, 				phénomènes rares,…</a:t>
            </a:r>
          </a:p>
          <a:p>
            <a:pPr marL="470285" lvl="2" indent="-257168" defTabSz="342892">
              <a:spcBef>
                <a:spcPts val="300"/>
              </a:spcBef>
              <a:spcAft>
                <a:spcPts val="300"/>
              </a:spcAft>
              <a:buClr>
                <a:srgbClr val="E2007A"/>
              </a:buClr>
              <a:buFont typeface="Arial" panose="020B0604020202020204" pitchFamily="34" charset="0"/>
              <a:buChar char="•"/>
              <a:defRPr/>
            </a:pPr>
            <a:r>
              <a:rPr lang="fr-FR" kern="1200" dirty="0">
                <a:solidFill>
                  <a:prstClr val="black"/>
                </a:solidFill>
              </a:rPr>
              <a:t>Données jamais publiées</a:t>
            </a:r>
            <a:endParaRPr lang="fr-FR" sz="1200" i="1" kern="1200" dirty="0">
              <a:solidFill>
                <a:prstClr val="black"/>
              </a:solidFill>
              <a:ea typeface="+mn-ea"/>
            </a:endParaRPr>
          </a:p>
        </p:txBody>
      </p:sp>
      <p:sp>
        <p:nvSpPr>
          <p:cNvPr id="7" name="Rectangle 6">
            <a:extLst>
              <a:ext uri="{FF2B5EF4-FFF2-40B4-BE49-F238E27FC236}">
                <a16:creationId xmlns:a16="http://schemas.microsoft.com/office/drawing/2014/main" id="{22FD22DC-B29F-4424-90EE-B07D409F8C1F}"/>
              </a:ext>
            </a:extLst>
          </p:cNvPr>
          <p:cNvSpPr/>
          <p:nvPr/>
        </p:nvSpPr>
        <p:spPr>
          <a:xfrm>
            <a:off x="360000" y="2307937"/>
            <a:ext cx="6419030" cy="1577355"/>
          </a:xfrm>
          <a:prstGeom prst="rect">
            <a:avLst/>
          </a:prstGeom>
        </p:spPr>
        <p:txBody>
          <a:bodyPr wrap="square">
            <a:spAutoFit/>
          </a:bodyPr>
          <a:lstStyle/>
          <a:p>
            <a:pPr marL="257168" indent="-257168">
              <a:spcBef>
                <a:spcPts val="450"/>
              </a:spcBef>
              <a:buClr>
                <a:srgbClr val="F7436E"/>
              </a:buClr>
              <a:buFont typeface="Wingdings" panose="05000000000000000000" pitchFamily="2" charset="2"/>
              <a:buChar char="Ø"/>
              <a:defRPr/>
            </a:pPr>
            <a:r>
              <a:rPr lang="fr-FR" sz="1800" dirty="0">
                <a:solidFill>
                  <a:srgbClr val="0066FF"/>
                </a:solidFill>
              </a:rPr>
              <a:t>Evaluez l’originalité de vos données </a:t>
            </a:r>
            <a:r>
              <a:rPr lang="fr-FR" sz="1600" dirty="0">
                <a:solidFill>
                  <a:schemeClr val="tx1"/>
                </a:solidFill>
              </a:rPr>
              <a:t>en cherchant si des 	données similaires ont déjà été publiées: </a:t>
            </a:r>
          </a:p>
          <a:p>
            <a:pPr marL="481001" indent="-280981" defTabSz="685783">
              <a:spcBef>
                <a:spcPts val="300"/>
              </a:spcBef>
              <a:spcAft>
                <a:spcPts val="300"/>
              </a:spcAft>
              <a:buClr>
                <a:srgbClr val="F7436E"/>
              </a:buClr>
              <a:buFont typeface="Arial" panose="020B0604020202020204" pitchFamily="34" charset="0"/>
              <a:buChar char="•"/>
              <a:defRPr/>
            </a:pPr>
            <a:r>
              <a:rPr lang="fr-FR" kern="1200" dirty="0">
                <a:solidFill>
                  <a:prstClr val="black"/>
                </a:solidFill>
                <a:ea typeface="+mn-ea"/>
              </a:rPr>
              <a:t>Outils de recherche de données: </a:t>
            </a:r>
          </a:p>
          <a:p>
            <a:pPr marL="198438" indent="517525" defTabSz="715963">
              <a:spcAft>
                <a:spcPts val="300"/>
              </a:spcAft>
              <a:buClr>
                <a:srgbClr val="F7436E"/>
              </a:buClr>
              <a:defRPr/>
            </a:pPr>
            <a:r>
              <a:rPr lang="fr-FR" sz="1200" kern="1200" dirty="0" err="1">
                <a:solidFill>
                  <a:prstClr val="black"/>
                </a:solidFill>
                <a:ea typeface="+mn-ea"/>
                <a:hlinkClick r:id="rId4"/>
              </a:rPr>
              <a:t>Datacite</a:t>
            </a:r>
            <a:r>
              <a:rPr lang="fr-FR" sz="1200" kern="1200" dirty="0">
                <a:solidFill>
                  <a:prstClr val="black"/>
                </a:solidFill>
                <a:ea typeface="+mn-ea"/>
                <a:hlinkClick r:id="rId4"/>
              </a:rPr>
              <a:t> </a:t>
            </a:r>
            <a:r>
              <a:rPr lang="fr-FR" sz="1200" kern="1200" dirty="0" err="1">
                <a:solidFill>
                  <a:prstClr val="black"/>
                </a:solidFill>
                <a:ea typeface="+mn-ea"/>
                <a:hlinkClick r:id="rId4"/>
              </a:rPr>
              <a:t>Search</a:t>
            </a:r>
            <a:r>
              <a:rPr lang="fr-FR" sz="1200" kern="1200" dirty="0">
                <a:solidFill>
                  <a:prstClr val="black"/>
                </a:solidFill>
                <a:ea typeface="+mn-ea"/>
              </a:rPr>
              <a:t>, </a:t>
            </a:r>
            <a:r>
              <a:rPr lang="fr-FR" sz="1200" kern="1200" dirty="0">
                <a:solidFill>
                  <a:prstClr val="black"/>
                </a:solidFill>
                <a:ea typeface="+mn-ea"/>
                <a:hlinkClick r:id="rId5"/>
              </a:rPr>
              <a:t>Google </a:t>
            </a:r>
            <a:r>
              <a:rPr lang="fr-FR" sz="1200" kern="1200" dirty="0" err="1">
                <a:solidFill>
                  <a:prstClr val="black"/>
                </a:solidFill>
                <a:ea typeface="+mn-ea"/>
                <a:hlinkClick r:id="rId5"/>
              </a:rPr>
              <a:t>Dataset</a:t>
            </a:r>
            <a:r>
              <a:rPr lang="fr-FR" sz="1200" kern="1200" dirty="0">
                <a:solidFill>
                  <a:prstClr val="black"/>
                </a:solidFill>
                <a:ea typeface="+mn-ea"/>
                <a:hlinkClick r:id="rId5"/>
              </a:rPr>
              <a:t> </a:t>
            </a:r>
            <a:r>
              <a:rPr lang="fr-FR" sz="1200" kern="1200" dirty="0" err="1">
                <a:solidFill>
                  <a:prstClr val="black"/>
                </a:solidFill>
                <a:ea typeface="+mn-ea"/>
                <a:hlinkClick r:id="rId5"/>
              </a:rPr>
              <a:t>Search</a:t>
            </a:r>
            <a:endParaRPr lang="fr-FR" sz="1200" kern="1200" dirty="0">
              <a:solidFill>
                <a:prstClr val="black"/>
              </a:solidFill>
              <a:ea typeface="+mn-ea"/>
            </a:endParaRPr>
          </a:p>
          <a:p>
            <a:pPr marL="481001" indent="-280981">
              <a:spcBef>
                <a:spcPts val="300"/>
              </a:spcBef>
              <a:spcAft>
                <a:spcPts val="300"/>
              </a:spcAft>
              <a:buClr>
                <a:srgbClr val="F7436E"/>
              </a:buClr>
              <a:buFont typeface="Arial" panose="020B0604020202020204" pitchFamily="34" charset="0"/>
              <a:buChar char="•"/>
              <a:defRPr/>
            </a:pPr>
            <a:r>
              <a:rPr lang="fr-FR" kern="1200" dirty="0">
                <a:solidFill>
                  <a:prstClr val="black"/>
                </a:solidFill>
                <a:ea typeface="+mn-ea"/>
              </a:rPr>
              <a:t>Voir aussi « Explorer les moteurs de recherche scientifiques » : </a:t>
            </a:r>
            <a:r>
              <a:rPr lang="fr-FR" sz="900" kern="1200" dirty="0">
                <a:solidFill>
                  <a:prstClr val="black"/>
                </a:solidFill>
                <a:ea typeface="+mn-ea"/>
                <a:hlinkClick r:id="rId6"/>
              </a:rPr>
              <a:t>https://www.datacc.org/vos-besoins/trouver-des-donnees/moteurs-de-recherche-scientifiques-et-data-journals/</a:t>
            </a:r>
            <a:r>
              <a:rPr lang="fr-FR" sz="900" kern="1200" dirty="0">
                <a:solidFill>
                  <a:prstClr val="black"/>
                </a:solidFill>
                <a:ea typeface="+mn-ea"/>
              </a:rPr>
              <a:t> </a:t>
            </a:r>
          </a:p>
        </p:txBody>
      </p:sp>
      <p:grpSp>
        <p:nvGrpSpPr>
          <p:cNvPr id="10" name="Groupe 9">
            <a:extLst>
              <a:ext uri="{FF2B5EF4-FFF2-40B4-BE49-F238E27FC236}">
                <a16:creationId xmlns:a16="http://schemas.microsoft.com/office/drawing/2014/main" id="{62E9FC76-A2D3-426A-9FD5-E3CBBCCEBADF}"/>
              </a:ext>
            </a:extLst>
          </p:cNvPr>
          <p:cNvGrpSpPr/>
          <p:nvPr/>
        </p:nvGrpSpPr>
        <p:grpSpPr>
          <a:xfrm>
            <a:off x="549159" y="4052017"/>
            <a:ext cx="5851642" cy="553998"/>
            <a:chOff x="1242407" y="4890665"/>
            <a:chExt cx="6760235" cy="738662"/>
          </a:xfrm>
        </p:grpSpPr>
        <p:sp>
          <p:nvSpPr>
            <p:cNvPr id="11" name="ZoneTexte 10">
              <a:extLst>
                <a:ext uri="{FF2B5EF4-FFF2-40B4-BE49-F238E27FC236}">
                  <a16:creationId xmlns:a16="http://schemas.microsoft.com/office/drawing/2014/main" id="{66C4DA8E-7332-4536-940A-E7BA10E56076}"/>
                </a:ext>
              </a:extLst>
            </p:cNvPr>
            <p:cNvSpPr txBox="1"/>
            <p:nvPr/>
          </p:nvSpPr>
          <p:spPr>
            <a:xfrm>
              <a:off x="1990844" y="4890665"/>
              <a:ext cx="6011798" cy="738662"/>
            </a:xfrm>
            <a:prstGeom prst="rect">
              <a:avLst/>
            </a:prstGeom>
            <a:noFill/>
            <a:ln w="28575">
              <a:solidFill>
                <a:srgbClr val="0066FF"/>
              </a:solidFill>
            </a:ln>
          </p:spPr>
          <p:txBody>
            <a:bodyPr wrap="square" rtlCol="0">
              <a:spAutoFit/>
            </a:bodyPr>
            <a:lstStyle/>
            <a:p>
              <a:pPr defTabSz="342892">
                <a:buClrTx/>
                <a:defRPr/>
              </a:pPr>
              <a:r>
                <a:rPr lang="fr-FR" sz="1500" kern="1200" dirty="0">
                  <a:solidFill>
                    <a:srgbClr val="2C3E50"/>
                  </a:solidFill>
                  <a:ea typeface="+mn-ea"/>
                </a:rPr>
                <a:t>Description suffisante pour convaincre l’éditeur du potentiel, de la valeur et de la qualité de vos données</a:t>
              </a:r>
            </a:p>
          </p:txBody>
        </p:sp>
        <p:sp>
          <p:nvSpPr>
            <p:cNvPr id="12" name="Flèche droite 5">
              <a:extLst>
                <a:ext uri="{FF2B5EF4-FFF2-40B4-BE49-F238E27FC236}">
                  <a16:creationId xmlns:a16="http://schemas.microsoft.com/office/drawing/2014/main" id="{79DC60F6-65A5-4832-9E97-CF44128FE026}"/>
                </a:ext>
              </a:extLst>
            </p:cNvPr>
            <p:cNvSpPr/>
            <p:nvPr/>
          </p:nvSpPr>
          <p:spPr>
            <a:xfrm>
              <a:off x="1242407" y="5123878"/>
              <a:ext cx="662594" cy="217564"/>
            </a:xfrm>
            <a:prstGeom prst="rightArrow">
              <a:avLst/>
            </a:prstGeom>
            <a:solidFill>
              <a:srgbClr val="0066FF"/>
            </a:solidFill>
            <a:ln w="25400" cap="flat" cmpd="sng" algn="ctr">
              <a:noFill/>
              <a:prstDash val="solid"/>
            </a:ln>
            <a:effectLst/>
          </p:spPr>
          <p:txBody>
            <a:bodyPr rtlCol="0" anchor="ctr"/>
            <a:lstStyle/>
            <a:p>
              <a:pPr algn="ctr" defTabSz="342892">
                <a:buClrTx/>
                <a:defRPr/>
              </a:pPr>
              <a:endParaRPr lang="fr-FR" sz="1013" kern="1200">
                <a:solidFill>
                  <a:prstClr val="white"/>
                </a:solidFill>
                <a:ea typeface="+mn-ea"/>
              </a:endParaRPr>
            </a:p>
          </p:txBody>
        </p:sp>
      </p:grpSp>
    </p:spTree>
    <p:extLst>
      <p:ext uri="{BB962C8B-B14F-4D97-AF65-F5344CB8AC3E}">
        <p14:creationId xmlns:p14="http://schemas.microsoft.com/office/powerpoint/2010/main" val="182639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Google Shape;105;p8">
            <a:extLst>
              <a:ext uri="{FF2B5EF4-FFF2-40B4-BE49-F238E27FC236}">
                <a16:creationId xmlns:a16="http://schemas.microsoft.com/office/drawing/2014/main" id="{8FB23D1F-C8D2-4730-8A80-80931DB9DBE0}"/>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4. Préparer les données</a:t>
            </a:r>
            <a:endParaRPr kumimoji="0" lang="fr-FR" sz="2800" b="1" i="0" u="none" strike="noStrike" kern="0" cap="none" spc="0" normalizeH="0" baseline="0" noProof="0" dirty="0">
              <a:ln>
                <a:noFill/>
              </a:ln>
              <a:solidFill>
                <a:prstClr val="black"/>
              </a:solidFill>
              <a:effectLst/>
              <a:uLnTx/>
              <a:uFillTx/>
              <a:latin typeface="Oswald"/>
              <a:sym typeface="Oswald"/>
            </a:endParaRPr>
          </a:p>
        </p:txBody>
      </p:sp>
      <p:sp>
        <p:nvSpPr>
          <p:cNvPr id="9" name="Rectangle 8">
            <a:extLst>
              <a:ext uri="{FF2B5EF4-FFF2-40B4-BE49-F238E27FC236}">
                <a16:creationId xmlns:a16="http://schemas.microsoft.com/office/drawing/2014/main" id="{B59BD477-A5EE-4A00-BF63-4B26E6921999}"/>
              </a:ext>
            </a:extLst>
          </p:cNvPr>
          <p:cNvSpPr/>
          <p:nvPr/>
        </p:nvSpPr>
        <p:spPr>
          <a:xfrm>
            <a:off x="360000" y="900000"/>
            <a:ext cx="6079790" cy="772006"/>
          </a:xfrm>
          <a:prstGeom prst="rect">
            <a:avLst/>
          </a:prstGeom>
        </p:spPr>
        <p:txBody>
          <a:bodyPr wrap="square">
            <a:spAutoFit/>
          </a:bodyPr>
          <a:lstStyle/>
          <a:p>
            <a:pPr marL="257168" indent="-257168" defTabSz="685783">
              <a:spcBef>
                <a:spcPts val="450"/>
              </a:spcBef>
              <a:buClr>
                <a:srgbClr val="F7436E"/>
              </a:buClr>
              <a:buFont typeface="Wingdings" panose="05000000000000000000" pitchFamily="2" charset="2"/>
              <a:buChar char="Ø"/>
              <a:defRPr/>
            </a:pPr>
            <a:r>
              <a:rPr lang="fr-FR" sz="2000" dirty="0">
                <a:solidFill>
                  <a:srgbClr val="0066FF"/>
                </a:solidFill>
              </a:rPr>
              <a:t>Identifier le plus tôt possible la revue et l’entrepôt </a:t>
            </a:r>
          </a:p>
          <a:p>
            <a:pPr defTabSz="685783">
              <a:spcBef>
                <a:spcPts val="450"/>
              </a:spcBef>
              <a:buClr>
                <a:srgbClr val="F7436E"/>
              </a:buClr>
              <a:defRPr/>
            </a:pPr>
            <a:r>
              <a:rPr lang="fr-FR" sz="2000" dirty="0">
                <a:solidFill>
                  <a:srgbClr val="0066FF"/>
                </a:solidFill>
              </a:rPr>
              <a:t>	pour voir les recommandations</a:t>
            </a:r>
          </a:p>
        </p:txBody>
      </p:sp>
      <p:grpSp>
        <p:nvGrpSpPr>
          <p:cNvPr id="13" name="Groupe 12">
            <a:extLst>
              <a:ext uri="{FF2B5EF4-FFF2-40B4-BE49-F238E27FC236}">
                <a16:creationId xmlns:a16="http://schemas.microsoft.com/office/drawing/2014/main" id="{A7EBF83A-AD53-4520-9BC1-758A5AA5E598}"/>
              </a:ext>
            </a:extLst>
          </p:cNvPr>
          <p:cNvGrpSpPr/>
          <p:nvPr/>
        </p:nvGrpSpPr>
        <p:grpSpPr>
          <a:xfrm>
            <a:off x="601480" y="1618849"/>
            <a:ext cx="5655039" cy="2910305"/>
            <a:chOff x="1023945" y="1601237"/>
            <a:chExt cx="6996105" cy="3495964"/>
          </a:xfrm>
        </p:grpSpPr>
        <p:grpSp>
          <p:nvGrpSpPr>
            <p:cNvPr id="14" name="Groupe 13">
              <a:extLst>
                <a:ext uri="{FF2B5EF4-FFF2-40B4-BE49-F238E27FC236}">
                  <a16:creationId xmlns:a16="http://schemas.microsoft.com/office/drawing/2014/main" id="{E10B39B3-4214-4E9C-9DE9-272843523B84}"/>
                </a:ext>
              </a:extLst>
            </p:cNvPr>
            <p:cNvGrpSpPr/>
            <p:nvPr/>
          </p:nvGrpSpPr>
          <p:grpSpPr>
            <a:xfrm>
              <a:off x="1725323" y="1601237"/>
              <a:ext cx="6294727" cy="3495964"/>
              <a:chOff x="1725323" y="1601237"/>
              <a:chExt cx="6294727" cy="3495964"/>
            </a:xfrm>
          </p:grpSpPr>
          <p:grpSp>
            <p:nvGrpSpPr>
              <p:cNvPr id="16" name="Groupe 15">
                <a:extLst>
                  <a:ext uri="{FF2B5EF4-FFF2-40B4-BE49-F238E27FC236}">
                    <a16:creationId xmlns:a16="http://schemas.microsoft.com/office/drawing/2014/main" id="{43E6E626-F628-41DE-8583-D901C5F6F9D0}"/>
                  </a:ext>
                </a:extLst>
              </p:cNvPr>
              <p:cNvGrpSpPr/>
              <p:nvPr/>
            </p:nvGrpSpPr>
            <p:grpSpPr>
              <a:xfrm>
                <a:off x="2484542" y="1601237"/>
                <a:ext cx="5535508" cy="2343588"/>
                <a:chOff x="2533397" y="2110253"/>
                <a:chExt cx="5535508" cy="2343588"/>
              </a:xfrm>
            </p:grpSpPr>
            <p:pic>
              <p:nvPicPr>
                <p:cNvPr id="23" name="Image 22">
                  <a:extLst>
                    <a:ext uri="{FF2B5EF4-FFF2-40B4-BE49-F238E27FC236}">
                      <a16:creationId xmlns:a16="http://schemas.microsoft.com/office/drawing/2014/main" id="{17BE1A45-698D-446F-BA5C-BF92B7E4D5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3437" y="2990887"/>
                  <a:ext cx="1543109" cy="1462954"/>
                </a:xfrm>
                <a:prstGeom prst="rect">
                  <a:avLst/>
                </a:prstGeom>
                <a:ln>
                  <a:solidFill>
                    <a:sysClr val="window" lastClr="FFFFFF">
                      <a:lumMod val="75000"/>
                    </a:sysClr>
                  </a:solidFill>
                </a:ln>
              </p:spPr>
            </p:pic>
            <p:sp>
              <p:nvSpPr>
                <p:cNvPr id="24" name="ZoneTexte 23">
                  <a:extLst>
                    <a:ext uri="{FF2B5EF4-FFF2-40B4-BE49-F238E27FC236}">
                      <a16:creationId xmlns:a16="http://schemas.microsoft.com/office/drawing/2014/main" id="{608E1021-7F3F-435C-9C47-D0A6281A30EB}"/>
                    </a:ext>
                  </a:extLst>
                </p:cNvPr>
                <p:cNvSpPr txBox="1"/>
                <p:nvPr/>
              </p:nvSpPr>
              <p:spPr>
                <a:xfrm>
                  <a:off x="3341963" y="2282795"/>
                  <a:ext cx="2158617" cy="887310"/>
                </a:xfrm>
                <a:prstGeom prst="rect">
                  <a:avLst/>
                </a:prstGeom>
                <a:gradFill rotWithShape="1">
                  <a:gsLst>
                    <a:gs pos="0">
                      <a:srgbClr val="E2007A">
                        <a:tint val="50000"/>
                        <a:satMod val="300000"/>
                      </a:srgbClr>
                    </a:gs>
                    <a:gs pos="35000">
                      <a:srgbClr val="E2007A">
                        <a:tint val="37000"/>
                        <a:satMod val="300000"/>
                      </a:srgbClr>
                    </a:gs>
                    <a:gs pos="100000">
                      <a:srgbClr val="E2007A">
                        <a:tint val="15000"/>
                        <a:satMod val="350000"/>
                      </a:srgbClr>
                    </a:gs>
                  </a:gsLst>
                  <a:lin ang="16200000" scaled="1"/>
                </a:gradFill>
                <a:ln w="9525" cap="flat" cmpd="sng" algn="ctr">
                  <a:solidFill>
                    <a:srgbClr val="E2007A">
                      <a:shade val="95000"/>
                      <a:satMod val="105000"/>
                    </a:srgbClr>
                  </a:solidFill>
                  <a:prstDash val="solid"/>
                </a:ln>
                <a:effectLst>
                  <a:outerShdw blurRad="40000" dist="20000" dir="5400000" rotWithShape="0">
                    <a:srgbClr val="000000">
                      <a:alpha val="38000"/>
                    </a:srgbClr>
                  </a:outerShdw>
                </a:effectLst>
              </p:spPr>
              <p:txBody>
                <a:bodyPr wrap="square">
                  <a:spAutoFit/>
                </a:bodyPr>
                <a:lstStyle>
                  <a:defPPr>
                    <a:defRPr lang="fr-FR"/>
                  </a:defPPr>
                  <a:lvl1pPr lvl="0" algn="ctr" defTabSz="685800">
                    <a:spcBef>
                      <a:spcPts val="600"/>
                    </a:spcBef>
                    <a:spcAft>
                      <a:spcPts val="600"/>
                    </a:spcAft>
                    <a:buClr>
                      <a:srgbClr val="E2007A"/>
                    </a:buClr>
                    <a:defRPr sz="2400" b="1">
                      <a:solidFill>
                        <a:prstClr val="black"/>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514337">
                    <a:defRPr/>
                  </a:pPr>
                  <a:r>
                    <a:rPr lang="fr-FR" sz="1400" kern="1200" dirty="0">
                      <a:ea typeface="+mn-ea"/>
                    </a:rPr>
                    <a:t>Modalités de présentation des données</a:t>
                  </a:r>
                </a:p>
              </p:txBody>
            </p:sp>
            <p:grpSp>
              <p:nvGrpSpPr>
                <p:cNvPr id="25" name="Groupe 24">
                  <a:extLst>
                    <a:ext uri="{FF2B5EF4-FFF2-40B4-BE49-F238E27FC236}">
                      <a16:creationId xmlns:a16="http://schemas.microsoft.com/office/drawing/2014/main" id="{E002810D-3B06-458D-AC88-6E23C0A3B2D6}"/>
                    </a:ext>
                  </a:extLst>
                </p:cNvPr>
                <p:cNvGrpSpPr/>
                <p:nvPr/>
              </p:nvGrpSpPr>
              <p:grpSpPr>
                <a:xfrm>
                  <a:off x="6259044" y="2110253"/>
                  <a:ext cx="1809861" cy="1946738"/>
                  <a:chOff x="6132922" y="2110253"/>
                  <a:chExt cx="1809861" cy="1946738"/>
                </a:xfrm>
              </p:grpSpPr>
              <p:pic>
                <p:nvPicPr>
                  <p:cNvPr id="28" name="Picture 2" descr="Résultat de recherche d'images pour &quot;data repository&quot;">
                    <a:extLst>
                      <a:ext uri="{FF2B5EF4-FFF2-40B4-BE49-F238E27FC236}">
                        <a16:creationId xmlns:a16="http://schemas.microsoft.com/office/drawing/2014/main" id="{1200FCB7-7A30-4569-865D-F2CB6FEE5E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2922" y="2664245"/>
                    <a:ext cx="1809861" cy="1392746"/>
                  </a:xfrm>
                  <a:prstGeom prst="rect">
                    <a:avLst/>
                  </a:prstGeom>
                  <a:noFill/>
                  <a:extLst>
                    <a:ext uri="{909E8E84-426E-40DD-AFC4-6F175D3DCCD1}">
                      <a14:hiddenFill xmlns:a14="http://schemas.microsoft.com/office/drawing/2010/main">
                        <a:solidFill>
                          <a:srgbClr val="FFFFFF"/>
                        </a:solidFill>
                      </a14:hiddenFill>
                    </a:ext>
                  </a:extLst>
                </p:spPr>
              </p:pic>
              <p:sp>
                <p:nvSpPr>
                  <p:cNvPr id="29" name="ZoneTexte 28">
                    <a:extLst>
                      <a:ext uri="{FF2B5EF4-FFF2-40B4-BE49-F238E27FC236}">
                        <a16:creationId xmlns:a16="http://schemas.microsoft.com/office/drawing/2014/main" id="{519D3965-B95A-48C6-9E3C-FFA0EADC87FE}"/>
                      </a:ext>
                    </a:extLst>
                  </p:cNvPr>
                  <p:cNvSpPr txBox="1"/>
                  <p:nvPr/>
                </p:nvSpPr>
                <p:spPr>
                  <a:xfrm>
                    <a:off x="6336999" y="2110253"/>
                    <a:ext cx="1469989" cy="628511"/>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wrap="square" rtlCol="0">
                    <a:spAutoFit/>
                  </a:bodyPr>
                  <a:lstStyle/>
                  <a:p>
                    <a:pPr algn="ctr" defTabSz="514337">
                      <a:buClrTx/>
                      <a:defRPr/>
                    </a:pPr>
                    <a:r>
                      <a:rPr lang="fr-FR" b="1" dirty="0">
                        <a:solidFill>
                          <a:prstClr val="white"/>
                        </a:solidFill>
                        <a:latin typeface="Calibri"/>
                        <a:ea typeface="+mn-ea"/>
                      </a:rPr>
                      <a:t>Entrepôt de données</a:t>
                    </a:r>
                  </a:p>
                </p:txBody>
              </p:sp>
            </p:grpSp>
            <p:sp>
              <p:nvSpPr>
                <p:cNvPr id="26" name="Double flèche horizontale 19">
                  <a:extLst>
                    <a:ext uri="{FF2B5EF4-FFF2-40B4-BE49-F238E27FC236}">
                      <a16:creationId xmlns:a16="http://schemas.microsoft.com/office/drawing/2014/main" id="{E188CF8D-1EFC-410C-8429-262E8505787A}"/>
                    </a:ext>
                  </a:extLst>
                </p:cNvPr>
                <p:cNvSpPr/>
                <p:nvPr/>
              </p:nvSpPr>
              <p:spPr>
                <a:xfrm>
                  <a:off x="5551116" y="3039744"/>
                  <a:ext cx="606856" cy="136562"/>
                </a:xfrm>
                <a:prstGeom prst="leftRightArrow">
                  <a:avLst/>
                </a:prstGeom>
                <a:solidFill>
                  <a:sysClr val="window" lastClr="FFFFFF">
                    <a:lumMod val="85000"/>
                  </a:sysClr>
                </a:solidFill>
                <a:ln w="25400" cap="flat" cmpd="sng" algn="ctr">
                  <a:solidFill>
                    <a:srgbClr val="4F81BD">
                      <a:shade val="50000"/>
                    </a:srgbClr>
                  </a:solidFill>
                  <a:prstDash val="solid"/>
                </a:ln>
                <a:effectLst/>
              </p:spPr>
              <p:txBody>
                <a:bodyPr rtlCol="0" anchor="ctr"/>
                <a:lstStyle/>
                <a:p>
                  <a:pPr algn="ctr" defTabSz="514337">
                    <a:buClrTx/>
                    <a:defRPr/>
                  </a:pPr>
                  <a:endParaRPr lang="fr-FR" sz="1013">
                    <a:solidFill>
                      <a:prstClr val="white"/>
                    </a:solidFill>
                    <a:latin typeface="Calibri"/>
                    <a:ea typeface="+mn-ea"/>
                  </a:endParaRPr>
                </a:p>
              </p:txBody>
            </p:sp>
            <p:sp>
              <p:nvSpPr>
                <p:cNvPr id="27" name="Double flèche horizontale 20">
                  <a:extLst>
                    <a:ext uri="{FF2B5EF4-FFF2-40B4-BE49-F238E27FC236}">
                      <a16:creationId xmlns:a16="http://schemas.microsoft.com/office/drawing/2014/main" id="{6E4D18F6-6978-418F-8BED-474DA7EFD4C3}"/>
                    </a:ext>
                  </a:extLst>
                </p:cNvPr>
                <p:cNvSpPr/>
                <p:nvPr/>
              </p:nvSpPr>
              <p:spPr>
                <a:xfrm>
                  <a:off x="2533397" y="3039744"/>
                  <a:ext cx="606856" cy="136562"/>
                </a:xfrm>
                <a:prstGeom prst="leftRightArrow">
                  <a:avLst/>
                </a:prstGeom>
                <a:solidFill>
                  <a:sysClr val="window" lastClr="FFFFFF">
                    <a:lumMod val="85000"/>
                  </a:sysClr>
                </a:solidFill>
                <a:ln w="25400" cap="flat" cmpd="sng" algn="ctr">
                  <a:solidFill>
                    <a:srgbClr val="4F81BD">
                      <a:shade val="50000"/>
                    </a:srgbClr>
                  </a:solidFill>
                  <a:prstDash val="solid"/>
                </a:ln>
                <a:effectLst/>
              </p:spPr>
              <p:txBody>
                <a:bodyPr rtlCol="0" anchor="ctr"/>
                <a:lstStyle/>
                <a:p>
                  <a:pPr algn="ctr" defTabSz="514337">
                    <a:buClrTx/>
                    <a:defRPr/>
                  </a:pPr>
                  <a:endParaRPr lang="fr-FR" sz="1013">
                    <a:solidFill>
                      <a:prstClr val="white"/>
                    </a:solidFill>
                    <a:latin typeface="Calibri"/>
                    <a:ea typeface="+mn-ea"/>
                  </a:endParaRPr>
                </a:p>
              </p:txBody>
            </p:sp>
          </p:grpSp>
          <p:grpSp>
            <p:nvGrpSpPr>
              <p:cNvPr id="17" name="Groupe 16">
                <a:extLst>
                  <a:ext uri="{FF2B5EF4-FFF2-40B4-BE49-F238E27FC236}">
                    <a16:creationId xmlns:a16="http://schemas.microsoft.com/office/drawing/2014/main" id="{CEF56705-23FB-479B-94C0-FF16E1B2938F}"/>
                  </a:ext>
                </a:extLst>
              </p:cNvPr>
              <p:cNvGrpSpPr/>
              <p:nvPr/>
            </p:nvGrpSpPr>
            <p:grpSpPr>
              <a:xfrm>
                <a:off x="1725323" y="3652544"/>
                <a:ext cx="5381496" cy="1444657"/>
                <a:chOff x="1725323" y="3789704"/>
                <a:chExt cx="5381496" cy="1444657"/>
              </a:xfrm>
            </p:grpSpPr>
            <p:sp>
              <p:nvSpPr>
                <p:cNvPr id="18" name="Rectangle 17">
                  <a:extLst>
                    <a:ext uri="{FF2B5EF4-FFF2-40B4-BE49-F238E27FC236}">
                      <a16:creationId xmlns:a16="http://schemas.microsoft.com/office/drawing/2014/main" id="{80B48855-ABB1-48BA-8821-EE23D84120F2}"/>
                    </a:ext>
                  </a:extLst>
                </p:cNvPr>
                <p:cNvSpPr/>
                <p:nvPr/>
              </p:nvSpPr>
              <p:spPr>
                <a:xfrm>
                  <a:off x="2787970" y="4032795"/>
                  <a:ext cx="3276828" cy="1201566"/>
                </a:xfrm>
                <a:prstGeom prst="rect">
                  <a:avLst/>
                </a:prstGeom>
              </p:spPr>
              <p:txBody>
                <a:bodyPr wrap="square">
                  <a:spAutoFit/>
                </a:bodyPr>
                <a:lstStyle/>
                <a:p>
                  <a:pPr algn="ctr" defTabSz="342892">
                    <a:spcBef>
                      <a:spcPts val="300"/>
                    </a:spcBef>
                    <a:spcAft>
                      <a:spcPts val="300"/>
                    </a:spcAft>
                    <a:buClr>
                      <a:srgbClr val="E2007A"/>
                    </a:buClr>
                    <a:defRPr/>
                  </a:pPr>
                  <a:r>
                    <a:rPr lang="fr-FR" sz="1800" kern="1200" dirty="0">
                      <a:solidFill>
                        <a:srgbClr val="0070C0"/>
                      </a:solidFill>
                      <a:ea typeface="+mn-ea"/>
                    </a:rPr>
                    <a:t>formats, normes</a:t>
                  </a:r>
                </a:p>
                <a:p>
                  <a:pPr algn="ctr" defTabSz="342892">
                    <a:spcBef>
                      <a:spcPts val="300"/>
                    </a:spcBef>
                    <a:spcAft>
                      <a:spcPts val="300"/>
                    </a:spcAft>
                    <a:buClr>
                      <a:srgbClr val="E2007A"/>
                    </a:buClr>
                    <a:defRPr/>
                  </a:pPr>
                  <a:r>
                    <a:rPr lang="fr-FR" sz="1800" kern="1200" dirty="0">
                      <a:solidFill>
                        <a:srgbClr val="0070C0"/>
                      </a:solidFill>
                      <a:ea typeface="+mn-ea"/>
                    </a:rPr>
                    <a:t>standards de métadonnées</a:t>
                  </a:r>
                </a:p>
              </p:txBody>
            </p:sp>
            <p:sp>
              <p:nvSpPr>
                <p:cNvPr id="19" name="Lune 18">
                  <a:extLst>
                    <a:ext uri="{FF2B5EF4-FFF2-40B4-BE49-F238E27FC236}">
                      <a16:creationId xmlns:a16="http://schemas.microsoft.com/office/drawing/2014/main" id="{928F2540-7258-4CD5-B0C0-91D0095EDBC5}"/>
                    </a:ext>
                  </a:extLst>
                </p:cNvPr>
                <p:cNvSpPr/>
                <p:nvPr/>
              </p:nvSpPr>
              <p:spPr>
                <a:xfrm>
                  <a:off x="2905287" y="4081984"/>
                  <a:ext cx="410477" cy="1118488"/>
                </a:xfrm>
                <a:prstGeom prst="moon">
                  <a:avLst>
                    <a:gd name="adj" fmla="val 23034"/>
                  </a:avLst>
                </a:prstGeom>
                <a:gradFill rotWithShape="1">
                  <a:gsLst>
                    <a:gs pos="0">
                      <a:srgbClr val="E2007A">
                        <a:tint val="100000"/>
                        <a:shade val="100000"/>
                        <a:satMod val="130000"/>
                      </a:srgbClr>
                    </a:gs>
                    <a:gs pos="100000">
                      <a:srgbClr val="E2007A">
                        <a:tint val="50000"/>
                        <a:shade val="100000"/>
                        <a:satMod val="350000"/>
                      </a:srgbClr>
                    </a:gs>
                  </a:gsLst>
                  <a:lin ang="16200000" scaled="0"/>
                </a:gradFill>
                <a:ln w="9525" cap="flat" cmpd="sng" algn="ctr">
                  <a:solidFill>
                    <a:srgbClr val="E2007A">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892">
                    <a:buClrTx/>
                    <a:defRPr/>
                  </a:pPr>
                  <a:endParaRPr lang="fr-FR" sz="1350" b="1" kern="1200">
                    <a:ln w="22225">
                      <a:solidFill>
                        <a:srgbClr val="E2007A"/>
                      </a:solidFill>
                      <a:prstDash val="solid"/>
                    </a:ln>
                    <a:solidFill>
                      <a:srgbClr val="E2007A">
                        <a:lumMod val="40000"/>
                        <a:lumOff val="60000"/>
                      </a:srgbClr>
                    </a:solidFill>
                    <a:ea typeface="+mn-ea"/>
                  </a:endParaRPr>
                </a:p>
              </p:txBody>
            </p:sp>
            <p:sp>
              <p:nvSpPr>
                <p:cNvPr id="20" name="Lune 19">
                  <a:extLst>
                    <a:ext uri="{FF2B5EF4-FFF2-40B4-BE49-F238E27FC236}">
                      <a16:creationId xmlns:a16="http://schemas.microsoft.com/office/drawing/2014/main" id="{0B4E857C-0084-4283-B032-A9DD6A3F725D}"/>
                    </a:ext>
                  </a:extLst>
                </p:cNvPr>
                <p:cNvSpPr/>
                <p:nvPr/>
              </p:nvSpPr>
              <p:spPr>
                <a:xfrm flipH="1" flipV="1">
                  <a:off x="5483407" y="4065644"/>
                  <a:ext cx="484304" cy="1118488"/>
                </a:xfrm>
                <a:prstGeom prst="moon">
                  <a:avLst>
                    <a:gd name="adj" fmla="val 23034"/>
                  </a:avLst>
                </a:prstGeom>
                <a:gradFill rotWithShape="1">
                  <a:gsLst>
                    <a:gs pos="0">
                      <a:srgbClr val="E2007A">
                        <a:tint val="100000"/>
                        <a:shade val="100000"/>
                        <a:satMod val="130000"/>
                      </a:srgbClr>
                    </a:gs>
                    <a:gs pos="100000">
                      <a:srgbClr val="E2007A">
                        <a:tint val="50000"/>
                        <a:shade val="100000"/>
                        <a:satMod val="350000"/>
                      </a:srgbClr>
                    </a:gs>
                  </a:gsLst>
                  <a:lin ang="16200000" scaled="0"/>
                </a:gradFill>
                <a:ln w="9525" cap="flat" cmpd="sng" algn="ctr">
                  <a:solidFill>
                    <a:srgbClr val="E2007A">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892">
                    <a:buClrTx/>
                    <a:defRPr/>
                  </a:pPr>
                  <a:endParaRPr lang="fr-FR" sz="1350" b="1" kern="1200">
                    <a:ln w="22225">
                      <a:solidFill>
                        <a:srgbClr val="E2007A"/>
                      </a:solidFill>
                      <a:prstDash val="solid"/>
                    </a:ln>
                    <a:solidFill>
                      <a:srgbClr val="E2007A">
                        <a:lumMod val="40000"/>
                        <a:lumOff val="60000"/>
                      </a:srgbClr>
                    </a:solidFill>
                    <a:ea typeface="+mn-ea"/>
                  </a:endParaRPr>
                </a:p>
              </p:txBody>
            </p:sp>
            <p:sp>
              <p:nvSpPr>
                <p:cNvPr id="21" name="Flèche : angle droit 20">
                  <a:extLst>
                    <a:ext uri="{FF2B5EF4-FFF2-40B4-BE49-F238E27FC236}">
                      <a16:creationId xmlns:a16="http://schemas.microsoft.com/office/drawing/2014/main" id="{F5241E51-13FB-4FB7-945D-8691FBA7A2FB}"/>
                    </a:ext>
                  </a:extLst>
                </p:cNvPr>
                <p:cNvSpPr/>
                <p:nvPr/>
              </p:nvSpPr>
              <p:spPr>
                <a:xfrm rot="5400000">
                  <a:off x="1671826" y="3843203"/>
                  <a:ext cx="992688" cy="885693"/>
                </a:xfrm>
                <a:prstGeom prst="bentUpArrow">
                  <a:avLst>
                    <a:gd name="adj1" fmla="val 10432"/>
                    <a:gd name="adj2" fmla="val 25000"/>
                    <a:gd name="adj3" fmla="val 29482"/>
                  </a:avLst>
                </a:prstGeom>
                <a:gradFill rotWithShape="1">
                  <a:gsLst>
                    <a:gs pos="0">
                      <a:srgbClr val="E2007A">
                        <a:tint val="100000"/>
                        <a:shade val="100000"/>
                        <a:satMod val="130000"/>
                      </a:srgbClr>
                    </a:gs>
                    <a:gs pos="100000">
                      <a:srgbClr val="E2007A">
                        <a:tint val="50000"/>
                        <a:shade val="100000"/>
                        <a:satMod val="350000"/>
                      </a:srgbClr>
                    </a:gs>
                  </a:gsLst>
                  <a:lin ang="16200000" scaled="0"/>
                </a:gradFill>
                <a:ln w="9525" cap="flat" cmpd="sng" algn="ctr">
                  <a:solidFill>
                    <a:srgbClr val="E2007A">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892">
                    <a:buClrTx/>
                    <a:defRPr/>
                  </a:pPr>
                  <a:endParaRPr lang="fr-FR" sz="1350" b="1" kern="1200">
                    <a:ln w="22225">
                      <a:solidFill>
                        <a:srgbClr val="E2007A"/>
                      </a:solidFill>
                      <a:prstDash val="solid"/>
                    </a:ln>
                    <a:solidFill>
                      <a:srgbClr val="E2007A">
                        <a:lumMod val="40000"/>
                        <a:lumOff val="60000"/>
                      </a:srgbClr>
                    </a:solidFill>
                    <a:ea typeface="+mn-ea"/>
                  </a:endParaRPr>
                </a:p>
              </p:txBody>
            </p:sp>
            <p:sp>
              <p:nvSpPr>
                <p:cNvPr id="22" name="Flèche : angle droit 21">
                  <a:extLst>
                    <a:ext uri="{FF2B5EF4-FFF2-40B4-BE49-F238E27FC236}">
                      <a16:creationId xmlns:a16="http://schemas.microsoft.com/office/drawing/2014/main" id="{057EF2A1-53A9-4094-80B8-ACB75B825522}"/>
                    </a:ext>
                  </a:extLst>
                </p:cNvPr>
                <p:cNvSpPr/>
                <p:nvPr/>
              </p:nvSpPr>
              <p:spPr>
                <a:xfrm rot="16200000" flipH="1">
                  <a:off x="6167628" y="3843202"/>
                  <a:ext cx="992689" cy="885693"/>
                </a:xfrm>
                <a:prstGeom prst="bentUpArrow">
                  <a:avLst>
                    <a:gd name="adj1" fmla="val 10432"/>
                    <a:gd name="adj2" fmla="val 25000"/>
                    <a:gd name="adj3" fmla="val 29482"/>
                  </a:avLst>
                </a:prstGeom>
                <a:gradFill rotWithShape="1">
                  <a:gsLst>
                    <a:gs pos="0">
                      <a:srgbClr val="E2007A">
                        <a:tint val="100000"/>
                        <a:shade val="100000"/>
                        <a:satMod val="130000"/>
                      </a:srgbClr>
                    </a:gs>
                    <a:gs pos="100000">
                      <a:srgbClr val="E2007A">
                        <a:tint val="50000"/>
                        <a:shade val="100000"/>
                        <a:satMod val="350000"/>
                      </a:srgbClr>
                    </a:gs>
                  </a:gsLst>
                  <a:lin ang="16200000" scaled="0"/>
                </a:gradFill>
                <a:ln w="9525" cap="flat" cmpd="sng" algn="ctr">
                  <a:solidFill>
                    <a:srgbClr val="E2007A">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892">
                    <a:buClrTx/>
                    <a:defRPr/>
                  </a:pPr>
                  <a:endParaRPr lang="fr-FR" sz="1350" b="1" kern="1200">
                    <a:ln w="22225">
                      <a:solidFill>
                        <a:srgbClr val="E2007A"/>
                      </a:solidFill>
                      <a:prstDash val="solid"/>
                    </a:ln>
                    <a:solidFill>
                      <a:srgbClr val="E2007A">
                        <a:lumMod val="40000"/>
                        <a:lumOff val="60000"/>
                      </a:srgbClr>
                    </a:solidFill>
                    <a:ea typeface="+mn-ea"/>
                  </a:endParaRPr>
                </a:p>
              </p:txBody>
            </p:sp>
          </p:grpSp>
        </p:grpSp>
        <p:pic>
          <p:nvPicPr>
            <p:cNvPr id="15" name="Image 14">
              <a:extLst>
                <a:ext uri="{FF2B5EF4-FFF2-40B4-BE49-F238E27FC236}">
                  <a16:creationId xmlns:a16="http://schemas.microsoft.com/office/drawing/2014/main" id="{277CDAE7-BEFE-4059-92C0-5876CB7F40D9}"/>
                </a:ext>
              </a:extLst>
            </p:cNvPr>
            <p:cNvPicPr>
              <a:picLocks noChangeAspect="1"/>
            </p:cNvPicPr>
            <p:nvPr/>
          </p:nvPicPr>
          <p:blipFill>
            <a:blip r:embed="rId5"/>
            <a:stretch>
              <a:fillRect/>
            </a:stretch>
          </p:blipFill>
          <p:spPr>
            <a:xfrm rot="882773">
              <a:off x="1023945" y="1739825"/>
              <a:ext cx="1543520" cy="1815906"/>
            </a:xfrm>
            <a:prstGeom prst="rect">
              <a:avLst/>
            </a:prstGeom>
          </p:spPr>
        </p:pic>
      </p:grpSp>
    </p:spTree>
    <p:extLst>
      <p:ext uri="{BB962C8B-B14F-4D97-AF65-F5344CB8AC3E}">
        <p14:creationId xmlns:p14="http://schemas.microsoft.com/office/powerpoint/2010/main" val="25331870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Google Shape;105;p8">
            <a:extLst>
              <a:ext uri="{FF2B5EF4-FFF2-40B4-BE49-F238E27FC236}">
                <a16:creationId xmlns:a16="http://schemas.microsoft.com/office/drawing/2014/main" id="{8FB23D1F-C8D2-4730-8A80-80931DB9DBE0}"/>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4. Préparer les données</a:t>
            </a:r>
            <a:endParaRPr kumimoji="0" lang="fr-FR" sz="2800" b="1" i="0" u="none" strike="noStrike" kern="0" cap="none" spc="0" normalizeH="0" baseline="0" noProof="0" dirty="0">
              <a:ln>
                <a:noFill/>
              </a:ln>
              <a:solidFill>
                <a:prstClr val="black"/>
              </a:solidFill>
              <a:effectLst/>
              <a:uLnTx/>
              <a:uFillTx/>
              <a:latin typeface="Oswald"/>
              <a:sym typeface="Oswald"/>
            </a:endParaRPr>
          </a:p>
        </p:txBody>
      </p:sp>
      <p:grpSp>
        <p:nvGrpSpPr>
          <p:cNvPr id="2" name="Groupe 1">
            <a:extLst>
              <a:ext uri="{FF2B5EF4-FFF2-40B4-BE49-F238E27FC236}">
                <a16:creationId xmlns:a16="http://schemas.microsoft.com/office/drawing/2014/main" id="{BF27DBEC-79F9-4730-ABCA-729C2A46069B}"/>
              </a:ext>
            </a:extLst>
          </p:cNvPr>
          <p:cNvGrpSpPr/>
          <p:nvPr/>
        </p:nvGrpSpPr>
        <p:grpSpPr>
          <a:xfrm>
            <a:off x="360000" y="900000"/>
            <a:ext cx="6323018" cy="1598543"/>
            <a:chOff x="360000" y="900000"/>
            <a:chExt cx="6323018" cy="1598543"/>
          </a:xfrm>
        </p:grpSpPr>
        <p:sp>
          <p:nvSpPr>
            <p:cNvPr id="9" name="Rectangle 8">
              <a:extLst>
                <a:ext uri="{FF2B5EF4-FFF2-40B4-BE49-F238E27FC236}">
                  <a16:creationId xmlns:a16="http://schemas.microsoft.com/office/drawing/2014/main" id="{B59BD477-A5EE-4A00-BF63-4B26E6921999}"/>
                </a:ext>
              </a:extLst>
            </p:cNvPr>
            <p:cNvSpPr/>
            <p:nvPr/>
          </p:nvSpPr>
          <p:spPr>
            <a:xfrm>
              <a:off x="360000" y="900000"/>
              <a:ext cx="6323018" cy="707886"/>
            </a:xfrm>
            <a:prstGeom prst="rect">
              <a:avLst/>
            </a:prstGeom>
          </p:spPr>
          <p:txBody>
            <a:bodyPr wrap="square">
              <a:spAutoFit/>
            </a:bodyPr>
            <a:lstStyle/>
            <a:p>
              <a:pPr marL="257168" indent="-257168" defTabSz="685783">
                <a:spcBef>
                  <a:spcPts val="450"/>
                </a:spcBef>
                <a:buClr>
                  <a:srgbClr val="F7436E"/>
                </a:buClr>
                <a:buFont typeface="Wingdings" panose="05000000000000000000" pitchFamily="2" charset="2"/>
                <a:buChar char="Ø"/>
                <a:defRPr/>
              </a:pPr>
              <a:r>
                <a:rPr lang="fr-FR" sz="2000" dirty="0">
                  <a:solidFill>
                    <a:srgbClr val="0066FF"/>
                  </a:solidFill>
                </a:rPr>
                <a:t>Vérifier que vous répondez aux attentes de la revue et de l’entrepôt</a:t>
              </a:r>
            </a:p>
          </p:txBody>
        </p:sp>
        <p:sp>
          <p:nvSpPr>
            <p:cNvPr id="31" name="Rectangle 30">
              <a:extLst>
                <a:ext uri="{FF2B5EF4-FFF2-40B4-BE49-F238E27FC236}">
                  <a16:creationId xmlns:a16="http://schemas.microsoft.com/office/drawing/2014/main" id="{A72F5861-6C74-4581-8658-A9E2752C7FB7}"/>
                </a:ext>
              </a:extLst>
            </p:cNvPr>
            <p:cNvSpPr/>
            <p:nvPr/>
          </p:nvSpPr>
          <p:spPr>
            <a:xfrm>
              <a:off x="360000" y="1539306"/>
              <a:ext cx="4336799" cy="959237"/>
            </a:xfrm>
            <a:prstGeom prst="rect">
              <a:avLst/>
            </a:prstGeom>
          </p:spPr>
          <p:txBody>
            <a:bodyPr wrap="square">
              <a:spAutoFit/>
            </a:bodyPr>
            <a:lstStyle/>
            <a:p>
              <a:pPr marL="342892" marR="0" lvl="2" indent="195258" defTabSz="342892" eaLnBrk="1" fontAlgn="auto" latinLnBrk="0" hangingPunct="1">
                <a:lnSpc>
                  <a:spcPct val="100000"/>
                </a:lnSpc>
                <a:spcBef>
                  <a:spcPts val="450"/>
                </a:spcBef>
                <a:spcAft>
                  <a:spcPts val="0"/>
                </a:spcAft>
                <a:buClr>
                  <a:srgbClr val="E2007A"/>
                </a:buClr>
                <a:buSzTx/>
                <a:buFont typeface="Arial" panose="020B0604020202020204" pitchFamily="34" charset="0"/>
                <a:buChar char="•"/>
                <a:tabLst/>
                <a:defRPr/>
              </a:pPr>
              <a:r>
                <a:rPr kumimoji="0" lang="fr-FR" sz="1600" b="0" i="0" u="none" strike="noStrike" kern="1200" cap="none" spc="0" normalizeH="0" baseline="0" noProof="0" dirty="0">
                  <a:ln>
                    <a:noFill/>
                  </a:ln>
                  <a:solidFill>
                    <a:srgbClr val="212121"/>
                  </a:solidFill>
                  <a:effectLst/>
                  <a:uLnTx/>
                  <a:uFillTx/>
                  <a:ea typeface="+mn-ea"/>
                </a:rPr>
                <a:t>Format recommandé</a:t>
              </a:r>
            </a:p>
            <a:p>
              <a:pPr marL="342892" marR="0" lvl="2" indent="195258" defTabSz="342892" eaLnBrk="1" fontAlgn="auto" latinLnBrk="0" hangingPunct="1">
                <a:lnSpc>
                  <a:spcPct val="100000"/>
                </a:lnSpc>
                <a:spcBef>
                  <a:spcPts val="450"/>
                </a:spcBef>
                <a:spcAft>
                  <a:spcPts val="0"/>
                </a:spcAft>
                <a:buClr>
                  <a:srgbClr val="E2007A"/>
                </a:buClr>
                <a:buSzTx/>
                <a:buFont typeface="Arial" panose="020B0604020202020204" pitchFamily="34" charset="0"/>
                <a:buChar char="•"/>
                <a:tabLst/>
                <a:defRPr/>
              </a:pPr>
              <a:r>
                <a:rPr kumimoji="0" lang="fr-FR" sz="1600" b="0" i="0" u="none" strike="noStrike" kern="1200" cap="none" spc="0" normalizeH="0" baseline="0" noProof="0" dirty="0">
                  <a:ln>
                    <a:noFill/>
                  </a:ln>
                  <a:solidFill>
                    <a:srgbClr val="212121"/>
                  </a:solidFill>
                  <a:effectLst/>
                  <a:uLnTx/>
                  <a:uFillTx/>
                  <a:ea typeface="+mn-ea"/>
                </a:rPr>
                <a:t>Standard et métadonnées requises</a:t>
              </a:r>
            </a:p>
            <a:p>
              <a:pPr marL="342892" marR="0" lvl="2" indent="195258" defTabSz="342892" eaLnBrk="1" fontAlgn="auto" latinLnBrk="0" hangingPunct="1">
                <a:lnSpc>
                  <a:spcPct val="100000"/>
                </a:lnSpc>
                <a:spcBef>
                  <a:spcPts val="450"/>
                </a:spcBef>
                <a:spcAft>
                  <a:spcPts val="0"/>
                </a:spcAft>
                <a:buClr>
                  <a:srgbClr val="E2007A"/>
                </a:buClr>
                <a:buSzTx/>
                <a:buFont typeface="Arial" panose="020B0604020202020204" pitchFamily="34" charset="0"/>
                <a:buChar char="•"/>
                <a:tabLst/>
                <a:defRPr/>
              </a:pPr>
              <a:r>
                <a:rPr kumimoji="0" lang="fr-FR" sz="1600" b="0" i="0" u="none" strike="noStrike" kern="1200" cap="none" spc="0" normalizeH="0" baseline="0" noProof="0" dirty="0">
                  <a:ln>
                    <a:noFill/>
                  </a:ln>
                  <a:solidFill>
                    <a:srgbClr val="212121"/>
                  </a:solidFill>
                  <a:effectLst/>
                  <a:uLnTx/>
                  <a:uFillTx/>
                  <a:ea typeface="+mn-ea"/>
                </a:rPr>
                <a:t>Documentation associée</a:t>
              </a:r>
            </a:p>
          </p:txBody>
        </p:sp>
      </p:grpSp>
      <p:sp>
        <p:nvSpPr>
          <p:cNvPr id="34" name="Rectangle 33">
            <a:extLst>
              <a:ext uri="{FF2B5EF4-FFF2-40B4-BE49-F238E27FC236}">
                <a16:creationId xmlns:a16="http://schemas.microsoft.com/office/drawing/2014/main" id="{5DBD74CE-4483-45BF-A355-C0BF3CCD89EA}"/>
              </a:ext>
            </a:extLst>
          </p:cNvPr>
          <p:cNvSpPr/>
          <p:nvPr/>
        </p:nvSpPr>
        <p:spPr>
          <a:xfrm>
            <a:off x="360000" y="2490048"/>
            <a:ext cx="6079790" cy="1331134"/>
          </a:xfrm>
          <a:prstGeom prst="rect">
            <a:avLst/>
          </a:prstGeom>
        </p:spPr>
        <p:txBody>
          <a:bodyPr wrap="square">
            <a:spAutoFit/>
          </a:bodyPr>
          <a:lstStyle/>
          <a:p>
            <a:pPr marL="257168" lvl="0" indent="-257168" defTabSz="685783" eaLnBrk="1" fontAlgn="auto" latinLnBrk="0" hangingPunct="1">
              <a:spcBef>
                <a:spcPts val="450"/>
              </a:spcBef>
              <a:buClr>
                <a:srgbClr val="F7436E"/>
              </a:buClr>
              <a:buSzTx/>
              <a:buFont typeface="Wingdings" panose="05000000000000000000" pitchFamily="2" charset="2"/>
              <a:buChar char="Ø"/>
              <a:tabLst/>
              <a:defRPr/>
            </a:pPr>
            <a:r>
              <a:rPr lang="fr-FR" sz="2000" dirty="0">
                <a:solidFill>
                  <a:srgbClr val="0066FF"/>
                </a:solidFill>
              </a:rPr>
              <a:t>Expliquer vos fichiers et tableaux  </a:t>
            </a:r>
          </a:p>
          <a:p>
            <a:pPr marL="342892" lvl="2" indent="195258" defTabSz="342892">
              <a:spcBef>
                <a:spcPts val="450"/>
              </a:spcBef>
              <a:buClr>
                <a:srgbClr val="E2007A"/>
              </a:buClr>
              <a:buFont typeface="Arial" panose="020B0604020202020204" pitchFamily="34" charset="0"/>
              <a:buChar char="•"/>
              <a:defRPr/>
            </a:pPr>
            <a:r>
              <a:rPr lang="fr-FR" sz="1600" kern="1200" dirty="0">
                <a:solidFill>
                  <a:srgbClr val="212121"/>
                </a:solidFill>
                <a:ea typeface="+mn-ea"/>
              </a:rPr>
              <a:t>Noms des fichiers, </a:t>
            </a:r>
          </a:p>
          <a:p>
            <a:pPr marL="342892" lvl="2" indent="195258" defTabSz="342892">
              <a:spcBef>
                <a:spcPts val="450"/>
              </a:spcBef>
              <a:buClr>
                <a:srgbClr val="E2007A"/>
              </a:buClr>
              <a:buFont typeface="Arial" panose="020B0604020202020204" pitchFamily="34" charset="0"/>
              <a:buChar char="•"/>
              <a:defRPr/>
            </a:pPr>
            <a:r>
              <a:rPr lang="fr-FR" sz="1600" kern="1200" dirty="0">
                <a:solidFill>
                  <a:srgbClr val="212121"/>
                </a:solidFill>
                <a:ea typeface="+mn-ea"/>
              </a:rPr>
              <a:t>Abréviations, </a:t>
            </a:r>
          </a:p>
          <a:p>
            <a:pPr marL="342892" lvl="2" indent="195258" defTabSz="342892">
              <a:spcBef>
                <a:spcPts val="450"/>
              </a:spcBef>
              <a:buClr>
                <a:srgbClr val="E2007A"/>
              </a:buClr>
              <a:buFont typeface="Arial" panose="020B0604020202020204" pitchFamily="34" charset="0"/>
              <a:buChar char="•"/>
              <a:defRPr/>
            </a:pPr>
            <a:r>
              <a:rPr lang="fr-FR" sz="1600" kern="1200" dirty="0">
                <a:solidFill>
                  <a:srgbClr val="212121"/>
                </a:solidFill>
                <a:ea typeface="+mn-ea"/>
              </a:rPr>
              <a:t>Lignes / colonnes ,….</a:t>
            </a:r>
          </a:p>
        </p:txBody>
      </p:sp>
      <p:grpSp>
        <p:nvGrpSpPr>
          <p:cNvPr id="35" name="Groupe 34">
            <a:extLst>
              <a:ext uri="{FF2B5EF4-FFF2-40B4-BE49-F238E27FC236}">
                <a16:creationId xmlns:a16="http://schemas.microsoft.com/office/drawing/2014/main" id="{116389FB-FF5E-4C85-A489-D8AEC0EEA58D}"/>
              </a:ext>
            </a:extLst>
          </p:cNvPr>
          <p:cNvGrpSpPr/>
          <p:nvPr/>
        </p:nvGrpSpPr>
        <p:grpSpPr>
          <a:xfrm>
            <a:off x="637717" y="3908930"/>
            <a:ext cx="5714095" cy="646331"/>
            <a:chOff x="538327" y="4987499"/>
            <a:chExt cx="7618793" cy="861772"/>
          </a:xfrm>
        </p:grpSpPr>
        <p:sp>
          <p:nvSpPr>
            <p:cNvPr id="36" name="ZoneTexte 35">
              <a:extLst>
                <a:ext uri="{FF2B5EF4-FFF2-40B4-BE49-F238E27FC236}">
                  <a16:creationId xmlns:a16="http://schemas.microsoft.com/office/drawing/2014/main" id="{E87ECD6D-B8B1-4025-9953-85514508B9BE}"/>
                </a:ext>
              </a:extLst>
            </p:cNvPr>
            <p:cNvSpPr txBox="1"/>
            <p:nvPr/>
          </p:nvSpPr>
          <p:spPr>
            <a:xfrm>
              <a:off x="1242407" y="4987499"/>
              <a:ext cx="6914713" cy="861772"/>
            </a:xfrm>
            <a:prstGeom prst="rect">
              <a:avLst/>
            </a:prstGeom>
            <a:noFill/>
            <a:ln w="28575">
              <a:solidFill>
                <a:srgbClr val="0066FF"/>
              </a:solidFill>
            </a:ln>
          </p:spPr>
          <p:txBody>
            <a:bodyPr wrap="none" rtlCol="0">
              <a:spAutoFit/>
            </a:bodyPr>
            <a:lstStyle/>
            <a:p>
              <a:pPr defTabSz="342892">
                <a:buClrTx/>
                <a:defRPr/>
              </a:pPr>
              <a:r>
                <a:rPr lang="fr-FR" sz="1800" kern="1200" dirty="0">
                  <a:solidFill>
                    <a:schemeClr val="tx1"/>
                  </a:solidFill>
                  <a:ea typeface="+mn-ea"/>
                </a:rPr>
                <a:t>Suffisamment pour que le lecteur puisse</a:t>
              </a:r>
            </a:p>
            <a:p>
              <a:pPr defTabSz="342892">
                <a:buClrTx/>
                <a:defRPr/>
              </a:pPr>
              <a:r>
                <a:rPr lang="fr-FR" sz="1800" kern="1200" dirty="0">
                  <a:solidFill>
                    <a:schemeClr val="tx1"/>
                  </a:solidFill>
                  <a:ea typeface="+mn-ea"/>
                </a:rPr>
                <a:t> comprendre, interpréter et accéder aux données</a:t>
              </a:r>
            </a:p>
          </p:txBody>
        </p:sp>
        <p:sp>
          <p:nvSpPr>
            <p:cNvPr id="37" name="Flèche droite 5">
              <a:extLst>
                <a:ext uri="{FF2B5EF4-FFF2-40B4-BE49-F238E27FC236}">
                  <a16:creationId xmlns:a16="http://schemas.microsoft.com/office/drawing/2014/main" id="{64C72F2F-39D3-43FE-BCF1-3B42AA1EE511}"/>
                </a:ext>
              </a:extLst>
            </p:cNvPr>
            <p:cNvSpPr/>
            <p:nvPr/>
          </p:nvSpPr>
          <p:spPr>
            <a:xfrm>
              <a:off x="538327" y="5215481"/>
              <a:ext cx="662594" cy="217564"/>
            </a:xfrm>
            <a:prstGeom prst="rightArrow">
              <a:avLst/>
            </a:prstGeom>
            <a:solidFill>
              <a:srgbClr val="0070C0"/>
            </a:solidFill>
            <a:ln w="25400" cap="flat" cmpd="sng" algn="ctr">
              <a:solidFill>
                <a:srgbClr val="0066FF"/>
              </a:solidFill>
              <a:prstDash val="solid"/>
            </a:ln>
            <a:effectLst/>
          </p:spPr>
          <p:txBody>
            <a:bodyPr rtlCol="0" anchor="ctr"/>
            <a:lstStyle/>
            <a:p>
              <a:pPr algn="ctr" defTabSz="342892">
                <a:buClrTx/>
                <a:defRPr/>
              </a:pPr>
              <a:endParaRPr lang="fr-FR" sz="1013" kern="1200">
                <a:solidFill>
                  <a:prstClr val="white"/>
                </a:solidFill>
                <a:ea typeface="+mn-ea"/>
              </a:endParaRPr>
            </a:p>
          </p:txBody>
        </p:sp>
      </p:grpSp>
    </p:spTree>
    <p:extLst>
      <p:ext uri="{BB962C8B-B14F-4D97-AF65-F5344CB8AC3E}">
        <p14:creationId xmlns:p14="http://schemas.microsoft.com/office/powerpoint/2010/main" val="342674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500" fill="hold"/>
                                        <p:tgtEl>
                                          <p:spTgt spid="35"/>
                                        </p:tgtEl>
                                        <p:attrNameLst>
                                          <p:attrName>ppt_w</p:attrName>
                                        </p:attrNameLst>
                                      </p:cBhvr>
                                      <p:tavLst>
                                        <p:tav tm="0">
                                          <p:val>
                                            <p:fltVal val="0"/>
                                          </p:val>
                                        </p:tav>
                                        <p:tav tm="100000">
                                          <p:val>
                                            <p:strVal val="#ppt_w"/>
                                          </p:val>
                                        </p:tav>
                                      </p:tavLst>
                                    </p:anim>
                                    <p:anim calcmode="lin" valueType="num">
                                      <p:cBhvr>
                                        <p:cTn id="13" dur="500" fill="hold"/>
                                        <p:tgtEl>
                                          <p:spTgt spid="35"/>
                                        </p:tgtEl>
                                        <p:attrNameLst>
                                          <p:attrName>ppt_h</p:attrName>
                                        </p:attrNameLst>
                                      </p:cBhvr>
                                      <p:tavLst>
                                        <p:tav tm="0">
                                          <p:val>
                                            <p:fltVal val="0"/>
                                          </p:val>
                                        </p:tav>
                                        <p:tav tm="100000">
                                          <p:val>
                                            <p:strVal val="#ppt_h"/>
                                          </p:val>
                                        </p:tav>
                                      </p:tavLst>
                                    </p:anim>
                                    <p:animEffect transition="in" filter="fade">
                                      <p:cBhvr>
                                        <p:cTn id="1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26873F6C-CE82-41EF-9F58-D31980BCAD58}"/>
              </a:ext>
            </a:extLst>
          </p:cNvPr>
          <p:cNvSpPr txBox="1">
            <a:spLocks/>
          </p:cNvSpPr>
          <p:nvPr/>
        </p:nvSpPr>
        <p:spPr>
          <a:xfrm>
            <a:off x="732375" y="226486"/>
            <a:ext cx="5935508" cy="1026041"/>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sz="2800" dirty="0">
                <a:latin typeface="Oswald" panose="020B0604020202020204" charset="0"/>
              </a:rPr>
              <a:t>Selon vous quelles informations</a:t>
            </a:r>
          </a:p>
          <a:p>
            <a:r>
              <a:rPr lang="fr-FR" sz="2800" dirty="0">
                <a:latin typeface="Oswald" panose="020B0604020202020204" charset="0"/>
              </a:rPr>
              <a:t>manquent pour comprendre ce tableau ??</a:t>
            </a:r>
          </a:p>
        </p:txBody>
      </p:sp>
      <p:pic>
        <p:nvPicPr>
          <p:cNvPr id="3" name="Image 2">
            <a:extLst>
              <a:ext uri="{FF2B5EF4-FFF2-40B4-BE49-F238E27FC236}">
                <a16:creationId xmlns:a16="http://schemas.microsoft.com/office/drawing/2014/main" id="{E87AD15B-B59A-46D0-BE47-CFEC43A6BEE4}"/>
              </a:ext>
            </a:extLst>
          </p:cNvPr>
          <p:cNvPicPr>
            <a:picLocks noChangeAspect="1"/>
          </p:cNvPicPr>
          <p:nvPr/>
        </p:nvPicPr>
        <p:blipFill>
          <a:blip r:embed="rId3"/>
          <a:stretch>
            <a:fillRect/>
          </a:stretch>
        </p:blipFill>
        <p:spPr>
          <a:xfrm>
            <a:off x="74399" y="241730"/>
            <a:ext cx="902867" cy="683761"/>
          </a:xfrm>
          <a:prstGeom prst="rect">
            <a:avLst/>
          </a:prstGeom>
        </p:spPr>
      </p:pic>
      <p:grpSp>
        <p:nvGrpSpPr>
          <p:cNvPr id="8" name="Groupe 7">
            <a:extLst>
              <a:ext uri="{FF2B5EF4-FFF2-40B4-BE49-F238E27FC236}">
                <a16:creationId xmlns:a16="http://schemas.microsoft.com/office/drawing/2014/main" id="{5DBEF10F-4645-402E-939E-9AAA321DDF50}"/>
              </a:ext>
            </a:extLst>
          </p:cNvPr>
          <p:cNvGrpSpPr/>
          <p:nvPr/>
        </p:nvGrpSpPr>
        <p:grpSpPr>
          <a:xfrm>
            <a:off x="449377" y="1389101"/>
            <a:ext cx="5489696" cy="3150529"/>
            <a:chOff x="574815" y="1399765"/>
            <a:chExt cx="6125082" cy="3346994"/>
          </a:xfrm>
        </p:grpSpPr>
        <p:pic>
          <p:nvPicPr>
            <p:cNvPr id="9" name="Image 8">
              <a:extLst>
                <a:ext uri="{FF2B5EF4-FFF2-40B4-BE49-F238E27FC236}">
                  <a16:creationId xmlns:a16="http://schemas.microsoft.com/office/drawing/2014/main" id="{14372AB8-7212-4559-B04F-F040F9974AC5}"/>
                </a:ext>
              </a:extLst>
            </p:cNvPr>
            <p:cNvPicPr>
              <a:picLocks noChangeAspect="1"/>
            </p:cNvPicPr>
            <p:nvPr/>
          </p:nvPicPr>
          <p:blipFill>
            <a:blip r:embed="rId4"/>
            <a:stretch>
              <a:fillRect/>
            </a:stretch>
          </p:blipFill>
          <p:spPr>
            <a:xfrm>
              <a:off x="574815" y="1399765"/>
              <a:ext cx="5980694" cy="3346994"/>
            </a:xfrm>
            <a:prstGeom prst="rect">
              <a:avLst/>
            </a:prstGeom>
          </p:spPr>
        </p:pic>
        <p:grpSp>
          <p:nvGrpSpPr>
            <p:cNvPr id="10" name="Groupe 9">
              <a:extLst>
                <a:ext uri="{FF2B5EF4-FFF2-40B4-BE49-F238E27FC236}">
                  <a16:creationId xmlns:a16="http://schemas.microsoft.com/office/drawing/2014/main" id="{6C787AEE-D7C4-4F02-99D8-AB207F2A8C2B}"/>
                </a:ext>
              </a:extLst>
            </p:cNvPr>
            <p:cNvGrpSpPr/>
            <p:nvPr/>
          </p:nvGrpSpPr>
          <p:grpSpPr>
            <a:xfrm>
              <a:off x="1636018" y="1840067"/>
              <a:ext cx="5063879" cy="2873328"/>
              <a:chOff x="1636018" y="1840067"/>
              <a:chExt cx="5063879" cy="2873328"/>
            </a:xfrm>
          </p:grpSpPr>
          <p:sp>
            <p:nvSpPr>
              <p:cNvPr id="11" name="ZoneTexte 10">
                <a:extLst>
                  <a:ext uri="{FF2B5EF4-FFF2-40B4-BE49-F238E27FC236}">
                    <a16:creationId xmlns:a16="http://schemas.microsoft.com/office/drawing/2014/main" id="{15CA87BE-6A74-40E5-B30C-5A481C910F7E}"/>
                  </a:ext>
                </a:extLst>
              </p:cNvPr>
              <p:cNvSpPr txBox="1"/>
              <p:nvPr/>
            </p:nvSpPr>
            <p:spPr>
              <a:xfrm>
                <a:off x="2416097" y="1841642"/>
                <a:ext cx="1002838" cy="338555"/>
              </a:xfrm>
              <a:prstGeom prst="rect">
                <a:avLst/>
              </a:prstGeom>
              <a:solidFill>
                <a:schemeClr val="bg1"/>
              </a:solidFill>
            </p:spPr>
            <p:txBody>
              <a:bodyPr wrap="none" rtlCol="0">
                <a:spAutoFit/>
              </a:bodyPr>
              <a:lstStyle/>
              <a:p>
                <a:pPr defTabSz="685783">
                  <a:defRPr/>
                </a:pPr>
                <a:r>
                  <a:rPr lang="fr-FR" sz="1050" dirty="0"/>
                  <a:t>GTT date</a:t>
                </a:r>
              </a:p>
            </p:txBody>
          </p:sp>
          <p:sp>
            <p:nvSpPr>
              <p:cNvPr id="12" name="ZoneTexte 11">
                <a:extLst>
                  <a:ext uri="{FF2B5EF4-FFF2-40B4-BE49-F238E27FC236}">
                    <a16:creationId xmlns:a16="http://schemas.microsoft.com/office/drawing/2014/main" id="{B6C394B0-2AE3-4EB2-B736-1D8CE3EBEE23}"/>
                  </a:ext>
                </a:extLst>
              </p:cNvPr>
              <p:cNvSpPr txBox="1"/>
              <p:nvPr/>
            </p:nvSpPr>
            <p:spPr>
              <a:xfrm>
                <a:off x="3448066" y="1840854"/>
                <a:ext cx="1107569" cy="323165"/>
              </a:xfrm>
              <a:prstGeom prst="rect">
                <a:avLst/>
              </a:prstGeom>
              <a:solidFill>
                <a:schemeClr val="bg1"/>
              </a:solidFill>
            </p:spPr>
            <p:txBody>
              <a:bodyPr wrap="none" rtlCol="0">
                <a:spAutoFit/>
              </a:bodyPr>
              <a:lstStyle/>
              <a:p>
                <a:pPr defTabSz="685783">
                  <a:defRPr/>
                </a:pPr>
                <a:r>
                  <a:rPr lang="fr-FR" sz="975" dirty="0"/>
                  <a:t>GTT </a:t>
                </a:r>
                <a:r>
                  <a:rPr lang="fr-FR" sz="975" dirty="0" err="1"/>
                  <a:t>weight</a:t>
                </a:r>
                <a:endParaRPr lang="fr-FR" sz="975" dirty="0"/>
              </a:p>
            </p:txBody>
          </p:sp>
          <p:sp>
            <p:nvSpPr>
              <p:cNvPr id="13" name="ZoneTexte 12">
                <a:extLst>
                  <a:ext uri="{FF2B5EF4-FFF2-40B4-BE49-F238E27FC236}">
                    <a16:creationId xmlns:a16="http://schemas.microsoft.com/office/drawing/2014/main" id="{B2078323-6D16-4AF1-A8C4-C797B5D53573}"/>
                  </a:ext>
                </a:extLst>
              </p:cNvPr>
              <p:cNvSpPr txBox="1"/>
              <p:nvPr/>
            </p:nvSpPr>
            <p:spPr>
              <a:xfrm>
                <a:off x="4557665" y="1849335"/>
                <a:ext cx="804066" cy="323165"/>
              </a:xfrm>
              <a:prstGeom prst="rect">
                <a:avLst/>
              </a:prstGeom>
              <a:solidFill>
                <a:schemeClr val="bg1"/>
              </a:solidFill>
            </p:spPr>
            <p:txBody>
              <a:bodyPr wrap="none" rtlCol="0">
                <a:spAutoFit/>
              </a:bodyPr>
              <a:lstStyle/>
              <a:p>
                <a:pPr defTabSz="685783">
                  <a:defRPr/>
                </a:pPr>
                <a:r>
                  <a:rPr lang="fr-FR" sz="975" dirty="0"/>
                  <a:t>Time    </a:t>
                </a:r>
              </a:p>
            </p:txBody>
          </p:sp>
          <p:sp>
            <p:nvSpPr>
              <p:cNvPr id="14" name="ZoneTexte 13">
                <a:extLst>
                  <a:ext uri="{FF2B5EF4-FFF2-40B4-BE49-F238E27FC236}">
                    <a16:creationId xmlns:a16="http://schemas.microsoft.com/office/drawing/2014/main" id="{572904FF-841D-42A3-A184-50760BF5E96E}"/>
                  </a:ext>
                </a:extLst>
              </p:cNvPr>
              <p:cNvSpPr txBox="1"/>
              <p:nvPr/>
            </p:nvSpPr>
            <p:spPr>
              <a:xfrm>
                <a:off x="5391419" y="1840067"/>
                <a:ext cx="1308478" cy="323165"/>
              </a:xfrm>
              <a:prstGeom prst="rect">
                <a:avLst/>
              </a:prstGeom>
              <a:solidFill>
                <a:schemeClr val="bg1"/>
              </a:solidFill>
            </p:spPr>
            <p:txBody>
              <a:bodyPr wrap="none" rtlCol="0">
                <a:spAutoFit/>
              </a:bodyPr>
              <a:lstStyle/>
              <a:p>
                <a:pPr defTabSz="685783">
                  <a:defRPr/>
                </a:pPr>
                <a:r>
                  <a:rPr lang="fr-FR" sz="975" dirty="0"/>
                  <a:t>Glucose mg/dl</a:t>
                </a:r>
              </a:p>
            </p:txBody>
          </p:sp>
          <p:sp>
            <p:nvSpPr>
              <p:cNvPr id="15" name="ZoneTexte 14">
                <a:extLst>
                  <a:ext uri="{FF2B5EF4-FFF2-40B4-BE49-F238E27FC236}">
                    <a16:creationId xmlns:a16="http://schemas.microsoft.com/office/drawing/2014/main" id="{9865156A-D467-485F-99C9-1D73FA891F42}"/>
                  </a:ext>
                </a:extLst>
              </p:cNvPr>
              <p:cNvSpPr txBox="1"/>
              <p:nvPr/>
            </p:nvSpPr>
            <p:spPr>
              <a:xfrm>
                <a:off x="3624396" y="2224480"/>
                <a:ext cx="757045" cy="323165"/>
              </a:xfrm>
              <a:prstGeom prst="rect">
                <a:avLst/>
              </a:prstGeom>
              <a:solidFill>
                <a:schemeClr val="bg1"/>
              </a:solidFill>
            </p:spPr>
            <p:txBody>
              <a:bodyPr wrap="none" rtlCol="0">
                <a:spAutoFit/>
              </a:bodyPr>
              <a:lstStyle/>
              <a:p>
                <a:pPr defTabSz="685783">
                  <a:defRPr/>
                </a:pPr>
                <a:r>
                  <a:rPr lang="fr-FR" sz="975" dirty="0"/>
                  <a:t>24.5    </a:t>
                </a:r>
              </a:p>
            </p:txBody>
          </p:sp>
          <p:sp>
            <p:nvSpPr>
              <p:cNvPr id="16" name="ZoneTexte 15">
                <a:extLst>
                  <a:ext uri="{FF2B5EF4-FFF2-40B4-BE49-F238E27FC236}">
                    <a16:creationId xmlns:a16="http://schemas.microsoft.com/office/drawing/2014/main" id="{A5032506-0E0E-4534-A2AD-2EBF7E287EAB}"/>
                  </a:ext>
                </a:extLst>
              </p:cNvPr>
              <p:cNvSpPr txBox="1"/>
              <p:nvPr/>
            </p:nvSpPr>
            <p:spPr>
              <a:xfrm>
                <a:off x="2505556" y="2209264"/>
                <a:ext cx="707887" cy="323165"/>
              </a:xfrm>
              <a:prstGeom prst="rect">
                <a:avLst/>
              </a:prstGeom>
              <a:solidFill>
                <a:schemeClr val="bg1"/>
              </a:solidFill>
            </p:spPr>
            <p:txBody>
              <a:bodyPr wrap="none" rtlCol="0">
                <a:spAutoFit/>
              </a:bodyPr>
              <a:lstStyle/>
              <a:p>
                <a:pPr defTabSz="685783">
                  <a:defRPr/>
                </a:pPr>
                <a:r>
                  <a:rPr lang="fr-FR" sz="975" dirty="0"/>
                  <a:t>2/9/15</a:t>
                </a:r>
              </a:p>
            </p:txBody>
          </p:sp>
          <p:sp>
            <p:nvSpPr>
              <p:cNvPr id="17" name="ZoneTexte 16">
                <a:extLst>
                  <a:ext uri="{FF2B5EF4-FFF2-40B4-BE49-F238E27FC236}">
                    <a16:creationId xmlns:a16="http://schemas.microsoft.com/office/drawing/2014/main" id="{007EFF48-7921-412A-B52C-2F8964582103}"/>
                  </a:ext>
                </a:extLst>
              </p:cNvPr>
              <p:cNvSpPr txBox="1"/>
              <p:nvPr/>
            </p:nvSpPr>
            <p:spPr>
              <a:xfrm>
                <a:off x="1636018" y="2209264"/>
                <a:ext cx="521939" cy="323165"/>
              </a:xfrm>
              <a:prstGeom prst="rect">
                <a:avLst/>
              </a:prstGeom>
              <a:solidFill>
                <a:schemeClr val="bg1"/>
              </a:solidFill>
            </p:spPr>
            <p:txBody>
              <a:bodyPr wrap="none" rtlCol="0">
                <a:spAutoFit/>
              </a:bodyPr>
              <a:lstStyle/>
              <a:p>
                <a:pPr defTabSz="685783">
                  <a:defRPr/>
                </a:pPr>
                <a:r>
                  <a:rPr lang="fr-FR" sz="975" dirty="0"/>
                  <a:t>321</a:t>
                </a:r>
              </a:p>
            </p:txBody>
          </p:sp>
          <p:sp>
            <p:nvSpPr>
              <p:cNvPr id="18" name="ZoneTexte 17">
                <a:extLst>
                  <a:ext uri="{FF2B5EF4-FFF2-40B4-BE49-F238E27FC236}">
                    <a16:creationId xmlns:a16="http://schemas.microsoft.com/office/drawing/2014/main" id="{EE79B3E2-D0FA-4188-BE69-040521661E2D}"/>
                  </a:ext>
                </a:extLst>
              </p:cNvPr>
              <p:cNvSpPr txBox="1"/>
              <p:nvPr/>
            </p:nvSpPr>
            <p:spPr>
              <a:xfrm>
                <a:off x="1636018" y="4390230"/>
                <a:ext cx="521939" cy="323165"/>
              </a:xfrm>
              <a:prstGeom prst="rect">
                <a:avLst/>
              </a:prstGeom>
              <a:solidFill>
                <a:schemeClr val="bg1"/>
              </a:solidFill>
            </p:spPr>
            <p:txBody>
              <a:bodyPr wrap="none" rtlCol="0">
                <a:spAutoFit/>
              </a:bodyPr>
              <a:lstStyle/>
              <a:p>
                <a:pPr defTabSz="685783">
                  <a:defRPr/>
                </a:pPr>
                <a:r>
                  <a:rPr lang="fr-FR" sz="975" dirty="0"/>
                  <a:t>322</a:t>
                </a:r>
              </a:p>
            </p:txBody>
          </p:sp>
          <p:sp>
            <p:nvSpPr>
              <p:cNvPr id="19" name="ZoneTexte 18">
                <a:extLst>
                  <a:ext uri="{FF2B5EF4-FFF2-40B4-BE49-F238E27FC236}">
                    <a16:creationId xmlns:a16="http://schemas.microsoft.com/office/drawing/2014/main" id="{0D9F7D1F-9186-4C0D-AFCF-DC783E853A4D}"/>
                  </a:ext>
                </a:extLst>
              </p:cNvPr>
              <p:cNvSpPr txBox="1"/>
              <p:nvPr/>
            </p:nvSpPr>
            <p:spPr>
              <a:xfrm>
                <a:off x="2561168" y="4387506"/>
                <a:ext cx="707887" cy="323165"/>
              </a:xfrm>
              <a:prstGeom prst="rect">
                <a:avLst/>
              </a:prstGeom>
              <a:solidFill>
                <a:schemeClr val="bg1"/>
              </a:solidFill>
            </p:spPr>
            <p:txBody>
              <a:bodyPr wrap="none" rtlCol="0">
                <a:spAutoFit/>
              </a:bodyPr>
              <a:lstStyle/>
              <a:p>
                <a:pPr defTabSz="685783">
                  <a:defRPr/>
                </a:pPr>
                <a:r>
                  <a:rPr lang="fr-FR" sz="975" dirty="0"/>
                  <a:t>2/9/15</a:t>
                </a:r>
              </a:p>
            </p:txBody>
          </p:sp>
          <p:sp>
            <p:nvSpPr>
              <p:cNvPr id="20" name="ZoneTexte 19">
                <a:extLst>
                  <a:ext uri="{FF2B5EF4-FFF2-40B4-BE49-F238E27FC236}">
                    <a16:creationId xmlns:a16="http://schemas.microsoft.com/office/drawing/2014/main" id="{A408B735-7E34-4428-B1BF-F64CBF0538BC}"/>
                  </a:ext>
                </a:extLst>
              </p:cNvPr>
              <p:cNvSpPr txBox="1"/>
              <p:nvPr/>
            </p:nvSpPr>
            <p:spPr>
              <a:xfrm>
                <a:off x="3672267" y="4353798"/>
                <a:ext cx="710024" cy="323165"/>
              </a:xfrm>
              <a:prstGeom prst="rect">
                <a:avLst/>
              </a:prstGeom>
              <a:solidFill>
                <a:schemeClr val="bg1"/>
              </a:solidFill>
            </p:spPr>
            <p:txBody>
              <a:bodyPr wrap="none" rtlCol="0">
                <a:spAutoFit/>
              </a:bodyPr>
              <a:lstStyle/>
              <a:p>
                <a:pPr defTabSz="685783">
                  <a:defRPr/>
                </a:pPr>
                <a:r>
                  <a:rPr lang="fr-FR" sz="975" dirty="0"/>
                  <a:t>18.9   </a:t>
                </a:r>
              </a:p>
            </p:txBody>
          </p:sp>
          <p:sp>
            <p:nvSpPr>
              <p:cNvPr id="21" name="ZoneTexte 20">
                <a:extLst>
                  <a:ext uri="{FF2B5EF4-FFF2-40B4-BE49-F238E27FC236}">
                    <a16:creationId xmlns:a16="http://schemas.microsoft.com/office/drawing/2014/main" id="{2359214E-EBFD-496C-B6C8-6AF2D5A93D1D}"/>
                  </a:ext>
                </a:extLst>
              </p:cNvPr>
              <p:cNvSpPr txBox="1"/>
              <p:nvPr/>
            </p:nvSpPr>
            <p:spPr>
              <a:xfrm>
                <a:off x="4594013" y="2209264"/>
                <a:ext cx="667277" cy="323165"/>
              </a:xfrm>
              <a:prstGeom prst="rect">
                <a:avLst/>
              </a:prstGeom>
              <a:solidFill>
                <a:schemeClr val="bg1"/>
              </a:solidFill>
            </p:spPr>
            <p:txBody>
              <a:bodyPr wrap="none" rtlCol="0">
                <a:spAutoFit/>
              </a:bodyPr>
              <a:lstStyle/>
              <a:p>
                <a:pPr algn="ctr" defTabSz="685783">
                  <a:defRPr/>
                </a:pPr>
                <a:r>
                  <a:rPr lang="fr-FR" sz="975" dirty="0"/>
                  <a:t>    0   </a:t>
                </a:r>
              </a:p>
            </p:txBody>
          </p:sp>
          <p:sp>
            <p:nvSpPr>
              <p:cNvPr id="22" name="ZoneTexte 21">
                <a:extLst>
                  <a:ext uri="{FF2B5EF4-FFF2-40B4-BE49-F238E27FC236}">
                    <a16:creationId xmlns:a16="http://schemas.microsoft.com/office/drawing/2014/main" id="{A531737B-67D5-439A-B1DC-9057970D5987}"/>
                  </a:ext>
                </a:extLst>
              </p:cNvPr>
              <p:cNvSpPr txBox="1"/>
              <p:nvPr/>
            </p:nvSpPr>
            <p:spPr>
              <a:xfrm>
                <a:off x="4637452" y="2579152"/>
                <a:ext cx="479192" cy="323165"/>
              </a:xfrm>
              <a:prstGeom prst="rect">
                <a:avLst/>
              </a:prstGeom>
              <a:solidFill>
                <a:schemeClr val="bg1"/>
              </a:solidFill>
            </p:spPr>
            <p:txBody>
              <a:bodyPr wrap="none" rtlCol="0">
                <a:spAutoFit/>
              </a:bodyPr>
              <a:lstStyle/>
              <a:p>
                <a:pPr algn="ctr" defTabSz="685783">
                  <a:defRPr/>
                </a:pPr>
                <a:r>
                  <a:rPr lang="fr-FR" sz="975" dirty="0"/>
                  <a:t>   5</a:t>
                </a:r>
              </a:p>
            </p:txBody>
          </p:sp>
          <p:sp>
            <p:nvSpPr>
              <p:cNvPr id="23" name="ZoneTexte 22">
                <a:extLst>
                  <a:ext uri="{FF2B5EF4-FFF2-40B4-BE49-F238E27FC236}">
                    <a16:creationId xmlns:a16="http://schemas.microsoft.com/office/drawing/2014/main" id="{5946F299-BFAD-448C-B3AB-AD91D5249028}"/>
                  </a:ext>
                </a:extLst>
              </p:cNvPr>
              <p:cNvSpPr txBox="1"/>
              <p:nvPr/>
            </p:nvSpPr>
            <p:spPr>
              <a:xfrm>
                <a:off x="4584915" y="2917686"/>
                <a:ext cx="571096" cy="323165"/>
              </a:xfrm>
              <a:prstGeom prst="rect">
                <a:avLst/>
              </a:prstGeom>
              <a:solidFill>
                <a:schemeClr val="bg1"/>
              </a:solidFill>
            </p:spPr>
            <p:txBody>
              <a:bodyPr wrap="none" rtlCol="0">
                <a:spAutoFit/>
              </a:bodyPr>
              <a:lstStyle/>
              <a:p>
                <a:pPr algn="ctr" defTabSz="685783">
                  <a:defRPr/>
                </a:pPr>
                <a:r>
                  <a:rPr lang="fr-FR" sz="975" dirty="0"/>
                  <a:t>   15</a:t>
                </a:r>
              </a:p>
            </p:txBody>
          </p:sp>
          <p:sp>
            <p:nvSpPr>
              <p:cNvPr id="24" name="ZoneTexte 23">
                <a:extLst>
                  <a:ext uri="{FF2B5EF4-FFF2-40B4-BE49-F238E27FC236}">
                    <a16:creationId xmlns:a16="http://schemas.microsoft.com/office/drawing/2014/main" id="{1E41584B-0FF6-4AAC-B5C0-F70187F6D151}"/>
                  </a:ext>
                </a:extLst>
              </p:cNvPr>
              <p:cNvSpPr txBox="1"/>
              <p:nvPr/>
            </p:nvSpPr>
            <p:spPr>
              <a:xfrm>
                <a:off x="4591499" y="3315230"/>
                <a:ext cx="571096" cy="323165"/>
              </a:xfrm>
              <a:prstGeom prst="rect">
                <a:avLst/>
              </a:prstGeom>
              <a:solidFill>
                <a:schemeClr val="bg1"/>
              </a:solidFill>
            </p:spPr>
            <p:txBody>
              <a:bodyPr wrap="none" rtlCol="0">
                <a:spAutoFit/>
              </a:bodyPr>
              <a:lstStyle/>
              <a:p>
                <a:pPr algn="ctr" defTabSz="685783">
                  <a:defRPr/>
                </a:pPr>
                <a:r>
                  <a:rPr lang="fr-FR" sz="975" dirty="0"/>
                  <a:t>   30</a:t>
                </a:r>
              </a:p>
            </p:txBody>
          </p:sp>
          <p:sp>
            <p:nvSpPr>
              <p:cNvPr id="25" name="ZoneTexte 24">
                <a:extLst>
                  <a:ext uri="{FF2B5EF4-FFF2-40B4-BE49-F238E27FC236}">
                    <a16:creationId xmlns:a16="http://schemas.microsoft.com/office/drawing/2014/main" id="{EE119368-82C6-43E2-87FF-C5CB0CC4A20D}"/>
                  </a:ext>
                </a:extLst>
              </p:cNvPr>
              <p:cNvSpPr txBox="1"/>
              <p:nvPr/>
            </p:nvSpPr>
            <p:spPr>
              <a:xfrm>
                <a:off x="4584915" y="3645718"/>
                <a:ext cx="571096" cy="323165"/>
              </a:xfrm>
              <a:prstGeom prst="rect">
                <a:avLst/>
              </a:prstGeom>
              <a:solidFill>
                <a:schemeClr val="bg1"/>
              </a:solidFill>
            </p:spPr>
            <p:txBody>
              <a:bodyPr wrap="none" rtlCol="0">
                <a:spAutoFit/>
              </a:bodyPr>
              <a:lstStyle/>
              <a:p>
                <a:pPr algn="ctr" defTabSz="685783">
                  <a:defRPr/>
                </a:pPr>
                <a:r>
                  <a:rPr lang="fr-FR" sz="975" dirty="0"/>
                  <a:t>   60</a:t>
                </a:r>
              </a:p>
            </p:txBody>
          </p:sp>
          <p:sp>
            <p:nvSpPr>
              <p:cNvPr id="26" name="ZoneTexte 25">
                <a:extLst>
                  <a:ext uri="{FF2B5EF4-FFF2-40B4-BE49-F238E27FC236}">
                    <a16:creationId xmlns:a16="http://schemas.microsoft.com/office/drawing/2014/main" id="{3E64F145-AC62-4D53-8168-B0903D9520DF}"/>
                  </a:ext>
                </a:extLst>
              </p:cNvPr>
              <p:cNvSpPr txBox="1"/>
              <p:nvPr/>
            </p:nvSpPr>
            <p:spPr>
              <a:xfrm>
                <a:off x="4585719" y="4023654"/>
                <a:ext cx="615981" cy="323165"/>
              </a:xfrm>
              <a:prstGeom prst="rect">
                <a:avLst/>
              </a:prstGeom>
              <a:solidFill>
                <a:schemeClr val="bg1"/>
              </a:solidFill>
            </p:spPr>
            <p:txBody>
              <a:bodyPr wrap="none" rtlCol="0">
                <a:spAutoFit/>
              </a:bodyPr>
              <a:lstStyle/>
              <a:p>
                <a:pPr algn="ctr" defTabSz="685783">
                  <a:defRPr/>
                </a:pPr>
                <a:r>
                  <a:rPr lang="fr-FR" sz="975" dirty="0"/>
                  <a:t>  120</a:t>
                </a:r>
              </a:p>
            </p:txBody>
          </p:sp>
          <p:sp>
            <p:nvSpPr>
              <p:cNvPr id="27" name="ZoneTexte 26">
                <a:extLst>
                  <a:ext uri="{FF2B5EF4-FFF2-40B4-BE49-F238E27FC236}">
                    <a16:creationId xmlns:a16="http://schemas.microsoft.com/office/drawing/2014/main" id="{52656398-E92C-4239-AA4F-B46AE032D24D}"/>
                  </a:ext>
                </a:extLst>
              </p:cNvPr>
              <p:cNvSpPr txBox="1"/>
              <p:nvPr/>
            </p:nvSpPr>
            <p:spPr>
              <a:xfrm>
                <a:off x="4560068" y="4376478"/>
                <a:ext cx="667277" cy="323165"/>
              </a:xfrm>
              <a:prstGeom prst="rect">
                <a:avLst/>
              </a:prstGeom>
              <a:solidFill>
                <a:schemeClr val="bg1"/>
              </a:solidFill>
            </p:spPr>
            <p:txBody>
              <a:bodyPr wrap="none" rtlCol="0">
                <a:spAutoFit/>
              </a:bodyPr>
              <a:lstStyle/>
              <a:p>
                <a:pPr algn="ctr" defTabSz="685783">
                  <a:defRPr/>
                </a:pPr>
                <a:r>
                  <a:rPr lang="fr-FR" sz="975" dirty="0"/>
                  <a:t>    0   </a:t>
                </a:r>
              </a:p>
            </p:txBody>
          </p:sp>
          <p:sp>
            <p:nvSpPr>
              <p:cNvPr id="28" name="ZoneTexte 27">
                <a:extLst>
                  <a:ext uri="{FF2B5EF4-FFF2-40B4-BE49-F238E27FC236}">
                    <a16:creationId xmlns:a16="http://schemas.microsoft.com/office/drawing/2014/main" id="{5CBD6123-589F-45CF-A549-1F2132F5F1E6}"/>
                  </a:ext>
                </a:extLst>
              </p:cNvPr>
              <p:cNvSpPr txBox="1"/>
              <p:nvPr/>
            </p:nvSpPr>
            <p:spPr>
              <a:xfrm>
                <a:off x="5508876" y="2208098"/>
                <a:ext cx="851088" cy="323165"/>
              </a:xfrm>
              <a:prstGeom prst="rect">
                <a:avLst/>
              </a:prstGeom>
              <a:solidFill>
                <a:schemeClr val="bg1"/>
              </a:solidFill>
            </p:spPr>
            <p:txBody>
              <a:bodyPr wrap="none" rtlCol="0">
                <a:spAutoFit/>
              </a:bodyPr>
              <a:lstStyle/>
              <a:p>
                <a:pPr algn="ctr" defTabSz="685783">
                  <a:defRPr/>
                </a:pPr>
                <a:r>
                  <a:rPr lang="fr-FR" sz="975" dirty="0"/>
                  <a:t>   99.2   </a:t>
                </a:r>
              </a:p>
            </p:txBody>
          </p:sp>
          <p:sp>
            <p:nvSpPr>
              <p:cNvPr id="29" name="ZoneTexte 28">
                <a:extLst>
                  <a:ext uri="{FF2B5EF4-FFF2-40B4-BE49-F238E27FC236}">
                    <a16:creationId xmlns:a16="http://schemas.microsoft.com/office/drawing/2014/main" id="{91C3823C-4A5E-409A-9316-57D5E9C896D9}"/>
                  </a:ext>
                </a:extLst>
              </p:cNvPr>
              <p:cNvSpPr txBox="1"/>
              <p:nvPr/>
            </p:nvSpPr>
            <p:spPr>
              <a:xfrm>
                <a:off x="5415761" y="2558238"/>
                <a:ext cx="895973" cy="323165"/>
              </a:xfrm>
              <a:prstGeom prst="rect">
                <a:avLst/>
              </a:prstGeom>
              <a:solidFill>
                <a:schemeClr val="bg1"/>
              </a:solidFill>
            </p:spPr>
            <p:txBody>
              <a:bodyPr wrap="none" rtlCol="0">
                <a:spAutoFit/>
              </a:bodyPr>
              <a:lstStyle/>
              <a:p>
                <a:pPr algn="ctr" defTabSz="685783">
                  <a:defRPr/>
                </a:pPr>
                <a:r>
                  <a:rPr lang="fr-FR" sz="975" dirty="0"/>
                  <a:t>   349.3  </a:t>
                </a:r>
              </a:p>
            </p:txBody>
          </p:sp>
          <p:sp>
            <p:nvSpPr>
              <p:cNvPr id="30" name="ZoneTexte 29">
                <a:extLst>
                  <a:ext uri="{FF2B5EF4-FFF2-40B4-BE49-F238E27FC236}">
                    <a16:creationId xmlns:a16="http://schemas.microsoft.com/office/drawing/2014/main" id="{A4AEB41E-72A0-4AA2-8776-727749410B1D}"/>
                  </a:ext>
                </a:extLst>
              </p:cNvPr>
              <p:cNvSpPr txBox="1"/>
              <p:nvPr/>
            </p:nvSpPr>
            <p:spPr>
              <a:xfrm>
                <a:off x="5485224" y="3293412"/>
                <a:ext cx="757045" cy="323165"/>
              </a:xfrm>
              <a:prstGeom prst="rect">
                <a:avLst/>
              </a:prstGeom>
              <a:solidFill>
                <a:schemeClr val="bg1"/>
              </a:solidFill>
            </p:spPr>
            <p:txBody>
              <a:bodyPr wrap="none" rtlCol="0">
                <a:spAutoFit/>
              </a:bodyPr>
              <a:lstStyle/>
              <a:p>
                <a:pPr algn="ctr" defTabSz="685783">
                  <a:defRPr/>
                </a:pPr>
                <a:r>
                  <a:rPr lang="fr-FR" sz="975" dirty="0"/>
                  <a:t>   312  </a:t>
                </a:r>
              </a:p>
            </p:txBody>
          </p:sp>
          <p:sp>
            <p:nvSpPr>
              <p:cNvPr id="31" name="ZoneTexte 30">
                <a:extLst>
                  <a:ext uri="{FF2B5EF4-FFF2-40B4-BE49-F238E27FC236}">
                    <a16:creationId xmlns:a16="http://schemas.microsoft.com/office/drawing/2014/main" id="{0C1CAE27-E81D-4BDA-BD71-2211A12D8359}"/>
                  </a:ext>
                </a:extLst>
              </p:cNvPr>
              <p:cNvSpPr txBox="1"/>
              <p:nvPr/>
            </p:nvSpPr>
            <p:spPr>
              <a:xfrm>
                <a:off x="5508875" y="3645718"/>
                <a:ext cx="851088" cy="323165"/>
              </a:xfrm>
              <a:prstGeom prst="rect">
                <a:avLst/>
              </a:prstGeom>
              <a:solidFill>
                <a:schemeClr val="bg1"/>
              </a:solidFill>
            </p:spPr>
            <p:txBody>
              <a:bodyPr wrap="none" rtlCol="0">
                <a:spAutoFit/>
              </a:bodyPr>
              <a:lstStyle/>
              <a:p>
                <a:pPr algn="ctr" defTabSz="685783">
                  <a:defRPr/>
                </a:pPr>
                <a:r>
                  <a:rPr lang="fr-FR" sz="975" dirty="0"/>
                  <a:t>   99.9   </a:t>
                </a:r>
              </a:p>
            </p:txBody>
          </p:sp>
          <p:sp>
            <p:nvSpPr>
              <p:cNvPr id="32" name="ZoneTexte 31">
                <a:extLst>
                  <a:ext uri="{FF2B5EF4-FFF2-40B4-BE49-F238E27FC236}">
                    <a16:creationId xmlns:a16="http://schemas.microsoft.com/office/drawing/2014/main" id="{B9BF766B-6C08-4C46-80D1-82165A88E2E7}"/>
                  </a:ext>
                </a:extLst>
              </p:cNvPr>
              <p:cNvSpPr txBox="1"/>
              <p:nvPr/>
            </p:nvSpPr>
            <p:spPr>
              <a:xfrm>
                <a:off x="5445497" y="3995858"/>
                <a:ext cx="895973" cy="323165"/>
              </a:xfrm>
              <a:prstGeom prst="rect">
                <a:avLst/>
              </a:prstGeom>
              <a:solidFill>
                <a:schemeClr val="bg1"/>
              </a:solidFill>
            </p:spPr>
            <p:txBody>
              <a:bodyPr wrap="none" rtlCol="0">
                <a:spAutoFit/>
              </a:bodyPr>
              <a:lstStyle/>
              <a:p>
                <a:pPr algn="ctr" defTabSz="685783">
                  <a:defRPr/>
                </a:pPr>
                <a:r>
                  <a:rPr lang="fr-FR" sz="975" dirty="0"/>
                  <a:t>   217.9  </a:t>
                </a:r>
              </a:p>
            </p:txBody>
          </p:sp>
          <p:sp>
            <p:nvSpPr>
              <p:cNvPr id="33" name="ZoneTexte 32">
                <a:extLst>
                  <a:ext uri="{FF2B5EF4-FFF2-40B4-BE49-F238E27FC236}">
                    <a16:creationId xmlns:a16="http://schemas.microsoft.com/office/drawing/2014/main" id="{4217F502-0637-4D31-9345-08C5BEEA0880}"/>
                  </a:ext>
                </a:extLst>
              </p:cNvPr>
              <p:cNvSpPr txBox="1"/>
              <p:nvPr/>
            </p:nvSpPr>
            <p:spPr>
              <a:xfrm>
                <a:off x="5451989" y="2939098"/>
                <a:ext cx="895973" cy="323165"/>
              </a:xfrm>
              <a:prstGeom prst="rect">
                <a:avLst/>
              </a:prstGeom>
              <a:solidFill>
                <a:schemeClr val="bg1"/>
              </a:solidFill>
            </p:spPr>
            <p:txBody>
              <a:bodyPr wrap="none" rtlCol="0">
                <a:spAutoFit/>
              </a:bodyPr>
              <a:lstStyle/>
              <a:p>
                <a:pPr algn="ctr" defTabSz="685783">
                  <a:defRPr/>
                </a:pPr>
                <a:r>
                  <a:rPr lang="fr-FR" sz="975" dirty="0"/>
                  <a:t>   286.1  </a:t>
                </a:r>
              </a:p>
            </p:txBody>
          </p:sp>
          <p:sp>
            <p:nvSpPr>
              <p:cNvPr id="34" name="ZoneTexte 33">
                <a:extLst>
                  <a:ext uri="{FF2B5EF4-FFF2-40B4-BE49-F238E27FC236}">
                    <a16:creationId xmlns:a16="http://schemas.microsoft.com/office/drawing/2014/main" id="{0C0E470A-6DFF-41B6-ADEC-C53722CA60CA}"/>
                  </a:ext>
                </a:extLst>
              </p:cNvPr>
              <p:cNvSpPr txBox="1"/>
              <p:nvPr/>
            </p:nvSpPr>
            <p:spPr>
              <a:xfrm>
                <a:off x="5462393" y="4345999"/>
                <a:ext cx="895973" cy="323165"/>
              </a:xfrm>
              <a:prstGeom prst="rect">
                <a:avLst/>
              </a:prstGeom>
              <a:solidFill>
                <a:schemeClr val="bg1"/>
              </a:solidFill>
            </p:spPr>
            <p:txBody>
              <a:bodyPr wrap="none" rtlCol="0">
                <a:spAutoFit/>
              </a:bodyPr>
              <a:lstStyle/>
              <a:p>
                <a:pPr algn="ctr" defTabSz="685783">
                  <a:defRPr/>
                </a:pPr>
                <a:r>
                  <a:rPr lang="fr-FR" sz="975" dirty="0"/>
                  <a:t>   185.8  </a:t>
                </a:r>
              </a:p>
            </p:txBody>
          </p:sp>
        </p:grpSp>
      </p:grpSp>
    </p:spTree>
    <p:extLst>
      <p:ext uri="{BB962C8B-B14F-4D97-AF65-F5344CB8AC3E}">
        <p14:creationId xmlns:p14="http://schemas.microsoft.com/office/powerpoint/2010/main" val="37786518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1" name="Rectangle 10">
            <a:extLst>
              <a:ext uri="{FF2B5EF4-FFF2-40B4-BE49-F238E27FC236}">
                <a16:creationId xmlns:a16="http://schemas.microsoft.com/office/drawing/2014/main" id="{6C1C3259-7E96-4F0C-9D88-A3BF2133EA20}"/>
              </a:ext>
            </a:extLst>
          </p:cNvPr>
          <p:cNvSpPr/>
          <p:nvPr/>
        </p:nvSpPr>
        <p:spPr>
          <a:xfrm>
            <a:off x="360000" y="900000"/>
            <a:ext cx="5067844" cy="430887"/>
          </a:xfrm>
          <a:prstGeom prst="rect">
            <a:avLst/>
          </a:prstGeom>
        </p:spPr>
        <p:txBody>
          <a:bodyPr wrap="square">
            <a:spAutoFit/>
          </a:bodyPr>
          <a:lstStyle/>
          <a:p>
            <a:pPr marL="257168" indent="-257168" defTabSz="685783">
              <a:spcBef>
                <a:spcPts val="450"/>
              </a:spcBef>
              <a:buClr>
                <a:srgbClr val="F7436E"/>
              </a:buClr>
              <a:buFont typeface="Wingdings" panose="05000000000000000000" pitchFamily="2" charset="2"/>
              <a:buChar char="Ø"/>
              <a:defRPr/>
            </a:pPr>
            <a:r>
              <a:rPr lang="fr-FR" sz="2200" dirty="0">
                <a:solidFill>
                  <a:srgbClr val="0066FF"/>
                </a:solidFill>
              </a:rPr>
              <a:t>Expliquez vos tableaux</a:t>
            </a:r>
          </a:p>
        </p:txBody>
      </p:sp>
      <p:pic>
        <p:nvPicPr>
          <p:cNvPr id="2" name="Image 1">
            <a:extLst>
              <a:ext uri="{FF2B5EF4-FFF2-40B4-BE49-F238E27FC236}">
                <a16:creationId xmlns:a16="http://schemas.microsoft.com/office/drawing/2014/main" id="{EC7B4B91-7D6D-4C94-A896-EF45797FD69F}"/>
              </a:ext>
            </a:extLst>
          </p:cNvPr>
          <p:cNvPicPr>
            <a:picLocks noChangeAspect="1"/>
          </p:cNvPicPr>
          <p:nvPr/>
        </p:nvPicPr>
        <p:blipFill>
          <a:blip r:embed="rId3"/>
          <a:stretch>
            <a:fillRect/>
          </a:stretch>
        </p:blipFill>
        <p:spPr>
          <a:xfrm>
            <a:off x="5452477" y="43002"/>
            <a:ext cx="1371719" cy="1371719"/>
          </a:xfrm>
          <a:prstGeom prst="rect">
            <a:avLst/>
          </a:prstGeom>
        </p:spPr>
      </p:pic>
      <p:sp>
        <p:nvSpPr>
          <p:cNvPr id="45" name="Google Shape;105;p8">
            <a:extLst>
              <a:ext uri="{FF2B5EF4-FFF2-40B4-BE49-F238E27FC236}">
                <a16:creationId xmlns:a16="http://schemas.microsoft.com/office/drawing/2014/main" id="{1287BA04-0572-46CB-BB98-FD69F840272D}"/>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Expliquer les fichiers de données</a:t>
            </a:r>
            <a:endParaRPr kumimoji="0" lang="fr-FR" sz="2800" b="1" i="0" u="none" strike="noStrike" kern="0" cap="none" spc="0" normalizeH="0" baseline="0" noProof="0" dirty="0">
              <a:ln>
                <a:noFill/>
              </a:ln>
              <a:solidFill>
                <a:prstClr val="black"/>
              </a:solidFill>
              <a:effectLst/>
              <a:uLnTx/>
              <a:uFillTx/>
              <a:latin typeface="Oswald"/>
              <a:sym typeface="Oswald"/>
            </a:endParaRPr>
          </a:p>
        </p:txBody>
      </p:sp>
      <p:grpSp>
        <p:nvGrpSpPr>
          <p:cNvPr id="46" name="Groupe 45">
            <a:extLst>
              <a:ext uri="{FF2B5EF4-FFF2-40B4-BE49-F238E27FC236}">
                <a16:creationId xmlns:a16="http://schemas.microsoft.com/office/drawing/2014/main" id="{D177E86C-F360-49B4-92A9-3232CB3DD0D8}"/>
              </a:ext>
            </a:extLst>
          </p:cNvPr>
          <p:cNvGrpSpPr/>
          <p:nvPr/>
        </p:nvGrpSpPr>
        <p:grpSpPr>
          <a:xfrm>
            <a:off x="431111" y="1417885"/>
            <a:ext cx="5067844" cy="2676486"/>
            <a:chOff x="574815" y="1399765"/>
            <a:chExt cx="6125083" cy="3346994"/>
          </a:xfrm>
        </p:grpSpPr>
        <p:pic>
          <p:nvPicPr>
            <p:cNvPr id="47" name="Image 46">
              <a:extLst>
                <a:ext uri="{FF2B5EF4-FFF2-40B4-BE49-F238E27FC236}">
                  <a16:creationId xmlns:a16="http://schemas.microsoft.com/office/drawing/2014/main" id="{2C70527D-559A-42B5-9B5D-BBAE53EAA3C3}"/>
                </a:ext>
              </a:extLst>
            </p:cNvPr>
            <p:cNvPicPr>
              <a:picLocks noChangeAspect="1"/>
            </p:cNvPicPr>
            <p:nvPr/>
          </p:nvPicPr>
          <p:blipFill>
            <a:blip r:embed="rId4"/>
            <a:stretch>
              <a:fillRect/>
            </a:stretch>
          </p:blipFill>
          <p:spPr>
            <a:xfrm>
              <a:off x="574815" y="1399765"/>
              <a:ext cx="5980694" cy="3346994"/>
            </a:xfrm>
            <a:prstGeom prst="rect">
              <a:avLst/>
            </a:prstGeom>
          </p:spPr>
        </p:pic>
        <p:grpSp>
          <p:nvGrpSpPr>
            <p:cNvPr id="48" name="Groupe 47">
              <a:extLst>
                <a:ext uri="{FF2B5EF4-FFF2-40B4-BE49-F238E27FC236}">
                  <a16:creationId xmlns:a16="http://schemas.microsoft.com/office/drawing/2014/main" id="{B5FE3D92-3787-495A-9B86-424759C0BA7B}"/>
                </a:ext>
              </a:extLst>
            </p:cNvPr>
            <p:cNvGrpSpPr/>
            <p:nvPr/>
          </p:nvGrpSpPr>
          <p:grpSpPr>
            <a:xfrm>
              <a:off x="1636018" y="1840067"/>
              <a:ext cx="5063880" cy="2873329"/>
              <a:chOff x="1636018" y="1840067"/>
              <a:chExt cx="5063880" cy="2873329"/>
            </a:xfrm>
          </p:grpSpPr>
          <p:sp>
            <p:nvSpPr>
              <p:cNvPr id="49" name="ZoneTexte 48">
                <a:extLst>
                  <a:ext uri="{FF2B5EF4-FFF2-40B4-BE49-F238E27FC236}">
                    <a16:creationId xmlns:a16="http://schemas.microsoft.com/office/drawing/2014/main" id="{6555540B-7511-4E61-A3CD-8F71C2C8C7CB}"/>
                  </a:ext>
                </a:extLst>
              </p:cNvPr>
              <p:cNvSpPr txBox="1"/>
              <p:nvPr/>
            </p:nvSpPr>
            <p:spPr>
              <a:xfrm>
                <a:off x="2416097" y="1841642"/>
                <a:ext cx="1002839" cy="338555"/>
              </a:xfrm>
              <a:prstGeom prst="rect">
                <a:avLst/>
              </a:prstGeom>
              <a:solidFill>
                <a:schemeClr val="bg1"/>
              </a:solidFill>
            </p:spPr>
            <p:txBody>
              <a:bodyPr wrap="none" rtlCol="0">
                <a:spAutoFit/>
              </a:bodyPr>
              <a:lstStyle/>
              <a:p>
                <a:pPr defTabSz="685800">
                  <a:defRPr/>
                </a:pPr>
                <a:r>
                  <a:rPr lang="fr-FR" sz="1050" dirty="0"/>
                  <a:t>GTT date</a:t>
                </a:r>
              </a:p>
            </p:txBody>
          </p:sp>
          <p:sp>
            <p:nvSpPr>
              <p:cNvPr id="50" name="ZoneTexte 49">
                <a:extLst>
                  <a:ext uri="{FF2B5EF4-FFF2-40B4-BE49-F238E27FC236}">
                    <a16:creationId xmlns:a16="http://schemas.microsoft.com/office/drawing/2014/main" id="{3BBA24EF-D9CF-490B-9E43-CE7E2A8BD48C}"/>
                  </a:ext>
                </a:extLst>
              </p:cNvPr>
              <p:cNvSpPr txBox="1"/>
              <p:nvPr/>
            </p:nvSpPr>
            <p:spPr>
              <a:xfrm>
                <a:off x="3448066" y="1840854"/>
                <a:ext cx="1107569" cy="323165"/>
              </a:xfrm>
              <a:prstGeom prst="rect">
                <a:avLst/>
              </a:prstGeom>
              <a:solidFill>
                <a:schemeClr val="bg1"/>
              </a:solidFill>
            </p:spPr>
            <p:txBody>
              <a:bodyPr wrap="none" rtlCol="0">
                <a:spAutoFit/>
              </a:bodyPr>
              <a:lstStyle/>
              <a:p>
                <a:pPr defTabSz="685800">
                  <a:defRPr/>
                </a:pPr>
                <a:r>
                  <a:rPr lang="fr-FR" sz="975" dirty="0"/>
                  <a:t>GTT </a:t>
                </a:r>
                <a:r>
                  <a:rPr lang="fr-FR" sz="975" dirty="0" err="1"/>
                  <a:t>weight</a:t>
                </a:r>
                <a:endParaRPr lang="fr-FR" sz="975" dirty="0"/>
              </a:p>
            </p:txBody>
          </p:sp>
          <p:sp>
            <p:nvSpPr>
              <p:cNvPr id="51" name="ZoneTexte 50">
                <a:extLst>
                  <a:ext uri="{FF2B5EF4-FFF2-40B4-BE49-F238E27FC236}">
                    <a16:creationId xmlns:a16="http://schemas.microsoft.com/office/drawing/2014/main" id="{BC50FF19-F5DA-418D-9510-D2C7658C7697}"/>
                  </a:ext>
                </a:extLst>
              </p:cNvPr>
              <p:cNvSpPr txBox="1"/>
              <p:nvPr/>
            </p:nvSpPr>
            <p:spPr>
              <a:xfrm>
                <a:off x="4557665" y="1849335"/>
                <a:ext cx="804067" cy="323165"/>
              </a:xfrm>
              <a:prstGeom prst="rect">
                <a:avLst/>
              </a:prstGeom>
              <a:solidFill>
                <a:schemeClr val="bg1"/>
              </a:solidFill>
            </p:spPr>
            <p:txBody>
              <a:bodyPr wrap="none" rtlCol="0">
                <a:spAutoFit/>
              </a:bodyPr>
              <a:lstStyle/>
              <a:p>
                <a:pPr defTabSz="685800">
                  <a:defRPr/>
                </a:pPr>
                <a:r>
                  <a:rPr lang="fr-FR" sz="975" dirty="0"/>
                  <a:t>Time    </a:t>
                </a:r>
              </a:p>
            </p:txBody>
          </p:sp>
          <p:sp>
            <p:nvSpPr>
              <p:cNvPr id="52" name="ZoneTexte 51">
                <a:extLst>
                  <a:ext uri="{FF2B5EF4-FFF2-40B4-BE49-F238E27FC236}">
                    <a16:creationId xmlns:a16="http://schemas.microsoft.com/office/drawing/2014/main" id="{8534166A-143F-4EFA-8B64-B04335BCC920}"/>
                  </a:ext>
                </a:extLst>
              </p:cNvPr>
              <p:cNvSpPr txBox="1"/>
              <p:nvPr/>
            </p:nvSpPr>
            <p:spPr>
              <a:xfrm>
                <a:off x="5391419" y="1840067"/>
                <a:ext cx="1308479" cy="323165"/>
              </a:xfrm>
              <a:prstGeom prst="rect">
                <a:avLst/>
              </a:prstGeom>
              <a:solidFill>
                <a:schemeClr val="bg1"/>
              </a:solidFill>
            </p:spPr>
            <p:txBody>
              <a:bodyPr wrap="none" rtlCol="0">
                <a:spAutoFit/>
              </a:bodyPr>
              <a:lstStyle/>
              <a:p>
                <a:pPr defTabSz="685800">
                  <a:defRPr/>
                </a:pPr>
                <a:r>
                  <a:rPr lang="fr-FR" sz="975" dirty="0"/>
                  <a:t>Glucose mg/dl</a:t>
                </a:r>
              </a:p>
            </p:txBody>
          </p:sp>
          <p:sp>
            <p:nvSpPr>
              <p:cNvPr id="53" name="ZoneTexte 52">
                <a:extLst>
                  <a:ext uri="{FF2B5EF4-FFF2-40B4-BE49-F238E27FC236}">
                    <a16:creationId xmlns:a16="http://schemas.microsoft.com/office/drawing/2014/main" id="{0EC9B11D-B4D4-4648-A6E8-4DFBDA3CE088}"/>
                  </a:ext>
                </a:extLst>
              </p:cNvPr>
              <p:cNvSpPr txBox="1"/>
              <p:nvPr/>
            </p:nvSpPr>
            <p:spPr>
              <a:xfrm>
                <a:off x="3624396" y="2224480"/>
                <a:ext cx="757045" cy="323165"/>
              </a:xfrm>
              <a:prstGeom prst="rect">
                <a:avLst/>
              </a:prstGeom>
              <a:solidFill>
                <a:schemeClr val="bg1"/>
              </a:solidFill>
            </p:spPr>
            <p:txBody>
              <a:bodyPr wrap="none" rtlCol="0">
                <a:spAutoFit/>
              </a:bodyPr>
              <a:lstStyle/>
              <a:p>
                <a:pPr defTabSz="685800">
                  <a:defRPr/>
                </a:pPr>
                <a:r>
                  <a:rPr lang="fr-FR" sz="975" dirty="0"/>
                  <a:t>24.5    </a:t>
                </a:r>
              </a:p>
            </p:txBody>
          </p:sp>
          <p:sp>
            <p:nvSpPr>
              <p:cNvPr id="54" name="ZoneTexte 53">
                <a:extLst>
                  <a:ext uri="{FF2B5EF4-FFF2-40B4-BE49-F238E27FC236}">
                    <a16:creationId xmlns:a16="http://schemas.microsoft.com/office/drawing/2014/main" id="{715747EA-8FDB-4190-95AD-42570AFC0F20}"/>
                  </a:ext>
                </a:extLst>
              </p:cNvPr>
              <p:cNvSpPr txBox="1"/>
              <p:nvPr/>
            </p:nvSpPr>
            <p:spPr>
              <a:xfrm>
                <a:off x="2505556" y="2209264"/>
                <a:ext cx="707886" cy="323165"/>
              </a:xfrm>
              <a:prstGeom prst="rect">
                <a:avLst/>
              </a:prstGeom>
              <a:solidFill>
                <a:schemeClr val="bg1"/>
              </a:solidFill>
            </p:spPr>
            <p:txBody>
              <a:bodyPr wrap="none" rtlCol="0">
                <a:spAutoFit/>
              </a:bodyPr>
              <a:lstStyle/>
              <a:p>
                <a:pPr defTabSz="685800">
                  <a:defRPr/>
                </a:pPr>
                <a:r>
                  <a:rPr lang="fr-FR" sz="975" dirty="0"/>
                  <a:t>2/9/15</a:t>
                </a:r>
              </a:p>
            </p:txBody>
          </p:sp>
          <p:sp>
            <p:nvSpPr>
              <p:cNvPr id="55" name="ZoneTexte 54">
                <a:extLst>
                  <a:ext uri="{FF2B5EF4-FFF2-40B4-BE49-F238E27FC236}">
                    <a16:creationId xmlns:a16="http://schemas.microsoft.com/office/drawing/2014/main" id="{C15DEBC1-0BA1-4C7A-8002-5CB93CC238F6}"/>
                  </a:ext>
                </a:extLst>
              </p:cNvPr>
              <p:cNvSpPr txBox="1"/>
              <p:nvPr/>
            </p:nvSpPr>
            <p:spPr>
              <a:xfrm>
                <a:off x="1636018" y="2209264"/>
                <a:ext cx="521939" cy="323165"/>
              </a:xfrm>
              <a:prstGeom prst="rect">
                <a:avLst/>
              </a:prstGeom>
              <a:solidFill>
                <a:schemeClr val="bg1"/>
              </a:solidFill>
            </p:spPr>
            <p:txBody>
              <a:bodyPr wrap="none" rtlCol="0">
                <a:spAutoFit/>
              </a:bodyPr>
              <a:lstStyle/>
              <a:p>
                <a:pPr defTabSz="685800">
                  <a:defRPr/>
                </a:pPr>
                <a:r>
                  <a:rPr lang="fr-FR" sz="975" dirty="0"/>
                  <a:t>321</a:t>
                </a:r>
              </a:p>
            </p:txBody>
          </p:sp>
          <p:sp>
            <p:nvSpPr>
              <p:cNvPr id="56" name="ZoneTexte 55">
                <a:extLst>
                  <a:ext uri="{FF2B5EF4-FFF2-40B4-BE49-F238E27FC236}">
                    <a16:creationId xmlns:a16="http://schemas.microsoft.com/office/drawing/2014/main" id="{44288F89-4813-4C49-B9C5-F2EEED7B0F15}"/>
                  </a:ext>
                </a:extLst>
              </p:cNvPr>
              <p:cNvSpPr txBox="1"/>
              <p:nvPr/>
            </p:nvSpPr>
            <p:spPr>
              <a:xfrm>
                <a:off x="1636018" y="4390231"/>
                <a:ext cx="521939" cy="323165"/>
              </a:xfrm>
              <a:prstGeom prst="rect">
                <a:avLst/>
              </a:prstGeom>
              <a:solidFill>
                <a:schemeClr val="bg1"/>
              </a:solidFill>
            </p:spPr>
            <p:txBody>
              <a:bodyPr wrap="none" rtlCol="0">
                <a:spAutoFit/>
              </a:bodyPr>
              <a:lstStyle/>
              <a:p>
                <a:pPr defTabSz="685800">
                  <a:defRPr/>
                </a:pPr>
                <a:r>
                  <a:rPr lang="fr-FR" sz="975" dirty="0"/>
                  <a:t>322</a:t>
                </a:r>
              </a:p>
            </p:txBody>
          </p:sp>
          <p:sp>
            <p:nvSpPr>
              <p:cNvPr id="57" name="ZoneTexte 56">
                <a:extLst>
                  <a:ext uri="{FF2B5EF4-FFF2-40B4-BE49-F238E27FC236}">
                    <a16:creationId xmlns:a16="http://schemas.microsoft.com/office/drawing/2014/main" id="{1D2B0DCC-2659-4146-A2AD-3033BDBD747F}"/>
                  </a:ext>
                </a:extLst>
              </p:cNvPr>
              <p:cNvSpPr txBox="1"/>
              <p:nvPr/>
            </p:nvSpPr>
            <p:spPr>
              <a:xfrm>
                <a:off x="2561168" y="4387505"/>
                <a:ext cx="707886" cy="323165"/>
              </a:xfrm>
              <a:prstGeom prst="rect">
                <a:avLst/>
              </a:prstGeom>
              <a:solidFill>
                <a:schemeClr val="bg1"/>
              </a:solidFill>
            </p:spPr>
            <p:txBody>
              <a:bodyPr wrap="none" rtlCol="0">
                <a:spAutoFit/>
              </a:bodyPr>
              <a:lstStyle/>
              <a:p>
                <a:pPr defTabSz="685800">
                  <a:defRPr/>
                </a:pPr>
                <a:r>
                  <a:rPr lang="fr-FR" sz="975" dirty="0"/>
                  <a:t>2/9/15</a:t>
                </a:r>
              </a:p>
            </p:txBody>
          </p:sp>
          <p:sp>
            <p:nvSpPr>
              <p:cNvPr id="58" name="ZoneTexte 57">
                <a:extLst>
                  <a:ext uri="{FF2B5EF4-FFF2-40B4-BE49-F238E27FC236}">
                    <a16:creationId xmlns:a16="http://schemas.microsoft.com/office/drawing/2014/main" id="{4AD2ED2E-0DFF-4504-891D-E5136373C195}"/>
                  </a:ext>
                </a:extLst>
              </p:cNvPr>
              <p:cNvSpPr txBox="1"/>
              <p:nvPr/>
            </p:nvSpPr>
            <p:spPr>
              <a:xfrm>
                <a:off x="3672267" y="4353796"/>
                <a:ext cx="710024" cy="323165"/>
              </a:xfrm>
              <a:prstGeom prst="rect">
                <a:avLst/>
              </a:prstGeom>
              <a:solidFill>
                <a:schemeClr val="bg1"/>
              </a:solidFill>
            </p:spPr>
            <p:txBody>
              <a:bodyPr wrap="none" rtlCol="0">
                <a:spAutoFit/>
              </a:bodyPr>
              <a:lstStyle/>
              <a:p>
                <a:pPr defTabSz="685800">
                  <a:defRPr/>
                </a:pPr>
                <a:r>
                  <a:rPr lang="fr-FR" sz="975" dirty="0"/>
                  <a:t>18.9   </a:t>
                </a:r>
              </a:p>
            </p:txBody>
          </p:sp>
          <p:sp>
            <p:nvSpPr>
              <p:cNvPr id="59" name="ZoneTexte 58">
                <a:extLst>
                  <a:ext uri="{FF2B5EF4-FFF2-40B4-BE49-F238E27FC236}">
                    <a16:creationId xmlns:a16="http://schemas.microsoft.com/office/drawing/2014/main" id="{BAD3C143-ED9C-4D54-9CEF-E336A8FC6358}"/>
                  </a:ext>
                </a:extLst>
              </p:cNvPr>
              <p:cNvSpPr txBox="1"/>
              <p:nvPr/>
            </p:nvSpPr>
            <p:spPr>
              <a:xfrm>
                <a:off x="4594013" y="2209264"/>
                <a:ext cx="667277" cy="323165"/>
              </a:xfrm>
              <a:prstGeom prst="rect">
                <a:avLst/>
              </a:prstGeom>
              <a:solidFill>
                <a:schemeClr val="bg1"/>
              </a:solidFill>
            </p:spPr>
            <p:txBody>
              <a:bodyPr wrap="none" rtlCol="0">
                <a:spAutoFit/>
              </a:bodyPr>
              <a:lstStyle/>
              <a:p>
                <a:pPr algn="ctr" defTabSz="685800">
                  <a:defRPr/>
                </a:pPr>
                <a:r>
                  <a:rPr lang="fr-FR" sz="975" dirty="0"/>
                  <a:t>    0   </a:t>
                </a:r>
              </a:p>
            </p:txBody>
          </p:sp>
          <p:sp>
            <p:nvSpPr>
              <p:cNvPr id="60" name="ZoneTexte 59">
                <a:extLst>
                  <a:ext uri="{FF2B5EF4-FFF2-40B4-BE49-F238E27FC236}">
                    <a16:creationId xmlns:a16="http://schemas.microsoft.com/office/drawing/2014/main" id="{86039549-E829-432B-8D8C-60CDD2C4204C}"/>
                  </a:ext>
                </a:extLst>
              </p:cNvPr>
              <p:cNvSpPr txBox="1"/>
              <p:nvPr/>
            </p:nvSpPr>
            <p:spPr>
              <a:xfrm>
                <a:off x="4637452" y="2579152"/>
                <a:ext cx="479192" cy="323165"/>
              </a:xfrm>
              <a:prstGeom prst="rect">
                <a:avLst/>
              </a:prstGeom>
              <a:solidFill>
                <a:schemeClr val="bg1"/>
              </a:solidFill>
            </p:spPr>
            <p:txBody>
              <a:bodyPr wrap="none" rtlCol="0">
                <a:spAutoFit/>
              </a:bodyPr>
              <a:lstStyle/>
              <a:p>
                <a:pPr algn="ctr" defTabSz="685800">
                  <a:defRPr/>
                </a:pPr>
                <a:r>
                  <a:rPr lang="fr-FR" sz="975" dirty="0"/>
                  <a:t>   5</a:t>
                </a:r>
              </a:p>
            </p:txBody>
          </p:sp>
          <p:sp>
            <p:nvSpPr>
              <p:cNvPr id="61" name="ZoneTexte 60">
                <a:extLst>
                  <a:ext uri="{FF2B5EF4-FFF2-40B4-BE49-F238E27FC236}">
                    <a16:creationId xmlns:a16="http://schemas.microsoft.com/office/drawing/2014/main" id="{500C6B51-CA73-4BBE-AEA6-4F1324F59041}"/>
                  </a:ext>
                </a:extLst>
              </p:cNvPr>
              <p:cNvSpPr txBox="1"/>
              <p:nvPr/>
            </p:nvSpPr>
            <p:spPr>
              <a:xfrm>
                <a:off x="4584916" y="2917686"/>
                <a:ext cx="571096" cy="323165"/>
              </a:xfrm>
              <a:prstGeom prst="rect">
                <a:avLst/>
              </a:prstGeom>
              <a:solidFill>
                <a:schemeClr val="bg1"/>
              </a:solidFill>
            </p:spPr>
            <p:txBody>
              <a:bodyPr wrap="none" rtlCol="0">
                <a:spAutoFit/>
              </a:bodyPr>
              <a:lstStyle/>
              <a:p>
                <a:pPr algn="ctr" defTabSz="685800">
                  <a:defRPr/>
                </a:pPr>
                <a:r>
                  <a:rPr lang="fr-FR" sz="975" dirty="0"/>
                  <a:t>   15</a:t>
                </a:r>
              </a:p>
            </p:txBody>
          </p:sp>
          <p:sp>
            <p:nvSpPr>
              <p:cNvPr id="62" name="ZoneTexte 61">
                <a:extLst>
                  <a:ext uri="{FF2B5EF4-FFF2-40B4-BE49-F238E27FC236}">
                    <a16:creationId xmlns:a16="http://schemas.microsoft.com/office/drawing/2014/main" id="{C5C4C8F9-FECE-483B-A321-C83C5D257144}"/>
                  </a:ext>
                </a:extLst>
              </p:cNvPr>
              <p:cNvSpPr txBox="1"/>
              <p:nvPr/>
            </p:nvSpPr>
            <p:spPr>
              <a:xfrm>
                <a:off x="4591500" y="3315229"/>
                <a:ext cx="571096" cy="323165"/>
              </a:xfrm>
              <a:prstGeom prst="rect">
                <a:avLst/>
              </a:prstGeom>
              <a:solidFill>
                <a:schemeClr val="bg1"/>
              </a:solidFill>
            </p:spPr>
            <p:txBody>
              <a:bodyPr wrap="none" rtlCol="0">
                <a:spAutoFit/>
              </a:bodyPr>
              <a:lstStyle/>
              <a:p>
                <a:pPr algn="ctr" defTabSz="685800">
                  <a:defRPr/>
                </a:pPr>
                <a:r>
                  <a:rPr lang="fr-FR" sz="975" dirty="0"/>
                  <a:t>   30</a:t>
                </a:r>
              </a:p>
            </p:txBody>
          </p:sp>
          <p:sp>
            <p:nvSpPr>
              <p:cNvPr id="63" name="ZoneTexte 62">
                <a:extLst>
                  <a:ext uri="{FF2B5EF4-FFF2-40B4-BE49-F238E27FC236}">
                    <a16:creationId xmlns:a16="http://schemas.microsoft.com/office/drawing/2014/main" id="{3828F337-F6FF-4DA7-B9D7-A1683FC744BA}"/>
                  </a:ext>
                </a:extLst>
              </p:cNvPr>
              <p:cNvSpPr txBox="1"/>
              <p:nvPr/>
            </p:nvSpPr>
            <p:spPr>
              <a:xfrm>
                <a:off x="4584916" y="3645717"/>
                <a:ext cx="571096" cy="323165"/>
              </a:xfrm>
              <a:prstGeom prst="rect">
                <a:avLst/>
              </a:prstGeom>
              <a:solidFill>
                <a:schemeClr val="bg1"/>
              </a:solidFill>
            </p:spPr>
            <p:txBody>
              <a:bodyPr wrap="none" rtlCol="0">
                <a:spAutoFit/>
              </a:bodyPr>
              <a:lstStyle/>
              <a:p>
                <a:pPr algn="ctr" defTabSz="685800">
                  <a:defRPr/>
                </a:pPr>
                <a:r>
                  <a:rPr lang="fr-FR" sz="975" dirty="0"/>
                  <a:t>   60</a:t>
                </a:r>
              </a:p>
            </p:txBody>
          </p:sp>
          <p:sp>
            <p:nvSpPr>
              <p:cNvPr id="64" name="ZoneTexte 63">
                <a:extLst>
                  <a:ext uri="{FF2B5EF4-FFF2-40B4-BE49-F238E27FC236}">
                    <a16:creationId xmlns:a16="http://schemas.microsoft.com/office/drawing/2014/main" id="{66C4C79B-F543-4B4E-8825-82DE762852DA}"/>
                  </a:ext>
                </a:extLst>
              </p:cNvPr>
              <p:cNvSpPr txBox="1"/>
              <p:nvPr/>
            </p:nvSpPr>
            <p:spPr>
              <a:xfrm>
                <a:off x="4585717" y="4023652"/>
                <a:ext cx="615981" cy="323165"/>
              </a:xfrm>
              <a:prstGeom prst="rect">
                <a:avLst/>
              </a:prstGeom>
              <a:solidFill>
                <a:schemeClr val="bg1"/>
              </a:solidFill>
            </p:spPr>
            <p:txBody>
              <a:bodyPr wrap="none" rtlCol="0">
                <a:spAutoFit/>
              </a:bodyPr>
              <a:lstStyle/>
              <a:p>
                <a:pPr algn="ctr" defTabSz="685800">
                  <a:defRPr/>
                </a:pPr>
                <a:r>
                  <a:rPr lang="fr-FR" sz="975" dirty="0"/>
                  <a:t>  120</a:t>
                </a:r>
              </a:p>
            </p:txBody>
          </p:sp>
          <p:sp>
            <p:nvSpPr>
              <p:cNvPr id="65" name="ZoneTexte 64">
                <a:extLst>
                  <a:ext uri="{FF2B5EF4-FFF2-40B4-BE49-F238E27FC236}">
                    <a16:creationId xmlns:a16="http://schemas.microsoft.com/office/drawing/2014/main" id="{53A2C414-FFD4-4F4D-9AC2-38CFC12943BC}"/>
                  </a:ext>
                </a:extLst>
              </p:cNvPr>
              <p:cNvSpPr txBox="1"/>
              <p:nvPr/>
            </p:nvSpPr>
            <p:spPr>
              <a:xfrm>
                <a:off x="4560068" y="4376477"/>
                <a:ext cx="667277" cy="323165"/>
              </a:xfrm>
              <a:prstGeom prst="rect">
                <a:avLst/>
              </a:prstGeom>
              <a:solidFill>
                <a:schemeClr val="bg1"/>
              </a:solidFill>
            </p:spPr>
            <p:txBody>
              <a:bodyPr wrap="none" rtlCol="0">
                <a:spAutoFit/>
              </a:bodyPr>
              <a:lstStyle/>
              <a:p>
                <a:pPr algn="ctr" defTabSz="685800">
                  <a:defRPr/>
                </a:pPr>
                <a:r>
                  <a:rPr lang="fr-FR" sz="975" dirty="0"/>
                  <a:t>    0   </a:t>
                </a:r>
              </a:p>
            </p:txBody>
          </p:sp>
          <p:sp>
            <p:nvSpPr>
              <p:cNvPr id="66" name="ZoneTexte 65">
                <a:extLst>
                  <a:ext uri="{FF2B5EF4-FFF2-40B4-BE49-F238E27FC236}">
                    <a16:creationId xmlns:a16="http://schemas.microsoft.com/office/drawing/2014/main" id="{A08AD218-7513-429F-91E6-7EF3FAF3A360}"/>
                  </a:ext>
                </a:extLst>
              </p:cNvPr>
              <p:cNvSpPr txBox="1"/>
              <p:nvPr/>
            </p:nvSpPr>
            <p:spPr>
              <a:xfrm>
                <a:off x="5508876" y="2208098"/>
                <a:ext cx="851088" cy="323165"/>
              </a:xfrm>
              <a:prstGeom prst="rect">
                <a:avLst/>
              </a:prstGeom>
              <a:solidFill>
                <a:schemeClr val="bg1"/>
              </a:solidFill>
            </p:spPr>
            <p:txBody>
              <a:bodyPr wrap="none" rtlCol="0">
                <a:spAutoFit/>
              </a:bodyPr>
              <a:lstStyle/>
              <a:p>
                <a:pPr algn="ctr" defTabSz="685800">
                  <a:defRPr/>
                </a:pPr>
                <a:r>
                  <a:rPr lang="fr-FR" sz="975" dirty="0"/>
                  <a:t>   99.2   </a:t>
                </a:r>
              </a:p>
            </p:txBody>
          </p:sp>
          <p:sp>
            <p:nvSpPr>
              <p:cNvPr id="67" name="ZoneTexte 66">
                <a:extLst>
                  <a:ext uri="{FF2B5EF4-FFF2-40B4-BE49-F238E27FC236}">
                    <a16:creationId xmlns:a16="http://schemas.microsoft.com/office/drawing/2014/main" id="{5FD9F15F-511E-47AF-8F56-F4ACE4C1F0E3}"/>
                  </a:ext>
                </a:extLst>
              </p:cNvPr>
              <p:cNvSpPr txBox="1"/>
              <p:nvPr/>
            </p:nvSpPr>
            <p:spPr>
              <a:xfrm>
                <a:off x="5415761" y="2558238"/>
                <a:ext cx="895973" cy="323165"/>
              </a:xfrm>
              <a:prstGeom prst="rect">
                <a:avLst/>
              </a:prstGeom>
              <a:solidFill>
                <a:schemeClr val="bg1"/>
              </a:solidFill>
            </p:spPr>
            <p:txBody>
              <a:bodyPr wrap="none" rtlCol="0">
                <a:spAutoFit/>
              </a:bodyPr>
              <a:lstStyle/>
              <a:p>
                <a:pPr algn="ctr" defTabSz="685800">
                  <a:defRPr/>
                </a:pPr>
                <a:r>
                  <a:rPr lang="fr-FR" sz="975" dirty="0"/>
                  <a:t>   349.3  </a:t>
                </a:r>
              </a:p>
            </p:txBody>
          </p:sp>
          <p:sp>
            <p:nvSpPr>
              <p:cNvPr id="68" name="ZoneTexte 67">
                <a:extLst>
                  <a:ext uri="{FF2B5EF4-FFF2-40B4-BE49-F238E27FC236}">
                    <a16:creationId xmlns:a16="http://schemas.microsoft.com/office/drawing/2014/main" id="{7D1EC33C-927B-44F9-BCB9-CFAD790DBE9D}"/>
                  </a:ext>
                </a:extLst>
              </p:cNvPr>
              <p:cNvSpPr txBox="1"/>
              <p:nvPr/>
            </p:nvSpPr>
            <p:spPr>
              <a:xfrm>
                <a:off x="5485225" y="3293413"/>
                <a:ext cx="757045" cy="323165"/>
              </a:xfrm>
              <a:prstGeom prst="rect">
                <a:avLst/>
              </a:prstGeom>
              <a:solidFill>
                <a:schemeClr val="bg1"/>
              </a:solidFill>
            </p:spPr>
            <p:txBody>
              <a:bodyPr wrap="none" rtlCol="0">
                <a:spAutoFit/>
              </a:bodyPr>
              <a:lstStyle/>
              <a:p>
                <a:pPr algn="ctr" defTabSz="685800">
                  <a:defRPr/>
                </a:pPr>
                <a:r>
                  <a:rPr lang="fr-FR" sz="975" dirty="0"/>
                  <a:t>   312  </a:t>
                </a:r>
              </a:p>
            </p:txBody>
          </p:sp>
          <p:sp>
            <p:nvSpPr>
              <p:cNvPr id="69" name="ZoneTexte 68">
                <a:extLst>
                  <a:ext uri="{FF2B5EF4-FFF2-40B4-BE49-F238E27FC236}">
                    <a16:creationId xmlns:a16="http://schemas.microsoft.com/office/drawing/2014/main" id="{1C6B78DC-39F2-4A7B-940E-8F465E49FB37}"/>
                  </a:ext>
                </a:extLst>
              </p:cNvPr>
              <p:cNvSpPr txBox="1"/>
              <p:nvPr/>
            </p:nvSpPr>
            <p:spPr>
              <a:xfrm>
                <a:off x="5508874" y="3645717"/>
                <a:ext cx="851088" cy="323165"/>
              </a:xfrm>
              <a:prstGeom prst="rect">
                <a:avLst/>
              </a:prstGeom>
              <a:solidFill>
                <a:schemeClr val="bg1"/>
              </a:solidFill>
            </p:spPr>
            <p:txBody>
              <a:bodyPr wrap="none" rtlCol="0">
                <a:spAutoFit/>
              </a:bodyPr>
              <a:lstStyle/>
              <a:p>
                <a:pPr algn="ctr" defTabSz="685800">
                  <a:defRPr/>
                </a:pPr>
                <a:r>
                  <a:rPr lang="fr-FR" sz="975" dirty="0"/>
                  <a:t>   99.9   </a:t>
                </a:r>
              </a:p>
            </p:txBody>
          </p:sp>
          <p:sp>
            <p:nvSpPr>
              <p:cNvPr id="70" name="ZoneTexte 69">
                <a:extLst>
                  <a:ext uri="{FF2B5EF4-FFF2-40B4-BE49-F238E27FC236}">
                    <a16:creationId xmlns:a16="http://schemas.microsoft.com/office/drawing/2014/main" id="{9917E070-B2CE-44A0-8C0F-81293925DDC0}"/>
                  </a:ext>
                </a:extLst>
              </p:cNvPr>
              <p:cNvSpPr txBox="1"/>
              <p:nvPr/>
            </p:nvSpPr>
            <p:spPr>
              <a:xfrm>
                <a:off x="5445498" y="3995857"/>
                <a:ext cx="895973" cy="323165"/>
              </a:xfrm>
              <a:prstGeom prst="rect">
                <a:avLst/>
              </a:prstGeom>
              <a:solidFill>
                <a:schemeClr val="bg1"/>
              </a:solidFill>
            </p:spPr>
            <p:txBody>
              <a:bodyPr wrap="none" rtlCol="0">
                <a:spAutoFit/>
              </a:bodyPr>
              <a:lstStyle/>
              <a:p>
                <a:pPr algn="ctr" defTabSz="685800">
                  <a:defRPr/>
                </a:pPr>
                <a:r>
                  <a:rPr lang="fr-FR" sz="975" dirty="0"/>
                  <a:t>   217.9  </a:t>
                </a:r>
              </a:p>
            </p:txBody>
          </p:sp>
          <p:sp>
            <p:nvSpPr>
              <p:cNvPr id="71" name="ZoneTexte 70">
                <a:extLst>
                  <a:ext uri="{FF2B5EF4-FFF2-40B4-BE49-F238E27FC236}">
                    <a16:creationId xmlns:a16="http://schemas.microsoft.com/office/drawing/2014/main" id="{BE55A775-6D84-42DF-AB16-E261847FAE17}"/>
                  </a:ext>
                </a:extLst>
              </p:cNvPr>
              <p:cNvSpPr txBox="1"/>
              <p:nvPr/>
            </p:nvSpPr>
            <p:spPr>
              <a:xfrm>
                <a:off x="5451990" y="2939098"/>
                <a:ext cx="895973" cy="323165"/>
              </a:xfrm>
              <a:prstGeom prst="rect">
                <a:avLst/>
              </a:prstGeom>
              <a:solidFill>
                <a:schemeClr val="bg1"/>
              </a:solidFill>
            </p:spPr>
            <p:txBody>
              <a:bodyPr wrap="none" rtlCol="0">
                <a:spAutoFit/>
              </a:bodyPr>
              <a:lstStyle/>
              <a:p>
                <a:pPr algn="ctr" defTabSz="685800">
                  <a:defRPr/>
                </a:pPr>
                <a:r>
                  <a:rPr lang="fr-FR" sz="975" dirty="0"/>
                  <a:t>   286.1  </a:t>
                </a:r>
              </a:p>
            </p:txBody>
          </p:sp>
          <p:sp>
            <p:nvSpPr>
              <p:cNvPr id="72" name="ZoneTexte 71">
                <a:extLst>
                  <a:ext uri="{FF2B5EF4-FFF2-40B4-BE49-F238E27FC236}">
                    <a16:creationId xmlns:a16="http://schemas.microsoft.com/office/drawing/2014/main" id="{B7857739-ACA9-41A1-B2FD-A78C154D9645}"/>
                  </a:ext>
                </a:extLst>
              </p:cNvPr>
              <p:cNvSpPr txBox="1"/>
              <p:nvPr/>
            </p:nvSpPr>
            <p:spPr>
              <a:xfrm>
                <a:off x="5462394" y="4345999"/>
                <a:ext cx="895973" cy="323165"/>
              </a:xfrm>
              <a:prstGeom prst="rect">
                <a:avLst/>
              </a:prstGeom>
              <a:solidFill>
                <a:schemeClr val="bg1"/>
              </a:solidFill>
            </p:spPr>
            <p:txBody>
              <a:bodyPr wrap="none" rtlCol="0">
                <a:spAutoFit/>
              </a:bodyPr>
              <a:lstStyle/>
              <a:p>
                <a:pPr algn="ctr" defTabSz="685800">
                  <a:defRPr/>
                </a:pPr>
                <a:r>
                  <a:rPr lang="fr-FR" sz="975" dirty="0"/>
                  <a:t>   185.8  </a:t>
                </a:r>
              </a:p>
            </p:txBody>
          </p:sp>
        </p:grpSp>
      </p:grpSp>
      <p:grpSp>
        <p:nvGrpSpPr>
          <p:cNvPr id="73" name="Groupe 72">
            <a:extLst>
              <a:ext uri="{FF2B5EF4-FFF2-40B4-BE49-F238E27FC236}">
                <a16:creationId xmlns:a16="http://schemas.microsoft.com/office/drawing/2014/main" id="{B53D08BB-915F-4E49-833D-8117916222C1}"/>
              </a:ext>
            </a:extLst>
          </p:cNvPr>
          <p:cNvGrpSpPr/>
          <p:nvPr/>
        </p:nvGrpSpPr>
        <p:grpSpPr>
          <a:xfrm>
            <a:off x="1263169" y="1389941"/>
            <a:ext cx="2978289" cy="2746096"/>
            <a:chOff x="2225604" y="1318141"/>
            <a:chExt cx="3599612" cy="3434042"/>
          </a:xfrm>
        </p:grpSpPr>
        <p:sp>
          <p:nvSpPr>
            <p:cNvPr id="74" name="Ellipse 73">
              <a:extLst>
                <a:ext uri="{FF2B5EF4-FFF2-40B4-BE49-F238E27FC236}">
                  <a16:creationId xmlns:a16="http://schemas.microsoft.com/office/drawing/2014/main" id="{37DE1525-CC08-4D3E-836C-5AA4B10A506B}"/>
                </a:ext>
              </a:extLst>
            </p:cNvPr>
            <p:cNvSpPr/>
            <p:nvPr/>
          </p:nvSpPr>
          <p:spPr>
            <a:xfrm>
              <a:off x="2225604" y="1318141"/>
              <a:ext cx="636999" cy="611481"/>
            </a:xfrm>
            <a:prstGeom prst="ellipse">
              <a:avLst/>
            </a:prstGeom>
            <a:noFill/>
            <a:ln w="38100">
              <a:solidFill>
                <a:srgbClr val="FF157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fr-FR" sz="1050">
                <a:solidFill>
                  <a:srgbClr val="FFFFFF"/>
                </a:solidFill>
                <a:latin typeface="Arial"/>
              </a:endParaRPr>
            </a:p>
          </p:txBody>
        </p:sp>
        <p:sp>
          <p:nvSpPr>
            <p:cNvPr id="75" name="Ellipse 74">
              <a:extLst>
                <a:ext uri="{FF2B5EF4-FFF2-40B4-BE49-F238E27FC236}">
                  <a16:creationId xmlns:a16="http://schemas.microsoft.com/office/drawing/2014/main" id="{2A1EC39D-1757-439C-AC87-7A5D8800659C}"/>
                </a:ext>
              </a:extLst>
            </p:cNvPr>
            <p:cNvSpPr/>
            <p:nvPr/>
          </p:nvSpPr>
          <p:spPr>
            <a:xfrm>
              <a:off x="3030386" y="1708448"/>
              <a:ext cx="970573" cy="503739"/>
            </a:xfrm>
            <a:prstGeom prst="ellipse">
              <a:avLst/>
            </a:prstGeom>
            <a:noFill/>
            <a:ln w="38100">
              <a:solidFill>
                <a:srgbClr val="FF157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fr-FR" sz="1050">
                <a:solidFill>
                  <a:srgbClr val="FFFFFF"/>
                </a:solidFill>
                <a:latin typeface="Arial"/>
              </a:endParaRPr>
            </a:p>
          </p:txBody>
        </p:sp>
        <p:sp>
          <p:nvSpPr>
            <p:cNvPr id="76" name="Ellipse 75">
              <a:extLst>
                <a:ext uri="{FF2B5EF4-FFF2-40B4-BE49-F238E27FC236}">
                  <a16:creationId xmlns:a16="http://schemas.microsoft.com/office/drawing/2014/main" id="{0A919BCD-9A58-4015-8C54-B892F2A2A872}"/>
                </a:ext>
              </a:extLst>
            </p:cNvPr>
            <p:cNvSpPr/>
            <p:nvPr/>
          </p:nvSpPr>
          <p:spPr>
            <a:xfrm>
              <a:off x="5188217" y="1697661"/>
              <a:ext cx="636999" cy="503739"/>
            </a:xfrm>
            <a:prstGeom prst="ellipse">
              <a:avLst/>
            </a:prstGeom>
            <a:noFill/>
            <a:ln w="38100">
              <a:solidFill>
                <a:srgbClr val="FF157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fr-FR" sz="1050">
                <a:solidFill>
                  <a:srgbClr val="FFFFFF"/>
                </a:solidFill>
                <a:latin typeface="Arial"/>
              </a:endParaRPr>
            </a:p>
          </p:txBody>
        </p:sp>
        <p:sp>
          <p:nvSpPr>
            <p:cNvPr id="77" name="Ellipse 76">
              <a:extLst>
                <a:ext uri="{FF2B5EF4-FFF2-40B4-BE49-F238E27FC236}">
                  <a16:creationId xmlns:a16="http://schemas.microsoft.com/office/drawing/2014/main" id="{24AFD940-47B0-4EA2-A7E9-D2D1FB27C188}"/>
                </a:ext>
              </a:extLst>
            </p:cNvPr>
            <p:cNvSpPr/>
            <p:nvPr/>
          </p:nvSpPr>
          <p:spPr>
            <a:xfrm>
              <a:off x="3114046" y="4140702"/>
              <a:ext cx="814489" cy="611481"/>
            </a:xfrm>
            <a:prstGeom prst="ellipse">
              <a:avLst/>
            </a:prstGeom>
            <a:noFill/>
            <a:ln w="38100">
              <a:solidFill>
                <a:srgbClr val="FF157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fr-FR" sz="1050">
                <a:solidFill>
                  <a:srgbClr val="FFFFFF"/>
                </a:solidFill>
                <a:latin typeface="Arial"/>
              </a:endParaRPr>
            </a:p>
          </p:txBody>
        </p:sp>
      </p:grpSp>
      <p:sp>
        <p:nvSpPr>
          <p:cNvPr id="39" name="Rectangle 38">
            <a:extLst>
              <a:ext uri="{FF2B5EF4-FFF2-40B4-BE49-F238E27FC236}">
                <a16:creationId xmlns:a16="http://schemas.microsoft.com/office/drawing/2014/main" id="{13577F39-F44B-4010-AABB-666CD40CE7FA}"/>
              </a:ext>
            </a:extLst>
          </p:cNvPr>
          <p:cNvSpPr/>
          <p:nvPr/>
        </p:nvSpPr>
        <p:spPr>
          <a:xfrm>
            <a:off x="2878814" y="3551382"/>
            <a:ext cx="3945382" cy="1471172"/>
          </a:xfrm>
          <a:prstGeom prst="rect">
            <a:avLst/>
          </a:prstGeom>
          <a:solidFill>
            <a:schemeClr val="bg1">
              <a:lumMod val="85000"/>
            </a:schemeClr>
          </a:solidFill>
        </p:spPr>
        <p:txBody>
          <a:bodyPr wrap="square">
            <a:spAutoFit/>
          </a:bodyPr>
          <a:lstStyle/>
          <a:p>
            <a:pPr lvl="1">
              <a:spcBef>
                <a:spcPct val="20000"/>
              </a:spcBef>
              <a:buClr>
                <a:srgbClr val="E2007A"/>
              </a:buClr>
              <a:defRPr/>
            </a:pPr>
            <a:r>
              <a:rPr lang="fr-FR" sz="1600" dirty="0">
                <a:solidFill>
                  <a:srgbClr val="FF0000"/>
                </a:solidFill>
              </a:rPr>
              <a:t>Signification des lignes et des colonnes ?  abréviations ?</a:t>
            </a:r>
          </a:p>
          <a:p>
            <a:pPr lvl="1">
              <a:spcBef>
                <a:spcPct val="20000"/>
              </a:spcBef>
              <a:buClr>
                <a:srgbClr val="E2007A"/>
              </a:buClr>
              <a:defRPr/>
            </a:pPr>
            <a:r>
              <a:rPr lang="fr-FR" sz="1600" dirty="0">
                <a:solidFill>
                  <a:srgbClr val="FF0000"/>
                </a:solidFill>
              </a:rPr>
              <a:t>Date: JJ/MM/AA ? MM/JJ/AA ?</a:t>
            </a:r>
          </a:p>
          <a:p>
            <a:pPr lvl="1">
              <a:spcBef>
                <a:spcPct val="20000"/>
              </a:spcBef>
              <a:buClr>
                <a:srgbClr val="E2007A"/>
              </a:buClr>
              <a:defRPr/>
            </a:pPr>
            <a:r>
              <a:rPr lang="fr-FR" sz="1600" dirty="0">
                <a:solidFill>
                  <a:srgbClr val="FF0000"/>
                </a:solidFill>
              </a:rPr>
              <a:t>Unités de mesure : Temps et Poids</a:t>
            </a:r>
          </a:p>
          <a:p>
            <a:pPr lvl="1">
              <a:spcBef>
                <a:spcPct val="20000"/>
              </a:spcBef>
              <a:buClr>
                <a:srgbClr val="E2007A"/>
              </a:buClr>
              <a:defRPr/>
            </a:pPr>
            <a:r>
              <a:rPr lang="fr-FR" sz="1600" dirty="0">
                <a:solidFill>
                  <a:srgbClr val="FF0000"/>
                </a:solidFill>
              </a:rPr>
              <a:t>Pourquoi certaines cases sont vides ?</a:t>
            </a:r>
          </a:p>
        </p:txBody>
      </p:sp>
    </p:spTree>
    <p:extLst>
      <p:ext uri="{BB962C8B-B14F-4D97-AF65-F5344CB8AC3E}">
        <p14:creationId xmlns:p14="http://schemas.microsoft.com/office/powerpoint/2010/main" val="9747603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22" name="Rectangle 21">
            <a:extLst>
              <a:ext uri="{FF2B5EF4-FFF2-40B4-BE49-F238E27FC236}">
                <a16:creationId xmlns:a16="http://schemas.microsoft.com/office/drawing/2014/main" id="{7D9ACECA-641D-4A7D-AE73-57D703E54245}"/>
              </a:ext>
            </a:extLst>
          </p:cNvPr>
          <p:cNvSpPr/>
          <p:nvPr/>
        </p:nvSpPr>
        <p:spPr>
          <a:xfrm>
            <a:off x="360000" y="900000"/>
            <a:ext cx="6433320" cy="1415772"/>
          </a:xfrm>
          <a:prstGeom prst="rect">
            <a:avLst/>
          </a:prstGeom>
        </p:spPr>
        <p:txBody>
          <a:bodyPr wrap="square">
            <a:spAutoFit/>
          </a:bodyPr>
          <a:lstStyle/>
          <a:p>
            <a:pPr marL="257168" indent="-257168" defTabSz="685783">
              <a:spcBef>
                <a:spcPts val="450"/>
              </a:spcBef>
              <a:buClr>
                <a:srgbClr val="F7436E"/>
              </a:buClr>
              <a:buFont typeface="Wingdings" panose="05000000000000000000" pitchFamily="2" charset="2"/>
              <a:buChar char="Ø"/>
              <a:defRPr/>
            </a:pPr>
            <a:r>
              <a:rPr lang="fr-FR" sz="2200" dirty="0">
                <a:solidFill>
                  <a:srgbClr val="0066FF"/>
                </a:solidFill>
              </a:rPr>
              <a:t>Les Data papers sont tous évalués sur:</a:t>
            </a:r>
          </a:p>
          <a:p>
            <a:pPr marL="201613" indent="157163" defTabSz="342892">
              <a:spcBef>
                <a:spcPts val="600"/>
              </a:spcBef>
              <a:buClr>
                <a:srgbClr val="E2007A"/>
              </a:buClr>
              <a:buFont typeface="Arial" panose="020B0604020202020204" pitchFamily="34" charset="0"/>
              <a:buChar char="•"/>
              <a:defRPr/>
            </a:pPr>
            <a:r>
              <a:rPr lang="fr-FR" sz="1800" dirty="0">
                <a:solidFill>
                  <a:prstClr val="black"/>
                </a:solidFill>
                <a:latin typeface="+mn-lt"/>
                <a:sym typeface="Oswald"/>
              </a:rPr>
              <a:t>Originalité et valeur des données</a:t>
            </a:r>
          </a:p>
          <a:p>
            <a:pPr marL="202401" indent="126203" defTabSz="342892">
              <a:spcBef>
                <a:spcPts val="600"/>
              </a:spcBef>
              <a:buClr>
                <a:srgbClr val="E2007A"/>
              </a:buClr>
              <a:buFont typeface="Arial" panose="020B0604020202020204" pitchFamily="34" charset="0"/>
              <a:buChar char="•"/>
              <a:defRPr/>
            </a:pPr>
            <a:r>
              <a:rPr lang="fr-FR" sz="1800" dirty="0">
                <a:solidFill>
                  <a:prstClr val="black"/>
                </a:solidFill>
                <a:latin typeface="+mn-lt"/>
              </a:rPr>
              <a:t>Intérêt des données dans la discipline et pour des 															recherches futures</a:t>
            </a:r>
          </a:p>
        </p:txBody>
      </p:sp>
      <p:pic>
        <p:nvPicPr>
          <p:cNvPr id="20" name="Image 19">
            <a:extLst>
              <a:ext uri="{FF2B5EF4-FFF2-40B4-BE49-F238E27FC236}">
                <a16:creationId xmlns:a16="http://schemas.microsoft.com/office/drawing/2014/main" id="{5E0FB292-497F-422A-8E92-411B50FCEDEE}"/>
              </a:ext>
            </a:extLst>
          </p:cNvPr>
          <p:cNvPicPr>
            <a:picLocks noChangeAspect="1"/>
          </p:cNvPicPr>
          <p:nvPr/>
        </p:nvPicPr>
        <p:blipFill>
          <a:blip r:embed="rId3"/>
          <a:stretch>
            <a:fillRect/>
          </a:stretch>
        </p:blipFill>
        <p:spPr>
          <a:xfrm>
            <a:off x="5877880" y="36837"/>
            <a:ext cx="915440" cy="691742"/>
          </a:xfrm>
          <a:prstGeom prst="rect">
            <a:avLst/>
          </a:prstGeom>
        </p:spPr>
      </p:pic>
      <p:sp>
        <p:nvSpPr>
          <p:cNvPr id="9" name="ZoneTexte 8">
            <a:extLst>
              <a:ext uri="{FF2B5EF4-FFF2-40B4-BE49-F238E27FC236}">
                <a16:creationId xmlns:a16="http://schemas.microsoft.com/office/drawing/2014/main" id="{035A3F85-16F0-4BCD-887A-C9C916CA2608}"/>
              </a:ext>
            </a:extLst>
          </p:cNvPr>
          <p:cNvSpPr txBox="1"/>
          <p:nvPr/>
        </p:nvSpPr>
        <p:spPr>
          <a:xfrm>
            <a:off x="364383" y="2304410"/>
            <a:ext cx="6366617" cy="1354217"/>
          </a:xfrm>
          <a:prstGeom prst="rect">
            <a:avLst/>
          </a:prstGeom>
          <a:noFill/>
        </p:spPr>
        <p:txBody>
          <a:bodyPr wrap="square" rtlCol="0">
            <a:spAutoFit/>
          </a:bodyPr>
          <a:lstStyle/>
          <a:p>
            <a:pPr marL="202401" indent="126203" defTabSz="342892">
              <a:spcBef>
                <a:spcPts val="600"/>
              </a:spcBef>
              <a:buClr>
                <a:srgbClr val="E2007A"/>
              </a:buClr>
              <a:buFont typeface="Arial" panose="020B0604020202020204" pitchFamily="34" charset="0"/>
              <a:buChar char="•"/>
              <a:defRPr/>
            </a:pPr>
            <a:r>
              <a:rPr lang="fr-FR" sz="1800" dirty="0">
                <a:solidFill>
                  <a:prstClr val="black"/>
                </a:solidFill>
                <a:latin typeface="+mn-lt"/>
              </a:rPr>
              <a:t>Rigueur de la méthode, Qualité et fiabilité des données  </a:t>
            </a:r>
          </a:p>
          <a:p>
            <a:pPr marL="202401" indent="126203" defTabSz="342892">
              <a:spcBef>
                <a:spcPts val="600"/>
              </a:spcBef>
              <a:buClr>
                <a:srgbClr val="E2007A"/>
              </a:buClr>
              <a:buFont typeface="Arial" panose="020B0604020202020204" pitchFamily="34" charset="0"/>
              <a:buChar char="•"/>
              <a:defRPr/>
            </a:pPr>
            <a:r>
              <a:rPr lang="fr-FR" sz="1800" dirty="0">
                <a:solidFill>
                  <a:prstClr val="black"/>
                </a:solidFill>
                <a:latin typeface="+mn-lt"/>
              </a:rPr>
              <a:t>Adéquation avec les pratiques courantes de la discipline</a:t>
            </a:r>
          </a:p>
          <a:p>
            <a:pPr marL="202401" indent="126203" defTabSz="342892">
              <a:spcBef>
                <a:spcPts val="600"/>
              </a:spcBef>
              <a:buClr>
                <a:srgbClr val="E2007A"/>
              </a:buClr>
              <a:buFont typeface="Arial" panose="020B0604020202020204" pitchFamily="34" charset="0"/>
              <a:buChar char="•"/>
              <a:defRPr/>
            </a:pPr>
            <a:r>
              <a:rPr lang="fr-FR" sz="1800" dirty="0">
                <a:solidFill>
                  <a:prstClr val="black"/>
                </a:solidFill>
                <a:latin typeface="+mn-lt"/>
              </a:rPr>
              <a:t>Description suffisante pour permettre à d’autres de 	comprendre, interpréter et réutiliser les données </a:t>
            </a:r>
          </a:p>
        </p:txBody>
      </p:sp>
      <p:sp>
        <p:nvSpPr>
          <p:cNvPr id="14" name="ZoneTexte 13">
            <a:extLst>
              <a:ext uri="{FF2B5EF4-FFF2-40B4-BE49-F238E27FC236}">
                <a16:creationId xmlns:a16="http://schemas.microsoft.com/office/drawing/2014/main" id="{8E7480C8-55DE-48B5-B465-B0B4B5AB6EF6}"/>
              </a:ext>
            </a:extLst>
          </p:cNvPr>
          <p:cNvSpPr txBox="1"/>
          <p:nvPr/>
        </p:nvSpPr>
        <p:spPr>
          <a:xfrm>
            <a:off x="240962" y="3699299"/>
            <a:ext cx="6135120" cy="772006"/>
          </a:xfrm>
          <a:prstGeom prst="rect">
            <a:avLst/>
          </a:prstGeom>
          <a:solidFill>
            <a:schemeClr val="bg1"/>
          </a:solidFill>
        </p:spPr>
        <p:txBody>
          <a:bodyPr wrap="square" rtlCol="0">
            <a:spAutoFit/>
          </a:bodyPr>
          <a:lstStyle/>
          <a:p>
            <a:pPr marL="257168" indent="-257168" defTabSz="685783">
              <a:spcBef>
                <a:spcPts val="450"/>
              </a:spcBef>
              <a:buClr>
                <a:srgbClr val="F7436E"/>
              </a:buClr>
              <a:buFont typeface="Wingdings" panose="05000000000000000000" pitchFamily="2" charset="2"/>
              <a:buChar char="Ø"/>
              <a:defRPr/>
            </a:pPr>
            <a:r>
              <a:rPr lang="fr-FR" sz="2200" dirty="0">
                <a:solidFill>
                  <a:srgbClr val="0066FF"/>
                </a:solidFill>
              </a:rPr>
              <a:t>Contrôle de l’accès aux données </a:t>
            </a:r>
          </a:p>
          <a:p>
            <a:pPr defTabSz="685783">
              <a:spcBef>
                <a:spcPts val="450"/>
              </a:spcBef>
              <a:buClr>
                <a:srgbClr val="E2007A"/>
              </a:buClr>
              <a:tabLst>
                <a:tab pos="402421" algn="l"/>
              </a:tabLst>
              <a:defRPr/>
            </a:pPr>
            <a:r>
              <a:rPr lang="fr-FR" sz="1650" b="1" dirty="0">
                <a:solidFill>
                  <a:srgbClr val="0070C0"/>
                </a:solidFill>
              </a:rPr>
              <a:t>		</a:t>
            </a:r>
            <a:r>
              <a:rPr lang="fr-FR" sz="1800" dirty="0">
                <a:solidFill>
                  <a:prstClr val="black"/>
                </a:solidFill>
                <a:latin typeface="+mn-lt"/>
              </a:rPr>
              <a:t>dès la soumission pour certaines revues !!	</a:t>
            </a:r>
          </a:p>
        </p:txBody>
      </p:sp>
      <p:sp>
        <p:nvSpPr>
          <p:cNvPr id="7" name="Google Shape;105;p8">
            <a:extLst>
              <a:ext uri="{FF2B5EF4-FFF2-40B4-BE49-F238E27FC236}">
                <a16:creationId xmlns:a16="http://schemas.microsoft.com/office/drawing/2014/main" id="{E6D04F4E-3F30-4AAC-B4ED-FDDA77900A7B}"/>
              </a:ext>
            </a:extLst>
          </p:cNvPr>
          <p:cNvSpPr txBox="1">
            <a:spLocks/>
          </p:cNvSpPr>
          <p:nvPr/>
        </p:nvSpPr>
        <p:spPr>
          <a:xfrm>
            <a:off x="168166" y="44161"/>
            <a:ext cx="6649553"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Critères d’évaluation (</a:t>
            </a:r>
            <a:r>
              <a:rPr lang="fr-FR" i="1" dirty="0" err="1">
                <a:solidFill>
                  <a:prstClr val="black"/>
                </a:solidFill>
              </a:rPr>
              <a:t>peer-reviewing</a:t>
            </a:r>
            <a:r>
              <a:rPr lang="fr-FR" dirty="0">
                <a:solidFill>
                  <a:prstClr val="black"/>
                </a:solidFill>
              </a:rPr>
              <a:t>)</a:t>
            </a:r>
            <a:endParaRPr kumimoji="0" lang="fr-FR" sz="2800" b="1" i="1" u="none" strike="noStrike" kern="0" cap="none" spc="0" normalizeH="0" baseline="0" noProof="0" dirty="0">
              <a:ln>
                <a:noFill/>
              </a:ln>
              <a:solidFill>
                <a:prstClr val="black"/>
              </a:solidFill>
              <a:effectLst/>
              <a:uLnTx/>
              <a:uFillTx/>
              <a:latin typeface="Oswald"/>
              <a:sym typeface="Oswald"/>
            </a:endParaRPr>
          </a:p>
        </p:txBody>
      </p:sp>
    </p:spTree>
    <p:extLst>
      <p:ext uri="{BB962C8B-B14F-4D97-AF65-F5344CB8AC3E}">
        <p14:creationId xmlns:p14="http://schemas.microsoft.com/office/powerpoint/2010/main" val="319193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7" name="Rectangle 16">
            <a:extLst>
              <a:ext uri="{FF2B5EF4-FFF2-40B4-BE49-F238E27FC236}">
                <a16:creationId xmlns:a16="http://schemas.microsoft.com/office/drawing/2014/main" id="{ABC592F2-F5B2-4CE6-97F4-14F312EE9432}"/>
              </a:ext>
            </a:extLst>
          </p:cNvPr>
          <p:cNvSpPr/>
          <p:nvPr/>
        </p:nvSpPr>
        <p:spPr>
          <a:xfrm>
            <a:off x="359999" y="900000"/>
            <a:ext cx="6498001" cy="1061829"/>
          </a:xfrm>
          <a:prstGeom prst="rect">
            <a:avLst/>
          </a:prstGeom>
        </p:spPr>
        <p:txBody>
          <a:bodyPr wrap="square">
            <a:spAutoFit/>
          </a:bodyPr>
          <a:lstStyle/>
          <a:p>
            <a:pPr marL="257168" indent="-257168" defTabSz="685783">
              <a:spcBef>
                <a:spcPts val="450"/>
              </a:spcBef>
              <a:buClr>
                <a:srgbClr val="F7436E"/>
              </a:buClr>
              <a:buFont typeface="Wingdings" panose="05000000000000000000" pitchFamily="2" charset="2"/>
              <a:buChar char="Ø"/>
              <a:defRPr/>
            </a:pPr>
            <a:r>
              <a:rPr lang="fr-FR" sz="2200" dirty="0">
                <a:solidFill>
                  <a:srgbClr val="0066FF"/>
                </a:solidFill>
              </a:rPr>
              <a:t>1ère étape : choix de la revue et de l’entrepôt   </a:t>
            </a:r>
          </a:p>
          <a:p>
            <a:pPr marL="350036" lvl="1" defTabSz="342892">
              <a:spcBef>
                <a:spcPts val="300"/>
              </a:spcBef>
              <a:buClr>
                <a:srgbClr val="E2007A"/>
              </a:buClr>
              <a:tabLst>
                <a:tab pos="807224" algn="l"/>
              </a:tabLst>
              <a:defRPr/>
            </a:pPr>
            <a:r>
              <a:rPr lang="fr-FR" sz="1800" kern="1200" dirty="0">
                <a:solidFill>
                  <a:prstClr val="black"/>
                </a:solidFill>
                <a:ea typeface="+mn-ea"/>
                <a:sym typeface="Wingdings" panose="05000000000000000000" pitchFamily="2" charset="2"/>
              </a:rPr>
              <a:t> Détermine le modèle de </a:t>
            </a:r>
            <a:r>
              <a:rPr lang="fr-FR" sz="1800" i="1" kern="1200" dirty="0">
                <a:solidFill>
                  <a:prstClr val="black"/>
                </a:solidFill>
                <a:ea typeface="+mn-ea"/>
                <a:sym typeface="Wingdings" panose="05000000000000000000" pitchFamily="2" charset="2"/>
              </a:rPr>
              <a:t>Data paper</a:t>
            </a:r>
            <a:endParaRPr lang="fr-FR" sz="1800" i="1" kern="1200" dirty="0">
              <a:solidFill>
                <a:prstClr val="black"/>
              </a:solidFill>
              <a:ea typeface="+mn-ea"/>
            </a:endParaRPr>
          </a:p>
          <a:p>
            <a:pPr marL="350036" lvl="1" defTabSz="342892">
              <a:spcBef>
                <a:spcPts val="300"/>
              </a:spcBef>
              <a:buClr>
                <a:srgbClr val="E2007A"/>
              </a:buClr>
              <a:tabLst>
                <a:tab pos="807224" algn="l"/>
              </a:tabLst>
              <a:defRPr/>
            </a:pPr>
            <a:r>
              <a:rPr lang="fr-FR" sz="1800" kern="1200" dirty="0">
                <a:solidFill>
                  <a:prstClr val="black"/>
                </a:solidFill>
                <a:ea typeface="+mn-ea"/>
                <a:sym typeface="Wingdings" panose="05000000000000000000" pitchFamily="2" charset="2"/>
              </a:rPr>
              <a:t></a:t>
            </a:r>
            <a:r>
              <a:rPr lang="fr-FR" sz="1800" kern="1200" dirty="0">
                <a:solidFill>
                  <a:prstClr val="black"/>
                </a:solidFill>
                <a:ea typeface="+mn-ea"/>
              </a:rPr>
              <a:t> </a:t>
            </a:r>
            <a:r>
              <a:rPr lang="fr-FR" sz="1800" kern="1200" dirty="0">
                <a:solidFill>
                  <a:prstClr val="black"/>
                </a:solidFill>
                <a:ea typeface="+mn-ea"/>
                <a:sym typeface="Wingdings" panose="05000000000000000000" pitchFamily="2" charset="2"/>
              </a:rPr>
              <a:t>organisation et description des données </a:t>
            </a:r>
            <a:r>
              <a:rPr lang="fr-FR" sz="1200" kern="1200" dirty="0">
                <a:solidFill>
                  <a:prstClr val="black"/>
                </a:solidFill>
                <a:ea typeface="+mn-ea"/>
                <a:sym typeface="Wingdings" panose="05000000000000000000" pitchFamily="2" charset="2"/>
              </a:rPr>
              <a:t>(format, standards,…)</a:t>
            </a:r>
            <a:endParaRPr lang="fr-FR" sz="1200" kern="1200" dirty="0">
              <a:solidFill>
                <a:prstClr val="black"/>
              </a:solidFill>
              <a:ea typeface="+mn-ea"/>
            </a:endParaRPr>
          </a:p>
        </p:txBody>
      </p:sp>
      <p:sp>
        <p:nvSpPr>
          <p:cNvPr id="11" name="Rectangle 10">
            <a:extLst>
              <a:ext uri="{FF2B5EF4-FFF2-40B4-BE49-F238E27FC236}">
                <a16:creationId xmlns:a16="http://schemas.microsoft.com/office/drawing/2014/main" id="{EA6DC469-5D6F-445E-BB5F-DC9B6BEA5090}"/>
              </a:ext>
            </a:extLst>
          </p:cNvPr>
          <p:cNvSpPr/>
          <p:nvPr/>
        </p:nvSpPr>
        <p:spPr>
          <a:xfrm>
            <a:off x="359999" y="3758187"/>
            <a:ext cx="6033657" cy="1061829"/>
          </a:xfrm>
          <a:prstGeom prst="rect">
            <a:avLst/>
          </a:prstGeom>
        </p:spPr>
        <p:txBody>
          <a:bodyPr wrap="square">
            <a:spAutoFit/>
          </a:bodyPr>
          <a:lstStyle/>
          <a:p>
            <a:pPr marL="257168" lvl="2" indent="-257168" defTabSz="685783">
              <a:spcBef>
                <a:spcPts val="450"/>
              </a:spcBef>
              <a:buClr>
                <a:srgbClr val="F7436E"/>
              </a:buClr>
              <a:buFont typeface="Wingdings" panose="05000000000000000000" pitchFamily="2" charset="2"/>
              <a:buChar char="Ø"/>
              <a:defRPr/>
            </a:pPr>
            <a:r>
              <a:rPr lang="fr-FR" sz="2200" dirty="0">
                <a:solidFill>
                  <a:srgbClr val="0066FF"/>
                </a:solidFill>
              </a:rPr>
              <a:t>Un </a:t>
            </a:r>
            <a:r>
              <a:rPr lang="fr-FR" sz="2200" i="1" dirty="0">
                <a:solidFill>
                  <a:srgbClr val="0066FF"/>
                </a:solidFill>
              </a:rPr>
              <a:t>Data paper </a:t>
            </a:r>
            <a:r>
              <a:rPr lang="fr-FR" sz="2200" dirty="0">
                <a:solidFill>
                  <a:srgbClr val="0066FF"/>
                </a:solidFill>
              </a:rPr>
              <a:t>compte comme un vrai article</a:t>
            </a:r>
          </a:p>
          <a:p>
            <a:pPr marL="607204" lvl="1" indent="-257168" defTabSz="342892">
              <a:spcBef>
                <a:spcPts val="300"/>
              </a:spcBef>
              <a:buClr>
                <a:srgbClr val="E2007A"/>
              </a:buClr>
              <a:buFont typeface="Wingdings" panose="05000000000000000000" pitchFamily="2" charset="2"/>
              <a:buChar char="§"/>
              <a:tabLst>
                <a:tab pos="807224" algn="l"/>
              </a:tabLst>
              <a:defRPr/>
            </a:pPr>
            <a:r>
              <a:rPr lang="fr-FR" sz="1800" kern="1200" dirty="0">
                <a:solidFill>
                  <a:prstClr val="black"/>
                </a:solidFill>
                <a:ea typeface="+mn-ea"/>
              </a:rPr>
              <a:t>validé par une relecture par les pairs</a:t>
            </a:r>
          </a:p>
          <a:p>
            <a:pPr marL="607204" lvl="1" indent="-257168" defTabSz="342892">
              <a:spcBef>
                <a:spcPts val="300"/>
              </a:spcBef>
              <a:buClr>
                <a:srgbClr val="E2007A"/>
              </a:buClr>
              <a:buFont typeface="Wingdings" panose="05000000000000000000" pitchFamily="2" charset="2"/>
              <a:buChar char="§"/>
              <a:tabLst>
                <a:tab pos="807224" algn="l"/>
              </a:tabLst>
              <a:defRPr/>
            </a:pPr>
            <a:r>
              <a:rPr lang="fr-FR" sz="1800" kern="1200" dirty="0">
                <a:solidFill>
                  <a:prstClr val="black"/>
                </a:solidFill>
                <a:ea typeface="+mn-ea"/>
              </a:rPr>
              <a:t>citable</a:t>
            </a:r>
          </a:p>
        </p:txBody>
      </p:sp>
      <p:sp>
        <p:nvSpPr>
          <p:cNvPr id="12" name="Rectangle 11">
            <a:extLst>
              <a:ext uri="{FF2B5EF4-FFF2-40B4-BE49-F238E27FC236}">
                <a16:creationId xmlns:a16="http://schemas.microsoft.com/office/drawing/2014/main" id="{78B8A2E8-575C-4C16-A306-DA4FDF071C1B}"/>
              </a:ext>
            </a:extLst>
          </p:cNvPr>
          <p:cNvSpPr/>
          <p:nvPr/>
        </p:nvSpPr>
        <p:spPr>
          <a:xfrm>
            <a:off x="359999" y="1887121"/>
            <a:ext cx="6457720" cy="2031325"/>
          </a:xfrm>
          <a:prstGeom prst="rect">
            <a:avLst/>
          </a:prstGeom>
        </p:spPr>
        <p:txBody>
          <a:bodyPr wrap="square">
            <a:spAutoFit/>
          </a:bodyPr>
          <a:lstStyle/>
          <a:p>
            <a:pPr marL="342892" indent="-342892" defTabSz="342892">
              <a:spcBef>
                <a:spcPts val="450"/>
              </a:spcBef>
              <a:buClr>
                <a:srgbClr val="E2007A"/>
              </a:buClr>
              <a:buFont typeface="Wingdings" panose="05000000000000000000" pitchFamily="2" charset="2"/>
              <a:buChar char="Ø"/>
              <a:defRPr/>
            </a:pPr>
            <a:r>
              <a:rPr lang="fr-FR" sz="2200" dirty="0">
                <a:solidFill>
                  <a:srgbClr val="0066FF"/>
                </a:solidFill>
              </a:rPr>
              <a:t>Rédiger le </a:t>
            </a:r>
            <a:r>
              <a:rPr lang="fr-FR" sz="2200" i="1" dirty="0">
                <a:solidFill>
                  <a:srgbClr val="0066FF"/>
                </a:solidFill>
              </a:rPr>
              <a:t>Data paper </a:t>
            </a:r>
            <a:r>
              <a:rPr lang="fr-FR" sz="2200" dirty="0">
                <a:solidFill>
                  <a:srgbClr val="0066FF"/>
                </a:solidFill>
              </a:rPr>
              <a:t>avec assez d’infos </a:t>
            </a:r>
            <a:r>
              <a:rPr lang="fr-FR" sz="2000" dirty="0">
                <a:solidFill>
                  <a:srgbClr val="0066FF"/>
                </a:solidFill>
              </a:rPr>
              <a:t>pour qu’1 lecteur puisse: </a:t>
            </a:r>
          </a:p>
          <a:p>
            <a:pPr marL="607204" lvl="1" indent="-257168" defTabSz="342892">
              <a:buClr>
                <a:srgbClr val="E2007A"/>
              </a:buClr>
              <a:buFont typeface="Wingdings" panose="05000000000000000000" pitchFamily="2" charset="2"/>
              <a:buChar char="§"/>
              <a:tabLst>
                <a:tab pos="807224" algn="l"/>
              </a:tabLst>
              <a:defRPr/>
            </a:pPr>
            <a:r>
              <a:rPr lang="fr-FR" sz="1800" kern="1200" dirty="0">
                <a:solidFill>
                  <a:prstClr val="black"/>
                </a:solidFill>
                <a:ea typeface="+mn-ea"/>
              </a:rPr>
              <a:t>comprendre et reproduire l’étude</a:t>
            </a:r>
          </a:p>
          <a:p>
            <a:pPr marL="607204" lvl="1" indent="-257168" defTabSz="342892">
              <a:spcBef>
                <a:spcPts val="300"/>
              </a:spcBef>
              <a:buClr>
                <a:srgbClr val="E2007A"/>
              </a:buClr>
              <a:buFont typeface="Wingdings" panose="05000000000000000000" pitchFamily="2" charset="2"/>
              <a:buChar char="§"/>
              <a:tabLst>
                <a:tab pos="807224" algn="l"/>
              </a:tabLst>
              <a:defRPr/>
            </a:pPr>
            <a:r>
              <a:rPr lang="fr-FR" sz="1800" kern="1200" dirty="0">
                <a:solidFill>
                  <a:prstClr val="black"/>
                </a:solidFill>
                <a:ea typeface="+mn-ea"/>
              </a:rPr>
              <a:t>interpréter et réutiliser les données</a:t>
            </a:r>
          </a:p>
          <a:p>
            <a:pPr marL="607204" lvl="1" indent="-257168" defTabSz="342892">
              <a:spcBef>
                <a:spcPts val="300"/>
              </a:spcBef>
              <a:buClr>
                <a:srgbClr val="E2007A"/>
              </a:buClr>
              <a:buFont typeface="Wingdings" panose="05000000000000000000" pitchFamily="2" charset="2"/>
              <a:buChar char="§"/>
              <a:tabLst>
                <a:tab pos="807224" algn="l"/>
              </a:tabLst>
              <a:defRPr/>
            </a:pPr>
            <a:r>
              <a:rPr lang="fr-FR" sz="1800" kern="1200" dirty="0">
                <a:solidFill>
                  <a:prstClr val="black"/>
                </a:solidFill>
                <a:ea typeface="+mn-ea"/>
              </a:rPr>
              <a:t>avoir confiance dans la rigueur de la recherche</a:t>
            </a:r>
          </a:p>
          <a:p>
            <a:pPr marL="607204" lvl="1" indent="-257168" defTabSz="342892">
              <a:spcBef>
                <a:spcPts val="300"/>
              </a:spcBef>
              <a:buClr>
                <a:srgbClr val="E2007A"/>
              </a:buClr>
              <a:buFont typeface="Wingdings" panose="05000000000000000000" pitchFamily="2" charset="2"/>
              <a:buChar char="§"/>
              <a:tabLst>
                <a:tab pos="807224" algn="l"/>
              </a:tabLst>
              <a:defRPr/>
            </a:pPr>
            <a:r>
              <a:rPr lang="fr-FR" sz="1800" kern="1200" dirty="0">
                <a:solidFill>
                  <a:prstClr val="black"/>
                </a:solidFill>
                <a:ea typeface="+mn-ea"/>
              </a:rPr>
              <a:t>évaluer l’importance et le potentiel des données</a:t>
            </a:r>
          </a:p>
        </p:txBody>
      </p:sp>
      <p:sp>
        <p:nvSpPr>
          <p:cNvPr id="6" name="Google Shape;105;p8">
            <a:extLst>
              <a:ext uri="{FF2B5EF4-FFF2-40B4-BE49-F238E27FC236}">
                <a16:creationId xmlns:a16="http://schemas.microsoft.com/office/drawing/2014/main" id="{43A02048-B410-4784-9711-D0C1B3A8774C}"/>
              </a:ext>
            </a:extLst>
          </p:cNvPr>
          <p:cNvSpPr txBox="1">
            <a:spLocks/>
          </p:cNvSpPr>
          <p:nvPr/>
        </p:nvSpPr>
        <p:spPr>
          <a:xfrm>
            <a:off x="168166" y="44161"/>
            <a:ext cx="6649553"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A retenir</a:t>
            </a:r>
            <a:endParaRPr kumimoji="0" lang="fr-FR" sz="2800" b="1" i="1" u="none" strike="noStrike" kern="0" cap="none" spc="0" normalizeH="0" baseline="0" noProof="0" dirty="0">
              <a:ln>
                <a:noFill/>
              </a:ln>
              <a:solidFill>
                <a:prstClr val="black"/>
              </a:solidFill>
              <a:effectLst/>
              <a:uLnTx/>
              <a:uFillTx/>
              <a:latin typeface="Oswald"/>
              <a:sym typeface="Oswald"/>
            </a:endParaRPr>
          </a:p>
        </p:txBody>
      </p:sp>
    </p:spTree>
    <p:extLst>
      <p:ext uri="{BB962C8B-B14F-4D97-AF65-F5344CB8AC3E}">
        <p14:creationId xmlns:p14="http://schemas.microsoft.com/office/powerpoint/2010/main" val="268899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3"/>
          <a:stretch>
            <a:fillRect/>
          </a:stretch>
        </p:blipFill>
        <p:spPr>
          <a:xfrm>
            <a:off x="6129398" y="4833871"/>
            <a:ext cx="688321" cy="242477"/>
          </a:xfrm>
          <a:prstGeom prst="rect">
            <a:avLst/>
          </a:prstGeom>
        </p:spPr>
      </p:pic>
      <p:pic>
        <p:nvPicPr>
          <p:cNvPr id="7" name="Image 6">
            <a:extLst>
              <a:ext uri="{FF2B5EF4-FFF2-40B4-BE49-F238E27FC236}">
                <a16:creationId xmlns:a16="http://schemas.microsoft.com/office/drawing/2014/main" id="{9D4C0484-29D1-4013-A16B-2425510F0C28}"/>
              </a:ext>
            </a:extLst>
          </p:cNvPr>
          <p:cNvPicPr>
            <a:picLocks noChangeAspect="1"/>
          </p:cNvPicPr>
          <p:nvPr/>
        </p:nvPicPr>
        <p:blipFill>
          <a:blip r:embed="rId4"/>
          <a:stretch>
            <a:fillRect/>
          </a:stretch>
        </p:blipFill>
        <p:spPr>
          <a:xfrm>
            <a:off x="1568489" y="458560"/>
            <a:ext cx="3975968" cy="3975968"/>
          </a:xfrm>
          <a:prstGeom prst="rect">
            <a:avLst/>
          </a:prstGeom>
        </p:spPr>
      </p:pic>
    </p:spTree>
    <p:extLst>
      <p:ext uri="{BB962C8B-B14F-4D97-AF65-F5344CB8AC3E}">
        <p14:creationId xmlns:p14="http://schemas.microsoft.com/office/powerpoint/2010/main" val="24118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FC01A15A-25D8-42E9-A39C-53DE712ECC7F}"/>
              </a:ext>
            </a:extLst>
          </p:cNvPr>
          <p:cNvSpPr txBox="1"/>
          <p:nvPr/>
        </p:nvSpPr>
        <p:spPr>
          <a:xfrm>
            <a:off x="360000" y="900000"/>
            <a:ext cx="6222044" cy="1138773"/>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lvl="0">
              <a:spcAft>
                <a:spcPts val="0"/>
              </a:spcAft>
              <a:buClrTx/>
              <a:buFont typeface="Wingdings" panose="05000000000000000000" pitchFamily="2" charset="2"/>
              <a:buChar char="§"/>
              <a:defRPr/>
            </a:pPr>
            <a:r>
              <a:rPr lang="fr-FR" sz="2200" dirty="0">
                <a:solidFill>
                  <a:srgbClr val="0066FF"/>
                </a:solidFill>
              </a:rPr>
              <a:t>Si votre </a:t>
            </a:r>
            <a:r>
              <a:rPr lang="fr-FR" sz="2200" i="1" dirty="0">
                <a:solidFill>
                  <a:srgbClr val="0066FF"/>
                </a:solidFill>
              </a:rPr>
              <a:t>Data paper </a:t>
            </a:r>
            <a:r>
              <a:rPr lang="fr-FR" sz="2200" dirty="0">
                <a:solidFill>
                  <a:srgbClr val="0066FF"/>
                </a:solidFill>
              </a:rPr>
              <a:t>est complet et vos données FAIR</a:t>
            </a:r>
            <a:endParaRPr lang="fr-FR" sz="2200" dirty="0">
              <a:solidFill>
                <a:srgbClr val="FF66FF"/>
              </a:solidFill>
            </a:endParaRPr>
          </a:p>
          <a:p>
            <a:pPr marL="0" lvl="0" indent="0" defTabSz="180975">
              <a:spcBef>
                <a:spcPts val="0"/>
              </a:spcBef>
              <a:spcAft>
                <a:spcPts val="0"/>
              </a:spcAft>
              <a:buClrTx/>
              <a:buNone/>
              <a:defRPr/>
            </a:pPr>
            <a:r>
              <a:rPr lang="fr-FR" sz="2400" dirty="0">
                <a:solidFill>
                  <a:srgbClr val="FF66FF"/>
                </a:solidFill>
              </a:rPr>
              <a:t>	</a:t>
            </a:r>
            <a:r>
              <a:rPr lang="fr-FR" sz="2000" dirty="0">
                <a:solidFill>
                  <a:srgbClr val="FF66FF"/>
                </a:solidFill>
                <a:sym typeface="Wingdings" panose="05000000000000000000" pitchFamily="2" charset="2"/>
              </a:rPr>
              <a:t> </a:t>
            </a:r>
            <a:r>
              <a:rPr lang="fr-FR" sz="2200" dirty="0">
                <a:solidFill>
                  <a:srgbClr val="FF66FF"/>
                </a:solidFill>
              </a:rPr>
              <a:t>vous avez toutes les chances d’être publié</a:t>
            </a:r>
          </a:p>
        </p:txBody>
      </p:sp>
      <p:sp>
        <p:nvSpPr>
          <p:cNvPr id="14" name="Rectangle 13">
            <a:extLst>
              <a:ext uri="{FF2B5EF4-FFF2-40B4-BE49-F238E27FC236}">
                <a16:creationId xmlns:a16="http://schemas.microsoft.com/office/drawing/2014/main" id="{C1E1D6CC-63F3-4F46-9F11-48C72636BC84}"/>
              </a:ext>
            </a:extLst>
          </p:cNvPr>
          <p:cNvSpPr/>
          <p:nvPr/>
        </p:nvSpPr>
        <p:spPr>
          <a:xfrm>
            <a:off x="551286" y="2037580"/>
            <a:ext cx="6018455" cy="723275"/>
          </a:xfrm>
          <a:prstGeom prst="rect">
            <a:avLst/>
          </a:prstGeom>
        </p:spPr>
        <p:txBody>
          <a:bodyPr wrap="square">
            <a:spAutoFit/>
          </a:bodyPr>
          <a:lstStyle/>
          <a:p>
            <a:pPr marL="342900" lvl="0" indent="-342900" defTabSz="342892">
              <a:spcBef>
                <a:spcPts val="600"/>
              </a:spcBef>
              <a:buClr>
                <a:srgbClr val="E2007A">
                  <a:lumMod val="60000"/>
                  <a:lumOff val="40000"/>
                </a:srgbClr>
              </a:buClr>
              <a:buFont typeface="Wingdings" panose="05000000000000000000" pitchFamily="2" charset="2"/>
              <a:buChar char="Ø"/>
              <a:tabLst>
                <a:tab pos="271457" algn="l"/>
              </a:tabLst>
              <a:defRPr/>
            </a:pPr>
            <a:r>
              <a:rPr lang="fr-FR" sz="1800" kern="1200" dirty="0">
                <a:solidFill>
                  <a:prstClr val="black"/>
                </a:solidFill>
                <a:ea typeface="+mn-ea"/>
              </a:rPr>
              <a:t>un article supplémentaire publié, évalué par les pairs</a:t>
            </a:r>
          </a:p>
          <a:p>
            <a:pPr lvl="0" defTabSz="342892">
              <a:spcBef>
                <a:spcPts val="600"/>
              </a:spcBef>
              <a:buClr>
                <a:srgbClr val="E2007A">
                  <a:lumMod val="60000"/>
                  <a:lumOff val="40000"/>
                </a:srgbClr>
              </a:buClr>
              <a:tabLst>
                <a:tab pos="271457" algn="l"/>
              </a:tabLst>
              <a:defRPr/>
            </a:pPr>
            <a:r>
              <a:rPr lang="fr-FR" sz="1800" kern="1200" dirty="0">
                <a:solidFill>
                  <a:prstClr val="black"/>
                </a:solidFill>
                <a:ea typeface="+mn-ea"/>
              </a:rPr>
              <a:t>     citable et indexé par les moteurs de recherche. </a:t>
            </a:r>
          </a:p>
        </p:txBody>
      </p:sp>
      <p:sp>
        <p:nvSpPr>
          <p:cNvPr id="5" name="Google Shape;105;p8">
            <a:extLst>
              <a:ext uri="{FF2B5EF4-FFF2-40B4-BE49-F238E27FC236}">
                <a16:creationId xmlns:a16="http://schemas.microsoft.com/office/drawing/2014/main" id="{4A237CE2-165C-4EFE-8128-FE755E92F687}"/>
              </a:ext>
            </a:extLst>
          </p:cNvPr>
          <p:cNvSpPr txBox="1">
            <a:spLocks/>
          </p:cNvSpPr>
          <p:nvPr/>
        </p:nvSpPr>
        <p:spPr>
          <a:xfrm>
            <a:off x="405000" y="44161"/>
            <a:ext cx="6086185"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r>
              <a:rPr lang="fr-FR" sz="3200" dirty="0"/>
              <a:t>Pourquoi publier un </a:t>
            </a:r>
            <a:r>
              <a:rPr lang="fr-FR" sz="3200" i="1" dirty="0"/>
              <a:t>Data paper </a:t>
            </a:r>
            <a:r>
              <a:rPr lang="fr-FR" sz="3200" dirty="0"/>
              <a:t>?</a:t>
            </a:r>
          </a:p>
        </p:txBody>
      </p:sp>
      <p:grpSp>
        <p:nvGrpSpPr>
          <p:cNvPr id="9" name="Groupe 8">
            <a:extLst>
              <a:ext uri="{FF2B5EF4-FFF2-40B4-BE49-F238E27FC236}">
                <a16:creationId xmlns:a16="http://schemas.microsoft.com/office/drawing/2014/main" id="{F8B046DA-0658-4891-ACA8-CEC56BAD78A0}"/>
              </a:ext>
            </a:extLst>
          </p:cNvPr>
          <p:cNvGrpSpPr/>
          <p:nvPr/>
        </p:nvGrpSpPr>
        <p:grpSpPr>
          <a:xfrm>
            <a:off x="886960" y="2976523"/>
            <a:ext cx="5347106" cy="1475484"/>
            <a:chOff x="1319862" y="2675007"/>
            <a:chExt cx="7129473" cy="1967312"/>
          </a:xfrm>
        </p:grpSpPr>
        <p:grpSp>
          <p:nvGrpSpPr>
            <p:cNvPr id="10" name="Groupe 9">
              <a:extLst>
                <a:ext uri="{FF2B5EF4-FFF2-40B4-BE49-F238E27FC236}">
                  <a16:creationId xmlns:a16="http://schemas.microsoft.com/office/drawing/2014/main" id="{AEC08AE4-0757-49D6-A439-106D28276B8D}"/>
                </a:ext>
              </a:extLst>
            </p:cNvPr>
            <p:cNvGrpSpPr/>
            <p:nvPr/>
          </p:nvGrpSpPr>
          <p:grpSpPr>
            <a:xfrm>
              <a:off x="3505814" y="2675007"/>
              <a:ext cx="2759728" cy="1967312"/>
              <a:chOff x="3505814" y="2675007"/>
              <a:chExt cx="2759728" cy="1967312"/>
            </a:xfrm>
          </p:grpSpPr>
          <p:pic>
            <p:nvPicPr>
              <p:cNvPr id="17" name="Image 16">
                <a:extLst>
                  <a:ext uri="{FF2B5EF4-FFF2-40B4-BE49-F238E27FC236}">
                    <a16:creationId xmlns:a16="http://schemas.microsoft.com/office/drawing/2014/main" id="{88522C27-3B95-4403-B87B-B1725C717173}"/>
                  </a:ext>
                </a:extLst>
              </p:cNvPr>
              <p:cNvPicPr>
                <a:picLocks noChangeAspect="1"/>
              </p:cNvPicPr>
              <p:nvPr/>
            </p:nvPicPr>
            <p:blipFill>
              <a:blip r:embed="rId3"/>
              <a:stretch>
                <a:fillRect/>
              </a:stretch>
            </p:blipFill>
            <p:spPr>
              <a:xfrm>
                <a:off x="3716549" y="2675007"/>
                <a:ext cx="1949800" cy="1561830"/>
              </a:xfrm>
              <a:prstGeom prst="rect">
                <a:avLst/>
              </a:prstGeom>
            </p:spPr>
          </p:pic>
          <p:sp>
            <p:nvSpPr>
              <p:cNvPr id="18" name="ZoneTexte 17">
                <a:extLst>
                  <a:ext uri="{FF2B5EF4-FFF2-40B4-BE49-F238E27FC236}">
                    <a16:creationId xmlns:a16="http://schemas.microsoft.com/office/drawing/2014/main" id="{67591856-E2E1-4E13-81B2-D12C7798D6E5}"/>
                  </a:ext>
                </a:extLst>
              </p:cNvPr>
              <p:cNvSpPr txBox="1"/>
              <p:nvPr/>
            </p:nvSpPr>
            <p:spPr>
              <a:xfrm>
                <a:off x="3505814" y="4272987"/>
                <a:ext cx="2759728" cy="369332"/>
              </a:xfrm>
              <a:prstGeom prst="rect">
                <a:avLst/>
              </a:prstGeom>
              <a:noFill/>
            </p:spPr>
            <p:txBody>
              <a:bodyPr wrap="none" rtlCol="0">
                <a:spAutoFit/>
              </a:bodyPr>
              <a:lstStyle/>
              <a:p>
                <a:pPr defTabSz="685783">
                  <a:defRPr/>
                </a:pPr>
                <a:r>
                  <a:rPr lang="fr-FR" sz="600" dirty="0"/>
                  <a:t>Crédit: Nos pensées. La valeur de la reconnaissance. </a:t>
                </a:r>
              </a:p>
              <a:p>
                <a:pPr defTabSz="685783">
                  <a:defRPr/>
                </a:pPr>
                <a:r>
                  <a:rPr lang="fr-FR" sz="600" dirty="0">
                    <a:hlinkClick r:id="rId4"/>
                  </a:rPr>
                  <a:t>https://nospensees.fr/la-valeur-de-la-reconnaissance/</a:t>
                </a:r>
                <a:r>
                  <a:rPr lang="fr-FR" sz="600" dirty="0"/>
                  <a:t>   </a:t>
                </a:r>
              </a:p>
            </p:txBody>
          </p:sp>
        </p:grpSp>
        <p:sp>
          <p:nvSpPr>
            <p:cNvPr id="11" name="ZoneTexte 10">
              <a:extLst>
                <a:ext uri="{FF2B5EF4-FFF2-40B4-BE49-F238E27FC236}">
                  <a16:creationId xmlns:a16="http://schemas.microsoft.com/office/drawing/2014/main" id="{987D37BB-0DA7-46C3-B774-99F5938ADF86}"/>
                </a:ext>
              </a:extLst>
            </p:cNvPr>
            <p:cNvSpPr txBox="1"/>
            <p:nvPr/>
          </p:nvSpPr>
          <p:spPr>
            <a:xfrm>
              <a:off x="1319862" y="3601664"/>
              <a:ext cx="1180238" cy="369332"/>
            </a:xfrm>
            <a:prstGeom prst="rect">
              <a:avLst/>
            </a:prstGeom>
            <a:gradFill flip="none" rotWithShape="1">
              <a:gsLst>
                <a:gs pos="0">
                  <a:srgbClr val="EE4CDB">
                    <a:tint val="66000"/>
                    <a:satMod val="160000"/>
                  </a:srgbClr>
                </a:gs>
                <a:gs pos="50000">
                  <a:srgbClr val="EE4CDB">
                    <a:tint val="44500"/>
                    <a:satMod val="160000"/>
                  </a:srgbClr>
                </a:gs>
                <a:gs pos="100000">
                  <a:srgbClr val="EE4CDB">
                    <a:tint val="23500"/>
                    <a:satMod val="160000"/>
                  </a:srgbClr>
                </a:gs>
              </a:gsLst>
              <a:lin ang="0" scaled="1"/>
              <a:tileRect/>
            </a:gradFill>
            <a:ln>
              <a:noFill/>
            </a:ln>
          </p:spPr>
          <p:style>
            <a:lnRef idx="1">
              <a:schemeClr val="accent5"/>
            </a:lnRef>
            <a:fillRef idx="2">
              <a:schemeClr val="accent5"/>
            </a:fillRef>
            <a:effectRef idx="1">
              <a:schemeClr val="accent5"/>
            </a:effectRef>
            <a:fontRef idx="minor">
              <a:schemeClr val="dk1"/>
            </a:fontRef>
          </p:style>
          <p:txBody>
            <a:bodyPr wrap="none" rtlCol="0">
              <a:spAutoFit/>
            </a:bodyPr>
            <a:lstStyle>
              <a:defPPr marR="0" lvl="0" algn="l" rtl="0">
                <a:lnSpc>
                  <a:spcPct val="100000"/>
                </a:lnSpc>
                <a:spcBef>
                  <a:spcPts val="0"/>
                </a:spcBef>
                <a:spcAft>
                  <a:spcPts val="0"/>
                </a:spcAft>
                <a:defRPr/>
              </a:defPPr>
              <a:lvl1pPr>
                <a:defRPr sz="1600"/>
              </a:lvl1pPr>
            </a:lstStyle>
            <a:p>
              <a:pPr defTabSz="685783">
                <a:defRPr/>
              </a:pPr>
              <a:r>
                <a:rPr lang="fr-FR" sz="1200" dirty="0">
                  <a:solidFill>
                    <a:srgbClr val="2C3E50"/>
                  </a:solidFill>
                  <a:latin typeface="Arial"/>
                </a:rPr>
                <a:t>attractivité</a:t>
              </a:r>
            </a:p>
          </p:txBody>
        </p:sp>
        <p:sp>
          <p:nvSpPr>
            <p:cNvPr id="12" name="ZoneTexte 11">
              <a:extLst>
                <a:ext uri="{FF2B5EF4-FFF2-40B4-BE49-F238E27FC236}">
                  <a16:creationId xmlns:a16="http://schemas.microsoft.com/office/drawing/2014/main" id="{A5272380-79C8-4EF5-A42F-0D016D75BC5B}"/>
                </a:ext>
              </a:extLst>
            </p:cNvPr>
            <p:cNvSpPr txBox="1"/>
            <p:nvPr/>
          </p:nvSpPr>
          <p:spPr>
            <a:xfrm>
              <a:off x="1816347" y="4088320"/>
              <a:ext cx="1505113" cy="369332"/>
            </a:xfrm>
            <a:prstGeom prst="rect">
              <a:avLst/>
            </a:prstGeom>
            <a:gradFill flip="none" rotWithShape="1">
              <a:gsLst>
                <a:gs pos="0">
                  <a:srgbClr val="EE4CDB">
                    <a:tint val="66000"/>
                    <a:satMod val="160000"/>
                  </a:srgbClr>
                </a:gs>
                <a:gs pos="50000">
                  <a:srgbClr val="EE4CDB">
                    <a:tint val="44500"/>
                    <a:satMod val="160000"/>
                  </a:srgbClr>
                </a:gs>
                <a:gs pos="100000">
                  <a:srgbClr val="EE4CDB">
                    <a:tint val="23500"/>
                    <a:satMod val="160000"/>
                  </a:srgbClr>
                </a:gs>
              </a:gsLst>
              <a:lin ang="0" scaled="1"/>
              <a:tileRect/>
            </a:gradFill>
            <a:ln>
              <a:noFill/>
            </a:ln>
          </p:spPr>
          <p:style>
            <a:lnRef idx="1">
              <a:schemeClr val="accent5"/>
            </a:lnRef>
            <a:fillRef idx="2">
              <a:schemeClr val="accent5"/>
            </a:fillRef>
            <a:effectRef idx="1">
              <a:schemeClr val="accent5"/>
            </a:effectRef>
            <a:fontRef idx="minor">
              <a:schemeClr val="dk1"/>
            </a:fontRef>
          </p:style>
          <p:txBody>
            <a:bodyPr wrap="none" rtlCol="0">
              <a:spAutoFit/>
            </a:bodyPr>
            <a:lstStyle>
              <a:defPPr marR="0" lvl="0" algn="l" rtl="0">
                <a:lnSpc>
                  <a:spcPct val="100000"/>
                </a:lnSpc>
                <a:spcBef>
                  <a:spcPts val="0"/>
                </a:spcBef>
                <a:spcAft>
                  <a:spcPts val="0"/>
                </a:spcAft>
                <a:defRPr/>
              </a:defPPr>
              <a:lvl1pPr>
                <a:defRPr sz="1600"/>
              </a:lvl1pPr>
            </a:lstStyle>
            <a:p>
              <a:pPr defTabSz="685783">
                <a:defRPr/>
              </a:pPr>
              <a:r>
                <a:rPr lang="fr-FR" sz="1200" dirty="0">
                  <a:solidFill>
                    <a:srgbClr val="2C3E50"/>
                  </a:solidFill>
                  <a:latin typeface="Arial"/>
                </a:rPr>
                <a:t>collaborations</a:t>
              </a:r>
            </a:p>
          </p:txBody>
        </p:sp>
        <p:sp>
          <p:nvSpPr>
            <p:cNvPr id="13" name="ZoneTexte 12">
              <a:extLst>
                <a:ext uri="{FF2B5EF4-FFF2-40B4-BE49-F238E27FC236}">
                  <a16:creationId xmlns:a16="http://schemas.microsoft.com/office/drawing/2014/main" id="{D87D329D-6BE6-49A4-8B7E-6B0885783FA5}"/>
                </a:ext>
              </a:extLst>
            </p:cNvPr>
            <p:cNvSpPr txBox="1"/>
            <p:nvPr/>
          </p:nvSpPr>
          <p:spPr>
            <a:xfrm>
              <a:off x="1701723" y="2708711"/>
              <a:ext cx="1041310" cy="369332"/>
            </a:xfrm>
            <a:prstGeom prst="rect">
              <a:avLst/>
            </a:prstGeom>
            <a:gradFill flip="none" rotWithShape="1">
              <a:gsLst>
                <a:gs pos="0">
                  <a:srgbClr val="EE4CDB">
                    <a:tint val="66000"/>
                    <a:satMod val="160000"/>
                  </a:srgbClr>
                </a:gs>
                <a:gs pos="50000">
                  <a:srgbClr val="EE4CDB">
                    <a:tint val="44500"/>
                    <a:satMod val="160000"/>
                  </a:srgbClr>
                </a:gs>
                <a:gs pos="100000">
                  <a:srgbClr val="EE4CDB">
                    <a:tint val="23500"/>
                    <a:satMod val="160000"/>
                  </a:srgbClr>
                </a:gs>
              </a:gsLst>
              <a:lin ang="0" scaled="1"/>
              <a:tileRect/>
            </a:gradFill>
            <a:ln>
              <a:noFill/>
            </a:ln>
          </p:spPr>
          <p:style>
            <a:lnRef idx="1">
              <a:schemeClr val="accent5"/>
            </a:lnRef>
            <a:fillRef idx="2">
              <a:schemeClr val="accent5"/>
            </a:fillRef>
            <a:effectRef idx="1">
              <a:schemeClr val="accent5"/>
            </a:effectRef>
            <a:fontRef idx="minor">
              <a:schemeClr val="dk1"/>
            </a:fontRef>
          </p:style>
          <p:txBody>
            <a:bodyPr wrap="none" rtlCol="0">
              <a:spAutoFit/>
            </a:bodyPr>
            <a:lstStyle/>
            <a:p>
              <a:pPr defTabSz="685783">
                <a:defRPr/>
              </a:pPr>
              <a:r>
                <a:rPr lang="fr-FR" sz="1200" dirty="0">
                  <a:solidFill>
                    <a:srgbClr val="2C3E50"/>
                  </a:solidFill>
                  <a:latin typeface="Arial"/>
                </a:rPr>
                <a:t>notoriété</a:t>
              </a:r>
            </a:p>
          </p:txBody>
        </p:sp>
        <p:sp>
          <p:nvSpPr>
            <p:cNvPr id="15" name="ZoneTexte 14">
              <a:extLst>
                <a:ext uri="{FF2B5EF4-FFF2-40B4-BE49-F238E27FC236}">
                  <a16:creationId xmlns:a16="http://schemas.microsoft.com/office/drawing/2014/main" id="{FDB6DB10-8ABA-4A44-AB60-038957D7623C}"/>
                </a:ext>
              </a:extLst>
            </p:cNvPr>
            <p:cNvSpPr txBox="1"/>
            <p:nvPr/>
          </p:nvSpPr>
          <p:spPr>
            <a:xfrm>
              <a:off x="2287094" y="3168580"/>
              <a:ext cx="1278556" cy="369332"/>
            </a:xfrm>
            <a:prstGeom prst="rect">
              <a:avLst/>
            </a:prstGeom>
            <a:gradFill flip="none" rotWithShape="1">
              <a:gsLst>
                <a:gs pos="0">
                  <a:srgbClr val="EE4CDB">
                    <a:tint val="66000"/>
                    <a:satMod val="160000"/>
                  </a:srgbClr>
                </a:gs>
                <a:gs pos="50000">
                  <a:srgbClr val="EE4CDB">
                    <a:tint val="44500"/>
                    <a:satMod val="160000"/>
                  </a:srgbClr>
                </a:gs>
                <a:gs pos="100000">
                  <a:srgbClr val="EE4CDB">
                    <a:tint val="23500"/>
                    <a:satMod val="160000"/>
                  </a:srgbClr>
                </a:gs>
              </a:gsLst>
              <a:lin ang="0" scaled="1"/>
              <a:tileRect/>
            </a:gradFill>
            <a:ln>
              <a:noFill/>
            </a:ln>
          </p:spPr>
          <p:style>
            <a:lnRef idx="1">
              <a:schemeClr val="accent5"/>
            </a:lnRef>
            <a:fillRef idx="2">
              <a:schemeClr val="accent5"/>
            </a:fillRef>
            <a:effectRef idx="1">
              <a:schemeClr val="accent5"/>
            </a:effectRef>
            <a:fontRef idx="minor">
              <a:schemeClr val="dk1"/>
            </a:fontRef>
          </p:style>
          <p:txBody>
            <a:bodyPr wrap="none" rtlCol="0">
              <a:spAutoFit/>
            </a:bodyPr>
            <a:lstStyle>
              <a:defPPr marR="0" lvl="0" algn="l" rtl="0">
                <a:lnSpc>
                  <a:spcPct val="100000"/>
                </a:lnSpc>
                <a:spcBef>
                  <a:spcPts val="0"/>
                </a:spcBef>
                <a:spcAft>
                  <a:spcPts val="0"/>
                </a:spcAft>
              </a:defPPr>
              <a:lvl1pPr>
                <a:defRPr sz="1600"/>
              </a:lvl1pPr>
            </a:lstStyle>
            <a:p>
              <a:pPr defTabSz="685783">
                <a:defRPr/>
              </a:pPr>
              <a:r>
                <a:rPr lang="fr-FR" sz="1200" dirty="0">
                  <a:solidFill>
                    <a:srgbClr val="2C3E50"/>
                  </a:solidFill>
                  <a:latin typeface="Arial"/>
                </a:rPr>
                <a:t>valorisation</a:t>
              </a:r>
            </a:p>
          </p:txBody>
        </p:sp>
        <p:sp>
          <p:nvSpPr>
            <p:cNvPr id="16" name="ZoneTexte 15">
              <a:extLst>
                <a:ext uri="{FF2B5EF4-FFF2-40B4-BE49-F238E27FC236}">
                  <a16:creationId xmlns:a16="http://schemas.microsoft.com/office/drawing/2014/main" id="{7A62F432-A968-46F0-A8A0-E8C890918889}"/>
                </a:ext>
              </a:extLst>
            </p:cNvPr>
            <p:cNvSpPr txBox="1"/>
            <p:nvPr/>
          </p:nvSpPr>
          <p:spPr>
            <a:xfrm>
              <a:off x="5760137" y="2917314"/>
              <a:ext cx="2689198" cy="1107996"/>
            </a:xfrm>
            <a:prstGeom prst="rect">
              <a:avLst/>
            </a:prstGeom>
            <a:gradFill flip="none" rotWithShape="1">
              <a:gsLst>
                <a:gs pos="0">
                  <a:srgbClr val="EE4CDB">
                    <a:tint val="66000"/>
                    <a:satMod val="160000"/>
                  </a:srgbClr>
                </a:gs>
                <a:gs pos="50000">
                  <a:srgbClr val="EE4CDB">
                    <a:tint val="44500"/>
                    <a:satMod val="160000"/>
                  </a:srgbClr>
                </a:gs>
                <a:gs pos="100000">
                  <a:srgbClr val="EE4CDB">
                    <a:tint val="23500"/>
                    <a:satMod val="160000"/>
                  </a:srgbClr>
                </a:gs>
              </a:gsLst>
              <a:lin ang="0" scaled="1"/>
              <a:tileRect/>
            </a:gradFill>
            <a:ln>
              <a:noFill/>
            </a:ln>
          </p:spPr>
          <p:style>
            <a:lnRef idx="1">
              <a:schemeClr val="accent5"/>
            </a:lnRef>
            <a:fillRef idx="2">
              <a:schemeClr val="accent5"/>
            </a:fillRef>
            <a:effectRef idx="1">
              <a:schemeClr val="accent5"/>
            </a:effectRef>
            <a:fontRef idx="minor">
              <a:schemeClr val="dk1"/>
            </a:fontRef>
          </p:style>
          <p:txBody>
            <a:bodyPr wrap="none" rtlCol="0">
              <a:spAutoFit/>
            </a:bodyPr>
            <a:lstStyle>
              <a:defPPr marR="0" lvl="0" algn="l" rtl="0">
                <a:lnSpc>
                  <a:spcPct val="100000"/>
                </a:lnSpc>
                <a:spcBef>
                  <a:spcPts val="0"/>
                </a:spcBef>
                <a:spcAft>
                  <a:spcPts val="0"/>
                </a:spcAft>
                <a:defRPr/>
              </a:defPPr>
              <a:lvl1pPr>
                <a:defRPr sz="16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defTabSz="685783">
                <a:defRPr/>
              </a:pPr>
              <a:r>
                <a:rPr lang="fr-FR" sz="1200" dirty="0">
                  <a:solidFill>
                    <a:srgbClr val="2C3E50"/>
                  </a:solidFill>
                  <a:latin typeface="Arial"/>
                </a:rPr>
                <a:t>Satisfaction </a:t>
              </a:r>
            </a:p>
            <a:p>
              <a:pPr algn="ctr" defTabSz="685783">
                <a:defRPr/>
              </a:pPr>
              <a:r>
                <a:rPr lang="fr-FR" sz="1200" dirty="0">
                  <a:solidFill>
                    <a:srgbClr val="2C3E50"/>
                  </a:solidFill>
                  <a:latin typeface="Arial"/>
                </a:rPr>
                <a:t>de contribuer</a:t>
              </a:r>
            </a:p>
            <a:p>
              <a:pPr algn="ctr" defTabSz="685783">
                <a:defRPr/>
              </a:pPr>
              <a:r>
                <a:rPr lang="fr-FR" sz="1200" dirty="0">
                  <a:solidFill>
                    <a:srgbClr val="2C3E50"/>
                  </a:solidFill>
                  <a:latin typeface="Arial"/>
                </a:rPr>
                <a:t>aux avancées scientifiques</a:t>
              </a:r>
            </a:p>
            <a:p>
              <a:pPr algn="ctr" defTabSz="685783">
                <a:defRPr/>
              </a:pPr>
              <a:r>
                <a:rPr lang="fr-FR" sz="1200" dirty="0">
                  <a:solidFill>
                    <a:srgbClr val="2C3E50"/>
                  </a:solidFill>
                  <a:latin typeface="Arial"/>
                </a:rPr>
                <a:t>ou sociétales</a:t>
              </a:r>
            </a:p>
          </p:txBody>
        </p:sp>
      </p:grpSp>
    </p:spTree>
    <p:extLst>
      <p:ext uri="{BB962C8B-B14F-4D97-AF65-F5344CB8AC3E}">
        <p14:creationId xmlns:p14="http://schemas.microsoft.com/office/powerpoint/2010/main" val="3760924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AA364948-A20E-4C8B-B56E-51736F86B0AB}"/>
              </a:ext>
            </a:extLst>
          </p:cNvPr>
          <p:cNvSpPr txBox="1"/>
          <p:nvPr/>
        </p:nvSpPr>
        <p:spPr>
          <a:xfrm>
            <a:off x="474562" y="234432"/>
            <a:ext cx="6180881" cy="2435731"/>
          </a:xfrm>
          <a:prstGeom prst="rect">
            <a:avLst/>
          </a:prstGeom>
          <a:noFill/>
        </p:spPr>
        <p:txBody>
          <a:bodyPr wrap="square" rtlCol="0">
            <a:spAutoFit/>
          </a:bodyPr>
          <a:lstStyle/>
          <a:p>
            <a:pPr lvl="0" algn="ctr" defTabSz="514350">
              <a:lnSpc>
                <a:spcPct val="150000"/>
              </a:lnSpc>
              <a:buClrTx/>
              <a:defRPr/>
            </a:pPr>
            <a:r>
              <a:rPr lang="fr-FR" sz="5400" kern="1200" dirty="0">
                <a:solidFill>
                  <a:prstClr val="black"/>
                </a:solidFill>
                <a:latin typeface="Oswald" panose="020B0604020202020204" charset="0"/>
                <a:ea typeface="+mn-ea"/>
              </a:rPr>
              <a:t>Rechercher des données </a:t>
            </a:r>
            <a:endParaRPr kumimoji="0" lang="fr-FR" sz="5400" b="0" i="1" u="none" strike="noStrike" kern="1200" cap="none" spc="0" normalizeH="0" baseline="0" noProof="0" dirty="0">
              <a:ln>
                <a:noFill/>
              </a:ln>
              <a:solidFill>
                <a:prstClr val="black"/>
              </a:solidFill>
              <a:effectLst/>
              <a:uLnTx/>
              <a:uFillTx/>
              <a:latin typeface="Oswald" panose="020B0604020202020204" charset="0"/>
              <a:ea typeface="+mn-ea"/>
              <a:cs typeface="Arial"/>
              <a:sym typeface="Arial"/>
            </a:endParaRPr>
          </a:p>
        </p:txBody>
      </p:sp>
      <p:grpSp>
        <p:nvGrpSpPr>
          <p:cNvPr id="4" name="Groupe 3">
            <a:extLst>
              <a:ext uri="{FF2B5EF4-FFF2-40B4-BE49-F238E27FC236}">
                <a16:creationId xmlns:a16="http://schemas.microsoft.com/office/drawing/2014/main" id="{D19A807E-DDFE-4223-93C8-8611C6ED0AF5}"/>
              </a:ext>
            </a:extLst>
          </p:cNvPr>
          <p:cNvGrpSpPr/>
          <p:nvPr/>
        </p:nvGrpSpPr>
        <p:grpSpPr>
          <a:xfrm>
            <a:off x="1817074" y="4399086"/>
            <a:ext cx="5018348" cy="706931"/>
            <a:chOff x="1817074" y="4399086"/>
            <a:chExt cx="5018348" cy="706931"/>
          </a:xfrm>
        </p:grpSpPr>
        <p:sp>
          <p:nvSpPr>
            <p:cNvPr id="6" name="Rectangle 5">
              <a:extLst>
                <a:ext uri="{FF2B5EF4-FFF2-40B4-BE49-F238E27FC236}">
                  <a16:creationId xmlns:a16="http://schemas.microsoft.com/office/drawing/2014/main" id="{484F5C69-8F5D-493F-8FC8-CCA5EB9C473F}"/>
                </a:ext>
              </a:extLst>
            </p:cNvPr>
            <p:cNvSpPr/>
            <p:nvPr/>
          </p:nvSpPr>
          <p:spPr>
            <a:xfrm>
              <a:off x="1817074" y="4399086"/>
              <a:ext cx="5018348" cy="553998"/>
            </a:xfrm>
            <a:prstGeom prst="rect">
              <a:avLst/>
            </a:prstGeom>
            <a:solidFill>
              <a:schemeClr val="bg1">
                <a:lumMod val="85000"/>
              </a:schemeClr>
            </a:solidFill>
          </p:spPr>
          <p:txBody>
            <a:bodyPr wrap="square">
              <a:spAutoFit/>
            </a:bodyPr>
            <a:lstStyle/>
            <a:p>
              <a:pPr marL="0" marR="0" lvl="0" indent="0" algn="l" defTabSz="514337" rtl="0" eaLnBrk="1" fontAlgn="auto" latinLnBrk="0" hangingPunct="1">
                <a:lnSpc>
                  <a:spcPct val="100000"/>
                </a:lnSpc>
                <a:spcBef>
                  <a:spcPts val="0"/>
                </a:spcBef>
                <a:spcAft>
                  <a:spcPts val="0"/>
                </a:spcAft>
                <a:buClrTx/>
                <a:buSzTx/>
                <a:buFont typeface="Arial"/>
                <a:buNone/>
                <a:tabLst/>
                <a:defRPr/>
              </a:pPr>
              <a:r>
                <a:rPr kumimoji="0" lang="fr-FR" sz="1000" b="0" i="0" u="none" strike="noStrike" kern="1200" cap="none" spc="0" normalizeH="0" baseline="0" noProof="0" dirty="0">
                  <a:ln>
                    <a:noFill/>
                  </a:ln>
                  <a:solidFill>
                    <a:prstClr val="black"/>
                  </a:solidFill>
                  <a:effectLst/>
                  <a:uLnTx/>
                  <a:uFillTx/>
                  <a:latin typeface="Calibri"/>
                  <a:ea typeface="+mn-ea"/>
                  <a:cs typeface="Arial"/>
                  <a:sym typeface="Arial"/>
                </a:rPr>
                <a:t>Ce support de formation Rédiger un </a:t>
              </a:r>
              <a:r>
                <a:rPr kumimoji="0" lang="fr-FR" sz="1000" b="0" i="1" u="none" strike="noStrike" kern="1200" cap="none" spc="0" normalizeH="0" baseline="0" noProof="0" dirty="0">
                  <a:ln>
                    <a:noFill/>
                  </a:ln>
                  <a:solidFill>
                    <a:prstClr val="black"/>
                  </a:solidFill>
                  <a:effectLst/>
                  <a:uLnTx/>
                  <a:uFillTx/>
                  <a:latin typeface="Calibri"/>
                  <a:ea typeface="+mn-ea"/>
                  <a:cs typeface="Arial"/>
                  <a:sym typeface="Arial"/>
                </a:rPr>
                <a:t>Data </a:t>
              </a:r>
              <a:r>
                <a:rPr kumimoji="0" lang="fr-FR" sz="1000" b="0" i="1" u="none" strike="noStrike" kern="1200" cap="none" spc="0" normalizeH="0" baseline="0" noProof="0" dirty="0" err="1">
                  <a:ln>
                    <a:noFill/>
                  </a:ln>
                  <a:solidFill>
                    <a:prstClr val="black"/>
                  </a:solidFill>
                  <a:effectLst/>
                  <a:uLnTx/>
                  <a:uFillTx/>
                  <a:latin typeface="Calibri"/>
                  <a:ea typeface="+mn-ea"/>
                  <a:cs typeface="Arial"/>
                  <a:sym typeface="Arial"/>
                </a:rPr>
                <a:t>paper</a:t>
              </a:r>
              <a:r>
                <a:rPr kumimoji="0" lang="fr-FR" sz="1000" b="0" i="1" u="none" strike="noStrike" kern="1200" cap="none" spc="0" normalizeH="0" baseline="0" noProof="0" dirty="0">
                  <a:ln>
                    <a:noFill/>
                  </a:ln>
                  <a:solidFill>
                    <a:prstClr val="black"/>
                  </a:solidFill>
                  <a:effectLst/>
                  <a:uLnTx/>
                  <a:uFillTx/>
                  <a:latin typeface="Calibri"/>
                  <a:ea typeface="+mn-ea"/>
                  <a:cs typeface="Arial"/>
                  <a:sym typeface="Arial"/>
                </a:rPr>
                <a:t> </a:t>
              </a:r>
              <a:r>
                <a:rPr kumimoji="0" lang="fr-FR" sz="1000" b="0" i="0" u="none" strike="noStrike" kern="1200" cap="none" spc="0" normalizeH="0" baseline="0" noProof="0" dirty="0">
                  <a:ln>
                    <a:noFill/>
                  </a:ln>
                  <a:solidFill>
                    <a:prstClr val="black"/>
                  </a:solidFill>
                  <a:effectLst/>
                  <a:uLnTx/>
                  <a:uFillTx/>
                  <a:latin typeface="Calibri"/>
                  <a:ea typeface="+mn-ea"/>
                  <a:cs typeface="Arial"/>
                  <a:sym typeface="Arial"/>
                </a:rPr>
                <a:t>de L. Dedieu est mis à disposition selon les termes de la </a:t>
              </a:r>
              <a:r>
                <a:rPr kumimoji="0" lang="fr-FR" sz="1000" b="0" i="0" u="none" strike="noStrike" kern="1200" cap="none" spc="0" normalizeH="0" baseline="0" noProof="0" dirty="0">
                  <a:ln>
                    <a:noFill/>
                  </a:ln>
                  <a:solidFill>
                    <a:prstClr val="black"/>
                  </a:solidFill>
                  <a:effectLst/>
                  <a:uLnTx/>
                  <a:uFillTx/>
                  <a:latin typeface="Calibri"/>
                  <a:ea typeface="+mn-ea"/>
                  <a:cs typeface="Arial"/>
                  <a:sym typeface="Arial"/>
                  <a:hlinkClick r:id="rId4"/>
                </a:rPr>
                <a:t>licence Creative Commons Attribution - Pas d’Utilisation Commerciale 4.0 International</a:t>
              </a:r>
              <a:r>
                <a:rPr kumimoji="0" lang="fr-FR" sz="1000" b="0" i="0" u="none" strike="noStrike" kern="1200" cap="none" spc="0" normalizeH="0" baseline="0" noProof="0" dirty="0">
                  <a:ln>
                    <a:noFill/>
                  </a:ln>
                  <a:solidFill>
                    <a:prstClr val="black"/>
                  </a:solidFill>
                  <a:effectLst/>
                  <a:uLnTx/>
                  <a:uFillTx/>
                  <a:latin typeface="Calibri"/>
                  <a:ea typeface="+mn-ea"/>
                  <a:cs typeface="Arial"/>
                  <a:sym typeface="Arial"/>
                </a:rPr>
                <a:t>.</a:t>
              </a:r>
            </a:p>
          </p:txBody>
        </p:sp>
        <p:pic>
          <p:nvPicPr>
            <p:cNvPr id="7" name="Image 6">
              <a:extLst>
                <a:ext uri="{FF2B5EF4-FFF2-40B4-BE49-F238E27FC236}">
                  <a16:creationId xmlns:a16="http://schemas.microsoft.com/office/drawing/2014/main" id="{EDBECD2F-D6E8-4EB5-99EA-DC07B5AD1F16}"/>
                </a:ext>
              </a:extLst>
            </p:cNvPr>
            <p:cNvPicPr>
              <a:picLocks noChangeAspect="1"/>
            </p:cNvPicPr>
            <p:nvPr/>
          </p:nvPicPr>
          <p:blipFill>
            <a:blip r:embed="rId5"/>
            <a:stretch>
              <a:fillRect/>
            </a:stretch>
          </p:blipFill>
          <p:spPr>
            <a:xfrm>
              <a:off x="5935430" y="4788975"/>
              <a:ext cx="899992" cy="317042"/>
            </a:xfrm>
            <a:prstGeom prst="rect">
              <a:avLst/>
            </a:prstGeom>
          </p:spPr>
        </p:pic>
      </p:grpSp>
      <p:pic>
        <p:nvPicPr>
          <p:cNvPr id="2" name="Image 1">
            <a:extLst>
              <a:ext uri="{FF2B5EF4-FFF2-40B4-BE49-F238E27FC236}">
                <a16:creationId xmlns:a16="http://schemas.microsoft.com/office/drawing/2014/main" id="{FD6717F6-4E35-4021-AF7C-A573D838DCA6}"/>
              </a:ext>
            </a:extLst>
          </p:cNvPr>
          <p:cNvPicPr>
            <a:picLocks noChangeAspect="1"/>
          </p:cNvPicPr>
          <p:nvPr/>
        </p:nvPicPr>
        <p:blipFill>
          <a:blip r:embed="rId6"/>
          <a:stretch>
            <a:fillRect/>
          </a:stretch>
        </p:blipFill>
        <p:spPr>
          <a:xfrm>
            <a:off x="2508548" y="2935556"/>
            <a:ext cx="1994700" cy="1310597"/>
          </a:xfrm>
          <a:prstGeom prst="rect">
            <a:avLst/>
          </a:prstGeom>
        </p:spPr>
      </p:pic>
    </p:spTree>
    <p:extLst>
      <p:ext uri="{BB962C8B-B14F-4D97-AF65-F5344CB8AC3E}">
        <p14:creationId xmlns:p14="http://schemas.microsoft.com/office/powerpoint/2010/main" val="36955034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485B1F1-998C-4116-8D10-FCAD33004086}"/>
              </a:ext>
            </a:extLst>
          </p:cNvPr>
          <p:cNvPicPr>
            <a:picLocks noChangeAspect="1"/>
          </p:cNvPicPr>
          <p:nvPr/>
        </p:nvPicPr>
        <p:blipFill>
          <a:blip r:embed="rId3"/>
          <a:stretch>
            <a:fillRect/>
          </a:stretch>
        </p:blipFill>
        <p:spPr>
          <a:xfrm>
            <a:off x="6129398" y="4833871"/>
            <a:ext cx="688321" cy="242477"/>
          </a:xfrm>
          <a:prstGeom prst="rect">
            <a:avLst/>
          </a:prstGeom>
        </p:spPr>
      </p:pic>
      <p:sp>
        <p:nvSpPr>
          <p:cNvPr id="11" name="Google Shape;105;p8">
            <a:extLst>
              <a:ext uri="{FF2B5EF4-FFF2-40B4-BE49-F238E27FC236}">
                <a16:creationId xmlns:a16="http://schemas.microsoft.com/office/drawing/2014/main" id="{640EA2D8-3064-42F9-9AB9-3C8226B51AEB}"/>
              </a:ext>
            </a:extLst>
          </p:cNvPr>
          <p:cNvSpPr txBox="1">
            <a:spLocks/>
          </p:cNvSpPr>
          <p:nvPr/>
        </p:nvSpPr>
        <p:spPr>
          <a:xfrm>
            <a:off x="168166" y="44161"/>
            <a:ext cx="6649553"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Rechercher grâce aux moteurs de recherche</a:t>
            </a:r>
            <a:endParaRPr kumimoji="0" lang="fr-FR" sz="2800" b="1" i="1" u="none" strike="noStrike" kern="0" cap="none" spc="0" normalizeH="0" baseline="0" noProof="0" dirty="0">
              <a:ln>
                <a:noFill/>
              </a:ln>
              <a:solidFill>
                <a:prstClr val="black"/>
              </a:solidFill>
              <a:effectLst/>
              <a:uLnTx/>
              <a:uFillTx/>
              <a:latin typeface="Oswald"/>
              <a:sym typeface="Oswald"/>
            </a:endParaRPr>
          </a:p>
        </p:txBody>
      </p:sp>
      <p:sp>
        <p:nvSpPr>
          <p:cNvPr id="8" name="Rectangle 7">
            <a:extLst>
              <a:ext uri="{FF2B5EF4-FFF2-40B4-BE49-F238E27FC236}">
                <a16:creationId xmlns:a16="http://schemas.microsoft.com/office/drawing/2014/main" id="{97E7FBD5-2E64-4C1D-89DE-4BFF4681F884}"/>
              </a:ext>
            </a:extLst>
          </p:cNvPr>
          <p:cNvSpPr/>
          <p:nvPr/>
        </p:nvSpPr>
        <p:spPr>
          <a:xfrm>
            <a:off x="179594" y="1044192"/>
            <a:ext cx="6638125" cy="3231654"/>
          </a:xfrm>
          <a:prstGeom prst="rect">
            <a:avLst/>
          </a:prstGeom>
        </p:spPr>
        <p:txBody>
          <a:bodyPr wrap="square">
            <a:spAutoFit/>
          </a:bodyPr>
          <a:lstStyle/>
          <a:p>
            <a:pPr marL="401231" lvl="2" indent="-257168" defTabSz="342892">
              <a:spcBef>
                <a:spcPts val="450"/>
              </a:spcBef>
              <a:spcAft>
                <a:spcPts val="450"/>
              </a:spcAft>
              <a:buClr>
                <a:srgbClr val="E2007A"/>
              </a:buClr>
              <a:buFont typeface="Wingdings" panose="05000000000000000000" pitchFamily="2" charset="2"/>
              <a:buChar char="§"/>
              <a:defRPr/>
            </a:pPr>
            <a:r>
              <a:rPr lang="fr-FR" sz="2000" b="1" kern="1200" dirty="0" err="1">
                <a:solidFill>
                  <a:srgbClr val="0070C0"/>
                </a:solidFill>
                <a:ea typeface="+mn-ea"/>
              </a:rPr>
              <a:t>DataciteCommons</a:t>
            </a:r>
            <a:r>
              <a:rPr lang="fr-FR" sz="2000" b="1" kern="1200" dirty="0">
                <a:solidFill>
                  <a:srgbClr val="0070C0"/>
                </a:solidFill>
                <a:ea typeface="+mn-ea"/>
              </a:rPr>
              <a:t> : </a:t>
            </a:r>
            <a:r>
              <a:rPr lang="fr-FR" sz="1200" kern="1200" dirty="0">
                <a:solidFill>
                  <a:prstClr val="black"/>
                </a:solidFill>
                <a:hlinkClick r:id="rId4"/>
              </a:rPr>
              <a:t>https://commons.datacite.org/</a:t>
            </a:r>
            <a:endParaRPr lang="fr-FR" sz="1200" kern="1200" dirty="0">
              <a:solidFill>
                <a:prstClr val="black"/>
              </a:solidFill>
            </a:endParaRPr>
          </a:p>
          <a:p>
            <a:pPr marL="401231" lvl="2" indent="-257168" defTabSz="342892">
              <a:spcBef>
                <a:spcPts val="450"/>
              </a:spcBef>
              <a:spcAft>
                <a:spcPts val="450"/>
              </a:spcAft>
              <a:buClr>
                <a:srgbClr val="E2007A"/>
              </a:buClr>
              <a:buFont typeface="Wingdings" panose="05000000000000000000" pitchFamily="2" charset="2"/>
              <a:buChar char="§"/>
              <a:defRPr/>
            </a:pPr>
            <a:endParaRPr lang="fr-FR" sz="2000" b="1" kern="1200" dirty="0">
              <a:solidFill>
                <a:srgbClr val="0070C0"/>
              </a:solidFill>
              <a:ea typeface="+mn-ea"/>
            </a:endParaRPr>
          </a:p>
          <a:p>
            <a:pPr marL="401231" lvl="2" indent="-257168" defTabSz="342892">
              <a:spcBef>
                <a:spcPts val="450"/>
              </a:spcBef>
              <a:spcAft>
                <a:spcPts val="450"/>
              </a:spcAft>
              <a:buClr>
                <a:srgbClr val="E2007A"/>
              </a:buClr>
              <a:buFont typeface="Wingdings" panose="05000000000000000000" pitchFamily="2" charset="2"/>
              <a:buChar char="§"/>
              <a:defRPr/>
            </a:pPr>
            <a:r>
              <a:rPr lang="fr-FR" sz="2000" b="1" kern="1200" dirty="0">
                <a:solidFill>
                  <a:srgbClr val="0070C0"/>
                </a:solidFill>
                <a:ea typeface="+mn-ea"/>
              </a:rPr>
              <a:t>Google </a:t>
            </a:r>
            <a:r>
              <a:rPr lang="fr-FR" sz="2000" b="1" kern="1200" dirty="0" err="1">
                <a:solidFill>
                  <a:srgbClr val="0070C0"/>
                </a:solidFill>
                <a:ea typeface="+mn-ea"/>
              </a:rPr>
              <a:t>Dataset</a:t>
            </a:r>
            <a:r>
              <a:rPr lang="fr-FR" sz="2000" b="1" kern="1200" dirty="0">
                <a:solidFill>
                  <a:srgbClr val="0070C0"/>
                </a:solidFill>
                <a:ea typeface="+mn-ea"/>
              </a:rPr>
              <a:t> </a:t>
            </a:r>
            <a:r>
              <a:rPr lang="fr-FR" sz="2000" b="1" kern="1200" dirty="0" err="1">
                <a:solidFill>
                  <a:srgbClr val="0070C0"/>
                </a:solidFill>
                <a:ea typeface="+mn-ea"/>
              </a:rPr>
              <a:t>Search</a:t>
            </a:r>
            <a:r>
              <a:rPr lang="fr-FR" sz="2000" b="1" kern="1200" dirty="0">
                <a:solidFill>
                  <a:srgbClr val="0070C0"/>
                </a:solidFill>
                <a:ea typeface="+mn-ea"/>
              </a:rPr>
              <a:t> : </a:t>
            </a:r>
            <a:r>
              <a:rPr lang="fr-FR" sz="1200" kern="1200" dirty="0">
                <a:solidFill>
                  <a:prstClr val="black"/>
                </a:solidFill>
                <a:hlinkClick r:id="rId5"/>
              </a:rPr>
              <a:t>https://datasetsearch.research.google.com/</a:t>
            </a:r>
            <a:endParaRPr lang="fr-FR" sz="1200" kern="1200" dirty="0">
              <a:solidFill>
                <a:prstClr val="black"/>
              </a:solidFill>
            </a:endParaRPr>
          </a:p>
          <a:p>
            <a:pPr marL="401231" lvl="2" indent="-257168" defTabSz="342892">
              <a:spcBef>
                <a:spcPts val="450"/>
              </a:spcBef>
              <a:spcAft>
                <a:spcPts val="450"/>
              </a:spcAft>
              <a:buClr>
                <a:srgbClr val="E2007A"/>
              </a:buClr>
              <a:buFont typeface="Wingdings" panose="05000000000000000000" pitchFamily="2" charset="2"/>
              <a:buChar char="§"/>
              <a:defRPr/>
            </a:pPr>
            <a:endParaRPr lang="fr-FR" sz="2000" b="1" kern="1200" dirty="0">
              <a:solidFill>
                <a:srgbClr val="0070C0"/>
              </a:solidFill>
              <a:ea typeface="+mn-ea"/>
            </a:endParaRPr>
          </a:p>
          <a:p>
            <a:pPr marL="401231" lvl="2" indent="-257168" defTabSz="342892">
              <a:spcBef>
                <a:spcPts val="450"/>
              </a:spcBef>
              <a:spcAft>
                <a:spcPts val="450"/>
              </a:spcAft>
              <a:buClr>
                <a:srgbClr val="E2007A"/>
              </a:buClr>
              <a:buFont typeface="Wingdings" panose="05000000000000000000" pitchFamily="2" charset="2"/>
              <a:buChar char="§"/>
              <a:defRPr/>
            </a:pPr>
            <a:r>
              <a:rPr lang="fr-FR" sz="2000" b="1" kern="1200" dirty="0">
                <a:solidFill>
                  <a:srgbClr val="0070C0"/>
                </a:solidFill>
                <a:ea typeface="+mn-ea"/>
              </a:rPr>
              <a:t>BASE : </a:t>
            </a:r>
            <a:r>
              <a:rPr lang="fr-FR" sz="1200" kern="1200" dirty="0">
                <a:solidFill>
                  <a:prstClr val="black"/>
                </a:solidFill>
                <a:hlinkClick r:id="rId6"/>
              </a:rPr>
              <a:t>https://www.base-search.net/Search/Advanced</a:t>
            </a:r>
            <a:r>
              <a:rPr lang="fr-FR" sz="1200" kern="1200" dirty="0">
                <a:solidFill>
                  <a:prstClr val="black"/>
                </a:solidFill>
              </a:rPr>
              <a:t> </a:t>
            </a:r>
          </a:p>
          <a:p>
            <a:pPr marL="401231" lvl="2" indent="-257168" defTabSz="342892">
              <a:spcBef>
                <a:spcPts val="450"/>
              </a:spcBef>
              <a:spcAft>
                <a:spcPts val="450"/>
              </a:spcAft>
              <a:buClr>
                <a:srgbClr val="E2007A"/>
              </a:buClr>
              <a:buFont typeface="Wingdings" panose="05000000000000000000" pitchFamily="2" charset="2"/>
              <a:buChar char="§"/>
              <a:defRPr/>
            </a:pPr>
            <a:endParaRPr lang="fr-FR" sz="1200" kern="1200" dirty="0">
              <a:solidFill>
                <a:prstClr val="black"/>
              </a:solidFill>
            </a:endParaRPr>
          </a:p>
          <a:p>
            <a:pPr marL="401231" lvl="2" indent="-257168" defTabSz="342892">
              <a:spcBef>
                <a:spcPts val="450"/>
              </a:spcBef>
              <a:spcAft>
                <a:spcPts val="450"/>
              </a:spcAft>
              <a:buClr>
                <a:srgbClr val="E2007A"/>
              </a:buClr>
              <a:buFont typeface="Wingdings" panose="05000000000000000000" pitchFamily="2" charset="2"/>
              <a:buChar char="§"/>
              <a:defRPr/>
            </a:pPr>
            <a:r>
              <a:rPr lang="fr-FR" sz="1800" kern="1200" dirty="0">
                <a:solidFill>
                  <a:prstClr val="black"/>
                </a:solidFill>
              </a:rPr>
              <a:t>Voir aussi : Explorer les moteurs de recherche scientifiques </a:t>
            </a:r>
            <a:r>
              <a:rPr lang="fr-FR" sz="1200" kern="1200" dirty="0">
                <a:solidFill>
                  <a:prstClr val="black"/>
                </a:solidFill>
                <a:hlinkClick r:id="rId7"/>
              </a:rPr>
              <a:t>https://www.datacc.org/vos-besoins/trouver-des-donnees/moteurs-de-recherche-scientifiques-et-data-journals/</a:t>
            </a:r>
            <a:r>
              <a:rPr lang="fr-FR" sz="1200" kern="1200" dirty="0">
                <a:solidFill>
                  <a:prstClr val="black"/>
                </a:solidFill>
              </a:rPr>
              <a:t> </a:t>
            </a:r>
          </a:p>
        </p:txBody>
      </p:sp>
      <p:pic>
        <p:nvPicPr>
          <p:cNvPr id="2" name="Image 1">
            <a:extLst>
              <a:ext uri="{FF2B5EF4-FFF2-40B4-BE49-F238E27FC236}">
                <a16:creationId xmlns:a16="http://schemas.microsoft.com/office/drawing/2014/main" id="{616942BE-8538-4DF0-BDDA-7E6A4E6104A5}"/>
              </a:ext>
            </a:extLst>
          </p:cNvPr>
          <p:cNvPicPr>
            <a:picLocks noChangeAspect="1"/>
          </p:cNvPicPr>
          <p:nvPr/>
        </p:nvPicPr>
        <p:blipFill>
          <a:blip r:embed="rId8"/>
          <a:stretch>
            <a:fillRect/>
          </a:stretch>
        </p:blipFill>
        <p:spPr>
          <a:xfrm>
            <a:off x="5240131" y="1070948"/>
            <a:ext cx="1438275" cy="523875"/>
          </a:xfrm>
          <a:prstGeom prst="rect">
            <a:avLst/>
          </a:prstGeom>
        </p:spPr>
      </p:pic>
      <p:pic>
        <p:nvPicPr>
          <p:cNvPr id="3" name="Image 2">
            <a:extLst>
              <a:ext uri="{FF2B5EF4-FFF2-40B4-BE49-F238E27FC236}">
                <a16:creationId xmlns:a16="http://schemas.microsoft.com/office/drawing/2014/main" id="{FB324371-B2BA-4996-980E-C755E6282B78}"/>
              </a:ext>
            </a:extLst>
          </p:cNvPr>
          <p:cNvPicPr>
            <a:picLocks noChangeAspect="1"/>
          </p:cNvPicPr>
          <p:nvPr/>
        </p:nvPicPr>
        <p:blipFill>
          <a:blip r:embed="rId9"/>
          <a:stretch>
            <a:fillRect/>
          </a:stretch>
        </p:blipFill>
        <p:spPr>
          <a:xfrm>
            <a:off x="4640119" y="2238754"/>
            <a:ext cx="2100260" cy="452437"/>
          </a:xfrm>
          <a:prstGeom prst="rect">
            <a:avLst/>
          </a:prstGeom>
          <a:ln>
            <a:solidFill>
              <a:schemeClr val="bg1">
                <a:lumMod val="75000"/>
              </a:schemeClr>
            </a:solidFill>
          </a:ln>
        </p:spPr>
      </p:pic>
      <p:pic>
        <p:nvPicPr>
          <p:cNvPr id="4" name="Image 3">
            <a:extLst>
              <a:ext uri="{FF2B5EF4-FFF2-40B4-BE49-F238E27FC236}">
                <a16:creationId xmlns:a16="http://schemas.microsoft.com/office/drawing/2014/main" id="{32C0F74F-0B01-469E-9997-162084D6B48B}"/>
              </a:ext>
            </a:extLst>
          </p:cNvPr>
          <p:cNvPicPr>
            <a:picLocks noChangeAspect="1"/>
          </p:cNvPicPr>
          <p:nvPr/>
        </p:nvPicPr>
        <p:blipFill>
          <a:blip r:embed="rId10"/>
          <a:stretch>
            <a:fillRect/>
          </a:stretch>
        </p:blipFill>
        <p:spPr>
          <a:xfrm>
            <a:off x="5023026" y="2802749"/>
            <a:ext cx="1287348" cy="585158"/>
          </a:xfrm>
          <a:prstGeom prst="rect">
            <a:avLst/>
          </a:prstGeom>
        </p:spPr>
      </p:pic>
    </p:spTree>
    <p:extLst>
      <p:ext uri="{BB962C8B-B14F-4D97-AF65-F5344CB8AC3E}">
        <p14:creationId xmlns:p14="http://schemas.microsoft.com/office/powerpoint/2010/main" val="9054634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485B1F1-998C-4116-8D10-FCAD33004086}"/>
              </a:ext>
            </a:extLst>
          </p:cNvPr>
          <p:cNvPicPr>
            <a:picLocks noChangeAspect="1"/>
          </p:cNvPicPr>
          <p:nvPr/>
        </p:nvPicPr>
        <p:blipFill>
          <a:blip r:embed="rId3"/>
          <a:stretch>
            <a:fillRect/>
          </a:stretch>
        </p:blipFill>
        <p:spPr>
          <a:xfrm>
            <a:off x="6129398" y="4833871"/>
            <a:ext cx="688321" cy="242477"/>
          </a:xfrm>
          <a:prstGeom prst="rect">
            <a:avLst/>
          </a:prstGeom>
        </p:spPr>
      </p:pic>
      <p:sp>
        <p:nvSpPr>
          <p:cNvPr id="11" name="Google Shape;105;p8">
            <a:extLst>
              <a:ext uri="{FF2B5EF4-FFF2-40B4-BE49-F238E27FC236}">
                <a16:creationId xmlns:a16="http://schemas.microsoft.com/office/drawing/2014/main" id="{640EA2D8-3064-42F9-9AB9-3C8226B51AEB}"/>
              </a:ext>
            </a:extLst>
          </p:cNvPr>
          <p:cNvSpPr txBox="1">
            <a:spLocks/>
          </p:cNvSpPr>
          <p:nvPr/>
        </p:nvSpPr>
        <p:spPr>
          <a:xfrm>
            <a:off x="168166" y="44161"/>
            <a:ext cx="6649553"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Rechercher grâce aux moteurs de recherche</a:t>
            </a:r>
            <a:endParaRPr kumimoji="0" lang="fr-FR" sz="2800" b="1" i="1" u="none" strike="noStrike" kern="0" cap="none" spc="0" normalizeH="0" baseline="0" noProof="0" dirty="0">
              <a:ln>
                <a:noFill/>
              </a:ln>
              <a:solidFill>
                <a:prstClr val="black"/>
              </a:solidFill>
              <a:effectLst/>
              <a:uLnTx/>
              <a:uFillTx/>
              <a:latin typeface="Oswald"/>
              <a:sym typeface="Oswald"/>
            </a:endParaRPr>
          </a:p>
        </p:txBody>
      </p:sp>
      <p:sp>
        <p:nvSpPr>
          <p:cNvPr id="8" name="Rectangle 7">
            <a:extLst>
              <a:ext uri="{FF2B5EF4-FFF2-40B4-BE49-F238E27FC236}">
                <a16:creationId xmlns:a16="http://schemas.microsoft.com/office/drawing/2014/main" id="{97E7FBD5-2E64-4C1D-89DE-4BFF4681F884}"/>
              </a:ext>
            </a:extLst>
          </p:cNvPr>
          <p:cNvSpPr/>
          <p:nvPr/>
        </p:nvSpPr>
        <p:spPr>
          <a:xfrm>
            <a:off x="360000" y="900000"/>
            <a:ext cx="6293963" cy="400110"/>
          </a:xfrm>
          <a:prstGeom prst="rect">
            <a:avLst/>
          </a:prstGeom>
        </p:spPr>
        <p:txBody>
          <a:bodyPr wrap="square">
            <a:spAutoFit/>
          </a:bodyPr>
          <a:lstStyle/>
          <a:p>
            <a:pPr marL="401231" lvl="2" indent="-257168" defTabSz="342892">
              <a:spcBef>
                <a:spcPts val="450"/>
              </a:spcBef>
              <a:spcAft>
                <a:spcPts val="450"/>
              </a:spcAft>
              <a:buClr>
                <a:srgbClr val="E2007A"/>
              </a:buClr>
              <a:buFont typeface="Wingdings" panose="05000000000000000000" pitchFamily="2" charset="2"/>
              <a:buChar char="§"/>
              <a:defRPr/>
            </a:pPr>
            <a:r>
              <a:rPr lang="fr-FR" sz="2000" b="1" kern="1200" dirty="0" err="1">
                <a:solidFill>
                  <a:srgbClr val="0070C0"/>
                </a:solidFill>
                <a:ea typeface="+mn-ea"/>
              </a:rPr>
              <a:t>DataciteCommons</a:t>
            </a:r>
            <a:r>
              <a:rPr lang="fr-FR" sz="2000" b="1" kern="1200" dirty="0">
                <a:solidFill>
                  <a:srgbClr val="0070C0"/>
                </a:solidFill>
                <a:ea typeface="+mn-ea"/>
              </a:rPr>
              <a:t> : </a:t>
            </a:r>
            <a:r>
              <a:rPr lang="fr-FR" sz="1200" kern="1200" dirty="0">
                <a:solidFill>
                  <a:prstClr val="black"/>
                </a:solidFill>
                <a:hlinkClick r:id="rId4"/>
              </a:rPr>
              <a:t>https://commons.datacite.org/</a:t>
            </a:r>
            <a:endParaRPr lang="fr-FR" sz="1200" kern="1200" dirty="0">
              <a:solidFill>
                <a:prstClr val="black"/>
              </a:solidFill>
            </a:endParaRPr>
          </a:p>
        </p:txBody>
      </p:sp>
      <p:sp>
        <p:nvSpPr>
          <p:cNvPr id="6" name="ZoneTexte 5">
            <a:extLst>
              <a:ext uri="{FF2B5EF4-FFF2-40B4-BE49-F238E27FC236}">
                <a16:creationId xmlns:a16="http://schemas.microsoft.com/office/drawing/2014/main" id="{C250A72B-88DF-4495-8459-FDE7FE2B2497}"/>
              </a:ext>
            </a:extLst>
          </p:cNvPr>
          <p:cNvSpPr txBox="1"/>
          <p:nvPr/>
        </p:nvSpPr>
        <p:spPr>
          <a:xfrm>
            <a:off x="565886" y="1333370"/>
            <a:ext cx="6165594" cy="1403589"/>
          </a:xfrm>
          <a:prstGeom prst="rect">
            <a:avLst/>
          </a:prstGeom>
          <a:noFill/>
        </p:spPr>
        <p:txBody>
          <a:bodyPr wrap="square" rtlCol="0">
            <a:spAutoFit/>
          </a:bodyPr>
          <a:lstStyle/>
          <a:p>
            <a:pPr marL="210736" marR="0" lvl="0" indent="-210736" defTabSz="342892" eaLnBrk="1" fontAlgn="auto" latinLnBrk="0" hangingPunct="1">
              <a:lnSpc>
                <a:spcPct val="115000"/>
              </a:lnSpc>
              <a:spcBef>
                <a:spcPts val="45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err="1">
                <a:ln>
                  <a:noFill/>
                </a:ln>
                <a:solidFill>
                  <a:srgbClr val="212121"/>
                </a:solidFill>
                <a:effectLst/>
                <a:uLnTx/>
                <a:uFillTx/>
                <a:ea typeface="+mn-ea"/>
              </a:rPr>
              <a:t>Datacite</a:t>
            </a:r>
            <a:r>
              <a:rPr kumimoji="0" lang="fr-FR" sz="1800" b="0" i="0" u="none" strike="noStrike" kern="1200" cap="none" spc="0" normalizeH="0" baseline="0" noProof="0" dirty="0">
                <a:ln>
                  <a:noFill/>
                </a:ln>
                <a:solidFill>
                  <a:srgbClr val="212121"/>
                </a:solidFill>
                <a:effectLst/>
                <a:uLnTx/>
                <a:uFillTx/>
                <a:ea typeface="+mn-ea"/>
              </a:rPr>
              <a:t> : fournisseur mondial de DOI pour les données scientifiques : </a:t>
            </a:r>
            <a:r>
              <a:rPr kumimoji="0" lang="fr-FR" sz="1800" b="0" i="0" u="none" strike="noStrike" kern="1200" cap="none" spc="0" normalizeH="0" baseline="0" noProof="0" dirty="0">
                <a:ln>
                  <a:noFill/>
                </a:ln>
                <a:solidFill>
                  <a:srgbClr val="212121"/>
                </a:solidFill>
                <a:effectLst/>
                <a:uLnTx/>
                <a:uFillTx/>
                <a:ea typeface="+mn-ea"/>
                <a:sym typeface="Wingdings" panose="05000000000000000000" pitchFamily="2" charset="2"/>
              </a:rPr>
              <a:t> ~</a:t>
            </a:r>
            <a:r>
              <a:rPr kumimoji="0" lang="fr-FR" sz="1800" b="0" i="0" u="none" strike="noStrike" kern="0" cap="none" spc="0" normalizeH="0" baseline="0" noProof="0" dirty="0">
                <a:ln>
                  <a:noFill/>
                </a:ln>
                <a:solidFill>
                  <a:srgbClr val="212121"/>
                </a:solidFill>
                <a:effectLst/>
                <a:uLnTx/>
                <a:uFillTx/>
              </a:rPr>
              <a:t> 20 millions de jeux de données issus de près de 2000 entrepôts. </a:t>
            </a:r>
            <a:endParaRPr kumimoji="0" lang="fr-FR" sz="1800" b="0" i="0" u="none" strike="noStrike" kern="1200" cap="none" spc="0" normalizeH="0" baseline="0" noProof="0" dirty="0">
              <a:ln>
                <a:noFill/>
              </a:ln>
              <a:solidFill>
                <a:srgbClr val="212121"/>
              </a:solidFill>
              <a:effectLst/>
              <a:uLnTx/>
              <a:uFillTx/>
              <a:ea typeface="+mn-ea"/>
            </a:endParaRPr>
          </a:p>
          <a:p>
            <a:pPr marL="210736" marR="0" lvl="0" indent="-210736" defTabSz="342892" eaLnBrk="1" fontAlgn="auto" latinLnBrk="0" hangingPunct="1">
              <a:lnSpc>
                <a:spcPct val="115000"/>
              </a:lnSpc>
              <a:spcBef>
                <a:spcPts val="45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srgbClr val="212121"/>
                </a:solidFill>
                <a:effectLst/>
                <a:uLnTx/>
                <a:uFillTx/>
                <a:ea typeface="+mn-ea"/>
              </a:rPr>
              <a:t>Donc le meilleur outil pour rechercher des données.</a:t>
            </a:r>
          </a:p>
        </p:txBody>
      </p:sp>
      <p:pic>
        <p:nvPicPr>
          <p:cNvPr id="14" name="Image 13">
            <a:extLst>
              <a:ext uri="{FF2B5EF4-FFF2-40B4-BE49-F238E27FC236}">
                <a16:creationId xmlns:a16="http://schemas.microsoft.com/office/drawing/2014/main" id="{0D735480-1DB8-411B-88F1-7A8F352117F9}"/>
              </a:ext>
            </a:extLst>
          </p:cNvPr>
          <p:cNvPicPr>
            <a:picLocks noChangeAspect="1"/>
          </p:cNvPicPr>
          <p:nvPr/>
        </p:nvPicPr>
        <p:blipFill>
          <a:blip r:embed="rId5"/>
          <a:stretch>
            <a:fillRect/>
          </a:stretch>
        </p:blipFill>
        <p:spPr>
          <a:xfrm>
            <a:off x="175071" y="2930496"/>
            <a:ext cx="6631263" cy="1334423"/>
          </a:xfrm>
          <a:prstGeom prst="rect">
            <a:avLst/>
          </a:prstGeom>
        </p:spPr>
      </p:pic>
      <p:grpSp>
        <p:nvGrpSpPr>
          <p:cNvPr id="15" name="Groupe 14">
            <a:extLst>
              <a:ext uri="{FF2B5EF4-FFF2-40B4-BE49-F238E27FC236}">
                <a16:creationId xmlns:a16="http://schemas.microsoft.com/office/drawing/2014/main" id="{1B434AE3-DA86-4CEA-A8E5-E1E7692D3D8A}"/>
              </a:ext>
            </a:extLst>
          </p:cNvPr>
          <p:cNvGrpSpPr/>
          <p:nvPr/>
        </p:nvGrpSpPr>
        <p:grpSpPr>
          <a:xfrm>
            <a:off x="303142" y="3167746"/>
            <a:ext cx="1685678" cy="1097174"/>
            <a:chOff x="404190" y="3125111"/>
            <a:chExt cx="2247570" cy="1462898"/>
          </a:xfrm>
        </p:grpSpPr>
        <p:sp>
          <p:nvSpPr>
            <p:cNvPr id="16" name="Rectangle : coins arrondis 15">
              <a:extLst>
                <a:ext uri="{FF2B5EF4-FFF2-40B4-BE49-F238E27FC236}">
                  <a16:creationId xmlns:a16="http://schemas.microsoft.com/office/drawing/2014/main" id="{BDBA4A04-1E60-42C3-89BD-2AFAC2D624BF}"/>
                </a:ext>
              </a:extLst>
            </p:cNvPr>
            <p:cNvSpPr/>
            <p:nvPr/>
          </p:nvSpPr>
          <p:spPr>
            <a:xfrm>
              <a:off x="404190" y="3979385"/>
              <a:ext cx="2031439" cy="608624"/>
            </a:xfrm>
            <a:prstGeom prst="roundRect">
              <a:avLst/>
            </a:prstGeom>
            <a:solidFill>
              <a:srgbClr val="4285F4"/>
            </a:solidFill>
            <a:ln w="25400" cap="flat" cmpd="sng" algn="ctr">
              <a:solidFill>
                <a:srgbClr val="4285F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rgbClr val="FFFFFF"/>
                  </a:solidFill>
                  <a:effectLst/>
                  <a:uLnTx/>
                  <a:uFillTx/>
                  <a:latin typeface="Arial"/>
                  <a:ea typeface="+mn-ea"/>
                  <a:cs typeface="+mn-cs"/>
                </a:rPr>
                <a:t>Mots clés</a:t>
              </a:r>
            </a:p>
          </p:txBody>
        </p:sp>
        <p:cxnSp>
          <p:nvCxnSpPr>
            <p:cNvPr id="17" name="Connecteur droit avec flèche 16">
              <a:extLst>
                <a:ext uri="{FF2B5EF4-FFF2-40B4-BE49-F238E27FC236}">
                  <a16:creationId xmlns:a16="http://schemas.microsoft.com/office/drawing/2014/main" id="{186726D5-725D-4DDA-A886-517D86BB39A4}"/>
                </a:ext>
              </a:extLst>
            </p:cNvPr>
            <p:cNvCxnSpPr/>
            <p:nvPr/>
          </p:nvCxnSpPr>
          <p:spPr>
            <a:xfrm flipV="1">
              <a:off x="1845425" y="3125111"/>
              <a:ext cx="806335" cy="840060"/>
            </a:xfrm>
            <a:prstGeom prst="straightConnector1">
              <a:avLst/>
            </a:prstGeom>
            <a:noFill/>
            <a:ln w="28575" cap="flat" cmpd="sng" algn="ctr">
              <a:solidFill>
                <a:srgbClr val="4285F4">
                  <a:shade val="95000"/>
                  <a:satMod val="105000"/>
                </a:srgbClr>
              </a:solidFill>
              <a:prstDash val="solid"/>
              <a:tailEnd type="triangle"/>
            </a:ln>
            <a:effectLst/>
          </p:spPr>
        </p:cxnSp>
      </p:grpSp>
    </p:spTree>
    <p:extLst>
      <p:ext uri="{BB962C8B-B14F-4D97-AF65-F5344CB8AC3E}">
        <p14:creationId xmlns:p14="http://schemas.microsoft.com/office/powerpoint/2010/main" val="168948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485B1F1-998C-4116-8D10-FCAD33004086}"/>
              </a:ext>
            </a:extLst>
          </p:cNvPr>
          <p:cNvPicPr>
            <a:picLocks noChangeAspect="1"/>
          </p:cNvPicPr>
          <p:nvPr/>
        </p:nvPicPr>
        <p:blipFill>
          <a:blip r:embed="rId3"/>
          <a:stretch>
            <a:fillRect/>
          </a:stretch>
        </p:blipFill>
        <p:spPr>
          <a:xfrm>
            <a:off x="6129398" y="4833871"/>
            <a:ext cx="688321" cy="242477"/>
          </a:xfrm>
          <a:prstGeom prst="rect">
            <a:avLst/>
          </a:prstGeom>
        </p:spPr>
      </p:pic>
      <p:sp>
        <p:nvSpPr>
          <p:cNvPr id="11" name="Google Shape;105;p8">
            <a:extLst>
              <a:ext uri="{FF2B5EF4-FFF2-40B4-BE49-F238E27FC236}">
                <a16:creationId xmlns:a16="http://schemas.microsoft.com/office/drawing/2014/main" id="{640EA2D8-3064-42F9-9AB9-3C8226B51AEB}"/>
              </a:ext>
            </a:extLst>
          </p:cNvPr>
          <p:cNvSpPr txBox="1">
            <a:spLocks/>
          </p:cNvSpPr>
          <p:nvPr/>
        </p:nvSpPr>
        <p:spPr>
          <a:xfrm>
            <a:off x="168166" y="44161"/>
            <a:ext cx="6649553"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Rechercher grâce aux moteurs de recherche</a:t>
            </a:r>
            <a:endParaRPr kumimoji="0" lang="fr-FR" sz="2800" b="1" i="1" u="none" strike="noStrike" kern="0" cap="none" spc="0" normalizeH="0" baseline="0" noProof="0" dirty="0">
              <a:ln>
                <a:noFill/>
              </a:ln>
              <a:solidFill>
                <a:prstClr val="black"/>
              </a:solidFill>
              <a:effectLst/>
              <a:uLnTx/>
              <a:uFillTx/>
              <a:latin typeface="Oswald"/>
              <a:sym typeface="Oswald"/>
            </a:endParaRPr>
          </a:p>
        </p:txBody>
      </p:sp>
      <p:sp>
        <p:nvSpPr>
          <p:cNvPr id="8" name="Rectangle 7">
            <a:extLst>
              <a:ext uri="{FF2B5EF4-FFF2-40B4-BE49-F238E27FC236}">
                <a16:creationId xmlns:a16="http://schemas.microsoft.com/office/drawing/2014/main" id="{97E7FBD5-2E64-4C1D-89DE-4BFF4681F884}"/>
              </a:ext>
            </a:extLst>
          </p:cNvPr>
          <p:cNvSpPr/>
          <p:nvPr/>
        </p:nvSpPr>
        <p:spPr>
          <a:xfrm>
            <a:off x="352860" y="748576"/>
            <a:ext cx="6293963" cy="338554"/>
          </a:xfrm>
          <a:prstGeom prst="rect">
            <a:avLst/>
          </a:prstGeom>
        </p:spPr>
        <p:txBody>
          <a:bodyPr wrap="square">
            <a:spAutoFit/>
          </a:bodyPr>
          <a:lstStyle/>
          <a:p>
            <a:pPr marL="401231" lvl="2" indent="-257168" defTabSz="342892">
              <a:spcBef>
                <a:spcPts val="450"/>
              </a:spcBef>
              <a:spcAft>
                <a:spcPts val="450"/>
              </a:spcAft>
              <a:buClr>
                <a:srgbClr val="E2007A"/>
              </a:buClr>
              <a:buFont typeface="Wingdings" panose="05000000000000000000" pitchFamily="2" charset="2"/>
              <a:buChar char="§"/>
              <a:defRPr/>
            </a:pPr>
            <a:r>
              <a:rPr lang="fr-FR" sz="1600" b="1" kern="1200" dirty="0" err="1">
                <a:solidFill>
                  <a:srgbClr val="0070C0"/>
                </a:solidFill>
                <a:ea typeface="+mn-ea"/>
              </a:rPr>
              <a:t>DataciteCommons</a:t>
            </a:r>
            <a:r>
              <a:rPr lang="fr-FR" sz="1600" b="1" kern="1200" dirty="0">
                <a:solidFill>
                  <a:srgbClr val="0070C0"/>
                </a:solidFill>
                <a:ea typeface="+mn-ea"/>
              </a:rPr>
              <a:t> : </a:t>
            </a:r>
            <a:r>
              <a:rPr lang="fr-FR" sz="1200" kern="1200" dirty="0">
                <a:solidFill>
                  <a:prstClr val="black"/>
                </a:solidFill>
                <a:hlinkClick r:id="rId4"/>
              </a:rPr>
              <a:t>https://commons.datacite.org/</a:t>
            </a:r>
            <a:endParaRPr lang="fr-FR" sz="1200" kern="1200" dirty="0">
              <a:solidFill>
                <a:prstClr val="black"/>
              </a:solidFill>
            </a:endParaRPr>
          </a:p>
        </p:txBody>
      </p:sp>
      <p:grpSp>
        <p:nvGrpSpPr>
          <p:cNvPr id="15" name="Groupe 14">
            <a:extLst>
              <a:ext uri="{FF2B5EF4-FFF2-40B4-BE49-F238E27FC236}">
                <a16:creationId xmlns:a16="http://schemas.microsoft.com/office/drawing/2014/main" id="{631D9959-BB03-4DB7-9E8A-4DEE0FC56349}"/>
              </a:ext>
            </a:extLst>
          </p:cNvPr>
          <p:cNvGrpSpPr/>
          <p:nvPr/>
        </p:nvGrpSpPr>
        <p:grpSpPr>
          <a:xfrm>
            <a:off x="463558" y="1087131"/>
            <a:ext cx="6129748" cy="3888892"/>
            <a:chOff x="463558" y="1087131"/>
            <a:chExt cx="6129748" cy="3888892"/>
          </a:xfrm>
        </p:grpSpPr>
        <p:pic>
          <p:nvPicPr>
            <p:cNvPr id="2" name="Image 1">
              <a:extLst>
                <a:ext uri="{FF2B5EF4-FFF2-40B4-BE49-F238E27FC236}">
                  <a16:creationId xmlns:a16="http://schemas.microsoft.com/office/drawing/2014/main" id="{00DE76C0-AC5A-4E14-BFD4-ABE3904E7E45}"/>
                </a:ext>
              </a:extLst>
            </p:cNvPr>
            <p:cNvPicPr>
              <a:picLocks noChangeAspect="1"/>
            </p:cNvPicPr>
            <p:nvPr/>
          </p:nvPicPr>
          <p:blipFill>
            <a:blip r:embed="rId5"/>
            <a:stretch>
              <a:fillRect/>
            </a:stretch>
          </p:blipFill>
          <p:spPr>
            <a:xfrm>
              <a:off x="2379226" y="1087131"/>
              <a:ext cx="4214080" cy="3888892"/>
            </a:xfrm>
            <a:prstGeom prst="rect">
              <a:avLst/>
            </a:prstGeom>
          </p:spPr>
        </p:pic>
        <p:sp>
          <p:nvSpPr>
            <p:cNvPr id="13" name="Rectangle : coins arrondis 12">
              <a:extLst>
                <a:ext uri="{FF2B5EF4-FFF2-40B4-BE49-F238E27FC236}">
                  <a16:creationId xmlns:a16="http://schemas.microsoft.com/office/drawing/2014/main" id="{4BE7A58B-BC3E-4290-A226-FF19A6DD6179}"/>
                </a:ext>
              </a:extLst>
            </p:cNvPr>
            <p:cNvSpPr/>
            <p:nvPr/>
          </p:nvSpPr>
          <p:spPr>
            <a:xfrm>
              <a:off x="463558" y="1319075"/>
              <a:ext cx="1655156" cy="700212"/>
            </a:xfrm>
            <a:prstGeom prst="roundRect">
              <a:avLst/>
            </a:prstGeom>
            <a:solidFill>
              <a:schemeClr val="bg1">
                <a:lumMod val="95000"/>
              </a:schemeClr>
            </a:solidFill>
            <a:ln w="25400" cap="flat" cmpd="sng" algn="ctr">
              <a:solidFill>
                <a:schemeClr val="bg1">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500" b="0" i="0" u="none" strike="noStrike" kern="0" cap="none" spc="0" normalizeH="0" baseline="0" noProof="0" dirty="0" err="1">
                  <a:ln>
                    <a:noFill/>
                  </a:ln>
                  <a:solidFill>
                    <a:srgbClr val="FF66FF"/>
                  </a:solidFill>
                  <a:effectLst/>
                  <a:uLnTx/>
                  <a:uFillTx/>
                  <a:latin typeface="Arial"/>
                  <a:ea typeface="+mn-ea"/>
                  <a:cs typeface="+mn-cs"/>
                </a:rPr>
                <a:t>sugarcane</a:t>
              </a:r>
              <a:endParaRPr kumimoji="0" lang="fr-FR" sz="1500" b="0" i="0" u="none" strike="noStrike" kern="0" cap="none" spc="0" normalizeH="0" baseline="0" noProof="0" dirty="0">
                <a:ln>
                  <a:noFill/>
                </a:ln>
                <a:solidFill>
                  <a:srgbClr val="FF66FF"/>
                </a:solidFill>
                <a:effectLst/>
                <a:uLnTx/>
                <a:uFillTx/>
                <a:latin typeface="Arial"/>
                <a:ea typeface="+mn-ea"/>
                <a:cs typeface="+mn-cs"/>
              </a:endParaRPr>
            </a:p>
          </p:txBody>
        </p:sp>
        <p:cxnSp>
          <p:nvCxnSpPr>
            <p:cNvPr id="18" name="Connecteur droit avec flèche 17">
              <a:extLst>
                <a:ext uri="{FF2B5EF4-FFF2-40B4-BE49-F238E27FC236}">
                  <a16:creationId xmlns:a16="http://schemas.microsoft.com/office/drawing/2014/main" id="{81C22024-1B7C-4DF9-9F79-AF50224F7D9F}"/>
                </a:ext>
              </a:extLst>
            </p:cNvPr>
            <p:cNvCxnSpPr>
              <a:cxnSpLocks/>
            </p:cNvCxnSpPr>
            <p:nvPr/>
          </p:nvCxnSpPr>
          <p:spPr>
            <a:xfrm flipV="1">
              <a:off x="2016939" y="1187725"/>
              <a:ext cx="1405468" cy="363424"/>
            </a:xfrm>
            <a:prstGeom prst="straightConnector1">
              <a:avLst/>
            </a:prstGeom>
            <a:noFill/>
            <a:ln w="28575" cap="flat" cmpd="sng" algn="ctr">
              <a:solidFill>
                <a:srgbClr val="4285F4">
                  <a:shade val="95000"/>
                  <a:satMod val="105000"/>
                </a:srgbClr>
              </a:solidFill>
              <a:prstDash val="solid"/>
              <a:tailEnd type="triangle"/>
            </a:ln>
            <a:effectLst/>
          </p:spPr>
        </p:cxnSp>
      </p:grpSp>
      <p:grpSp>
        <p:nvGrpSpPr>
          <p:cNvPr id="19" name="Groupe 18">
            <a:extLst>
              <a:ext uri="{FF2B5EF4-FFF2-40B4-BE49-F238E27FC236}">
                <a16:creationId xmlns:a16="http://schemas.microsoft.com/office/drawing/2014/main" id="{F80AC146-5826-49D7-854E-4D92A4FFB0FB}"/>
              </a:ext>
            </a:extLst>
          </p:cNvPr>
          <p:cNvGrpSpPr/>
          <p:nvPr/>
        </p:nvGrpSpPr>
        <p:grpSpPr>
          <a:xfrm>
            <a:off x="401679" y="2744471"/>
            <a:ext cx="2582152" cy="700212"/>
            <a:chOff x="237066" y="2335803"/>
            <a:chExt cx="3442868" cy="933616"/>
          </a:xfrm>
        </p:grpSpPr>
        <p:sp>
          <p:nvSpPr>
            <p:cNvPr id="20" name="Rectangle : coins arrondis 19">
              <a:extLst>
                <a:ext uri="{FF2B5EF4-FFF2-40B4-BE49-F238E27FC236}">
                  <a16:creationId xmlns:a16="http://schemas.microsoft.com/office/drawing/2014/main" id="{AD6D3B12-DAC4-4311-8077-A151732EBD4F}"/>
                </a:ext>
              </a:extLst>
            </p:cNvPr>
            <p:cNvSpPr/>
            <p:nvPr/>
          </p:nvSpPr>
          <p:spPr>
            <a:xfrm>
              <a:off x="2813469" y="2729266"/>
              <a:ext cx="866465" cy="484553"/>
            </a:xfrm>
            <a:prstGeom prst="roundRect">
              <a:avLst/>
            </a:prstGeom>
            <a:noFill/>
            <a:ln w="25400" cap="flat" cmpd="sng" algn="ctr">
              <a:solidFill>
                <a:srgbClr val="F7436E"/>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050" b="0" i="0" u="none" strike="noStrike" kern="0" cap="none" spc="0" normalizeH="0" baseline="0" noProof="0">
                <a:ln>
                  <a:noFill/>
                </a:ln>
                <a:solidFill>
                  <a:srgbClr val="FFFFFF"/>
                </a:solidFill>
                <a:effectLst/>
                <a:uLnTx/>
                <a:uFillTx/>
                <a:latin typeface="Arial"/>
                <a:ea typeface="+mn-ea"/>
                <a:cs typeface="+mn-cs"/>
              </a:endParaRPr>
            </a:p>
          </p:txBody>
        </p:sp>
        <p:sp>
          <p:nvSpPr>
            <p:cNvPr id="21" name="Rectangle : coins arrondis 20">
              <a:extLst>
                <a:ext uri="{FF2B5EF4-FFF2-40B4-BE49-F238E27FC236}">
                  <a16:creationId xmlns:a16="http://schemas.microsoft.com/office/drawing/2014/main" id="{1F239554-BDF1-4883-A7F0-C7F340F0CF7E}"/>
                </a:ext>
              </a:extLst>
            </p:cNvPr>
            <p:cNvSpPr/>
            <p:nvPr/>
          </p:nvSpPr>
          <p:spPr>
            <a:xfrm>
              <a:off x="237066" y="2335803"/>
              <a:ext cx="2206875" cy="933616"/>
            </a:xfrm>
            <a:prstGeom prst="roundRect">
              <a:avLst/>
            </a:prstGeom>
            <a:solidFill>
              <a:srgbClr val="92D050"/>
            </a:solidFill>
            <a:ln w="25400" cap="flat" cmpd="sng" algn="ctr">
              <a:solidFill>
                <a:srgbClr val="4285F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b="0" i="0" u="none" strike="noStrike" kern="0" cap="none" spc="0" normalizeH="0" baseline="0" noProof="0" dirty="0">
                  <a:ln>
                    <a:noFill/>
                  </a:ln>
                  <a:solidFill>
                    <a:srgbClr val="FFFFFF"/>
                  </a:solidFill>
                  <a:effectLst/>
                  <a:uLnTx/>
                  <a:uFillTx/>
                  <a:latin typeface="Arial"/>
                  <a:ea typeface="+mn-ea"/>
                  <a:cs typeface="+mn-cs"/>
                </a:rPr>
                <a:t>Sélection « </a:t>
              </a:r>
              <a:r>
                <a:rPr kumimoji="0" lang="fr-FR" b="0" i="0" u="none" strike="noStrike" kern="0" cap="none" spc="0" normalizeH="0" baseline="0" noProof="0" dirty="0" err="1">
                  <a:ln>
                    <a:noFill/>
                  </a:ln>
                  <a:solidFill>
                    <a:srgbClr val="FFFFFF"/>
                  </a:solidFill>
                  <a:effectLst/>
                  <a:uLnTx/>
                  <a:uFillTx/>
                  <a:latin typeface="Arial"/>
                  <a:ea typeface="+mn-ea"/>
                  <a:cs typeface="+mn-cs"/>
                </a:rPr>
                <a:t>Dataset</a:t>
              </a:r>
              <a:r>
                <a:rPr kumimoji="0" lang="fr-FR" b="0" i="0" u="none" strike="noStrike" kern="0" cap="none" spc="0" normalizeH="0" baseline="0" noProof="0" dirty="0">
                  <a:ln>
                    <a:noFill/>
                  </a:ln>
                  <a:solidFill>
                    <a:srgbClr val="FFFFFF"/>
                  </a:solidFill>
                  <a:effectLst/>
                  <a:uLnTx/>
                  <a:uFillTx/>
                  <a:latin typeface="Arial"/>
                  <a:ea typeface="+mn-ea"/>
                  <a:cs typeface="+mn-cs"/>
                </a:rPr>
                <a:t> »</a:t>
              </a:r>
            </a:p>
          </p:txBody>
        </p:sp>
        <p:cxnSp>
          <p:nvCxnSpPr>
            <p:cNvPr id="22" name="Connecteur droit avec flèche 21">
              <a:extLst>
                <a:ext uri="{FF2B5EF4-FFF2-40B4-BE49-F238E27FC236}">
                  <a16:creationId xmlns:a16="http://schemas.microsoft.com/office/drawing/2014/main" id="{426209B6-5F7C-4EDA-9D45-BA36D56061F6}"/>
                </a:ext>
              </a:extLst>
            </p:cNvPr>
            <p:cNvCxnSpPr>
              <a:cxnSpLocks/>
            </p:cNvCxnSpPr>
            <p:nvPr/>
          </p:nvCxnSpPr>
          <p:spPr>
            <a:xfrm flipV="1">
              <a:off x="2229341" y="2946316"/>
              <a:ext cx="549850" cy="1"/>
            </a:xfrm>
            <a:prstGeom prst="straightConnector1">
              <a:avLst/>
            </a:prstGeom>
            <a:noFill/>
            <a:ln w="28575" cap="flat" cmpd="sng" algn="ctr">
              <a:solidFill>
                <a:srgbClr val="4285F4">
                  <a:shade val="95000"/>
                  <a:satMod val="105000"/>
                </a:srgbClr>
              </a:solidFill>
              <a:prstDash val="solid"/>
              <a:tailEnd type="triangle"/>
            </a:ln>
            <a:effectLst/>
          </p:spPr>
        </p:cxnSp>
      </p:grpSp>
      <p:sp>
        <p:nvSpPr>
          <p:cNvPr id="23" name="Rectangle : coins arrondis 22">
            <a:extLst>
              <a:ext uri="{FF2B5EF4-FFF2-40B4-BE49-F238E27FC236}">
                <a16:creationId xmlns:a16="http://schemas.microsoft.com/office/drawing/2014/main" id="{B6645312-C104-45A7-93AA-0AC4217C70B0}"/>
              </a:ext>
            </a:extLst>
          </p:cNvPr>
          <p:cNvSpPr/>
          <p:nvPr/>
        </p:nvSpPr>
        <p:spPr>
          <a:xfrm>
            <a:off x="3422407" y="1365793"/>
            <a:ext cx="529934" cy="252175"/>
          </a:xfrm>
          <a:prstGeom prst="roundRect">
            <a:avLst/>
          </a:prstGeom>
          <a:noFill/>
          <a:ln w="28575" cap="flat" cmpd="sng" algn="ctr">
            <a:solidFill>
              <a:srgbClr val="7030A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050" b="0" i="0" u="none" strike="noStrike" kern="0" cap="none" spc="0" normalizeH="0" baseline="0" noProof="0">
              <a:ln>
                <a:noFill/>
              </a:ln>
              <a:solidFill>
                <a:srgbClr val="FFFFFF"/>
              </a:solidFill>
              <a:effectLst/>
              <a:uLnTx/>
              <a:uFillTx/>
              <a:latin typeface="Arial"/>
              <a:ea typeface="+mn-ea"/>
              <a:cs typeface="+mn-cs"/>
            </a:endParaRPr>
          </a:p>
        </p:txBody>
      </p:sp>
      <p:grpSp>
        <p:nvGrpSpPr>
          <p:cNvPr id="16" name="Groupe 15">
            <a:extLst>
              <a:ext uri="{FF2B5EF4-FFF2-40B4-BE49-F238E27FC236}">
                <a16:creationId xmlns:a16="http://schemas.microsoft.com/office/drawing/2014/main" id="{3ACC2C27-83DE-4929-91F8-A6299E597128}"/>
              </a:ext>
            </a:extLst>
          </p:cNvPr>
          <p:cNvGrpSpPr/>
          <p:nvPr/>
        </p:nvGrpSpPr>
        <p:grpSpPr>
          <a:xfrm>
            <a:off x="283243" y="3757107"/>
            <a:ext cx="2086954" cy="921755"/>
            <a:chOff x="283243" y="3757107"/>
            <a:chExt cx="2086954" cy="921755"/>
          </a:xfrm>
        </p:grpSpPr>
        <p:sp>
          <p:nvSpPr>
            <p:cNvPr id="25" name="Rectangle : coins arrondis 24">
              <a:extLst>
                <a:ext uri="{FF2B5EF4-FFF2-40B4-BE49-F238E27FC236}">
                  <a16:creationId xmlns:a16="http://schemas.microsoft.com/office/drawing/2014/main" id="{E7621682-2C0F-488A-B13A-1081BD23C871}"/>
                </a:ext>
              </a:extLst>
            </p:cNvPr>
            <p:cNvSpPr/>
            <p:nvPr/>
          </p:nvSpPr>
          <p:spPr>
            <a:xfrm>
              <a:off x="283243" y="3757107"/>
              <a:ext cx="1848773" cy="838783"/>
            </a:xfrm>
            <a:prstGeom prst="roundRect">
              <a:avLst/>
            </a:prstGeom>
            <a:gradFill rotWithShape="1">
              <a:gsLst>
                <a:gs pos="0">
                  <a:srgbClr val="FFFF00">
                    <a:tint val="50000"/>
                    <a:satMod val="300000"/>
                  </a:srgbClr>
                </a:gs>
                <a:gs pos="35000">
                  <a:srgbClr val="FFFF00">
                    <a:tint val="37000"/>
                    <a:satMod val="300000"/>
                  </a:srgbClr>
                </a:gs>
                <a:gs pos="100000">
                  <a:srgbClr val="FFFF00">
                    <a:tint val="15000"/>
                    <a:satMod val="350000"/>
                  </a:srgbClr>
                </a:gs>
              </a:gsLst>
              <a:lin ang="16200000" scaled="1"/>
            </a:gradFill>
            <a:ln w="9525" cap="flat" cmpd="sng" algn="ctr">
              <a:solidFill>
                <a:srgbClr val="FFFF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b="0" i="0" u="none" strike="noStrike" kern="0" cap="none" spc="0" normalizeH="0" baseline="0" noProof="0" dirty="0">
                  <a:ln>
                    <a:noFill/>
                  </a:ln>
                  <a:solidFill>
                    <a:srgbClr val="212121"/>
                  </a:solidFill>
                  <a:effectLst/>
                  <a:uLnTx/>
                  <a:uFillTx/>
                  <a:latin typeface="Arial"/>
                  <a:ea typeface="+mn-ea"/>
                  <a:cs typeface="+mn-cs"/>
                </a:rPr>
                <a:t>Autres critères :  </a:t>
              </a:r>
            </a:p>
            <a:p>
              <a:pPr marR="0" lvl="0" algn="ctr" defTabSz="914400" eaLnBrk="1" fontAlgn="auto" latinLnBrk="0" hangingPunct="1">
                <a:lnSpc>
                  <a:spcPct val="100000"/>
                </a:lnSpc>
                <a:spcBef>
                  <a:spcPts val="0"/>
                </a:spcBef>
                <a:spcAft>
                  <a:spcPts val="0"/>
                </a:spcAft>
                <a:buClrTx/>
                <a:buSzTx/>
                <a:tabLst/>
                <a:defRPr/>
              </a:pPr>
              <a:r>
                <a:rPr kumimoji="0" lang="fr-FR" b="0" i="0" u="none" strike="noStrike" kern="0" cap="none" spc="0" normalizeH="0" baseline="0" noProof="0" dirty="0">
                  <a:ln>
                    <a:noFill/>
                  </a:ln>
                  <a:solidFill>
                    <a:srgbClr val="212121"/>
                  </a:solidFill>
                  <a:effectLst/>
                  <a:uLnTx/>
                  <a:uFillTx/>
                  <a:latin typeface="Arial"/>
                  <a:ea typeface="+mn-ea"/>
                  <a:cs typeface="+mn-cs"/>
                </a:rPr>
                <a:t>Publication </a:t>
              </a:r>
              <a:r>
                <a:rPr kumimoji="0" lang="fr-FR" b="0" i="0" u="none" strike="noStrike" kern="0" cap="none" spc="0" normalizeH="0" baseline="0" noProof="0" dirty="0" err="1">
                  <a:ln>
                    <a:noFill/>
                  </a:ln>
                  <a:solidFill>
                    <a:srgbClr val="212121"/>
                  </a:solidFill>
                  <a:effectLst/>
                  <a:uLnTx/>
                  <a:uFillTx/>
                  <a:latin typeface="Arial"/>
                  <a:ea typeface="+mn-ea"/>
                  <a:cs typeface="+mn-cs"/>
                </a:rPr>
                <a:t>year</a:t>
              </a:r>
              <a:endParaRPr kumimoji="0" lang="fr-FR" b="0" i="0" u="none" strike="noStrike" kern="0" cap="none" spc="0" normalizeH="0" baseline="0" noProof="0" dirty="0">
                <a:ln>
                  <a:noFill/>
                </a:ln>
                <a:solidFill>
                  <a:srgbClr val="212121"/>
                </a:solidFill>
                <a:effectLst/>
                <a:uLnTx/>
                <a:uFillTx/>
                <a:latin typeface="Arial"/>
                <a:ea typeface="+mn-ea"/>
                <a:cs typeface="+mn-cs"/>
              </a:endParaRPr>
            </a:p>
            <a:p>
              <a:pPr lvl="0" algn="ctr">
                <a:buClrTx/>
                <a:defRPr/>
              </a:pPr>
              <a:r>
                <a:rPr lang="fr-FR" dirty="0">
                  <a:solidFill>
                    <a:srgbClr val="212121"/>
                  </a:solidFill>
                  <a:ea typeface="+mn-ea"/>
                  <a:cs typeface="+mn-cs"/>
                </a:rPr>
                <a:t>Field of science</a:t>
              </a:r>
              <a:endParaRPr kumimoji="0" lang="fr-FR" sz="1500" b="0" i="0" u="none" strike="noStrike" kern="0" cap="none" spc="0" normalizeH="0" baseline="0" noProof="0" dirty="0">
                <a:ln>
                  <a:noFill/>
                </a:ln>
                <a:solidFill>
                  <a:srgbClr val="212121"/>
                </a:solidFill>
                <a:effectLst/>
                <a:uLnTx/>
                <a:uFillTx/>
                <a:latin typeface="Arial"/>
                <a:ea typeface="+mn-ea"/>
                <a:cs typeface="+mn-cs"/>
              </a:endParaRPr>
            </a:p>
          </p:txBody>
        </p:sp>
        <p:cxnSp>
          <p:nvCxnSpPr>
            <p:cNvPr id="26" name="Connecteur droit avec flèche 25">
              <a:extLst>
                <a:ext uri="{FF2B5EF4-FFF2-40B4-BE49-F238E27FC236}">
                  <a16:creationId xmlns:a16="http://schemas.microsoft.com/office/drawing/2014/main" id="{3AA70379-098F-4C9D-9C63-D65E81F2761F}"/>
                </a:ext>
              </a:extLst>
            </p:cNvPr>
            <p:cNvCxnSpPr>
              <a:cxnSpLocks/>
            </p:cNvCxnSpPr>
            <p:nvPr/>
          </p:nvCxnSpPr>
          <p:spPr>
            <a:xfrm>
              <a:off x="1889641" y="4381955"/>
              <a:ext cx="480556" cy="296907"/>
            </a:xfrm>
            <a:prstGeom prst="straightConnector1">
              <a:avLst/>
            </a:prstGeom>
            <a:noFill/>
            <a:ln w="28575" cap="flat" cmpd="sng" algn="ctr">
              <a:solidFill>
                <a:srgbClr val="4285F4">
                  <a:shade val="95000"/>
                  <a:satMod val="105000"/>
                </a:srgbClr>
              </a:solidFill>
              <a:prstDash val="solid"/>
              <a:tailEnd type="triangle"/>
            </a:ln>
            <a:effectLst/>
          </p:spPr>
        </p:cxnSp>
      </p:grpSp>
    </p:spTree>
    <p:extLst>
      <p:ext uri="{BB962C8B-B14F-4D97-AF65-F5344CB8AC3E}">
        <p14:creationId xmlns:p14="http://schemas.microsoft.com/office/powerpoint/2010/main" val="387756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485B1F1-998C-4116-8D10-FCAD33004086}"/>
              </a:ext>
            </a:extLst>
          </p:cNvPr>
          <p:cNvPicPr>
            <a:picLocks noChangeAspect="1"/>
          </p:cNvPicPr>
          <p:nvPr/>
        </p:nvPicPr>
        <p:blipFill>
          <a:blip r:embed="rId3"/>
          <a:stretch>
            <a:fillRect/>
          </a:stretch>
        </p:blipFill>
        <p:spPr>
          <a:xfrm>
            <a:off x="6129398" y="4833871"/>
            <a:ext cx="688321" cy="242477"/>
          </a:xfrm>
          <a:prstGeom prst="rect">
            <a:avLst/>
          </a:prstGeom>
        </p:spPr>
      </p:pic>
      <p:sp>
        <p:nvSpPr>
          <p:cNvPr id="11" name="Google Shape;105;p8">
            <a:extLst>
              <a:ext uri="{FF2B5EF4-FFF2-40B4-BE49-F238E27FC236}">
                <a16:creationId xmlns:a16="http://schemas.microsoft.com/office/drawing/2014/main" id="{640EA2D8-3064-42F9-9AB9-3C8226B51AEB}"/>
              </a:ext>
            </a:extLst>
          </p:cNvPr>
          <p:cNvSpPr txBox="1">
            <a:spLocks/>
          </p:cNvSpPr>
          <p:nvPr/>
        </p:nvSpPr>
        <p:spPr>
          <a:xfrm>
            <a:off x="168166" y="44161"/>
            <a:ext cx="6649553"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lvl="0">
              <a:buClr>
                <a:prstClr val="black"/>
              </a:buClr>
            </a:pPr>
            <a:r>
              <a:rPr lang="fr-FR" dirty="0">
                <a:solidFill>
                  <a:prstClr val="black"/>
                </a:solidFill>
              </a:rPr>
              <a:t>Rechercher grâce aux moteurs de recherche</a:t>
            </a:r>
            <a:endParaRPr kumimoji="0" lang="fr-FR" sz="2800" b="1" i="1" u="none" strike="noStrike" kern="0" cap="none" spc="0" normalizeH="0" baseline="0" noProof="0" dirty="0">
              <a:ln>
                <a:noFill/>
              </a:ln>
              <a:solidFill>
                <a:prstClr val="black"/>
              </a:solidFill>
              <a:effectLst/>
              <a:uLnTx/>
              <a:uFillTx/>
              <a:latin typeface="Oswald"/>
              <a:sym typeface="Oswald"/>
            </a:endParaRPr>
          </a:p>
        </p:txBody>
      </p:sp>
      <p:sp>
        <p:nvSpPr>
          <p:cNvPr id="8" name="Rectangle 7">
            <a:extLst>
              <a:ext uri="{FF2B5EF4-FFF2-40B4-BE49-F238E27FC236}">
                <a16:creationId xmlns:a16="http://schemas.microsoft.com/office/drawing/2014/main" id="{97E7FBD5-2E64-4C1D-89DE-4BFF4681F884}"/>
              </a:ext>
            </a:extLst>
          </p:cNvPr>
          <p:cNvSpPr/>
          <p:nvPr/>
        </p:nvSpPr>
        <p:spPr>
          <a:xfrm>
            <a:off x="360000" y="900000"/>
            <a:ext cx="6293963" cy="400110"/>
          </a:xfrm>
          <a:prstGeom prst="rect">
            <a:avLst/>
          </a:prstGeom>
        </p:spPr>
        <p:txBody>
          <a:bodyPr wrap="square">
            <a:spAutoFit/>
          </a:bodyPr>
          <a:lstStyle/>
          <a:p>
            <a:pPr marL="401231" lvl="2" indent="-257168" defTabSz="342892">
              <a:spcBef>
                <a:spcPts val="450"/>
              </a:spcBef>
              <a:spcAft>
                <a:spcPts val="450"/>
              </a:spcAft>
              <a:buClr>
                <a:srgbClr val="E2007A"/>
              </a:buClr>
              <a:buFont typeface="Wingdings" panose="05000000000000000000" pitchFamily="2" charset="2"/>
              <a:buChar char="§"/>
              <a:defRPr/>
            </a:pPr>
            <a:r>
              <a:rPr lang="fr-FR" sz="2000" b="1" kern="1200" dirty="0" err="1">
                <a:solidFill>
                  <a:srgbClr val="0070C0"/>
                </a:solidFill>
                <a:ea typeface="+mn-ea"/>
              </a:rPr>
              <a:t>DataciteCommons</a:t>
            </a:r>
            <a:r>
              <a:rPr lang="fr-FR" sz="2000" b="1" kern="1200" dirty="0">
                <a:solidFill>
                  <a:srgbClr val="0070C0"/>
                </a:solidFill>
                <a:ea typeface="+mn-ea"/>
              </a:rPr>
              <a:t> : </a:t>
            </a:r>
            <a:r>
              <a:rPr lang="fr-FR" sz="1200" kern="1200" dirty="0">
                <a:solidFill>
                  <a:prstClr val="black"/>
                </a:solidFill>
                <a:hlinkClick r:id="rId4"/>
              </a:rPr>
              <a:t>https://commons.datacite.org/</a:t>
            </a:r>
            <a:endParaRPr lang="fr-FR" sz="1200" kern="1200" dirty="0">
              <a:solidFill>
                <a:prstClr val="black"/>
              </a:solidFill>
            </a:endParaRPr>
          </a:p>
        </p:txBody>
      </p:sp>
      <p:sp>
        <p:nvSpPr>
          <p:cNvPr id="18" name="ZoneTexte 17">
            <a:extLst>
              <a:ext uri="{FF2B5EF4-FFF2-40B4-BE49-F238E27FC236}">
                <a16:creationId xmlns:a16="http://schemas.microsoft.com/office/drawing/2014/main" id="{F83A1D02-13D9-4A02-9F66-088F2C942E82}"/>
              </a:ext>
            </a:extLst>
          </p:cNvPr>
          <p:cNvSpPr txBox="1"/>
          <p:nvPr/>
        </p:nvSpPr>
        <p:spPr>
          <a:xfrm>
            <a:off x="1963395" y="1469754"/>
            <a:ext cx="3606685" cy="1350072"/>
          </a:xfrm>
          <a:prstGeom prst="irregularSeal2">
            <a:avLst/>
          </a:prstGeom>
          <a:solidFill>
            <a:srgbClr val="FFCCFF"/>
          </a:solidFill>
          <a:ln w="38100">
            <a:solidFill>
              <a:srgbClr val="FF66FF"/>
            </a:solidFill>
          </a:ln>
        </p:spPr>
        <p:txBody>
          <a:bodyPr wrap="square" rtlCol="0">
            <a:spAutoFit/>
          </a:bodyPr>
          <a:lstStyle/>
          <a:p>
            <a:pPr marL="0" marR="0" lvl="0" indent="0" defTabSz="342892" eaLnBrk="1" fontAlgn="auto" latinLnBrk="0" hangingPunct="1">
              <a:lnSpc>
                <a:spcPct val="115000"/>
              </a:lnSpc>
              <a:spcBef>
                <a:spcPts val="450"/>
              </a:spcBef>
              <a:spcAft>
                <a:spcPts val="0"/>
              </a:spcAft>
              <a:buClr>
                <a:srgbClr val="E2007A"/>
              </a:buClr>
              <a:buSzTx/>
              <a:buFontTx/>
              <a:buNone/>
              <a:tabLst/>
              <a:defRPr/>
            </a:pPr>
            <a:r>
              <a:rPr kumimoji="0" lang="fr-FR" sz="1500" b="0" i="0" u="none" strike="noStrike" kern="1200" cap="none" spc="0" normalizeH="0" baseline="0" noProof="0" dirty="0">
                <a:ln>
                  <a:noFill/>
                </a:ln>
                <a:solidFill>
                  <a:srgbClr val="212121"/>
                </a:solidFill>
                <a:effectLst/>
                <a:uLnTx/>
                <a:uFillTx/>
                <a:ea typeface="+mn-ea"/>
              </a:rPr>
              <a:t>A vous avec vos mots-clés</a:t>
            </a:r>
          </a:p>
        </p:txBody>
      </p:sp>
      <p:pic>
        <p:nvPicPr>
          <p:cNvPr id="19" name="Image 18">
            <a:extLst>
              <a:ext uri="{FF2B5EF4-FFF2-40B4-BE49-F238E27FC236}">
                <a16:creationId xmlns:a16="http://schemas.microsoft.com/office/drawing/2014/main" id="{B34B3905-D15B-4656-9180-982967128CA5}"/>
              </a:ext>
            </a:extLst>
          </p:cNvPr>
          <p:cNvPicPr>
            <a:picLocks noChangeAspect="1"/>
          </p:cNvPicPr>
          <p:nvPr/>
        </p:nvPicPr>
        <p:blipFill>
          <a:blip r:embed="rId5"/>
          <a:stretch>
            <a:fillRect/>
          </a:stretch>
        </p:blipFill>
        <p:spPr>
          <a:xfrm>
            <a:off x="167080" y="2857697"/>
            <a:ext cx="6690920" cy="1363309"/>
          </a:xfrm>
          <a:prstGeom prst="rect">
            <a:avLst/>
          </a:prstGeom>
        </p:spPr>
      </p:pic>
      <p:cxnSp>
        <p:nvCxnSpPr>
          <p:cNvPr id="20" name="Connecteur droit avec flèche 19">
            <a:extLst>
              <a:ext uri="{FF2B5EF4-FFF2-40B4-BE49-F238E27FC236}">
                <a16:creationId xmlns:a16="http://schemas.microsoft.com/office/drawing/2014/main" id="{F5CAF222-28AF-425B-9D0C-398CBF4DDA3C}"/>
              </a:ext>
            </a:extLst>
          </p:cNvPr>
          <p:cNvCxnSpPr>
            <a:cxnSpLocks/>
          </p:cNvCxnSpPr>
          <p:nvPr/>
        </p:nvCxnSpPr>
        <p:spPr>
          <a:xfrm flipH="1">
            <a:off x="2166507" y="2389925"/>
            <a:ext cx="774727" cy="630323"/>
          </a:xfrm>
          <a:prstGeom prst="straightConnector1">
            <a:avLst/>
          </a:prstGeom>
          <a:noFill/>
          <a:ln w="28575" cap="flat" cmpd="sng" algn="ctr">
            <a:solidFill>
              <a:srgbClr val="4285F4">
                <a:shade val="95000"/>
                <a:satMod val="105000"/>
              </a:srgbClr>
            </a:solidFill>
            <a:prstDash val="solid"/>
            <a:tailEnd type="triangle"/>
          </a:ln>
          <a:effectLst/>
        </p:spPr>
      </p:cxnSp>
    </p:spTree>
    <p:extLst>
      <p:ext uri="{BB962C8B-B14F-4D97-AF65-F5344CB8AC3E}">
        <p14:creationId xmlns:p14="http://schemas.microsoft.com/office/powerpoint/2010/main" val="16682696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3"/>
          <a:stretch>
            <a:fillRect/>
          </a:stretch>
        </p:blipFill>
        <p:spPr>
          <a:xfrm>
            <a:off x="6129398" y="4833871"/>
            <a:ext cx="688321" cy="242477"/>
          </a:xfrm>
          <a:prstGeom prst="rect">
            <a:avLst/>
          </a:prstGeom>
        </p:spPr>
      </p:pic>
      <p:pic>
        <p:nvPicPr>
          <p:cNvPr id="7" name="Image 6">
            <a:extLst>
              <a:ext uri="{FF2B5EF4-FFF2-40B4-BE49-F238E27FC236}">
                <a16:creationId xmlns:a16="http://schemas.microsoft.com/office/drawing/2014/main" id="{9D4C0484-29D1-4013-A16B-2425510F0C28}"/>
              </a:ext>
            </a:extLst>
          </p:cNvPr>
          <p:cNvPicPr>
            <a:picLocks noChangeAspect="1"/>
          </p:cNvPicPr>
          <p:nvPr/>
        </p:nvPicPr>
        <p:blipFill>
          <a:blip r:embed="rId4"/>
          <a:stretch>
            <a:fillRect/>
          </a:stretch>
        </p:blipFill>
        <p:spPr>
          <a:xfrm>
            <a:off x="1568489" y="458560"/>
            <a:ext cx="3975968" cy="3975968"/>
          </a:xfrm>
          <a:prstGeom prst="rect">
            <a:avLst/>
          </a:prstGeom>
        </p:spPr>
      </p:pic>
    </p:spTree>
    <p:extLst>
      <p:ext uri="{BB962C8B-B14F-4D97-AF65-F5344CB8AC3E}">
        <p14:creationId xmlns:p14="http://schemas.microsoft.com/office/powerpoint/2010/main" val="21969134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108A193C-0855-6249-AF28-1F67D059EAA0}"/>
              </a:ext>
            </a:extLst>
          </p:cNvPr>
          <p:cNvSpPr>
            <a:spLocks noGrp="1"/>
          </p:cNvSpPr>
          <p:nvPr>
            <p:ph idx="1"/>
          </p:nvPr>
        </p:nvSpPr>
        <p:spPr>
          <a:xfrm>
            <a:off x="944724" y="1977684"/>
            <a:ext cx="4590510" cy="715581"/>
          </a:xfrm>
        </p:spPr>
        <p:txBody>
          <a:bodyPr wrap="square">
            <a:spAutoFit/>
          </a:bodyPr>
          <a:lstStyle/>
          <a:p>
            <a:pPr marL="0" indent="0" algn="ctr">
              <a:spcBef>
                <a:spcPts val="900"/>
              </a:spcBef>
              <a:buNone/>
            </a:pPr>
            <a:r>
              <a:rPr lang="fr-FR" sz="4050" b="1" dirty="0">
                <a:solidFill>
                  <a:schemeClr val="bg1"/>
                </a:solidFill>
              </a:rPr>
              <a:t>LES ENJEUX DU PGD</a:t>
            </a:r>
          </a:p>
        </p:txBody>
      </p:sp>
      <p:grpSp>
        <p:nvGrpSpPr>
          <p:cNvPr id="4" name="Groupe 3">
            <a:extLst>
              <a:ext uri="{FF2B5EF4-FFF2-40B4-BE49-F238E27FC236}">
                <a16:creationId xmlns:a16="http://schemas.microsoft.com/office/drawing/2014/main" id="{84B3BB13-FB55-488F-B36D-826C98025E7E}"/>
              </a:ext>
            </a:extLst>
          </p:cNvPr>
          <p:cNvGrpSpPr/>
          <p:nvPr/>
        </p:nvGrpSpPr>
        <p:grpSpPr>
          <a:xfrm>
            <a:off x="4454" y="4848225"/>
            <a:ext cx="6840417" cy="326928"/>
            <a:chOff x="5938" y="6464300"/>
            <a:chExt cx="9120556" cy="435904"/>
          </a:xfrm>
        </p:grpSpPr>
        <p:pic>
          <p:nvPicPr>
            <p:cNvPr id="7" name="Image 6">
              <a:extLst>
                <a:ext uri="{FF2B5EF4-FFF2-40B4-BE49-F238E27FC236}">
                  <a16:creationId xmlns:a16="http://schemas.microsoft.com/office/drawing/2014/main" id="{D93FB7E8-8816-437A-9061-603A7600A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8" name="Espace réservé du numéro de diapositive 4">
              <a:extLst>
                <a:ext uri="{FF2B5EF4-FFF2-40B4-BE49-F238E27FC236}">
                  <a16:creationId xmlns:a16="http://schemas.microsoft.com/office/drawing/2014/main" id="{47DF33C3-7B62-4AD8-9FA9-CD91ABB7974E}"/>
                </a:ext>
              </a:extLst>
            </p:cNvPr>
            <p:cNvSpPr txBox="1">
              <a:spLocks/>
            </p:cNvSpPr>
            <p:nvPr/>
          </p:nvSpPr>
          <p:spPr>
            <a:xfrm>
              <a:off x="5938" y="6623205"/>
              <a:ext cx="628415" cy="276999"/>
            </a:xfrm>
            <a:prstGeom prst="rect">
              <a:avLst/>
            </a:prstGeom>
          </p:spPr>
          <p:txBody>
            <a:bodyPr vert="horz" lIns="68580" tIns="34290" rIns="68580" bIns="3429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685800">
                <a:buClrTx/>
              </a:pPr>
              <a:fld id="{7DB1C6C4-BF3F-426B-AB82-3D7BFE436BE2}" type="slidenum">
                <a:rPr lang="fr-FR">
                  <a:solidFill>
                    <a:prstClr val="black"/>
                  </a:solidFill>
                  <a:latin typeface="Calibri"/>
                </a:rPr>
                <a:pPr algn="l" defTabSz="685800">
                  <a:buClrTx/>
                </a:pPr>
                <a:t>86</a:t>
              </a:fld>
              <a:endParaRPr lang="fr-FR" dirty="0">
                <a:solidFill>
                  <a:prstClr val="black"/>
                </a:solidFill>
                <a:latin typeface="Calibri"/>
              </a:endParaRPr>
            </a:p>
          </p:txBody>
        </p:sp>
      </p:grpSp>
      <p:pic>
        <p:nvPicPr>
          <p:cNvPr id="3" name="Image 2">
            <a:extLst>
              <a:ext uri="{FF2B5EF4-FFF2-40B4-BE49-F238E27FC236}">
                <a16:creationId xmlns:a16="http://schemas.microsoft.com/office/drawing/2014/main" id="{FF34F3BC-8EBF-4567-9D47-D6FE8052D4F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35192" y="411510"/>
            <a:ext cx="5432090" cy="4440400"/>
          </a:xfrm>
          <a:prstGeom prst="rect">
            <a:avLst/>
          </a:prstGeom>
        </p:spPr>
      </p:pic>
      <p:sp>
        <p:nvSpPr>
          <p:cNvPr id="5" name="ZoneTexte 4">
            <a:extLst>
              <a:ext uri="{FF2B5EF4-FFF2-40B4-BE49-F238E27FC236}">
                <a16:creationId xmlns:a16="http://schemas.microsoft.com/office/drawing/2014/main" id="{70C5AD3F-8BF7-400B-8348-BEB5205D5B5E}"/>
              </a:ext>
            </a:extLst>
          </p:cNvPr>
          <p:cNvSpPr txBox="1"/>
          <p:nvPr/>
        </p:nvSpPr>
        <p:spPr>
          <a:xfrm>
            <a:off x="475765" y="4953203"/>
            <a:ext cx="3271849" cy="196208"/>
          </a:xfrm>
          <a:prstGeom prst="rect">
            <a:avLst/>
          </a:prstGeom>
          <a:noFill/>
        </p:spPr>
        <p:txBody>
          <a:bodyPr wrap="square" rtlCol="0">
            <a:spAutoFit/>
          </a:bodyPr>
          <a:lstStyle/>
          <a:p>
            <a:pPr defTabSz="685800">
              <a:buClrTx/>
            </a:pPr>
            <a:r>
              <a:rPr lang="fr-FR" sz="675" kern="1200" dirty="0">
                <a:solidFill>
                  <a:prstClr val="black"/>
                </a:solidFill>
                <a:latin typeface="Calibri"/>
                <a:ea typeface="+mn-ea"/>
                <a:cs typeface="+mn-cs"/>
                <a:hlinkClick r:id="rId5" tooltip="http://c-pour-dire.com/dejeuner-sur-lherbe/"/>
              </a:rPr>
              <a:t>Cette photo</a:t>
            </a:r>
            <a:r>
              <a:rPr lang="fr-FR" sz="675" kern="1200" dirty="0">
                <a:solidFill>
                  <a:prstClr val="black"/>
                </a:solidFill>
                <a:latin typeface="Calibri"/>
                <a:ea typeface="+mn-ea"/>
                <a:cs typeface="+mn-cs"/>
              </a:rPr>
              <a:t> par Auteur inconnu est soumis à la licence </a:t>
            </a:r>
            <a:r>
              <a:rPr lang="fr-FR" sz="675" kern="1200" dirty="0">
                <a:solidFill>
                  <a:prstClr val="black"/>
                </a:solidFill>
                <a:latin typeface="Calibri"/>
                <a:ea typeface="+mn-ea"/>
                <a:cs typeface="+mn-cs"/>
                <a:hlinkClick r:id="rId6" tooltip="https://creativecommons.org/licenses/by-nc-nd/3.0/"/>
              </a:rPr>
              <a:t>CC BY-NC-ND</a:t>
            </a:r>
            <a:endParaRPr lang="fr-FR" sz="675" kern="1200" dirty="0">
              <a:solidFill>
                <a:prstClr val="black"/>
              </a:solidFill>
              <a:latin typeface="Calibri"/>
              <a:ea typeface="+mn-ea"/>
              <a:cs typeface="+mn-cs"/>
            </a:endParaRPr>
          </a:p>
        </p:txBody>
      </p:sp>
      <p:sp>
        <p:nvSpPr>
          <p:cNvPr id="9" name="ZoneTexte 8">
            <a:extLst>
              <a:ext uri="{FF2B5EF4-FFF2-40B4-BE49-F238E27FC236}">
                <a16:creationId xmlns:a16="http://schemas.microsoft.com/office/drawing/2014/main" id="{DDF2FE47-7501-454A-BEE4-D7915A3A7B1D}"/>
              </a:ext>
            </a:extLst>
          </p:cNvPr>
          <p:cNvSpPr txBox="1"/>
          <p:nvPr/>
        </p:nvSpPr>
        <p:spPr>
          <a:xfrm>
            <a:off x="2162361" y="-20538"/>
            <a:ext cx="2117696" cy="461665"/>
          </a:xfrm>
          <a:prstGeom prst="rect">
            <a:avLst/>
          </a:prstGeom>
          <a:solidFill>
            <a:schemeClr val="accent3">
              <a:lumMod val="60000"/>
              <a:lumOff val="40000"/>
            </a:schemeClr>
          </a:solidFill>
        </p:spPr>
        <p:txBody>
          <a:bodyPr wrap="none" rtlCol="0">
            <a:spAutoFit/>
          </a:bodyPr>
          <a:lstStyle/>
          <a:p>
            <a:pPr algn="ctr" defTabSz="685800">
              <a:buClrTx/>
            </a:pPr>
            <a:r>
              <a:rPr lang="fr-FR" sz="2400" kern="1200" dirty="0">
                <a:solidFill>
                  <a:prstClr val="black"/>
                </a:solidFill>
                <a:latin typeface="Calibri"/>
                <a:ea typeface="+mn-ea"/>
                <a:cs typeface="+mn-cs"/>
              </a:rPr>
              <a:t>Pause déjeuner</a:t>
            </a:r>
          </a:p>
        </p:txBody>
      </p:sp>
    </p:spTree>
    <p:extLst>
      <p:ext uri="{BB962C8B-B14F-4D97-AF65-F5344CB8AC3E}">
        <p14:creationId xmlns:p14="http://schemas.microsoft.com/office/powerpoint/2010/main" val="29845117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AA364948-A20E-4C8B-B56E-51736F86B0AB}"/>
              </a:ext>
            </a:extLst>
          </p:cNvPr>
          <p:cNvSpPr txBox="1"/>
          <p:nvPr/>
        </p:nvSpPr>
        <p:spPr>
          <a:xfrm>
            <a:off x="474562" y="262891"/>
            <a:ext cx="6180881" cy="1938992"/>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r>
              <a:rPr kumimoji="0" lang="fr-FR" sz="4000" b="0" i="0" u="none" strike="noStrike" kern="1200" cap="none" spc="0" normalizeH="0" baseline="0" noProof="0" dirty="0">
                <a:ln>
                  <a:noFill/>
                </a:ln>
                <a:solidFill>
                  <a:prstClr val="black"/>
                </a:solidFill>
                <a:effectLst/>
                <a:uLnTx/>
                <a:uFillTx/>
                <a:latin typeface="Oswald" panose="020B0604020202020204" charset="0"/>
                <a:ea typeface="+mn-ea"/>
                <a:cs typeface="Arial"/>
                <a:sym typeface="Arial"/>
              </a:rPr>
              <a:t>Revues scientifiques</a:t>
            </a:r>
            <a:br>
              <a:rPr kumimoji="0" lang="fr-FR" sz="4000" b="0" i="0" u="none" strike="noStrike" kern="1200" cap="none" spc="0" normalizeH="0" baseline="0" noProof="0" dirty="0">
                <a:ln>
                  <a:noFill/>
                </a:ln>
                <a:solidFill>
                  <a:prstClr val="black"/>
                </a:solidFill>
                <a:effectLst/>
                <a:uLnTx/>
                <a:uFillTx/>
                <a:latin typeface="Oswald" panose="020B0604020202020204" charset="0"/>
                <a:ea typeface="+mn-ea"/>
                <a:cs typeface="Arial"/>
                <a:sym typeface="Arial"/>
              </a:rPr>
            </a:br>
            <a:r>
              <a:rPr kumimoji="0" lang="fr-FR" sz="4000" b="0" i="0" u="none" strike="noStrike" kern="1200" cap="none" spc="0" normalizeH="0" baseline="0" noProof="0" dirty="0">
                <a:ln>
                  <a:noFill/>
                </a:ln>
                <a:solidFill>
                  <a:prstClr val="black"/>
                </a:solidFill>
                <a:effectLst/>
                <a:uLnTx/>
                <a:uFillTx/>
                <a:latin typeface="Oswald" panose="020B0604020202020204" charset="0"/>
                <a:ea typeface="+mn-ea"/>
                <a:cs typeface="Arial"/>
                <a:sym typeface="Arial"/>
              </a:rPr>
              <a:t>publiant des</a:t>
            </a:r>
            <a:br>
              <a:rPr kumimoji="0" lang="fr-FR" sz="4000" b="0" i="0" u="none" strike="noStrike" kern="1200" cap="none" spc="0" normalizeH="0" baseline="0" noProof="0" dirty="0">
                <a:ln>
                  <a:noFill/>
                </a:ln>
                <a:solidFill>
                  <a:prstClr val="black"/>
                </a:solidFill>
                <a:effectLst/>
                <a:uLnTx/>
                <a:uFillTx/>
                <a:latin typeface="Oswald" panose="020B0604020202020204" charset="0"/>
                <a:ea typeface="+mn-ea"/>
                <a:cs typeface="Arial"/>
                <a:sym typeface="Arial"/>
              </a:rPr>
            </a:br>
            <a:r>
              <a:rPr kumimoji="0" lang="fr-FR" sz="4000" b="0" i="1" u="none" strike="noStrike" kern="1200" cap="none" spc="0" normalizeH="0" baseline="0" noProof="0" dirty="0">
                <a:ln>
                  <a:noFill/>
                </a:ln>
                <a:solidFill>
                  <a:prstClr val="black"/>
                </a:solidFill>
                <a:effectLst/>
                <a:uLnTx/>
                <a:uFillTx/>
                <a:latin typeface="Oswald" panose="020B0604020202020204" charset="0"/>
                <a:ea typeface="+mn-ea"/>
                <a:cs typeface="Arial"/>
                <a:sym typeface="Arial"/>
              </a:rPr>
              <a:t>Data papers</a:t>
            </a:r>
          </a:p>
        </p:txBody>
      </p:sp>
      <p:pic>
        <p:nvPicPr>
          <p:cNvPr id="4" name="Image 3">
            <a:extLst>
              <a:ext uri="{FF2B5EF4-FFF2-40B4-BE49-F238E27FC236}">
                <a16:creationId xmlns:a16="http://schemas.microsoft.com/office/drawing/2014/main" id="{DC6B3E26-766E-4CE0-B8E4-CADC64241714}"/>
              </a:ext>
            </a:extLst>
          </p:cNvPr>
          <p:cNvPicPr>
            <a:picLocks noChangeAspect="1"/>
          </p:cNvPicPr>
          <p:nvPr/>
        </p:nvPicPr>
        <p:blipFill>
          <a:blip r:embed="rId4"/>
          <a:stretch>
            <a:fillRect/>
          </a:stretch>
        </p:blipFill>
        <p:spPr>
          <a:xfrm>
            <a:off x="6129398" y="4833871"/>
            <a:ext cx="688321" cy="242477"/>
          </a:xfrm>
          <a:prstGeom prst="rect">
            <a:avLst/>
          </a:prstGeom>
        </p:spPr>
      </p:pic>
      <p:sp>
        <p:nvSpPr>
          <p:cNvPr id="6" name="Rectangle 5">
            <a:extLst>
              <a:ext uri="{FF2B5EF4-FFF2-40B4-BE49-F238E27FC236}">
                <a16:creationId xmlns:a16="http://schemas.microsoft.com/office/drawing/2014/main" id="{4012E924-9B09-4154-B277-A821A7C95587}"/>
              </a:ext>
            </a:extLst>
          </p:cNvPr>
          <p:cNvSpPr/>
          <p:nvPr/>
        </p:nvSpPr>
        <p:spPr>
          <a:xfrm>
            <a:off x="1630271" y="4756016"/>
            <a:ext cx="4489516" cy="369332"/>
          </a:xfrm>
          <a:prstGeom prst="rect">
            <a:avLst/>
          </a:prstGeom>
          <a:solidFill>
            <a:sysClr val="window" lastClr="FFFFFF">
              <a:lumMod val="85000"/>
            </a:sysClr>
          </a:solid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a:ea typeface="+mn-ea"/>
                <a:cs typeface="Arial"/>
                <a:sym typeface="Arial"/>
              </a:rPr>
              <a:t>Ce support est mis à disposition selon les termes de la </a:t>
            </a:r>
            <a:r>
              <a:rPr kumimoji="0" lang="fr-FR" sz="900" b="0" i="0" u="none" strike="noStrike" kern="1200" cap="none" spc="0" normalizeH="0" baseline="0" noProof="0" dirty="0">
                <a:ln>
                  <a:noFill/>
                </a:ln>
                <a:solidFill>
                  <a:prstClr val="black"/>
                </a:solidFill>
                <a:effectLst/>
                <a:uLnTx/>
                <a:uFillTx/>
                <a:latin typeface="Calibri"/>
                <a:ea typeface="+mn-ea"/>
                <a:cs typeface="Arial"/>
                <a:sym typeface="Arial"/>
                <a:hlinkClick r:id="rId5"/>
              </a:rPr>
              <a:t>licence Creative Commons Attribution - Pas d’Utilisation Commerciale 4.0 International</a:t>
            </a:r>
            <a:r>
              <a:rPr kumimoji="0" lang="fr-FR" sz="900" b="0" i="0" u="none" strike="noStrike" kern="1200" cap="none" spc="0" normalizeH="0" baseline="0" noProof="0" dirty="0">
                <a:ln>
                  <a:noFill/>
                </a:ln>
                <a:solidFill>
                  <a:prstClr val="black"/>
                </a:solidFill>
                <a:effectLst/>
                <a:uLnTx/>
                <a:uFillTx/>
                <a:latin typeface="Calibri"/>
                <a:ea typeface="+mn-ea"/>
                <a:cs typeface="Arial"/>
                <a:sym typeface="Arial"/>
              </a:rPr>
              <a:t>.</a:t>
            </a:r>
          </a:p>
        </p:txBody>
      </p:sp>
      <p:pic>
        <p:nvPicPr>
          <p:cNvPr id="7" name="Picture 2" descr="http://onlinelibrary.wiley.com/store/10.1002/ecy.2017.98.issue-7/asset/cover.gif?v=1&amp;s=ffc689ab22cf1b2ff2b4e7583cb1c2967c3bead7">
            <a:extLst>
              <a:ext uri="{FF2B5EF4-FFF2-40B4-BE49-F238E27FC236}">
                <a16:creationId xmlns:a16="http://schemas.microsoft.com/office/drawing/2014/main" id="{A5EC7186-44AA-4E64-B720-484DF75261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691735">
            <a:off x="2125730" y="3101675"/>
            <a:ext cx="881469" cy="1143291"/>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0AE1441E-33AA-4D84-967B-84DB72A3009F}"/>
              </a:ext>
            </a:extLst>
          </p:cNvPr>
          <p:cNvPicPr>
            <a:picLocks noChangeAspect="1"/>
          </p:cNvPicPr>
          <p:nvPr/>
        </p:nvPicPr>
        <p:blipFill>
          <a:blip r:embed="rId7"/>
          <a:stretch>
            <a:fillRect/>
          </a:stretch>
        </p:blipFill>
        <p:spPr>
          <a:xfrm rot="20733748">
            <a:off x="774628" y="3092670"/>
            <a:ext cx="831560" cy="1102721"/>
          </a:xfrm>
          <a:prstGeom prst="rect">
            <a:avLst/>
          </a:prstGeom>
        </p:spPr>
      </p:pic>
      <p:pic>
        <p:nvPicPr>
          <p:cNvPr id="9" name="Image 8">
            <a:extLst>
              <a:ext uri="{FF2B5EF4-FFF2-40B4-BE49-F238E27FC236}">
                <a16:creationId xmlns:a16="http://schemas.microsoft.com/office/drawing/2014/main" id="{51567539-695F-4712-A253-1499F576F018}"/>
              </a:ext>
            </a:extLst>
          </p:cNvPr>
          <p:cNvPicPr>
            <a:picLocks noChangeAspect="1"/>
          </p:cNvPicPr>
          <p:nvPr/>
        </p:nvPicPr>
        <p:blipFill>
          <a:blip r:embed="rId8"/>
          <a:stretch>
            <a:fillRect/>
          </a:stretch>
        </p:blipFill>
        <p:spPr>
          <a:xfrm rot="836427">
            <a:off x="3723393" y="3044627"/>
            <a:ext cx="852704" cy="1121979"/>
          </a:xfrm>
          <a:prstGeom prst="rect">
            <a:avLst/>
          </a:prstGeom>
        </p:spPr>
      </p:pic>
      <p:pic>
        <p:nvPicPr>
          <p:cNvPr id="10" name="Image 9">
            <a:extLst>
              <a:ext uri="{FF2B5EF4-FFF2-40B4-BE49-F238E27FC236}">
                <a16:creationId xmlns:a16="http://schemas.microsoft.com/office/drawing/2014/main" id="{18F0907B-3F42-462D-BA8B-6836092D2CCD}"/>
              </a:ext>
            </a:extLst>
          </p:cNvPr>
          <p:cNvPicPr>
            <a:picLocks noChangeAspect="1"/>
          </p:cNvPicPr>
          <p:nvPr/>
        </p:nvPicPr>
        <p:blipFill>
          <a:blip r:embed="rId9"/>
          <a:stretch>
            <a:fillRect/>
          </a:stretch>
        </p:blipFill>
        <p:spPr>
          <a:xfrm>
            <a:off x="5011460" y="3540231"/>
            <a:ext cx="1337739" cy="445913"/>
          </a:xfrm>
          <a:prstGeom prst="rect">
            <a:avLst/>
          </a:prstGeom>
        </p:spPr>
      </p:pic>
    </p:spTree>
    <p:extLst>
      <p:ext uri="{BB962C8B-B14F-4D97-AF65-F5344CB8AC3E}">
        <p14:creationId xmlns:p14="http://schemas.microsoft.com/office/powerpoint/2010/main" val="28706302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ZoneTexte 24">
            <a:extLst>
              <a:ext uri="{FF2B5EF4-FFF2-40B4-BE49-F238E27FC236}">
                <a16:creationId xmlns:a16="http://schemas.microsoft.com/office/drawing/2014/main" id="{856552B5-4001-4C70-A673-9E2148996A15}"/>
              </a:ext>
            </a:extLst>
          </p:cNvPr>
          <p:cNvSpPr txBox="1"/>
          <p:nvPr/>
        </p:nvSpPr>
        <p:spPr>
          <a:xfrm>
            <a:off x="2027561" y="2482408"/>
            <a:ext cx="2527106" cy="150810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just" defTabSz="914400" rtl="0" eaLnBrk="1" fontAlgn="auto" latinLnBrk="0" hangingPunct="1">
              <a:lnSpc>
                <a:spcPct val="100000"/>
              </a:lnSpc>
              <a:spcBef>
                <a:spcPts val="600"/>
              </a:spcBef>
              <a:spcAft>
                <a:spcPts val="600"/>
              </a:spcAft>
              <a:buClr>
                <a:srgbClr val="0070C0"/>
              </a:buClr>
              <a:buSzTx/>
              <a:buFont typeface="Wingdings" panose="05000000000000000000" pitchFamily="2" charset="2"/>
              <a:buChar char="Ø"/>
              <a:tabLst/>
              <a:defRPr/>
            </a:pPr>
            <a:r>
              <a:rPr kumimoji="0" lang="fr-FR" sz="2400" b="0" i="0" u="none" strike="noStrike" kern="1200" cap="none" spc="0" normalizeH="0" baseline="0" noProof="0" dirty="0">
                <a:ln>
                  <a:noFill/>
                </a:ln>
                <a:solidFill>
                  <a:srgbClr val="2C3E50"/>
                </a:solidFill>
                <a:effectLst/>
                <a:uLnTx/>
                <a:uFillTx/>
                <a:latin typeface="Arial"/>
                <a:cs typeface="Times New Roman"/>
                <a:sym typeface="Arial"/>
              </a:rPr>
              <a:t>Oui</a:t>
            </a:r>
          </a:p>
          <a:p>
            <a:pPr marL="342900" marR="0" lvl="0" indent="-342900" algn="just" defTabSz="914400" rtl="0" eaLnBrk="1" fontAlgn="auto" latinLnBrk="0" hangingPunct="1">
              <a:lnSpc>
                <a:spcPct val="100000"/>
              </a:lnSpc>
              <a:spcBef>
                <a:spcPts val="600"/>
              </a:spcBef>
              <a:spcAft>
                <a:spcPts val="600"/>
              </a:spcAft>
              <a:buClr>
                <a:srgbClr val="0070C0"/>
              </a:buClr>
              <a:buSzTx/>
              <a:buFont typeface="Wingdings" panose="05000000000000000000" pitchFamily="2" charset="2"/>
              <a:buChar char="Ø"/>
              <a:tabLst/>
              <a:defRPr/>
            </a:pPr>
            <a:r>
              <a:rPr kumimoji="0" lang="fr-FR" sz="2400" b="0" i="0" u="none" strike="noStrike" kern="1200" cap="none" spc="0" normalizeH="0" baseline="0" noProof="0" dirty="0">
                <a:ln>
                  <a:noFill/>
                </a:ln>
                <a:solidFill>
                  <a:srgbClr val="2C3E50"/>
                </a:solidFill>
                <a:effectLst/>
                <a:uLnTx/>
                <a:uFillTx/>
                <a:latin typeface="Arial"/>
                <a:cs typeface="Times New Roman"/>
                <a:sym typeface="Arial"/>
              </a:rPr>
              <a:t>Non</a:t>
            </a:r>
          </a:p>
          <a:p>
            <a:pPr marL="342900" marR="0" lvl="0" indent="-342900" algn="just" defTabSz="914400" rtl="0" eaLnBrk="1" fontAlgn="auto" latinLnBrk="0" hangingPunct="1">
              <a:lnSpc>
                <a:spcPct val="100000"/>
              </a:lnSpc>
              <a:spcBef>
                <a:spcPts val="600"/>
              </a:spcBef>
              <a:spcAft>
                <a:spcPts val="600"/>
              </a:spcAft>
              <a:buClr>
                <a:srgbClr val="0070C0"/>
              </a:buClr>
              <a:buSzTx/>
              <a:buFont typeface="Wingdings" panose="05000000000000000000" pitchFamily="2" charset="2"/>
              <a:buChar char="Ø"/>
              <a:tabLst/>
              <a:defRPr/>
            </a:pPr>
            <a:r>
              <a:rPr kumimoji="0" lang="fr-FR" sz="2400" b="0" i="0" u="none" strike="noStrike" kern="1200" cap="none" spc="0" normalizeH="0" baseline="0" noProof="0" dirty="0">
                <a:ln>
                  <a:noFill/>
                </a:ln>
                <a:solidFill>
                  <a:srgbClr val="2C3E50"/>
                </a:solidFill>
                <a:effectLst/>
                <a:uLnTx/>
                <a:uFillTx/>
                <a:latin typeface="Arial"/>
                <a:cs typeface="Times New Roman"/>
                <a:sym typeface="Arial"/>
              </a:rPr>
              <a:t>Ne sait pas</a:t>
            </a:r>
          </a:p>
        </p:txBody>
      </p:sp>
      <p:pic>
        <p:nvPicPr>
          <p:cNvPr id="8" name="Image 7">
            <a:extLst>
              <a:ext uri="{FF2B5EF4-FFF2-40B4-BE49-F238E27FC236}">
                <a16:creationId xmlns:a16="http://schemas.microsoft.com/office/drawing/2014/main" id="{89245615-7637-480D-A147-EEC8DF5D540F}"/>
              </a:ext>
            </a:extLst>
          </p:cNvPr>
          <p:cNvPicPr>
            <a:picLocks noChangeAspect="1"/>
          </p:cNvPicPr>
          <p:nvPr/>
        </p:nvPicPr>
        <p:blipFill>
          <a:blip r:embed="rId3"/>
          <a:stretch>
            <a:fillRect/>
          </a:stretch>
        </p:blipFill>
        <p:spPr>
          <a:xfrm>
            <a:off x="85687" y="167238"/>
            <a:ext cx="1427023" cy="1080716"/>
          </a:xfrm>
          <a:prstGeom prst="rect">
            <a:avLst/>
          </a:prstGeom>
        </p:spPr>
      </p:pic>
      <p:sp>
        <p:nvSpPr>
          <p:cNvPr id="6" name="Titre 1">
            <a:extLst>
              <a:ext uri="{FF2B5EF4-FFF2-40B4-BE49-F238E27FC236}">
                <a16:creationId xmlns:a16="http://schemas.microsoft.com/office/drawing/2014/main" id="{DFFE1CF3-F935-4B99-8398-E055006C4C35}"/>
              </a:ext>
            </a:extLst>
          </p:cNvPr>
          <p:cNvSpPr txBox="1">
            <a:spLocks/>
          </p:cNvSpPr>
          <p:nvPr/>
        </p:nvSpPr>
        <p:spPr>
          <a:xfrm>
            <a:off x="248757" y="1247954"/>
            <a:ext cx="6186968" cy="1000124"/>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342900" rtl="0" eaLnBrk="1" fontAlgn="auto" latinLnBrk="0" hangingPunct="1">
              <a:lnSpc>
                <a:spcPct val="100000"/>
              </a:lnSpc>
              <a:spcBef>
                <a:spcPct val="0"/>
              </a:spcBef>
              <a:spcAft>
                <a:spcPts val="0"/>
              </a:spcAft>
              <a:buClr>
                <a:srgbClr val="000000"/>
              </a:buClr>
              <a:buSzTx/>
              <a:buFont typeface="Arial"/>
              <a:buNone/>
              <a:tabLst>
                <a:tab pos="69056" algn="l"/>
              </a:tabLst>
              <a:defRPr/>
            </a:pPr>
            <a:r>
              <a:rPr kumimoji="0" lang="it-IT" sz="3200" b="0" i="0" u="none" strike="noStrike" kern="1200" cap="none" spc="0" normalizeH="0" baseline="0" noProof="0" dirty="0">
                <a:ln>
                  <a:noFill/>
                </a:ln>
                <a:solidFill>
                  <a:srgbClr val="1FA22E"/>
                </a:solidFill>
                <a:effectLst/>
                <a:uLnTx/>
                <a:uFillTx/>
                <a:latin typeface="Oswald" panose="020B0604020202020204" charset="0"/>
                <a:ea typeface="+mj-ea"/>
                <a:cs typeface="+mj-cs"/>
                <a:sym typeface="Arial"/>
              </a:rPr>
              <a:t>Connaissez-vous des revues </a:t>
            </a:r>
          </a:p>
          <a:p>
            <a:pPr marL="0" marR="0" lvl="0" indent="0" algn="ctr" defTabSz="342900" rtl="0" eaLnBrk="1" fontAlgn="auto" latinLnBrk="0" hangingPunct="1">
              <a:lnSpc>
                <a:spcPct val="100000"/>
              </a:lnSpc>
              <a:spcBef>
                <a:spcPct val="0"/>
              </a:spcBef>
              <a:spcAft>
                <a:spcPts val="0"/>
              </a:spcAft>
              <a:buClr>
                <a:srgbClr val="000000"/>
              </a:buClr>
              <a:buSzTx/>
              <a:buFont typeface="Arial"/>
              <a:buNone/>
              <a:tabLst>
                <a:tab pos="69056" algn="l"/>
              </a:tabLst>
              <a:defRPr/>
            </a:pPr>
            <a:r>
              <a:rPr kumimoji="0" lang="it-IT" sz="3200" b="0" i="0" u="none" strike="noStrike" kern="1200" cap="none" spc="0" normalizeH="0" baseline="0" noProof="0" dirty="0">
                <a:ln>
                  <a:noFill/>
                </a:ln>
                <a:solidFill>
                  <a:srgbClr val="1FA22E"/>
                </a:solidFill>
                <a:effectLst/>
                <a:uLnTx/>
                <a:uFillTx/>
                <a:latin typeface="Oswald" panose="020B0604020202020204" charset="0"/>
                <a:ea typeface="+mj-ea"/>
                <a:cs typeface="+mj-cs"/>
                <a:sym typeface="Arial"/>
              </a:rPr>
              <a:t>publiant des </a:t>
            </a:r>
            <a:r>
              <a:rPr kumimoji="0" lang="it-IT" sz="3200" b="0" i="1" u="none" strike="noStrike" kern="1200" cap="none" spc="0" normalizeH="0" baseline="0" noProof="0" dirty="0">
                <a:ln>
                  <a:noFill/>
                </a:ln>
                <a:solidFill>
                  <a:srgbClr val="1FA22E"/>
                </a:solidFill>
                <a:effectLst/>
                <a:uLnTx/>
                <a:uFillTx/>
                <a:latin typeface="Oswald" panose="020B0604020202020204" charset="0"/>
                <a:ea typeface="+mj-ea"/>
                <a:cs typeface="+mj-cs"/>
                <a:sym typeface="Arial"/>
              </a:rPr>
              <a:t>Data paper </a:t>
            </a:r>
            <a:r>
              <a:rPr kumimoji="0" lang="it-IT" sz="3200" b="0" i="0" u="none" strike="noStrike" kern="1200" cap="none" spc="0" normalizeH="0" baseline="0" noProof="0" dirty="0">
                <a:ln>
                  <a:noFill/>
                </a:ln>
                <a:solidFill>
                  <a:srgbClr val="1FA22E"/>
                </a:solidFill>
                <a:effectLst/>
                <a:uLnTx/>
                <a:uFillTx/>
                <a:latin typeface="Oswald" panose="020B0604020202020204" charset="0"/>
                <a:ea typeface="+mj-ea"/>
                <a:cs typeface="+mj-cs"/>
                <a:sym typeface="Arial"/>
              </a:rPr>
              <a:t>?</a:t>
            </a:r>
          </a:p>
        </p:txBody>
      </p:sp>
    </p:spTree>
    <p:extLst>
      <p:ext uri="{BB962C8B-B14F-4D97-AF65-F5344CB8AC3E}">
        <p14:creationId xmlns:p14="http://schemas.microsoft.com/office/powerpoint/2010/main" val="27334616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grpSp>
        <p:nvGrpSpPr>
          <p:cNvPr id="10" name="Groupe 9">
            <a:extLst>
              <a:ext uri="{FF2B5EF4-FFF2-40B4-BE49-F238E27FC236}">
                <a16:creationId xmlns:a16="http://schemas.microsoft.com/office/drawing/2014/main" id="{E353DF3F-EE5E-46E6-91B8-6398073EDB1B}"/>
              </a:ext>
            </a:extLst>
          </p:cNvPr>
          <p:cNvGrpSpPr/>
          <p:nvPr/>
        </p:nvGrpSpPr>
        <p:grpSpPr>
          <a:xfrm>
            <a:off x="171183" y="836801"/>
            <a:ext cx="2094542" cy="933868"/>
            <a:chOff x="785056" y="1382192"/>
            <a:chExt cx="2792722" cy="1245157"/>
          </a:xfrm>
        </p:grpSpPr>
        <p:grpSp>
          <p:nvGrpSpPr>
            <p:cNvPr id="11" name="Groupe 10">
              <a:extLst>
                <a:ext uri="{FF2B5EF4-FFF2-40B4-BE49-F238E27FC236}">
                  <a16:creationId xmlns:a16="http://schemas.microsoft.com/office/drawing/2014/main" id="{1499341A-5469-4362-992D-7129D90FB1CC}"/>
                </a:ext>
              </a:extLst>
            </p:cNvPr>
            <p:cNvGrpSpPr/>
            <p:nvPr/>
          </p:nvGrpSpPr>
          <p:grpSpPr>
            <a:xfrm>
              <a:off x="785056" y="1382192"/>
              <a:ext cx="2002958" cy="1245157"/>
              <a:chOff x="116555" y="1196752"/>
              <a:chExt cx="2670610" cy="1660211"/>
            </a:xfrm>
          </p:grpSpPr>
          <p:pic>
            <p:nvPicPr>
              <p:cNvPr id="13" name="Image 12">
                <a:extLst>
                  <a:ext uri="{FF2B5EF4-FFF2-40B4-BE49-F238E27FC236}">
                    <a16:creationId xmlns:a16="http://schemas.microsoft.com/office/drawing/2014/main" id="{B6674025-C0DA-478C-AA3D-F4B51C1D51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555" y="1196752"/>
                <a:ext cx="2670610" cy="519746"/>
              </a:xfrm>
              <a:prstGeom prst="rect">
                <a:avLst/>
              </a:prstGeom>
            </p:spPr>
          </p:pic>
          <p:grpSp>
            <p:nvGrpSpPr>
              <p:cNvPr id="14" name="Groupe 13">
                <a:extLst>
                  <a:ext uri="{FF2B5EF4-FFF2-40B4-BE49-F238E27FC236}">
                    <a16:creationId xmlns:a16="http://schemas.microsoft.com/office/drawing/2014/main" id="{E2B9E857-57D9-4B84-963D-122FB94E4A84}"/>
                  </a:ext>
                </a:extLst>
              </p:cNvPr>
              <p:cNvGrpSpPr/>
              <p:nvPr/>
            </p:nvGrpSpPr>
            <p:grpSpPr>
              <a:xfrm>
                <a:off x="152559" y="1802650"/>
                <a:ext cx="2232248" cy="597924"/>
                <a:chOff x="215516" y="1860514"/>
                <a:chExt cx="2232248" cy="597924"/>
              </a:xfrm>
            </p:grpSpPr>
            <p:pic>
              <p:nvPicPr>
                <p:cNvPr id="16" name="Image 15">
                  <a:extLst>
                    <a:ext uri="{FF2B5EF4-FFF2-40B4-BE49-F238E27FC236}">
                      <a16:creationId xmlns:a16="http://schemas.microsoft.com/office/drawing/2014/main" id="{5AFF3828-2425-40FD-970F-F02DF3150E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516" y="1894670"/>
                  <a:ext cx="1698256" cy="490607"/>
                </a:xfrm>
                <a:prstGeom prst="rect">
                  <a:avLst/>
                </a:prstGeom>
              </p:spPr>
            </p:pic>
            <p:pic>
              <p:nvPicPr>
                <p:cNvPr id="19" name="Image 18">
                  <a:extLst>
                    <a:ext uri="{FF2B5EF4-FFF2-40B4-BE49-F238E27FC236}">
                      <a16:creationId xmlns:a16="http://schemas.microsoft.com/office/drawing/2014/main" id="{88336003-0395-4E86-9236-9E1A5EF45C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65371" y="1860514"/>
                  <a:ext cx="582393" cy="597924"/>
                </a:xfrm>
                <a:prstGeom prst="rect">
                  <a:avLst/>
                </a:prstGeom>
              </p:spPr>
            </p:pic>
          </p:grpSp>
          <p:pic>
            <p:nvPicPr>
              <p:cNvPr id="15" name="Image 14">
                <a:extLst>
                  <a:ext uri="{FF2B5EF4-FFF2-40B4-BE49-F238E27FC236}">
                    <a16:creationId xmlns:a16="http://schemas.microsoft.com/office/drawing/2014/main" id="{F18E1DE7-F316-4A2C-A58C-215C6013D5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512" y="2428744"/>
                <a:ext cx="1646533" cy="428219"/>
              </a:xfrm>
              <a:prstGeom prst="rect">
                <a:avLst/>
              </a:prstGeom>
            </p:spPr>
          </p:pic>
        </p:grpSp>
        <p:pic>
          <p:nvPicPr>
            <p:cNvPr id="12" name="Image 11">
              <a:extLst>
                <a:ext uri="{FF2B5EF4-FFF2-40B4-BE49-F238E27FC236}">
                  <a16:creationId xmlns:a16="http://schemas.microsoft.com/office/drawing/2014/main" id="{F1C4092F-C5CC-46C5-AC1B-5CFC99842BC4}"/>
                </a:ext>
              </a:extLst>
            </p:cNvPr>
            <p:cNvPicPr>
              <a:picLocks noChangeAspect="1"/>
            </p:cNvPicPr>
            <p:nvPr/>
          </p:nvPicPr>
          <p:blipFill>
            <a:blip r:embed="rId7"/>
            <a:stretch>
              <a:fillRect/>
            </a:stretch>
          </p:blipFill>
          <p:spPr>
            <a:xfrm>
              <a:off x="2064148" y="1822758"/>
              <a:ext cx="1513630" cy="463356"/>
            </a:xfrm>
            <a:prstGeom prst="rect">
              <a:avLst/>
            </a:prstGeom>
            <a:ln>
              <a:solidFill>
                <a:schemeClr val="tx1"/>
              </a:solidFill>
            </a:ln>
          </p:spPr>
        </p:pic>
      </p:grpSp>
      <p:sp>
        <p:nvSpPr>
          <p:cNvPr id="49" name="ZoneTexte 48">
            <a:extLst>
              <a:ext uri="{FF2B5EF4-FFF2-40B4-BE49-F238E27FC236}">
                <a16:creationId xmlns:a16="http://schemas.microsoft.com/office/drawing/2014/main" id="{6E16876E-BBC5-477E-8512-5DF2C1951125}"/>
              </a:ext>
            </a:extLst>
          </p:cNvPr>
          <p:cNvSpPr txBox="1"/>
          <p:nvPr/>
        </p:nvSpPr>
        <p:spPr>
          <a:xfrm>
            <a:off x="1815139" y="4501623"/>
            <a:ext cx="4854602" cy="276999"/>
          </a:xfrm>
          <a:prstGeom prst="rect">
            <a:avLst/>
          </a:prstGeom>
          <a:noFill/>
        </p:spPr>
        <p:txBody>
          <a:bodyPr wrap="square" rtlCol="0">
            <a:spAutoFit/>
          </a:bodyPr>
          <a:lstStyle/>
          <a:p>
            <a:pPr marL="0" marR="0" lvl="0" indent="0" algn="l" defTabSz="342900" rtl="0" eaLnBrk="1" fontAlgn="auto" latinLnBrk="0" hangingPunct="1">
              <a:lnSpc>
                <a:spcPct val="100000"/>
              </a:lnSpc>
              <a:spcBef>
                <a:spcPts val="300"/>
              </a:spcBef>
              <a:spcAft>
                <a:spcPts val="0"/>
              </a:spcAft>
              <a:buClr>
                <a:srgbClr val="E2007A">
                  <a:lumMod val="40000"/>
                  <a:lumOff val="60000"/>
                </a:srgbClr>
              </a:buClr>
              <a:buSzTx/>
              <a:buFont typeface="Arial"/>
              <a:buNone/>
              <a:tabLst/>
              <a:defRPr/>
            </a:pPr>
            <a:r>
              <a:rPr kumimoji="0" lang="fr-FR" sz="1050" b="0" i="0" u="none" strike="noStrike" kern="1200" cap="none" spc="0" normalizeH="0" baseline="0" noProof="0" dirty="0">
                <a:ln>
                  <a:noFill/>
                </a:ln>
                <a:solidFill>
                  <a:prstClr val="black"/>
                </a:solidFill>
                <a:effectLst/>
                <a:uLnTx/>
                <a:uFillTx/>
                <a:latin typeface="Arial"/>
                <a:ea typeface="+mn-ea"/>
                <a:cs typeface="Arial"/>
                <a:sym typeface="Arial"/>
              </a:rPr>
              <a:t>Liste de revues publiant des </a:t>
            </a:r>
            <a:r>
              <a:rPr kumimoji="0" lang="fr-FR" sz="1050" b="0" i="1" u="none" strike="noStrike" kern="1200" cap="none" spc="0" normalizeH="0" baseline="0" noProof="0" dirty="0">
                <a:ln>
                  <a:noFill/>
                </a:ln>
                <a:solidFill>
                  <a:prstClr val="black"/>
                </a:solidFill>
                <a:effectLst/>
                <a:uLnTx/>
                <a:uFillTx/>
                <a:latin typeface="Arial"/>
                <a:ea typeface="+mn-ea"/>
                <a:cs typeface="Arial"/>
                <a:sym typeface="Arial"/>
              </a:rPr>
              <a:t>Data papers </a:t>
            </a:r>
            <a:r>
              <a:rPr kumimoji="0" lang="fr-FR" sz="1050" b="0" i="0" u="none" strike="noStrike" kern="1200" cap="none" spc="0" normalizeH="0" baseline="0" noProof="0" dirty="0">
                <a:ln>
                  <a:noFill/>
                </a:ln>
                <a:solidFill>
                  <a:prstClr val="black"/>
                </a:solidFill>
                <a:effectLst/>
                <a:uLnTx/>
                <a:uFillTx/>
                <a:latin typeface="Arial"/>
                <a:ea typeface="+mn-ea"/>
                <a:cs typeface="Arial"/>
                <a:sym typeface="Arial"/>
              </a:rPr>
              <a:t>:</a:t>
            </a:r>
            <a:r>
              <a:rPr kumimoji="0" lang="fr-FR" sz="1200" b="0" i="0" u="none" strike="noStrike" kern="1200" cap="none" spc="0" normalizeH="0" baseline="0" noProof="0" dirty="0">
                <a:ln>
                  <a:noFill/>
                </a:ln>
                <a:solidFill>
                  <a:prstClr val="black"/>
                </a:solidFill>
                <a:effectLst/>
                <a:uLnTx/>
                <a:uFillTx/>
                <a:latin typeface="Arial"/>
                <a:ea typeface="+mn-ea"/>
                <a:cs typeface="Arial"/>
                <a:sym typeface="Arial"/>
              </a:rPr>
              <a:t> </a:t>
            </a:r>
            <a:r>
              <a:rPr kumimoji="0" lang="fr-FR" sz="900" b="0" i="0" u="none" strike="noStrike" kern="1200" cap="none" spc="0" normalizeH="0" baseline="0" noProof="0" dirty="0">
                <a:ln>
                  <a:noFill/>
                </a:ln>
                <a:solidFill>
                  <a:prstClr val="black"/>
                </a:solidFill>
                <a:effectLst/>
                <a:uLnTx/>
                <a:uFillTx/>
                <a:latin typeface="Arial"/>
                <a:ea typeface="+mn-ea"/>
                <a:cs typeface="Arial"/>
                <a:sym typeface="Arial"/>
                <a:hlinkClick r:id="rId8" tooltip="Lien vers https://doi.org/10.18167/coopist/0057"/>
              </a:rPr>
              <a:t>https://doi.org/10.18167/coopist/0057</a:t>
            </a:r>
            <a:r>
              <a:rPr kumimoji="0" lang="fr-FR" sz="900" b="0" i="0" u="none" strike="noStrike" kern="1200" cap="none" spc="0" normalizeH="0" baseline="0" noProof="0" dirty="0">
                <a:ln>
                  <a:noFill/>
                </a:ln>
                <a:solidFill>
                  <a:srgbClr val="0070C0"/>
                </a:solidFill>
                <a:effectLst/>
                <a:uLnTx/>
                <a:uFillTx/>
                <a:latin typeface="Arial"/>
                <a:ea typeface="+mn-ea"/>
                <a:cs typeface="Arial"/>
                <a:sym typeface="Arial"/>
              </a:rPr>
              <a:t> </a:t>
            </a:r>
          </a:p>
        </p:txBody>
      </p:sp>
      <p:grpSp>
        <p:nvGrpSpPr>
          <p:cNvPr id="17" name="Groupe 16">
            <a:extLst>
              <a:ext uri="{FF2B5EF4-FFF2-40B4-BE49-F238E27FC236}">
                <a16:creationId xmlns:a16="http://schemas.microsoft.com/office/drawing/2014/main" id="{3587A26C-D86E-4486-A9D9-DA9F8823F48A}"/>
              </a:ext>
            </a:extLst>
          </p:cNvPr>
          <p:cNvGrpSpPr/>
          <p:nvPr/>
        </p:nvGrpSpPr>
        <p:grpSpPr>
          <a:xfrm>
            <a:off x="1886336" y="4740083"/>
            <a:ext cx="3057942" cy="358851"/>
            <a:chOff x="3827325" y="6311145"/>
            <a:chExt cx="4077256" cy="478468"/>
          </a:xfrm>
        </p:grpSpPr>
        <p:pic>
          <p:nvPicPr>
            <p:cNvPr id="2" name="Image 1">
              <a:extLst>
                <a:ext uri="{FF2B5EF4-FFF2-40B4-BE49-F238E27FC236}">
                  <a16:creationId xmlns:a16="http://schemas.microsoft.com/office/drawing/2014/main" id="{1CEB8558-0028-47B0-83DA-0D4B9B455246}"/>
                </a:ext>
              </a:extLst>
            </p:cNvPr>
            <p:cNvPicPr>
              <a:picLocks noChangeAspect="1"/>
            </p:cNvPicPr>
            <p:nvPr/>
          </p:nvPicPr>
          <p:blipFill>
            <a:blip r:embed="rId9"/>
            <a:stretch>
              <a:fillRect/>
            </a:stretch>
          </p:blipFill>
          <p:spPr>
            <a:xfrm>
              <a:off x="3827325" y="6329720"/>
              <a:ext cx="4077256" cy="459893"/>
            </a:xfrm>
            <a:prstGeom prst="rect">
              <a:avLst/>
            </a:prstGeom>
          </p:spPr>
        </p:pic>
        <p:sp>
          <p:nvSpPr>
            <p:cNvPr id="7" name="Rectangle 6">
              <a:extLst>
                <a:ext uri="{FF2B5EF4-FFF2-40B4-BE49-F238E27FC236}">
                  <a16:creationId xmlns:a16="http://schemas.microsoft.com/office/drawing/2014/main" id="{928D0633-C748-4010-8205-5FC83DC83D2F}"/>
                </a:ext>
              </a:extLst>
            </p:cNvPr>
            <p:cNvSpPr/>
            <p:nvPr/>
          </p:nvSpPr>
          <p:spPr>
            <a:xfrm>
              <a:off x="5178748" y="6311145"/>
              <a:ext cx="1990288" cy="307776"/>
            </a:xfrm>
            <a:prstGeom prst="rect">
              <a:avLst/>
            </a:prstGeom>
          </p:spPr>
          <p:txBody>
            <a:bodyPr wrap="none">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fr-FR" sz="900" b="0" i="0" u="none" strike="noStrike" kern="1200" cap="none" spc="0" normalizeH="0" baseline="0" noProof="0" dirty="0">
                  <a:ln>
                    <a:noFill/>
                  </a:ln>
                  <a:solidFill>
                    <a:prstClr val="black"/>
                  </a:solidFill>
                  <a:effectLst/>
                  <a:uLnTx/>
                  <a:uFillTx/>
                  <a:latin typeface="Arial"/>
                  <a:ea typeface="+mn-ea"/>
                  <a:cs typeface="Arial"/>
                  <a:sym typeface="Arial"/>
                  <a:hlinkClick r:id="rId10"/>
                </a:rPr>
                <a:t>https://ou-publier.cirad.fr/</a:t>
              </a:r>
              <a:r>
                <a:rPr kumimoji="0" lang="fr-FR" sz="900" b="0" i="0" u="none" strike="noStrike" kern="1200" cap="none" spc="0" normalizeH="0" baseline="0" noProof="0" dirty="0">
                  <a:ln>
                    <a:noFill/>
                  </a:ln>
                  <a:solidFill>
                    <a:prstClr val="black"/>
                  </a:solidFill>
                  <a:effectLst/>
                  <a:uLnTx/>
                  <a:uFillTx/>
                  <a:latin typeface="Arial"/>
                  <a:ea typeface="+mn-ea"/>
                  <a:cs typeface="Arial"/>
                  <a:sym typeface="Arial"/>
                </a:rPr>
                <a:t> </a:t>
              </a:r>
            </a:p>
          </p:txBody>
        </p:sp>
      </p:grpSp>
      <p:grpSp>
        <p:nvGrpSpPr>
          <p:cNvPr id="55" name="Groupe 54">
            <a:extLst>
              <a:ext uri="{FF2B5EF4-FFF2-40B4-BE49-F238E27FC236}">
                <a16:creationId xmlns:a16="http://schemas.microsoft.com/office/drawing/2014/main" id="{644FA5F3-836B-4F99-91ED-B6CD37EA36AF}"/>
              </a:ext>
            </a:extLst>
          </p:cNvPr>
          <p:cNvGrpSpPr/>
          <p:nvPr/>
        </p:nvGrpSpPr>
        <p:grpSpPr>
          <a:xfrm>
            <a:off x="2883402" y="2408429"/>
            <a:ext cx="3940991" cy="2002802"/>
            <a:chOff x="3844536" y="3211238"/>
            <a:chExt cx="5254654" cy="2670403"/>
          </a:xfrm>
        </p:grpSpPr>
        <p:pic>
          <p:nvPicPr>
            <p:cNvPr id="31" name="Image 30">
              <a:extLst>
                <a:ext uri="{FF2B5EF4-FFF2-40B4-BE49-F238E27FC236}">
                  <a16:creationId xmlns:a16="http://schemas.microsoft.com/office/drawing/2014/main" id="{49ACF6A0-95B0-46C2-A072-06B23305CBB3}"/>
                </a:ext>
              </a:extLst>
            </p:cNvPr>
            <p:cNvPicPr>
              <a:picLocks noChangeAspect="1"/>
            </p:cNvPicPr>
            <p:nvPr/>
          </p:nvPicPr>
          <p:blipFill>
            <a:blip r:embed="rId11"/>
            <a:stretch>
              <a:fillRect/>
            </a:stretch>
          </p:blipFill>
          <p:spPr>
            <a:xfrm>
              <a:off x="4044065" y="3211238"/>
              <a:ext cx="897825" cy="1336979"/>
            </a:xfrm>
            <a:prstGeom prst="rect">
              <a:avLst/>
            </a:prstGeom>
            <a:ln>
              <a:solidFill>
                <a:schemeClr val="tx1"/>
              </a:solidFill>
            </a:ln>
          </p:spPr>
        </p:pic>
        <p:grpSp>
          <p:nvGrpSpPr>
            <p:cNvPr id="4" name="Groupe 3">
              <a:extLst>
                <a:ext uri="{FF2B5EF4-FFF2-40B4-BE49-F238E27FC236}">
                  <a16:creationId xmlns:a16="http://schemas.microsoft.com/office/drawing/2014/main" id="{B9B9A26F-E01E-41C6-9F5A-793E42FA02D7}"/>
                </a:ext>
              </a:extLst>
            </p:cNvPr>
            <p:cNvGrpSpPr/>
            <p:nvPr/>
          </p:nvGrpSpPr>
          <p:grpSpPr>
            <a:xfrm>
              <a:off x="4575019" y="3361933"/>
              <a:ext cx="4524171" cy="2519708"/>
              <a:chOff x="4649359" y="2087205"/>
              <a:chExt cx="4524171" cy="2519708"/>
            </a:xfrm>
          </p:grpSpPr>
          <p:grpSp>
            <p:nvGrpSpPr>
              <p:cNvPr id="37" name="Groupe 36">
                <a:extLst>
                  <a:ext uri="{FF2B5EF4-FFF2-40B4-BE49-F238E27FC236}">
                    <a16:creationId xmlns:a16="http://schemas.microsoft.com/office/drawing/2014/main" id="{5A1D5FD4-39FF-4F46-A1DC-14BDD076150B}"/>
                  </a:ext>
                </a:extLst>
              </p:cNvPr>
              <p:cNvGrpSpPr/>
              <p:nvPr/>
            </p:nvGrpSpPr>
            <p:grpSpPr>
              <a:xfrm>
                <a:off x="4649359" y="2087205"/>
                <a:ext cx="4524171" cy="2519708"/>
                <a:chOff x="4654995" y="2648512"/>
                <a:chExt cx="4524171" cy="2519708"/>
              </a:xfrm>
              <a:solidFill>
                <a:schemeClr val="bg1"/>
              </a:solidFill>
            </p:grpSpPr>
            <p:pic>
              <p:nvPicPr>
                <p:cNvPr id="39" name="Picture 13" descr="GMD cover">
                  <a:extLst>
                    <a:ext uri="{FF2B5EF4-FFF2-40B4-BE49-F238E27FC236}">
                      <a16:creationId xmlns:a16="http://schemas.microsoft.com/office/drawing/2014/main" id="{8EF86A36-997B-4809-8233-BCFEA81DBCC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18184" y="2682420"/>
                  <a:ext cx="1030838" cy="1398789"/>
                </a:xfrm>
                <a:prstGeom prst="rect">
                  <a:avLst/>
                </a:prstGeom>
                <a:grpFill/>
                <a:extLst/>
              </p:spPr>
            </p:pic>
            <p:pic>
              <p:nvPicPr>
                <p:cNvPr id="41" name="Image 40">
                  <a:extLst>
                    <a:ext uri="{FF2B5EF4-FFF2-40B4-BE49-F238E27FC236}">
                      <a16:creationId xmlns:a16="http://schemas.microsoft.com/office/drawing/2014/main" id="{46A6E8CA-2042-4338-ACEE-743135AB0B9F}"/>
                    </a:ext>
                  </a:extLst>
                </p:cNvPr>
                <p:cNvPicPr>
                  <a:picLocks noChangeAspect="1"/>
                </p:cNvPicPr>
                <p:nvPr/>
              </p:nvPicPr>
              <p:blipFill>
                <a:blip r:embed="rId13"/>
                <a:stretch>
                  <a:fillRect/>
                </a:stretch>
              </p:blipFill>
              <p:spPr>
                <a:xfrm>
                  <a:off x="5124286" y="2697370"/>
                  <a:ext cx="1030839" cy="1340089"/>
                </a:xfrm>
                <a:prstGeom prst="rect">
                  <a:avLst/>
                </a:prstGeom>
                <a:grpFill/>
              </p:spPr>
            </p:pic>
            <p:pic>
              <p:nvPicPr>
                <p:cNvPr id="43" name="Image 42">
                  <a:extLst>
                    <a:ext uri="{FF2B5EF4-FFF2-40B4-BE49-F238E27FC236}">
                      <a16:creationId xmlns:a16="http://schemas.microsoft.com/office/drawing/2014/main" id="{B1856FD0-BE2E-4DDD-AD35-7976ACED1B01}"/>
                    </a:ext>
                  </a:extLst>
                </p:cNvPr>
                <p:cNvPicPr>
                  <a:picLocks noChangeAspect="1"/>
                </p:cNvPicPr>
                <p:nvPr/>
              </p:nvPicPr>
              <p:blipFill>
                <a:blip r:embed="rId14"/>
                <a:stretch>
                  <a:fillRect/>
                </a:stretch>
              </p:blipFill>
              <p:spPr>
                <a:xfrm>
                  <a:off x="5369184" y="3456894"/>
                  <a:ext cx="950422" cy="1246111"/>
                </a:xfrm>
                <a:prstGeom prst="rect">
                  <a:avLst/>
                </a:prstGeom>
                <a:grpFill/>
              </p:spPr>
            </p:pic>
            <p:pic>
              <p:nvPicPr>
                <p:cNvPr id="46" name="Image 45">
                  <a:extLst>
                    <a:ext uri="{FF2B5EF4-FFF2-40B4-BE49-F238E27FC236}">
                      <a16:creationId xmlns:a16="http://schemas.microsoft.com/office/drawing/2014/main" id="{9F6E90CE-3ED7-4F81-A6D1-D6A3BDDEB6D7}"/>
                    </a:ext>
                  </a:extLst>
                </p:cNvPr>
                <p:cNvPicPr>
                  <a:picLocks noChangeAspect="1"/>
                </p:cNvPicPr>
                <p:nvPr/>
              </p:nvPicPr>
              <p:blipFill>
                <a:blip r:embed="rId15"/>
                <a:stretch>
                  <a:fillRect/>
                </a:stretch>
              </p:blipFill>
              <p:spPr>
                <a:xfrm>
                  <a:off x="6364859" y="2648512"/>
                  <a:ext cx="950422" cy="1376211"/>
                </a:xfrm>
                <a:prstGeom prst="rect">
                  <a:avLst/>
                </a:prstGeom>
                <a:grpFill/>
              </p:spPr>
            </p:pic>
            <p:pic>
              <p:nvPicPr>
                <p:cNvPr id="47" name="Image 46">
                  <a:extLst>
                    <a:ext uri="{FF2B5EF4-FFF2-40B4-BE49-F238E27FC236}">
                      <a16:creationId xmlns:a16="http://schemas.microsoft.com/office/drawing/2014/main" id="{D32B2D62-3924-46FD-BF7A-2455DF654686}"/>
                    </a:ext>
                  </a:extLst>
                </p:cNvPr>
                <p:cNvPicPr>
                  <a:picLocks noChangeAspect="1"/>
                </p:cNvPicPr>
                <p:nvPr/>
              </p:nvPicPr>
              <p:blipFill>
                <a:blip r:embed="rId16"/>
                <a:stretch>
                  <a:fillRect/>
                </a:stretch>
              </p:blipFill>
              <p:spPr>
                <a:xfrm>
                  <a:off x="4654995" y="4752480"/>
                  <a:ext cx="1617880" cy="415740"/>
                </a:xfrm>
                <a:prstGeom prst="rect">
                  <a:avLst/>
                </a:prstGeom>
                <a:grpFill/>
              </p:spPr>
            </p:pic>
            <p:pic>
              <p:nvPicPr>
                <p:cNvPr id="48" name="Image 47">
                  <a:extLst>
                    <a:ext uri="{FF2B5EF4-FFF2-40B4-BE49-F238E27FC236}">
                      <a16:creationId xmlns:a16="http://schemas.microsoft.com/office/drawing/2014/main" id="{D2424542-40B9-4BAB-856B-989536FCEBC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21170878">
                  <a:off x="7617139" y="3692317"/>
                  <a:ext cx="1474909" cy="429841"/>
                </a:xfrm>
                <a:prstGeom prst="rect">
                  <a:avLst/>
                </a:prstGeom>
                <a:grpFill/>
              </p:spPr>
            </p:pic>
            <p:pic>
              <p:nvPicPr>
                <p:cNvPr id="45" name="Image 44">
                  <a:extLst>
                    <a:ext uri="{FF2B5EF4-FFF2-40B4-BE49-F238E27FC236}">
                      <a16:creationId xmlns:a16="http://schemas.microsoft.com/office/drawing/2014/main" id="{DC4AAEBD-A851-4B76-9F10-BB574B00C86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20903824">
                  <a:off x="7530018" y="4220492"/>
                  <a:ext cx="1649148" cy="353416"/>
                </a:xfrm>
                <a:prstGeom prst="rect">
                  <a:avLst/>
                </a:prstGeom>
                <a:grpFill/>
              </p:spPr>
            </p:pic>
          </p:grpSp>
          <p:pic>
            <p:nvPicPr>
              <p:cNvPr id="3" name="Image 2">
                <a:extLst>
                  <a:ext uri="{FF2B5EF4-FFF2-40B4-BE49-F238E27FC236}">
                    <a16:creationId xmlns:a16="http://schemas.microsoft.com/office/drawing/2014/main" id="{57225259-D702-4664-AE88-D69290FD7342}"/>
                  </a:ext>
                </a:extLst>
              </p:cNvPr>
              <p:cNvPicPr>
                <a:picLocks noChangeAspect="1"/>
              </p:cNvPicPr>
              <p:nvPr/>
            </p:nvPicPr>
            <p:blipFill>
              <a:blip r:embed="rId19"/>
              <a:stretch>
                <a:fillRect/>
              </a:stretch>
            </p:blipFill>
            <p:spPr>
              <a:xfrm>
                <a:off x="6600825" y="2930057"/>
                <a:ext cx="927506" cy="1253196"/>
              </a:xfrm>
              <a:prstGeom prst="rect">
                <a:avLst/>
              </a:prstGeom>
            </p:spPr>
          </p:pic>
        </p:grpSp>
        <p:pic>
          <p:nvPicPr>
            <p:cNvPr id="20" name="Image 19">
              <a:extLst>
                <a:ext uri="{FF2B5EF4-FFF2-40B4-BE49-F238E27FC236}">
                  <a16:creationId xmlns:a16="http://schemas.microsoft.com/office/drawing/2014/main" id="{0C58E8E1-722C-46E6-8960-07C9EFD5992F}"/>
                </a:ext>
              </a:extLst>
            </p:cNvPr>
            <p:cNvPicPr>
              <a:picLocks noChangeAspect="1"/>
            </p:cNvPicPr>
            <p:nvPr/>
          </p:nvPicPr>
          <p:blipFill>
            <a:blip r:embed="rId20"/>
            <a:stretch>
              <a:fillRect/>
            </a:stretch>
          </p:blipFill>
          <p:spPr>
            <a:xfrm rot="1072903">
              <a:off x="3844536" y="3882641"/>
              <a:ext cx="1279112" cy="1528351"/>
            </a:xfrm>
            <a:prstGeom prst="rect">
              <a:avLst/>
            </a:prstGeom>
          </p:spPr>
        </p:pic>
      </p:grpSp>
      <p:grpSp>
        <p:nvGrpSpPr>
          <p:cNvPr id="79" name="Groupe 78">
            <a:extLst>
              <a:ext uri="{FF2B5EF4-FFF2-40B4-BE49-F238E27FC236}">
                <a16:creationId xmlns:a16="http://schemas.microsoft.com/office/drawing/2014/main" id="{37258257-25E8-489C-AE9B-C0FB97F85025}"/>
              </a:ext>
            </a:extLst>
          </p:cNvPr>
          <p:cNvGrpSpPr/>
          <p:nvPr/>
        </p:nvGrpSpPr>
        <p:grpSpPr>
          <a:xfrm>
            <a:off x="2793355" y="614837"/>
            <a:ext cx="3653087" cy="1799730"/>
            <a:chOff x="3724472" y="819783"/>
            <a:chExt cx="4870783" cy="2399640"/>
          </a:xfrm>
        </p:grpSpPr>
        <p:grpSp>
          <p:nvGrpSpPr>
            <p:cNvPr id="77" name="Groupe 76">
              <a:extLst>
                <a:ext uri="{FF2B5EF4-FFF2-40B4-BE49-F238E27FC236}">
                  <a16:creationId xmlns:a16="http://schemas.microsoft.com/office/drawing/2014/main" id="{4D70C351-5D75-4FB4-B19C-7184230AAEBB}"/>
                </a:ext>
              </a:extLst>
            </p:cNvPr>
            <p:cNvGrpSpPr/>
            <p:nvPr/>
          </p:nvGrpSpPr>
          <p:grpSpPr>
            <a:xfrm>
              <a:off x="3724472" y="819783"/>
              <a:ext cx="4870783" cy="2399640"/>
              <a:chOff x="3724472" y="819783"/>
              <a:chExt cx="4870783" cy="2399640"/>
            </a:xfrm>
          </p:grpSpPr>
          <p:grpSp>
            <p:nvGrpSpPr>
              <p:cNvPr id="53" name="Groupe 52">
                <a:extLst>
                  <a:ext uri="{FF2B5EF4-FFF2-40B4-BE49-F238E27FC236}">
                    <a16:creationId xmlns:a16="http://schemas.microsoft.com/office/drawing/2014/main" id="{20330546-F825-404D-B1BA-18981AE0AACF}"/>
                  </a:ext>
                </a:extLst>
              </p:cNvPr>
              <p:cNvGrpSpPr/>
              <p:nvPr/>
            </p:nvGrpSpPr>
            <p:grpSpPr>
              <a:xfrm>
                <a:off x="3724472" y="819783"/>
                <a:ext cx="3854705" cy="2399640"/>
                <a:chOff x="3724472" y="819783"/>
                <a:chExt cx="3854705" cy="2399640"/>
              </a:xfrm>
            </p:grpSpPr>
            <p:grpSp>
              <p:nvGrpSpPr>
                <p:cNvPr id="9" name="Groupe 8">
                  <a:extLst>
                    <a:ext uri="{FF2B5EF4-FFF2-40B4-BE49-F238E27FC236}">
                      <a16:creationId xmlns:a16="http://schemas.microsoft.com/office/drawing/2014/main" id="{ED56484C-C1D7-41AC-93A3-254F385CD402}"/>
                    </a:ext>
                  </a:extLst>
                </p:cNvPr>
                <p:cNvGrpSpPr/>
                <p:nvPr/>
              </p:nvGrpSpPr>
              <p:grpSpPr>
                <a:xfrm>
                  <a:off x="3724472" y="819783"/>
                  <a:ext cx="3854705" cy="2102917"/>
                  <a:chOff x="4638707" y="1023442"/>
                  <a:chExt cx="3854705" cy="2102917"/>
                </a:xfrm>
              </p:grpSpPr>
              <p:pic>
                <p:nvPicPr>
                  <p:cNvPr id="8" name="Image 7">
                    <a:extLst>
                      <a:ext uri="{FF2B5EF4-FFF2-40B4-BE49-F238E27FC236}">
                        <a16:creationId xmlns:a16="http://schemas.microsoft.com/office/drawing/2014/main" id="{2307BF13-8E87-4349-AA1F-2B5706F04D8C}"/>
                      </a:ext>
                    </a:extLst>
                  </p:cNvPr>
                  <p:cNvPicPr>
                    <a:picLocks noChangeAspect="1"/>
                  </p:cNvPicPr>
                  <p:nvPr/>
                </p:nvPicPr>
                <p:blipFill>
                  <a:blip r:embed="rId21"/>
                  <a:stretch>
                    <a:fillRect/>
                  </a:stretch>
                </p:blipFill>
                <p:spPr>
                  <a:xfrm>
                    <a:off x="5527051" y="1023442"/>
                    <a:ext cx="1001438" cy="1321159"/>
                  </a:xfrm>
                  <a:prstGeom prst="rect">
                    <a:avLst/>
                  </a:prstGeom>
                </p:spPr>
              </p:pic>
              <p:grpSp>
                <p:nvGrpSpPr>
                  <p:cNvPr id="22" name="Groupe 21">
                    <a:extLst>
                      <a:ext uri="{FF2B5EF4-FFF2-40B4-BE49-F238E27FC236}">
                        <a16:creationId xmlns:a16="http://schemas.microsoft.com/office/drawing/2014/main" id="{7F2F0028-AC35-4E87-AB91-DA5DB97F3769}"/>
                      </a:ext>
                    </a:extLst>
                  </p:cNvPr>
                  <p:cNvGrpSpPr/>
                  <p:nvPr/>
                </p:nvGrpSpPr>
                <p:grpSpPr>
                  <a:xfrm>
                    <a:off x="4638707" y="1103615"/>
                    <a:ext cx="3854705" cy="2022744"/>
                    <a:chOff x="4743490" y="1084690"/>
                    <a:chExt cx="3854705" cy="2022744"/>
                  </a:xfrm>
                </p:grpSpPr>
                <p:pic>
                  <p:nvPicPr>
                    <p:cNvPr id="27" name="Image 26">
                      <a:extLst>
                        <a:ext uri="{FF2B5EF4-FFF2-40B4-BE49-F238E27FC236}">
                          <a16:creationId xmlns:a16="http://schemas.microsoft.com/office/drawing/2014/main" id="{B624A9FE-0D99-4878-AA87-CC385910556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223197" y="1084690"/>
                      <a:ext cx="1374998" cy="457029"/>
                    </a:xfrm>
                    <a:prstGeom prst="rect">
                      <a:avLst/>
                    </a:prstGeom>
                  </p:spPr>
                </p:pic>
                <p:grpSp>
                  <p:nvGrpSpPr>
                    <p:cNvPr id="25" name="Groupe 24">
                      <a:extLst>
                        <a:ext uri="{FF2B5EF4-FFF2-40B4-BE49-F238E27FC236}">
                          <a16:creationId xmlns:a16="http://schemas.microsoft.com/office/drawing/2014/main" id="{E3272E73-50F5-4316-8E20-EAA2A8E92712}"/>
                        </a:ext>
                      </a:extLst>
                    </p:cNvPr>
                    <p:cNvGrpSpPr/>
                    <p:nvPr/>
                  </p:nvGrpSpPr>
                  <p:grpSpPr>
                    <a:xfrm>
                      <a:off x="4743490" y="1284813"/>
                      <a:ext cx="2523225" cy="1390001"/>
                      <a:chOff x="4976084" y="1328886"/>
                      <a:chExt cx="3153468" cy="1704548"/>
                    </a:xfrm>
                  </p:grpSpPr>
                  <p:pic>
                    <p:nvPicPr>
                      <p:cNvPr id="28" name="Image 27">
                        <a:extLst>
                          <a:ext uri="{FF2B5EF4-FFF2-40B4-BE49-F238E27FC236}">
                            <a16:creationId xmlns:a16="http://schemas.microsoft.com/office/drawing/2014/main" id="{75A15BEC-BF6B-4F76-AC37-701F85ED1D0B}"/>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976084" y="1440927"/>
                        <a:ext cx="1201205" cy="1592507"/>
                      </a:xfrm>
                      <a:prstGeom prst="rect">
                        <a:avLst/>
                      </a:prstGeom>
                    </p:spPr>
                  </p:pic>
                  <p:pic>
                    <p:nvPicPr>
                      <p:cNvPr id="30" name="Image 29">
                        <a:extLst>
                          <a:ext uri="{FF2B5EF4-FFF2-40B4-BE49-F238E27FC236}">
                            <a16:creationId xmlns:a16="http://schemas.microsoft.com/office/drawing/2014/main" id="{80AB1F9E-CA26-4B28-93CD-45A6CB119315}"/>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928346" y="1328886"/>
                        <a:ext cx="1201206" cy="1611871"/>
                      </a:xfrm>
                      <a:prstGeom prst="rect">
                        <a:avLst/>
                      </a:prstGeom>
                      <a:ln>
                        <a:solidFill>
                          <a:schemeClr val="tx1"/>
                        </a:solidFill>
                      </a:ln>
                    </p:spPr>
                  </p:pic>
                </p:grpSp>
                <p:pic>
                  <p:nvPicPr>
                    <p:cNvPr id="24" name="Image 23">
                      <a:extLst>
                        <a:ext uri="{FF2B5EF4-FFF2-40B4-BE49-F238E27FC236}">
                          <a16:creationId xmlns:a16="http://schemas.microsoft.com/office/drawing/2014/main" id="{C98A416C-689A-47D2-9468-0A9E55FE5446}"/>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971891" y="2744245"/>
                      <a:ext cx="1302465" cy="363189"/>
                    </a:xfrm>
                    <a:prstGeom prst="rect">
                      <a:avLst/>
                    </a:prstGeom>
                  </p:spPr>
                </p:pic>
                <p:pic>
                  <p:nvPicPr>
                    <p:cNvPr id="23" name="Image 22">
                      <a:extLst>
                        <a:ext uri="{FF2B5EF4-FFF2-40B4-BE49-F238E27FC236}">
                          <a16:creationId xmlns:a16="http://schemas.microsoft.com/office/drawing/2014/main" id="{313EDC86-9B88-4BD1-9873-D785A2519391}"/>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025662" y="1808155"/>
                      <a:ext cx="1370228" cy="414326"/>
                    </a:xfrm>
                    <a:prstGeom prst="rect">
                      <a:avLst/>
                    </a:prstGeom>
                    <a:ln>
                      <a:solidFill>
                        <a:schemeClr val="tx1"/>
                      </a:solidFill>
                    </a:ln>
                  </p:spPr>
                </p:pic>
              </p:grpSp>
            </p:grpSp>
            <p:pic>
              <p:nvPicPr>
                <p:cNvPr id="38" name="Image 37">
                  <a:extLst>
                    <a:ext uri="{FF2B5EF4-FFF2-40B4-BE49-F238E27FC236}">
                      <a16:creationId xmlns:a16="http://schemas.microsoft.com/office/drawing/2014/main" id="{98364D2F-AB99-4B49-B97A-1E6AA83C8CAE}"/>
                    </a:ext>
                  </a:extLst>
                </p:cNvPr>
                <p:cNvPicPr>
                  <a:picLocks noChangeAspect="1"/>
                </p:cNvPicPr>
                <p:nvPr/>
              </p:nvPicPr>
              <p:blipFill>
                <a:blip r:embed="rId27"/>
                <a:stretch>
                  <a:fillRect/>
                </a:stretch>
              </p:blipFill>
              <p:spPr>
                <a:xfrm>
                  <a:off x="4334932" y="1801950"/>
                  <a:ext cx="897905" cy="1181454"/>
                </a:xfrm>
                <a:prstGeom prst="rect">
                  <a:avLst/>
                </a:prstGeom>
              </p:spPr>
            </p:pic>
            <p:pic>
              <p:nvPicPr>
                <p:cNvPr id="51" name="Image 50">
                  <a:extLst>
                    <a:ext uri="{FF2B5EF4-FFF2-40B4-BE49-F238E27FC236}">
                      <a16:creationId xmlns:a16="http://schemas.microsoft.com/office/drawing/2014/main" id="{05921F05-14B8-462B-A156-94D64A6C0B34}"/>
                    </a:ext>
                  </a:extLst>
                </p:cNvPr>
                <p:cNvPicPr>
                  <a:picLocks noChangeAspect="1"/>
                </p:cNvPicPr>
                <p:nvPr/>
              </p:nvPicPr>
              <p:blipFill>
                <a:blip r:embed="rId28"/>
                <a:stretch>
                  <a:fillRect/>
                </a:stretch>
              </p:blipFill>
              <p:spPr>
                <a:xfrm>
                  <a:off x="5054968" y="2036410"/>
                  <a:ext cx="897905" cy="1183013"/>
                </a:xfrm>
                <a:prstGeom prst="rect">
                  <a:avLst/>
                </a:prstGeom>
                <a:ln>
                  <a:solidFill>
                    <a:schemeClr val="tx1"/>
                  </a:solidFill>
                </a:ln>
              </p:spPr>
            </p:pic>
          </p:grpSp>
          <p:pic>
            <p:nvPicPr>
              <p:cNvPr id="58" name="Image 57">
                <a:extLst>
                  <a:ext uri="{FF2B5EF4-FFF2-40B4-BE49-F238E27FC236}">
                    <a16:creationId xmlns:a16="http://schemas.microsoft.com/office/drawing/2014/main" id="{FE50A22D-9771-4650-A151-8A82FFB21E45}"/>
                  </a:ext>
                </a:extLst>
              </p:cNvPr>
              <p:cNvPicPr>
                <a:picLocks noChangeAspect="1"/>
              </p:cNvPicPr>
              <p:nvPr/>
            </p:nvPicPr>
            <p:blipFill>
              <a:blip r:embed="rId29"/>
              <a:stretch>
                <a:fillRect/>
              </a:stretch>
            </p:blipFill>
            <p:spPr>
              <a:xfrm>
                <a:off x="7651362" y="994687"/>
                <a:ext cx="943893" cy="1240251"/>
              </a:xfrm>
              <a:prstGeom prst="rect">
                <a:avLst/>
              </a:prstGeom>
            </p:spPr>
          </p:pic>
        </p:grpSp>
        <p:pic>
          <p:nvPicPr>
            <p:cNvPr id="78" name="Image 77">
              <a:extLst>
                <a:ext uri="{FF2B5EF4-FFF2-40B4-BE49-F238E27FC236}">
                  <a16:creationId xmlns:a16="http://schemas.microsoft.com/office/drawing/2014/main" id="{F9AA87BE-525A-4084-8E0F-2CE06B59954D}"/>
                </a:ext>
              </a:extLst>
            </p:cNvPr>
            <p:cNvPicPr>
              <a:picLocks noChangeAspect="1"/>
            </p:cNvPicPr>
            <p:nvPr/>
          </p:nvPicPr>
          <p:blipFill>
            <a:blip r:embed="rId30"/>
            <a:stretch>
              <a:fillRect/>
            </a:stretch>
          </p:blipFill>
          <p:spPr>
            <a:xfrm>
              <a:off x="7329933" y="1879813"/>
              <a:ext cx="1003683" cy="1306570"/>
            </a:xfrm>
            <a:prstGeom prst="rect">
              <a:avLst/>
            </a:prstGeom>
          </p:spPr>
        </p:pic>
      </p:grpSp>
      <p:pic>
        <p:nvPicPr>
          <p:cNvPr id="60" name="Image 59">
            <a:extLst>
              <a:ext uri="{FF2B5EF4-FFF2-40B4-BE49-F238E27FC236}">
                <a16:creationId xmlns:a16="http://schemas.microsoft.com/office/drawing/2014/main" id="{9E429836-2A94-41DC-BA0D-6BD5B9B86CA3}"/>
              </a:ext>
            </a:extLst>
          </p:cNvPr>
          <p:cNvPicPr>
            <a:picLocks noChangeAspect="1"/>
          </p:cNvPicPr>
          <p:nvPr/>
        </p:nvPicPr>
        <p:blipFill>
          <a:blip r:embed="rId31"/>
          <a:stretch>
            <a:fillRect/>
          </a:stretch>
        </p:blipFill>
        <p:spPr>
          <a:xfrm>
            <a:off x="6129398" y="4833871"/>
            <a:ext cx="688321" cy="242477"/>
          </a:xfrm>
          <a:prstGeom prst="rect">
            <a:avLst/>
          </a:prstGeom>
        </p:spPr>
      </p:pic>
      <p:grpSp>
        <p:nvGrpSpPr>
          <p:cNvPr id="36" name="Groupe 35">
            <a:extLst>
              <a:ext uri="{FF2B5EF4-FFF2-40B4-BE49-F238E27FC236}">
                <a16:creationId xmlns:a16="http://schemas.microsoft.com/office/drawing/2014/main" id="{17549867-DDC9-4DF2-8803-34AF9E23FC08}"/>
              </a:ext>
            </a:extLst>
          </p:cNvPr>
          <p:cNvGrpSpPr/>
          <p:nvPr/>
        </p:nvGrpSpPr>
        <p:grpSpPr>
          <a:xfrm>
            <a:off x="152749" y="2000479"/>
            <a:ext cx="2761117" cy="2518726"/>
            <a:chOff x="203665" y="2667305"/>
            <a:chExt cx="3681489" cy="3358301"/>
          </a:xfrm>
        </p:grpSpPr>
        <p:grpSp>
          <p:nvGrpSpPr>
            <p:cNvPr id="18" name="Groupe 17">
              <a:extLst>
                <a:ext uri="{FF2B5EF4-FFF2-40B4-BE49-F238E27FC236}">
                  <a16:creationId xmlns:a16="http://schemas.microsoft.com/office/drawing/2014/main" id="{6ADC5AAF-6D00-434A-9383-2F0F375808F2}"/>
                </a:ext>
              </a:extLst>
            </p:cNvPr>
            <p:cNvGrpSpPr/>
            <p:nvPr/>
          </p:nvGrpSpPr>
          <p:grpSpPr>
            <a:xfrm>
              <a:off x="203665" y="2667305"/>
              <a:ext cx="3681489" cy="3358301"/>
              <a:chOff x="203665" y="2667305"/>
              <a:chExt cx="3681489" cy="3358301"/>
            </a:xfrm>
          </p:grpSpPr>
          <p:grpSp>
            <p:nvGrpSpPr>
              <p:cNvPr id="35" name="Groupe 34">
                <a:extLst>
                  <a:ext uri="{FF2B5EF4-FFF2-40B4-BE49-F238E27FC236}">
                    <a16:creationId xmlns:a16="http://schemas.microsoft.com/office/drawing/2014/main" id="{23943D70-DBDC-41A5-A61B-54377EAA18FC}"/>
                  </a:ext>
                </a:extLst>
              </p:cNvPr>
              <p:cNvGrpSpPr/>
              <p:nvPr/>
            </p:nvGrpSpPr>
            <p:grpSpPr>
              <a:xfrm>
                <a:off x="203665" y="2738507"/>
                <a:ext cx="2809785" cy="3287099"/>
                <a:chOff x="203665" y="2738507"/>
                <a:chExt cx="2809785" cy="3287099"/>
              </a:xfrm>
            </p:grpSpPr>
            <p:pic>
              <p:nvPicPr>
                <p:cNvPr id="59" name="Image 58">
                  <a:extLst>
                    <a:ext uri="{FF2B5EF4-FFF2-40B4-BE49-F238E27FC236}">
                      <a16:creationId xmlns:a16="http://schemas.microsoft.com/office/drawing/2014/main" id="{BF714527-85EE-46D9-816C-0FCBA10B9A0F}"/>
                    </a:ext>
                  </a:extLst>
                </p:cNvPr>
                <p:cNvPicPr>
                  <a:picLocks noChangeAspect="1"/>
                </p:cNvPicPr>
                <p:nvPr/>
              </p:nvPicPr>
              <p:blipFill>
                <a:blip r:embed="rId32"/>
                <a:stretch>
                  <a:fillRect/>
                </a:stretch>
              </p:blipFill>
              <p:spPr>
                <a:xfrm>
                  <a:off x="1215207" y="5228359"/>
                  <a:ext cx="1798243" cy="684192"/>
                </a:xfrm>
                <a:prstGeom prst="rect">
                  <a:avLst/>
                </a:prstGeom>
                <a:ln>
                  <a:solidFill>
                    <a:schemeClr val="tx1"/>
                  </a:solidFill>
                </a:ln>
              </p:spPr>
            </p:pic>
            <p:grpSp>
              <p:nvGrpSpPr>
                <p:cNvPr id="29" name="Groupe 28">
                  <a:extLst>
                    <a:ext uri="{FF2B5EF4-FFF2-40B4-BE49-F238E27FC236}">
                      <a16:creationId xmlns:a16="http://schemas.microsoft.com/office/drawing/2014/main" id="{67FDDC0D-5C44-4F69-B4D6-ADFA207EF930}"/>
                    </a:ext>
                  </a:extLst>
                </p:cNvPr>
                <p:cNvGrpSpPr/>
                <p:nvPr/>
              </p:nvGrpSpPr>
              <p:grpSpPr>
                <a:xfrm>
                  <a:off x="203665" y="2738507"/>
                  <a:ext cx="2263114" cy="3287099"/>
                  <a:chOff x="203665" y="3062357"/>
                  <a:chExt cx="2263114" cy="3287099"/>
                </a:xfrm>
              </p:grpSpPr>
              <p:pic>
                <p:nvPicPr>
                  <p:cNvPr id="26" name="Image 25">
                    <a:extLst>
                      <a:ext uri="{FF2B5EF4-FFF2-40B4-BE49-F238E27FC236}">
                        <a16:creationId xmlns:a16="http://schemas.microsoft.com/office/drawing/2014/main" id="{A547A4E8-973D-49AB-AEF1-99EF92D15F9E}"/>
                      </a:ext>
                    </a:extLst>
                  </p:cNvPr>
                  <p:cNvPicPr>
                    <a:picLocks noChangeAspect="1"/>
                  </p:cNvPicPr>
                  <p:nvPr/>
                </p:nvPicPr>
                <p:blipFill>
                  <a:blip r:embed="rId33"/>
                  <a:stretch>
                    <a:fillRect/>
                  </a:stretch>
                </p:blipFill>
                <p:spPr>
                  <a:xfrm>
                    <a:off x="1457133" y="3093412"/>
                    <a:ext cx="1009646" cy="1328481"/>
                  </a:xfrm>
                  <a:prstGeom prst="rect">
                    <a:avLst/>
                  </a:prstGeom>
                </p:spPr>
              </p:pic>
              <p:grpSp>
                <p:nvGrpSpPr>
                  <p:cNvPr id="5" name="Groupe 4">
                    <a:extLst>
                      <a:ext uri="{FF2B5EF4-FFF2-40B4-BE49-F238E27FC236}">
                        <a16:creationId xmlns:a16="http://schemas.microsoft.com/office/drawing/2014/main" id="{0C282B9A-CC89-4C1E-A17D-0702BB45D8A6}"/>
                      </a:ext>
                    </a:extLst>
                  </p:cNvPr>
                  <p:cNvGrpSpPr/>
                  <p:nvPr/>
                </p:nvGrpSpPr>
                <p:grpSpPr>
                  <a:xfrm>
                    <a:off x="203665" y="3062357"/>
                    <a:ext cx="991851" cy="3287099"/>
                    <a:chOff x="407916" y="2066190"/>
                    <a:chExt cx="991851" cy="3287099"/>
                  </a:xfrm>
                </p:grpSpPr>
                <p:pic>
                  <p:nvPicPr>
                    <p:cNvPr id="34" name="Image 33">
                      <a:extLst>
                        <a:ext uri="{FF2B5EF4-FFF2-40B4-BE49-F238E27FC236}">
                          <a16:creationId xmlns:a16="http://schemas.microsoft.com/office/drawing/2014/main" id="{3460B02E-0A4B-4AF6-891C-CCDD3C502492}"/>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417356" y="2066190"/>
                      <a:ext cx="907869" cy="1183584"/>
                    </a:xfrm>
                    <a:prstGeom prst="rect">
                      <a:avLst/>
                    </a:prstGeom>
                  </p:spPr>
                </p:pic>
                <p:pic>
                  <p:nvPicPr>
                    <p:cNvPr id="32" name="Image 31">
                      <a:extLst>
                        <a:ext uri="{FF2B5EF4-FFF2-40B4-BE49-F238E27FC236}">
                          <a16:creationId xmlns:a16="http://schemas.microsoft.com/office/drawing/2014/main" id="{0D7506D4-2CC8-44FD-8E1F-BE741ED9FEBE}"/>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407916" y="3068525"/>
                      <a:ext cx="926748" cy="1234876"/>
                    </a:xfrm>
                    <a:prstGeom prst="rect">
                      <a:avLst/>
                    </a:prstGeom>
                    <a:ln>
                      <a:solidFill>
                        <a:schemeClr val="tx1"/>
                      </a:solidFill>
                    </a:ln>
                  </p:spPr>
                </p:pic>
                <p:pic>
                  <p:nvPicPr>
                    <p:cNvPr id="33" name="Image 32">
                      <a:extLst>
                        <a:ext uri="{FF2B5EF4-FFF2-40B4-BE49-F238E27FC236}">
                          <a16:creationId xmlns:a16="http://schemas.microsoft.com/office/drawing/2014/main" id="{538BF450-74F9-41B4-A583-6279A0632E28}"/>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427607" y="4030938"/>
                      <a:ext cx="972160" cy="1322351"/>
                    </a:xfrm>
                    <a:prstGeom prst="rect">
                      <a:avLst/>
                    </a:prstGeom>
                    <a:ln>
                      <a:noFill/>
                    </a:ln>
                  </p:spPr>
                </p:pic>
              </p:grpSp>
            </p:grpSp>
            <p:pic>
              <p:nvPicPr>
                <p:cNvPr id="61" name="Image 60">
                  <a:extLst>
                    <a:ext uri="{FF2B5EF4-FFF2-40B4-BE49-F238E27FC236}">
                      <a16:creationId xmlns:a16="http://schemas.microsoft.com/office/drawing/2014/main" id="{5844BA20-E1A1-49C5-8A1D-F3B2282F6D6B}"/>
                    </a:ext>
                  </a:extLst>
                </p:cNvPr>
                <p:cNvPicPr>
                  <a:picLocks noChangeAspect="1"/>
                </p:cNvPicPr>
                <p:nvPr/>
              </p:nvPicPr>
              <p:blipFill>
                <a:blip r:embed="rId37"/>
                <a:stretch>
                  <a:fillRect/>
                </a:stretch>
              </p:blipFill>
              <p:spPr>
                <a:xfrm>
                  <a:off x="1311996" y="3633242"/>
                  <a:ext cx="967336" cy="1371973"/>
                </a:xfrm>
                <a:prstGeom prst="rect">
                  <a:avLst/>
                </a:prstGeom>
              </p:spPr>
            </p:pic>
          </p:grpSp>
          <p:pic>
            <p:nvPicPr>
              <p:cNvPr id="6" name="Image 5">
                <a:extLst>
                  <a:ext uri="{FF2B5EF4-FFF2-40B4-BE49-F238E27FC236}">
                    <a16:creationId xmlns:a16="http://schemas.microsoft.com/office/drawing/2014/main" id="{8FA76B74-AB23-4E38-B06C-AC5CA4BB81F2}"/>
                  </a:ext>
                </a:extLst>
              </p:cNvPr>
              <p:cNvPicPr>
                <a:picLocks noChangeAspect="1"/>
              </p:cNvPicPr>
              <p:nvPr/>
            </p:nvPicPr>
            <p:blipFill>
              <a:blip r:embed="rId38"/>
              <a:stretch>
                <a:fillRect/>
              </a:stretch>
            </p:blipFill>
            <p:spPr>
              <a:xfrm>
                <a:off x="2842455" y="2667305"/>
                <a:ext cx="1042699" cy="1371973"/>
              </a:xfrm>
              <a:prstGeom prst="rect">
                <a:avLst/>
              </a:prstGeom>
            </p:spPr>
          </p:pic>
        </p:grpSp>
        <p:pic>
          <p:nvPicPr>
            <p:cNvPr id="21" name="Image 20">
              <a:extLst>
                <a:ext uri="{FF2B5EF4-FFF2-40B4-BE49-F238E27FC236}">
                  <a16:creationId xmlns:a16="http://schemas.microsoft.com/office/drawing/2014/main" id="{713A055C-6405-406A-9A91-A220E6385E39}"/>
                </a:ext>
              </a:extLst>
            </p:cNvPr>
            <p:cNvPicPr>
              <a:picLocks noChangeAspect="1"/>
            </p:cNvPicPr>
            <p:nvPr/>
          </p:nvPicPr>
          <p:blipFill>
            <a:blip r:embed="rId39"/>
            <a:stretch>
              <a:fillRect/>
            </a:stretch>
          </p:blipFill>
          <p:spPr>
            <a:xfrm>
              <a:off x="2737823" y="3609525"/>
              <a:ext cx="1000125" cy="1428750"/>
            </a:xfrm>
            <a:prstGeom prst="rect">
              <a:avLst/>
            </a:prstGeom>
          </p:spPr>
        </p:pic>
      </p:grpSp>
      <p:sp>
        <p:nvSpPr>
          <p:cNvPr id="62" name="Google Shape;105;p8">
            <a:extLst>
              <a:ext uri="{FF2B5EF4-FFF2-40B4-BE49-F238E27FC236}">
                <a16:creationId xmlns:a16="http://schemas.microsoft.com/office/drawing/2014/main" id="{D68233D0-3D66-4D1F-AAD4-674A6A674B87}"/>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Revues publiant des </a:t>
            </a:r>
            <a:r>
              <a:rPr kumimoji="0" lang="fr-FR" sz="2800" b="1" i="1" u="none" strike="noStrike" kern="0" cap="none" spc="0" normalizeH="0" baseline="0" noProof="0" dirty="0">
                <a:ln>
                  <a:noFill/>
                </a:ln>
                <a:solidFill>
                  <a:prstClr val="black"/>
                </a:solidFill>
                <a:effectLst/>
                <a:uLnTx/>
                <a:uFillTx/>
                <a:latin typeface="Oswald"/>
                <a:sym typeface="Oswald"/>
              </a:rPr>
              <a:t>Data papers</a:t>
            </a:r>
          </a:p>
        </p:txBody>
      </p:sp>
    </p:spTree>
    <p:extLst>
      <p:ext uri="{BB962C8B-B14F-4D97-AF65-F5344CB8AC3E}">
        <p14:creationId xmlns:p14="http://schemas.microsoft.com/office/powerpoint/2010/main" val="374912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left)">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left)">
                                      <p:cBhvr>
                                        <p:cTn id="1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26873F6C-CE82-41EF-9F58-D31980BCAD58}"/>
              </a:ext>
            </a:extLst>
          </p:cNvPr>
          <p:cNvSpPr txBox="1">
            <a:spLocks/>
          </p:cNvSpPr>
          <p:nvPr/>
        </p:nvSpPr>
        <p:spPr>
          <a:xfrm>
            <a:off x="1242181" y="247830"/>
            <a:ext cx="5739998" cy="1000124"/>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defTabSz="342892">
              <a:spcAft>
                <a:spcPts val="600"/>
              </a:spcAft>
              <a:tabLst>
                <a:tab pos="69054" algn="l"/>
              </a:tabLst>
              <a:defRPr/>
            </a:pPr>
            <a:r>
              <a:rPr lang="it-IT" sz="2800" dirty="0">
                <a:latin typeface="Oswald" panose="020B0604020202020204" charset="0"/>
              </a:rPr>
              <a:t>Pensez-vous que vos données </a:t>
            </a:r>
          </a:p>
          <a:p>
            <a:pPr defTabSz="342892">
              <a:spcAft>
                <a:spcPts val="600"/>
              </a:spcAft>
              <a:tabLst>
                <a:tab pos="69054" algn="l"/>
              </a:tabLst>
              <a:defRPr/>
            </a:pPr>
            <a:r>
              <a:rPr lang="it-IT" sz="2800" dirty="0">
                <a:latin typeface="Oswald" panose="020B0604020202020204" charset="0"/>
              </a:rPr>
              <a:t>peuvent faire l’objet d’un </a:t>
            </a:r>
            <a:r>
              <a:rPr lang="it-IT" sz="2800" i="1" dirty="0">
                <a:latin typeface="Oswald" panose="020B0604020202020204" charset="0"/>
              </a:rPr>
              <a:t>Data paper </a:t>
            </a:r>
            <a:r>
              <a:rPr lang="it-IT" sz="2800" dirty="0">
                <a:latin typeface="Oswald" panose="020B0604020202020204" charset="0"/>
              </a:rPr>
              <a:t>?</a:t>
            </a:r>
          </a:p>
        </p:txBody>
      </p:sp>
      <p:sp>
        <p:nvSpPr>
          <p:cNvPr id="25" name="ZoneTexte 24">
            <a:extLst>
              <a:ext uri="{FF2B5EF4-FFF2-40B4-BE49-F238E27FC236}">
                <a16:creationId xmlns:a16="http://schemas.microsoft.com/office/drawing/2014/main" id="{856552B5-4001-4C70-A673-9E2148996A15}"/>
              </a:ext>
            </a:extLst>
          </p:cNvPr>
          <p:cNvSpPr txBox="1"/>
          <p:nvPr/>
        </p:nvSpPr>
        <p:spPr>
          <a:xfrm>
            <a:off x="1772012" y="2152924"/>
            <a:ext cx="2527106" cy="150810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257168" indent="-257168" defTabSz="685783">
              <a:defRPr/>
            </a:pPr>
            <a:r>
              <a:rPr lang="fr-FR" sz="2400" kern="1200" dirty="0">
                <a:solidFill>
                  <a:srgbClr val="2C3E50"/>
                </a:solidFill>
                <a:latin typeface="Arial"/>
              </a:rPr>
              <a:t>Oui</a:t>
            </a:r>
          </a:p>
          <a:p>
            <a:pPr marL="257168" indent="-257168" defTabSz="685783">
              <a:defRPr/>
            </a:pPr>
            <a:r>
              <a:rPr lang="fr-FR" sz="2400" kern="1200" dirty="0">
                <a:solidFill>
                  <a:srgbClr val="2C3E50"/>
                </a:solidFill>
                <a:latin typeface="Arial"/>
              </a:rPr>
              <a:t>Non</a:t>
            </a:r>
          </a:p>
          <a:p>
            <a:pPr marL="257168" indent="-257168" defTabSz="685783">
              <a:defRPr/>
            </a:pPr>
            <a:r>
              <a:rPr lang="fr-FR" sz="2400" kern="1200" dirty="0">
                <a:solidFill>
                  <a:srgbClr val="2C3E50"/>
                </a:solidFill>
                <a:latin typeface="Arial"/>
              </a:rPr>
              <a:t>Ne sait pas</a:t>
            </a:r>
          </a:p>
        </p:txBody>
      </p:sp>
      <p:pic>
        <p:nvPicPr>
          <p:cNvPr id="7" name="Image 6">
            <a:extLst>
              <a:ext uri="{FF2B5EF4-FFF2-40B4-BE49-F238E27FC236}">
                <a16:creationId xmlns:a16="http://schemas.microsoft.com/office/drawing/2014/main" id="{B4345B27-2E32-492B-B24C-A2CA21BA7D92}"/>
              </a:ext>
            </a:extLst>
          </p:cNvPr>
          <p:cNvPicPr>
            <a:picLocks noChangeAspect="1"/>
          </p:cNvPicPr>
          <p:nvPr/>
        </p:nvPicPr>
        <p:blipFill>
          <a:blip r:embed="rId3"/>
          <a:stretch>
            <a:fillRect/>
          </a:stretch>
        </p:blipFill>
        <p:spPr>
          <a:xfrm>
            <a:off x="85687" y="167238"/>
            <a:ext cx="1427023" cy="1080716"/>
          </a:xfrm>
          <a:prstGeom prst="rect">
            <a:avLst/>
          </a:prstGeom>
        </p:spPr>
      </p:pic>
    </p:spTree>
    <p:extLst>
      <p:ext uri="{BB962C8B-B14F-4D97-AF65-F5344CB8AC3E}">
        <p14:creationId xmlns:p14="http://schemas.microsoft.com/office/powerpoint/2010/main" val="15740145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7" name="Rectangle 16">
            <a:extLst>
              <a:ext uri="{FF2B5EF4-FFF2-40B4-BE49-F238E27FC236}">
                <a16:creationId xmlns:a16="http://schemas.microsoft.com/office/drawing/2014/main" id="{ABC592F2-F5B2-4CE6-97F4-14F312EE9432}"/>
              </a:ext>
            </a:extLst>
          </p:cNvPr>
          <p:cNvSpPr/>
          <p:nvPr/>
        </p:nvSpPr>
        <p:spPr>
          <a:xfrm>
            <a:off x="360000" y="900000"/>
            <a:ext cx="6171428" cy="2046714"/>
          </a:xfrm>
          <a:prstGeom prst="rect">
            <a:avLst/>
          </a:prstGeom>
        </p:spPr>
        <p:txBody>
          <a:bodyPr wrap="square">
            <a:spAutoFit/>
          </a:bodyPr>
          <a:lstStyle/>
          <a:p>
            <a:pPr marL="342900" marR="0" lvl="0" indent="-342900" algn="l" defTabSz="342900" rtl="0" eaLnBrk="1" fontAlgn="auto" latinLnBrk="0" hangingPunct="1">
              <a:lnSpc>
                <a:spcPct val="100000"/>
              </a:lnSpc>
              <a:spcBef>
                <a:spcPts val="450"/>
              </a:spcBef>
              <a:spcAft>
                <a:spcPts val="0"/>
              </a:spcAft>
              <a:buClr>
                <a:srgbClr val="E2007A"/>
              </a:buClr>
              <a:buSzTx/>
              <a:buFont typeface="Wingdings" panose="05000000000000000000" pitchFamily="2" charset="2"/>
              <a:buChar char="§"/>
              <a:tabLst/>
              <a:defRPr/>
            </a:pPr>
            <a:r>
              <a:rPr kumimoji="0" lang="fr-FR" sz="2000" b="0" i="0" u="none" strike="noStrike" kern="1200" cap="none" spc="0" normalizeH="0" baseline="0" noProof="0" dirty="0">
                <a:ln>
                  <a:noFill/>
                </a:ln>
                <a:solidFill>
                  <a:srgbClr val="0070C0"/>
                </a:solidFill>
                <a:effectLst/>
                <a:uLnTx/>
                <a:uFillTx/>
                <a:latin typeface="Arial"/>
                <a:ea typeface="+mn-ea"/>
                <a:cs typeface="Arial"/>
                <a:sym typeface="Arial"/>
              </a:rPr>
              <a:t>Data journaux </a:t>
            </a:r>
          </a:p>
          <a:p>
            <a:pPr marL="404813" marR="0" lvl="0" indent="203597" algn="l" defTabSz="3429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fr-FR" sz="1650" b="0" i="0" u="none" strike="noStrike" kern="1200" cap="none" spc="0" normalizeH="0" baseline="0" noProof="0" dirty="0">
                <a:ln>
                  <a:noFill/>
                </a:ln>
                <a:solidFill>
                  <a:prstClr val="black"/>
                </a:solidFill>
                <a:effectLst/>
                <a:uLnTx/>
                <a:uFillTx/>
                <a:latin typeface="Arial"/>
                <a:ea typeface="+mn-ea"/>
                <a:cs typeface="Arial"/>
                <a:sym typeface="Arial"/>
              </a:rPr>
              <a:t>publient seulement des </a:t>
            </a:r>
            <a:r>
              <a:rPr kumimoji="0" lang="fr-FR" sz="1650" b="0" i="1" u="none" strike="noStrike" kern="1200" cap="none" spc="0" normalizeH="0" baseline="0" noProof="0" dirty="0">
                <a:ln>
                  <a:noFill/>
                </a:ln>
                <a:solidFill>
                  <a:prstClr val="black"/>
                </a:solidFill>
                <a:effectLst/>
                <a:uLnTx/>
                <a:uFillTx/>
                <a:latin typeface="Arial"/>
                <a:ea typeface="+mn-ea"/>
                <a:cs typeface="Arial"/>
                <a:sym typeface="Arial"/>
              </a:rPr>
              <a:t>Data papers</a:t>
            </a:r>
          </a:p>
          <a:p>
            <a:pPr marL="404813" marR="0" lvl="0" indent="203597" algn="l" defTabSz="3429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fr-FR" sz="1650" b="0" i="0" u="none" strike="noStrike" kern="1200" cap="none" spc="0" normalizeH="0" baseline="0" noProof="0" dirty="0">
                <a:ln>
                  <a:noFill/>
                </a:ln>
                <a:solidFill>
                  <a:prstClr val="black"/>
                </a:solidFill>
                <a:effectLst/>
                <a:uLnTx/>
                <a:uFillTx/>
                <a:latin typeface="Arial"/>
                <a:ea typeface="+mn-ea"/>
                <a:cs typeface="Arial"/>
                <a:sym typeface="Arial"/>
              </a:rPr>
              <a:t>généralement en libre accès : gratuit ou coût variable</a:t>
            </a:r>
            <a:endParaRPr kumimoji="0" lang="fr-FR" sz="1650" b="0" i="1" u="none" strike="noStrike" kern="1200" cap="none" spc="0" normalizeH="0" baseline="0" noProof="0" dirty="0">
              <a:ln>
                <a:noFill/>
              </a:ln>
              <a:solidFill>
                <a:srgbClr val="0070C0"/>
              </a:solidFill>
              <a:effectLst/>
              <a:uLnTx/>
              <a:uFillTx/>
              <a:latin typeface="Arial"/>
              <a:ea typeface="+mn-ea"/>
              <a:cs typeface="Arial"/>
              <a:sym typeface="Arial"/>
            </a:endParaRPr>
          </a:p>
          <a:p>
            <a:pPr marL="342900" marR="0" lvl="0" indent="-342900" algn="l" defTabSz="342900" rtl="0" eaLnBrk="1" fontAlgn="auto" latinLnBrk="0" hangingPunct="1">
              <a:lnSpc>
                <a:spcPct val="100000"/>
              </a:lnSpc>
              <a:spcBef>
                <a:spcPts val="450"/>
              </a:spcBef>
              <a:spcAft>
                <a:spcPts val="450"/>
              </a:spcAft>
              <a:buClr>
                <a:srgbClr val="E2007A"/>
              </a:buClr>
              <a:buSzTx/>
              <a:buFont typeface="Wingdings" panose="05000000000000000000" pitchFamily="2" charset="2"/>
              <a:buChar char="§"/>
              <a:tabLst/>
              <a:defRPr/>
            </a:pPr>
            <a:r>
              <a:rPr kumimoji="0" lang="fr-FR" sz="2000" b="0" i="0" u="none" strike="noStrike" kern="1200" cap="none" spc="0" normalizeH="0" baseline="0" noProof="0" dirty="0">
                <a:ln>
                  <a:noFill/>
                </a:ln>
                <a:solidFill>
                  <a:srgbClr val="0070C0"/>
                </a:solidFill>
                <a:effectLst/>
                <a:uLnTx/>
                <a:uFillTx/>
                <a:latin typeface="Arial"/>
                <a:ea typeface="+mn-ea"/>
                <a:cs typeface="Arial"/>
                <a:sym typeface="Arial"/>
              </a:rPr>
              <a:t>Revues classiques</a:t>
            </a:r>
          </a:p>
          <a:p>
            <a:pPr marL="404813" marR="0" lvl="0" indent="203597"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50" b="0" i="0" u="none" strike="noStrike" kern="1200" cap="none" spc="0" normalizeH="0" baseline="0" noProof="0" dirty="0">
                <a:ln>
                  <a:noFill/>
                </a:ln>
                <a:solidFill>
                  <a:prstClr val="black"/>
                </a:solidFill>
                <a:effectLst/>
                <a:uLnTx/>
                <a:uFillTx/>
                <a:latin typeface="Arial"/>
                <a:ea typeface="+mn-ea"/>
                <a:cs typeface="Arial"/>
                <a:sym typeface="Arial"/>
              </a:rPr>
              <a:t>publient ≠ types d’articles dont des Data papers</a:t>
            </a:r>
          </a:p>
          <a:p>
            <a:pPr marL="404813" marR="0" lvl="0" indent="203597" algn="l" defTabSz="3429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fr-FR" sz="1650" b="0" i="0" u="none" strike="noStrike" kern="1200" cap="none" spc="0" normalizeH="0" baseline="0" noProof="0" dirty="0">
                <a:ln>
                  <a:noFill/>
                </a:ln>
                <a:solidFill>
                  <a:prstClr val="black"/>
                </a:solidFill>
                <a:effectLst/>
                <a:uLnTx/>
                <a:uFillTx/>
                <a:latin typeface="Arial"/>
                <a:ea typeface="+mn-ea"/>
                <a:cs typeface="Arial"/>
                <a:sym typeface="Arial"/>
              </a:rPr>
              <a:t>gratuite ou non, libre accès ou en option payante</a:t>
            </a:r>
          </a:p>
        </p:txBody>
      </p:sp>
      <p:sp>
        <p:nvSpPr>
          <p:cNvPr id="9" name="Rectangle 8">
            <a:extLst>
              <a:ext uri="{FF2B5EF4-FFF2-40B4-BE49-F238E27FC236}">
                <a16:creationId xmlns:a16="http://schemas.microsoft.com/office/drawing/2014/main" id="{047DF7C2-570D-464B-BC6D-633DF04E7B9B}"/>
              </a:ext>
            </a:extLst>
          </p:cNvPr>
          <p:cNvSpPr/>
          <p:nvPr/>
        </p:nvSpPr>
        <p:spPr>
          <a:xfrm>
            <a:off x="360000" y="2947734"/>
            <a:ext cx="6123560" cy="1369606"/>
          </a:xfrm>
          <a:prstGeom prst="rect">
            <a:avLst/>
          </a:prstGeom>
        </p:spPr>
        <p:txBody>
          <a:bodyPr wrap="square">
            <a:spAutoFit/>
          </a:bodyPr>
          <a:lstStyle/>
          <a:p>
            <a:pPr marL="342900" marR="0" lvl="0" indent="-342900" algn="l" defTabSz="342900" rtl="0" eaLnBrk="1" fontAlgn="auto" latinLnBrk="0" hangingPunct="1">
              <a:lnSpc>
                <a:spcPct val="100000"/>
              </a:lnSpc>
              <a:spcBef>
                <a:spcPts val="600"/>
              </a:spcBef>
              <a:spcAft>
                <a:spcPts val="0"/>
              </a:spcAft>
              <a:buClr>
                <a:srgbClr val="E2007A"/>
              </a:buClr>
              <a:buSzTx/>
              <a:buFont typeface="Wingdings" panose="05000000000000000000" pitchFamily="2" charset="2"/>
              <a:buChar char="§"/>
              <a:tabLst/>
              <a:defRPr/>
            </a:pPr>
            <a:r>
              <a:rPr kumimoji="0" lang="fr-FR" sz="2000" b="0" i="0" u="none" strike="noStrike" kern="1200" cap="none" spc="0" normalizeH="0" baseline="0" noProof="0" dirty="0">
                <a:ln>
                  <a:noFill/>
                </a:ln>
                <a:solidFill>
                  <a:srgbClr val="0070C0"/>
                </a:solidFill>
                <a:effectLst/>
                <a:uLnTx/>
                <a:uFillTx/>
                <a:latin typeface="Arial"/>
                <a:ea typeface="+mn-ea"/>
                <a:cs typeface="Arial"/>
                <a:sym typeface="Arial"/>
              </a:rPr>
              <a:t>multidisciplinaires, disciplinaires ou thématiques</a:t>
            </a:r>
          </a:p>
          <a:p>
            <a:pPr marL="342900" marR="0" lvl="0" indent="-342900" algn="l" defTabSz="342900" rtl="0" eaLnBrk="1" fontAlgn="auto" latinLnBrk="0" hangingPunct="1">
              <a:lnSpc>
                <a:spcPct val="100000"/>
              </a:lnSpc>
              <a:spcBef>
                <a:spcPts val="600"/>
              </a:spcBef>
              <a:spcAft>
                <a:spcPts val="0"/>
              </a:spcAft>
              <a:buClr>
                <a:srgbClr val="E2007A"/>
              </a:buClr>
              <a:buSzTx/>
              <a:buFont typeface="Wingdings" panose="05000000000000000000" pitchFamily="2" charset="2"/>
              <a:buChar char="§"/>
              <a:tabLst/>
              <a:defRPr/>
            </a:pPr>
            <a:r>
              <a:rPr kumimoji="0" lang="fr-FR" sz="2000" b="0" i="0" u="none" strike="noStrike" kern="1200" cap="none" spc="0" normalizeH="0" baseline="0" noProof="0" dirty="0">
                <a:ln>
                  <a:noFill/>
                </a:ln>
                <a:solidFill>
                  <a:srgbClr val="0070C0"/>
                </a:solidFill>
                <a:effectLst/>
                <a:uLnTx/>
                <a:uFillTx/>
                <a:latin typeface="Arial"/>
                <a:ea typeface="+mn-ea"/>
                <a:cs typeface="Arial"/>
                <a:sym typeface="Arial"/>
              </a:rPr>
              <a:t>avec ou sans facteur d’impact</a:t>
            </a:r>
          </a:p>
          <a:p>
            <a:pPr marL="342900" marR="0" lvl="0" indent="-342900" algn="l" defTabSz="342900" rtl="0" eaLnBrk="1" fontAlgn="auto" latinLnBrk="0" hangingPunct="1">
              <a:lnSpc>
                <a:spcPct val="100000"/>
              </a:lnSpc>
              <a:spcBef>
                <a:spcPts val="600"/>
              </a:spcBef>
              <a:spcAft>
                <a:spcPts val="0"/>
              </a:spcAft>
              <a:buClr>
                <a:srgbClr val="E2007A"/>
              </a:buClr>
              <a:buSzTx/>
              <a:buFont typeface="Wingdings" panose="05000000000000000000" pitchFamily="2" charset="2"/>
              <a:buChar char="§"/>
              <a:tabLst>
                <a:tab pos="1344216" algn="l"/>
              </a:tabLst>
              <a:defRPr/>
            </a:pPr>
            <a:r>
              <a:rPr kumimoji="0" lang="fr-FR" sz="1800" b="0" i="0" u="none" strike="noStrike" kern="1200" cap="none" spc="0" normalizeH="0" baseline="0" noProof="0" dirty="0">
                <a:ln>
                  <a:noFill/>
                </a:ln>
                <a:solidFill>
                  <a:srgbClr val="0070C0"/>
                </a:solidFill>
                <a:effectLst/>
                <a:uLnTx/>
                <a:uFillTx/>
                <a:latin typeface="Arial"/>
                <a:ea typeface="+mn-ea"/>
                <a:cs typeface="Arial"/>
                <a:sym typeface="Arial"/>
              </a:rPr>
              <a:t>≠ noms </a:t>
            </a:r>
            <a:r>
              <a:rPr kumimoji="0" lang="fr-FR" sz="1800" b="0" i="0" u="none" strike="noStrike" kern="1200" cap="none" spc="0" normalizeH="0" baseline="0" noProof="0" dirty="0">
                <a:ln>
                  <a:noFill/>
                </a:ln>
                <a:solidFill>
                  <a:prstClr val="black"/>
                </a:solidFill>
                <a:effectLst/>
                <a:uLnTx/>
                <a:uFillTx/>
                <a:latin typeface="Arial"/>
                <a:ea typeface="+mn-ea"/>
                <a:cs typeface="Arial"/>
                <a:sym typeface="Arial"/>
              </a:rPr>
              <a:t>: </a:t>
            </a:r>
            <a:r>
              <a:rPr kumimoji="0" lang="fr-FR" sz="1500" b="0" i="1" u="none" strike="noStrike" kern="1200" cap="none" spc="0" normalizeH="0" baseline="0" noProof="0" dirty="0">
                <a:ln>
                  <a:noFill/>
                </a:ln>
                <a:solidFill>
                  <a:prstClr val="black"/>
                </a:solidFill>
                <a:effectLst/>
                <a:uLnTx/>
                <a:uFillTx/>
                <a:latin typeface="Arial"/>
                <a:ea typeface="+mn-ea"/>
                <a:cs typeface="Arial"/>
                <a:sym typeface="Arial"/>
              </a:rPr>
              <a:t>Data paper, Data </a:t>
            </a:r>
            <a:r>
              <a:rPr kumimoji="0" lang="fr-FR" sz="1500" b="0" i="1" u="none" strike="noStrike" kern="1200" cap="none" spc="0" normalizeH="0" baseline="0" noProof="0" dirty="0" err="1">
                <a:ln>
                  <a:noFill/>
                </a:ln>
                <a:solidFill>
                  <a:prstClr val="black"/>
                </a:solidFill>
                <a:effectLst/>
                <a:uLnTx/>
                <a:uFillTx/>
                <a:latin typeface="Arial"/>
                <a:ea typeface="+mn-ea"/>
                <a:cs typeface="Arial"/>
                <a:sym typeface="Arial"/>
              </a:rPr>
              <a:t>descriptor</a:t>
            </a:r>
            <a:r>
              <a:rPr kumimoji="0" lang="fr-FR" sz="1500" b="0" i="1" u="none" strike="noStrike" kern="1200" cap="none" spc="0" normalizeH="0" baseline="0" noProof="0" dirty="0">
                <a:ln>
                  <a:noFill/>
                </a:ln>
                <a:solidFill>
                  <a:prstClr val="black"/>
                </a:solidFill>
                <a:effectLst/>
                <a:uLnTx/>
                <a:uFillTx/>
                <a:latin typeface="Arial"/>
                <a:ea typeface="+mn-ea"/>
                <a:cs typeface="Arial"/>
                <a:sym typeface="Arial"/>
              </a:rPr>
              <a:t>, Data article, </a:t>
            </a:r>
            <a:r>
              <a:rPr kumimoji="0" lang="fr-FR" sz="1500" b="0" i="1" u="none" strike="noStrike" kern="1200" cap="none" spc="0" normalizeH="0" baseline="0" noProof="0" dirty="0" err="1">
                <a:ln>
                  <a:noFill/>
                </a:ln>
                <a:solidFill>
                  <a:prstClr val="black"/>
                </a:solidFill>
                <a:effectLst/>
                <a:uLnTx/>
                <a:uFillTx/>
                <a:latin typeface="Arial"/>
                <a:ea typeface="+mn-ea"/>
                <a:cs typeface="Arial"/>
                <a:sym typeface="Arial"/>
              </a:rPr>
              <a:t>Datasets</a:t>
            </a:r>
            <a:r>
              <a:rPr kumimoji="0" lang="fr-FR" sz="1500" b="0" i="1" u="none" strike="noStrike" kern="1200" cap="none" spc="0" normalizeH="0" baseline="0" noProof="0" dirty="0">
                <a:ln>
                  <a:noFill/>
                </a:ln>
                <a:solidFill>
                  <a:prstClr val="black"/>
                </a:solidFill>
                <a:effectLst/>
                <a:uLnTx/>
                <a:uFillTx/>
                <a:latin typeface="Arial"/>
                <a:ea typeface="+mn-ea"/>
                <a:cs typeface="Arial"/>
                <a:sym typeface="Arial"/>
              </a:rPr>
              <a:t>, Data Briefs, Resource </a:t>
            </a:r>
            <a:r>
              <a:rPr kumimoji="0" lang="fr-FR" sz="1500" b="0" i="1" u="none" strike="noStrike" kern="1200" cap="none" spc="0" normalizeH="0" baseline="0" noProof="0" dirty="0" err="1">
                <a:ln>
                  <a:noFill/>
                </a:ln>
                <a:solidFill>
                  <a:prstClr val="black"/>
                </a:solidFill>
                <a:effectLst/>
                <a:uLnTx/>
                <a:uFillTx/>
                <a:latin typeface="Arial"/>
                <a:ea typeface="+mn-ea"/>
                <a:cs typeface="Arial"/>
                <a:sym typeface="Arial"/>
              </a:rPr>
              <a:t>Announcements</a:t>
            </a:r>
            <a:r>
              <a:rPr kumimoji="0" lang="fr-FR" sz="1500" b="0" i="1" u="none" strike="noStrike" kern="1200" cap="none" spc="0" normalizeH="0" baseline="0" noProof="0" dirty="0">
                <a:ln>
                  <a:noFill/>
                </a:ln>
                <a:solidFill>
                  <a:prstClr val="black"/>
                </a:solidFill>
                <a:effectLst/>
                <a:uLnTx/>
                <a:uFillTx/>
                <a:latin typeface="Arial"/>
                <a:ea typeface="+mn-ea"/>
                <a:cs typeface="Arial"/>
                <a:sym typeface="Arial"/>
              </a:rPr>
              <a:t>, Data Resource Profile</a:t>
            </a:r>
            <a:endParaRPr kumimoji="0" lang="fr-FR" sz="1500" b="0" i="0" u="none" strike="noStrike" kern="1200" cap="none" spc="0" normalizeH="0" baseline="0" noProof="0" dirty="0">
              <a:ln>
                <a:noFill/>
              </a:ln>
              <a:solidFill>
                <a:prstClr val="black"/>
              </a:solidFill>
              <a:effectLst/>
              <a:uLnTx/>
              <a:uFillTx/>
              <a:latin typeface="Arial"/>
              <a:ea typeface="+mn-ea"/>
              <a:cs typeface="Arial"/>
              <a:sym typeface="Arial"/>
            </a:endParaRPr>
          </a:p>
        </p:txBody>
      </p:sp>
      <p:pic>
        <p:nvPicPr>
          <p:cNvPr id="6" name="Image 5">
            <a:extLst>
              <a:ext uri="{FF2B5EF4-FFF2-40B4-BE49-F238E27FC236}">
                <a16:creationId xmlns:a16="http://schemas.microsoft.com/office/drawing/2014/main" id="{9DA9CCD0-7D36-496B-ACD5-18CC022D6DC5}"/>
              </a:ext>
            </a:extLst>
          </p:cNvPr>
          <p:cNvPicPr>
            <a:picLocks noChangeAspect="1"/>
          </p:cNvPicPr>
          <p:nvPr/>
        </p:nvPicPr>
        <p:blipFill>
          <a:blip r:embed="rId3"/>
          <a:stretch>
            <a:fillRect/>
          </a:stretch>
        </p:blipFill>
        <p:spPr>
          <a:xfrm>
            <a:off x="6129398" y="4833871"/>
            <a:ext cx="688321" cy="242477"/>
          </a:xfrm>
          <a:prstGeom prst="rect">
            <a:avLst/>
          </a:prstGeom>
        </p:spPr>
      </p:pic>
      <p:sp>
        <p:nvSpPr>
          <p:cNvPr id="7" name="Google Shape;105;p8">
            <a:extLst>
              <a:ext uri="{FF2B5EF4-FFF2-40B4-BE49-F238E27FC236}">
                <a16:creationId xmlns:a16="http://schemas.microsoft.com/office/drawing/2014/main" id="{FC1390DF-933D-48C3-9FD6-E3EBCF1FE645}"/>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Revues publiant des </a:t>
            </a:r>
            <a:r>
              <a:rPr kumimoji="0" lang="fr-FR" sz="2800" b="1" i="1" u="none" strike="noStrike" kern="0" cap="none" spc="0" normalizeH="0" baseline="0" noProof="0" dirty="0">
                <a:ln>
                  <a:noFill/>
                </a:ln>
                <a:solidFill>
                  <a:prstClr val="black"/>
                </a:solidFill>
                <a:effectLst/>
                <a:uLnTx/>
                <a:uFillTx/>
                <a:latin typeface="Oswald"/>
                <a:sym typeface="Oswald"/>
              </a:rPr>
              <a:t>Data papers</a:t>
            </a:r>
          </a:p>
        </p:txBody>
      </p:sp>
    </p:spTree>
    <p:extLst>
      <p:ext uri="{BB962C8B-B14F-4D97-AF65-F5344CB8AC3E}">
        <p14:creationId xmlns:p14="http://schemas.microsoft.com/office/powerpoint/2010/main" val="212009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7" name="Rectangle 16">
            <a:extLst>
              <a:ext uri="{FF2B5EF4-FFF2-40B4-BE49-F238E27FC236}">
                <a16:creationId xmlns:a16="http://schemas.microsoft.com/office/drawing/2014/main" id="{ABC592F2-F5B2-4CE6-97F4-14F312EE9432}"/>
              </a:ext>
            </a:extLst>
          </p:cNvPr>
          <p:cNvSpPr/>
          <p:nvPr/>
        </p:nvSpPr>
        <p:spPr>
          <a:xfrm>
            <a:off x="360000" y="900000"/>
            <a:ext cx="6137247" cy="400110"/>
          </a:xfrm>
          <a:prstGeom prst="rect">
            <a:avLst/>
          </a:prstGeom>
        </p:spPr>
        <p:txBody>
          <a:bodyPr wrap="square">
            <a:spAutoFit/>
          </a:bodyPr>
          <a:lstStyle/>
          <a:p>
            <a:pPr marL="342900" marR="0" lvl="0" indent="-342900" algn="l" defTabSz="342900" rtl="0" eaLnBrk="1" fontAlgn="auto" latinLnBrk="0" hangingPunct="1">
              <a:lnSpc>
                <a:spcPct val="100000"/>
              </a:lnSpc>
              <a:spcBef>
                <a:spcPts val="450"/>
              </a:spcBef>
              <a:spcAft>
                <a:spcPts val="450"/>
              </a:spcAft>
              <a:buClr>
                <a:srgbClr val="E2007A"/>
              </a:buClr>
              <a:buSzTx/>
              <a:buFont typeface="Wingdings" panose="05000000000000000000" pitchFamily="2" charset="2"/>
              <a:buChar char="§"/>
              <a:tabLst/>
              <a:defRPr/>
            </a:pPr>
            <a:r>
              <a:rPr kumimoji="0" lang="fr-FR" sz="2000" b="0" i="0" u="none" strike="noStrike" kern="1200" cap="none" spc="0" normalizeH="0" baseline="0" noProof="0" dirty="0">
                <a:ln>
                  <a:noFill/>
                </a:ln>
                <a:solidFill>
                  <a:srgbClr val="0070C0"/>
                </a:solidFill>
                <a:effectLst/>
                <a:uLnTx/>
                <a:uFillTx/>
                <a:latin typeface="Arial"/>
                <a:ea typeface="+mn-ea"/>
                <a:cs typeface="Arial"/>
                <a:sym typeface="Arial"/>
              </a:rPr>
              <a:t>Domaine scientifique / lectorat </a:t>
            </a:r>
            <a:r>
              <a:rPr kumimoji="0" lang="fr-FR" sz="1350" b="0" i="0" u="none" strike="noStrike" kern="1200" cap="none" spc="0" normalizeH="0" baseline="0" noProof="0" dirty="0">
                <a:ln>
                  <a:noFill/>
                </a:ln>
                <a:solidFill>
                  <a:prstClr val="black"/>
                </a:solidFill>
                <a:effectLst/>
                <a:uLnTx/>
                <a:uFillTx/>
                <a:latin typeface="Arial"/>
                <a:ea typeface="+mn-ea"/>
                <a:cs typeface="Arial"/>
                <a:sym typeface="Arial"/>
              </a:rPr>
              <a:t>(futurs utilisateurs)</a:t>
            </a:r>
          </a:p>
        </p:txBody>
      </p:sp>
      <p:sp>
        <p:nvSpPr>
          <p:cNvPr id="6" name="Rectangle 5">
            <a:extLst>
              <a:ext uri="{FF2B5EF4-FFF2-40B4-BE49-F238E27FC236}">
                <a16:creationId xmlns:a16="http://schemas.microsoft.com/office/drawing/2014/main" id="{C7CB2D49-C16B-402F-BE07-47889066436E}"/>
              </a:ext>
            </a:extLst>
          </p:cNvPr>
          <p:cNvSpPr/>
          <p:nvPr/>
        </p:nvSpPr>
        <p:spPr>
          <a:xfrm>
            <a:off x="360000" y="1320477"/>
            <a:ext cx="6457719" cy="1410579"/>
          </a:xfrm>
          <a:prstGeom prst="rect">
            <a:avLst/>
          </a:prstGeom>
        </p:spPr>
        <p:txBody>
          <a:bodyPr wrap="square">
            <a:spAutoFit/>
          </a:bodyPr>
          <a:lstStyle/>
          <a:p>
            <a:pPr marL="342900" marR="0" lvl="0" indent="-342900" algn="l" defTabSz="342900" rtl="0" eaLnBrk="1" fontAlgn="auto" latinLnBrk="0" hangingPunct="1">
              <a:lnSpc>
                <a:spcPct val="100000"/>
              </a:lnSpc>
              <a:spcBef>
                <a:spcPts val="450"/>
              </a:spcBef>
              <a:spcAft>
                <a:spcPts val="450"/>
              </a:spcAft>
              <a:buClr>
                <a:srgbClr val="E2007A"/>
              </a:buClr>
              <a:buSzTx/>
              <a:buFont typeface="Wingdings" panose="05000000000000000000" pitchFamily="2" charset="2"/>
              <a:buChar char="§"/>
              <a:tabLst/>
              <a:defRPr/>
            </a:pPr>
            <a:r>
              <a:rPr kumimoji="0" lang="fr-FR" sz="2000" b="0" i="0" u="none" strike="noStrike" kern="1200" cap="none" spc="0" normalizeH="0" baseline="0" noProof="0" dirty="0">
                <a:ln>
                  <a:noFill/>
                </a:ln>
                <a:solidFill>
                  <a:srgbClr val="0070C0"/>
                </a:solidFill>
                <a:effectLst/>
                <a:uLnTx/>
                <a:uFillTx/>
                <a:latin typeface="Arial"/>
                <a:ea typeface="+mn-ea"/>
                <a:cs typeface="Arial"/>
                <a:sym typeface="Arial"/>
              </a:rPr>
              <a:t>Exigences de la revue </a:t>
            </a:r>
            <a:r>
              <a:rPr kumimoji="0" lang="fr-FR" sz="1350" b="0" i="0" u="none" strike="noStrike" kern="1200" cap="none" spc="0" normalizeH="0" baseline="0" noProof="0" dirty="0">
                <a:ln>
                  <a:noFill/>
                </a:ln>
                <a:solidFill>
                  <a:prstClr val="black"/>
                </a:solidFill>
                <a:effectLst/>
                <a:uLnTx/>
                <a:uFillTx/>
                <a:latin typeface="Arial"/>
                <a:ea typeface="+mn-ea"/>
                <a:cs typeface="Arial"/>
                <a:sym typeface="Arial"/>
              </a:rPr>
              <a:t>(Instructions aux auteurs)</a:t>
            </a:r>
          </a:p>
          <a:p>
            <a:pPr marL="269875" marR="0" lvl="1" indent="200025" algn="l" defTabSz="342900" rtl="0" eaLnBrk="1" fontAlgn="auto" latinLnBrk="0" hangingPunct="1">
              <a:lnSpc>
                <a:spcPct val="100000"/>
              </a:lnSpc>
              <a:spcBef>
                <a:spcPts val="0"/>
              </a:spcBef>
              <a:spcAft>
                <a:spcPts val="0"/>
              </a:spcAft>
              <a:buClr>
                <a:srgbClr val="E2007A"/>
              </a:buClr>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Arial"/>
                <a:ea typeface="+mn-ea"/>
                <a:cs typeface="Arial"/>
                <a:sym typeface="Arial"/>
              </a:rPr>
              <a:t>Echelle du jeu de données : couverture géographique,                    	  temporelle ou taxonomique, intérêt pour large communauté, …</a:t>
            </a:r>
          </a:p>
          <a:p>
            <a:pPr marL="677466" marR="0" lvl="3" indent="0" algn="l" defTabSz="234554" rtl="0" eaLnBrk="1" fontAlgn="auto" latinLnBrk="0" hangingPunct="1">
              <a:lnSpc>
                <a:spcPct val="114000"/>
              </a:lnSpc>
              <a:spcBef>
                <a:spcPts val="0"/>
              </a:spcBef>
              <a:spcAft>
                <a:spcPts val="0"/>
              </a:spcAft>
              <a:buClr>
                <a:srgbClr val="E2007A"/>
              </a:buClr>
              <a:buSzTx/>
              <a:buFont typeface="Arial"/>
              <a:buNone/>
              <a:tabLst/>
              <a:defRPr/>
            </a:pPr>
            <a:r>
              <a:rPr kumimoji="0" lang="fr-FR" sz="1350" b="0" i="0" u="none" strike="noStrike" kern="1200" cap="none" spc="0" normalizeH="0" baseline="0" noProof="0" dirty="0">
                <a:ln>
                  <a:noFill/>
                </a:ln>
                <a:solidFill>
                  <a:srgbClr val="EEECE1">
                    <a:lumMod val="50000"/>
                  </a:srgbClr>
                </a:solidFill>
                <a:effectLst/>
                <a:uLnTx/>
                <a:uFillTx/>
                <a:latin typeface="Arial"/>
                <a:ea typeface="+mn-ea"/>
                <a:cs typeface="Arial"/>
                <a:sym typeface="Arial"/>
              </a:rPr>
              <a:t>ex : </a:t>
            </a:r>
            <a:r>
              <a:rPr kumimoji="0" lang="en-US" sz="1350" b="0" i="1" u="none" strike="noStrike" kern="1200" cap="none" spc="0" normalizeH="0" baseline="0" noProof="0" dirty="0">
                <a:ln>
                  <a:noFill/>
                </a:ln>
                <a:solidFill>
                  <a:srgbClr val="EEECE1">
                    <a:lumMod val="50000"/>
                  </a:srgbClr>
                </a:solidFill>
                <a:effectLst/>
                <a:uLnTx/>
                <a:uFillTx/>
                <a:latin typeface="Arial"/>
                <a:ea typeface="+mn-ea"/>
                <a:cs typeface="Arial"/>
                <a:sym typeface="Arial"/>
              </a:rPr>
              <a:t>Global Ecology and Biogeography, </a:t>
            </a:r>
            <a:r>
              <a:rPr kumimoji="0" lang="en-US" sz="1350" b="0" i="1" u="none" strike="noStrike" kern="1200" cap="none" spc="0" normalizeH="0" baseline="0" noProof="0" dirty="0" err="1">
                <a:ln>
                  <a:noFill/>
                </a:ln>
                <a:solidFill>
                  <a:srgbClr val="EEECE1">
                    <a:lumMod val="50000"/>
                  </a:srgbClr>
                </a:solidFill>
                <a:effectLst/>
                <a:uLnTx/>
                <a:uFillTx/>
                <a:latin typeface="Arial"/>
                <a:ea typeface="+mn-ea"/>
                <a:cs typeface="Arial"/>
                <a:sym typeface="Arial"/>
              </a:rPr>
              <a:t>GigaScience</a:t>
            </a:r>
            <a:r>
              <a:rPr kumimoji="0" lang="en-US" sz="1350" b="0" i="1" u="none" strike="noStrike" kern="1200" cap="none" spc="0" normalizeH="0" baseline="0" noProof="0" dirty="0">
                <a:ln>
                  <a:noFill/>
                </a:ln>
                <a:solidFill>
                  <a:srgbClr val="EEECE1">
                    <a:lumMod val="50000"/>
                  </a:srgbClr>
                </a:solidFill>
                <a:effectLst/>
                <a:uLnTx/>
                <a:uFillTx/>
                <a:latin typeface="Arial"/>
                <a:ea typeface="+mn-ea"/>
                <a:cs typeface="Arial"/>
                <a:sym typeface="Arial"/>
              </a:rPr>
              <a:t>, Plant Journal,    Nature Biotechnology, International Journal of Epidemiology</a:t>
            </a:r>
            <a:endParaRPr kumimoji="0" lang="fr-FR" sz="1500" b="0" i="0" u="none" strike="noStrike" kern="1200" cap="none" spc="0" normalizeH="0" baseline="0" noProof="0" dirty="0">
              <a:ln>
                <a:noFill/>
              </a:ln>
              <a:solidFill>
                <a:srgbClr val="EEECE1">
                  <a:lumMod val="50000"/>
                </a:srgbClr>
              </a:solidFill>
              <a:effectLst/>
              <a:uLnTx/>
              <a:uFillTx/>
              <a:latin typeface="Arial"/>
              <a:ea typeface="+mn-ea"/>
              <a:cs typeface="Arial"/>
              <a:sym typeface="Arial"/>
            </a:endParaRPr>
          </a:p>
        </p:txBody>
      </p:sp>
      <p:grpSp>
        <p:nvGrpSpPr>
          <p:cNvPr id="3" name="Groupe 2">
            <a:extLst>
              <a:ext uri="{FF2B5EF4-FFF2-40B4-BE49-F238E27FC236}">
                <a16:creationId xmlns:a16="http://schemas.microsoft.com/office/drawing/2014/main" id="{DF432B35-9ABA-4608-9287-A098A554BBCA}"/>
              </a:ext>
            </a:extLst>
          </p:cNvPr>
          <p:cNvGrpSpPr/>
          <p:nvPr/>
        </p:nvGrpSpPr>
        <p:grpSpPr>
          <a:xfrm>
            <a:off x="385189" y="2654590"/>
            <a:ext cx="6255655" cy="1250391"/>
            <a:chOff x="872399" y="3258338"/>
            <a:chExt cx="8340873" cy="1667187"/>
          </a:xfrm>
        </p:grpSpPr>
        <p:sp>
          <p:nvSpPr>
            <p:cNvPr id="8" name="Lune 7">
              <a:extLst>
                <a:ext uri="{FF2B5EF4-FFF2-40B4-BE49-F238E27FC236}">
                  <a16:creationId xmlns:a16="http://schemas.microsoft.com/office/drawing/2014/main" id="{6931BB5E-8191-4095-9DD2-92CD123DF384}"/>
                </a:ext>
              </a:extLst>
            </p:cNvPr>
            <p:cNvSpPr/>
            <p:nvPr/>
          </p:nvSpPr>
          <p:spPr>
            <a:xfrm>
              <a:off x="940802" y="3258338"/>
              <a:ext cx="432387" cy="1610698"/>
            </a:xfrm>
            <a:prstGeom prst="moon">
              <a:avLst>
                <a:gd name="adj" fmla="val 27778"/>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fr-FR" sz="1013"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Rectangle 9">
              <a:extLst>
                <a:ext uri="{FF2B5EF4-FFF2-40B4-BE49-F238E27FC236}">
                  <a16:creationId xmlns:a16="http://schemas.microsoft.com/office/drawing/2014/main" id="{E0AC35BA-D474-4A71-9989-1DA2A1C86A98}"/>
                </a:ext>
              </a:extLst>
            </p:cNvPr>
            <p:cNvSpPr/>
            <p:nvPr/>
          </p:nvSpPr>
          <p:spPr>
            <a:xfrm>
              <a:off x="872399" y="3314829"/>
              <a:ext cx="8340873" cy="1610696"/>
            </a:xfrm>
            <a:prstGeom prst="rect">
              <a:avLst/>
            </a:prstGeom>
          </p:spPr>
          <p:txBody>
            <a:bodyPr wrap="square">
              <a:spAutoFit/>
            </a:bodyPr>
            <a:lstStyle/>
            <a:p>
              <a:pPr marL="270272" marR="0" lvl="1" indent="200025" algn="l" defTabSz="342900" rtl="0" eaLnBrk="1" fontAlgn="auto" latinLnBrk="0" hangingPunct="1">
                <a:lnSpc>
                  <a:spcPct val="100000"/>
                </a:lnSpc>
                <a:spcBef>
                  <a:spcPts val="450"/>
                </a:spcBef>
                <a:spcAft>
                  <a:spcPts val="0"/>
                </a:spcAft>
                <a:buClr>
                  <a:srgbClr val="E2007A"/>
                </a:buClr>
                <a:buSzTx/>
                <a:buFont typeface="Arial" panose="020B0604020202020204" pitchFamily="34" charset="0"/>
                <a:buChar char="•"/>
                <a:tabLst/>
                <a:defRPr/>
              </a:pPr>
              <a:r>
                <a:rPr kumimoji="0" lang="fr-FR" sz="1500" b="0" i="0" u="none" strike="noStrike" kern="1200" cap="none" spc="0" normalizeH="0" baseline="0" noProof="0" dirty="0">
                  <a:ln>
                    <a:noFill/>
                  </a:ln>
                  <a:solidFill>
                    <a:prstClr val="black"/>
                  </a:solidFill>
                  <a:effectLst/>
                  <a:uLnTx/>
                  <a:uFillTx/>
                  <a:latin typeface="Arial"/>
                  <a:ea typeface="+mn-ea"/>
                  <a:cs typeface="Arial"/>
                  <a:sym typeface="Arial"/>
                </a:rPr>
                <a:t>Modèle du </a:t>
              </a:r>
              <a:r>
                <a:rPr kumimoji="0" lang="fr-FR" sz="1500" b="0" i="1" u="none" strike="noStrike" kern="1200" cap="none" spc="0" normalizeH="0" baseline="0" noProof="0" dirty="0">
                  <a:ln>
                    <a:noFill/>
                  </a:ln>
                  <a:solidFill>
                    <a:prstClr val="black"/>
                  </a:solidFill>
                  <a:effectLst/>
                  <a:uLnTx/>
                  <a:uFillTx/>
                  <a:latin typeface="Arial"/>
                  <a:ea typeface="+mn-ea"/>
                  <a:cs typeface="Arial"/>
                  <a:sym typeface="Arial"/>
                </a:rPr>
                <a:t>Data paper </a:t>
              </a:r>
              <a:r>
                <a:rPr kumimoji="0" lang="fr-FR" sz="1500" b="0" i="0" u="none" strike="noStrike" kern="1200" cap="none" spc="0" normalizeH="0" baseline="0" noProof="0" dirty="0">
                  <a:ln>
                    <a:noFill/>
                  </a:ln>
                  <a:solidFill>
                    <a:prstClr val="black"/>
                  </a:solidFill>
                  <a:effectLst/>
                  <a:uLnTx/>
                  <a:uFillTx/>
                  <a:latin typeface="Arial"/>
                  <a:ea typeface="+mn-ea"/>
                  <a:cs typeface="Arial"/>
                  <a:sym typeface="Arial"/>
                </a:rPr>
                <a:t>: </a:t>
              </a:r>
              <a:r>
                <a:rPr kumimoji="0" lang="fr-FR" sz="1350" b="0" i="0" u="none" strike="noStrike" kern="1200" cap="none" spc="0" normalizeH="0" baseline="0" noProof="0" dirty="0">
                  <a:ln>
                    <a:noFill/>
                  </a:ln>
                  <a:solidFill>
                    <a:prstClr val="black"/>
                  </a:solidFill>
                  <a:effectLst/>
                  <a:uLnTx/>
                  <a:uFillTx/>
                  <a:latin typeface="Arial"/>
                  <a:ea typeface="+mn-ea"/>
                  <a:cs typeface="Arial"/>
                  <a:sym typeface="Arial"/>
                </a:rPr>
                <a:t>simple, complexe, texte libre</a:t>
              </a:r>
            </a:p>
            <a:p>
              <a:pPr marL="270272" marR="0" lvl="1" indent="200025" algn="l" defTabSz="342900" rtl="0" eaLnBrk="1" fontAlgn="auto" latinLnBrk="0" hangingPunct="1">
                <a:lnSpc>
                  <a:spcPct val="100000"/>
                </a:lnSpc>
                <a:spcBef>
                  <a:spcPts val="450"/>
                </a:spcBef>
                <a:spcAft>
                  <a:spcPts val="0"/>
                </a:spcAft>
                <a:buClr>
                  <a:srgbClr val="E2007A"/>
                </a:buClr>
                <a:buSzTx/>
                <a:buFont typeface="Arial" panose="020B0604020202020204" pitchFamily="34" charset="0"/>
                <a:buChar char="•"/>
                <a:tabLst/>
                <a:defRPr/>
              </a:pPr>
              <a:r>
                <a:rPr kumimoji="0" lang="fr-FR" sz="1500" b="0" i="0" u="none" strike="noStrike" kern="1200" cap="none" spc="0" normalizeH="0" baseline="0" noProof="0" dirty="0">
                  <a:ln>
                    <a:noFill/>
                  </a:ln>
                  <a:solidFill>
                    <a:prstClr val="black"/>
                  </a:solidFill>
                  <a:effectLst/>
                  <a:uLnTx/>
                  <a:uFillTx/>
                  <a:latin typeface="Arial"/>
                  <a:ea typeface="+mn-ea"/>
                  <a:cs typeface="Arial"/>
                  <a:sym typeface="Arial"/>
                </a:rPr>
                <a:t>Modalités d’accès aux données</a:t>
              </a:r>
            </a:p>
            <a:p>
              <a:pPr marL="270272" marR="0" lvl="1" indent="200025" algn="l" defTabSz="342900" rtl="0" eaLnBrk="1" fontAlgn="auto" latinLnBrk="0" hangingPunct="1">
                <a:lnSpc>
                  <a:spcPct val="100000"/>
                </a:lnSpc>
                <a:spcBef>
                  <a:spcPts val="450"/>
                </a:spcBef>
                <a:spcAft>
                  <a:spcPts val="0"/>
                </a:spcAft>
                <a:buClr>
                  <a:srgbClr val="E2007A"/>
                </a:buClr>
                <a:buSzTx/>
                <a:buFont typeface="Arial" panose="020B0604020202020204" pitchFamily="34" charset="0"/>
                <a:buChar char="•"/>
                <a:tabLst/>
                <a:defRPr/>
              </a:pPr>
              <a:r>
                <a:rPr kumimoji="0" lang="fr-FR" sz="1500" b="0" i="0" u="none" strike="noStrike" kern="1200" cap="none" spc="0" normalizeH="0" baseline="0" noProof="0" dirty="0">
                  <a:ln>
                    <a:noFill/>
                  </a:ln>
                  <a:solidFill>
                    <a:prstClr val="black"/>
                  </a:solidFill>
                  <a:effectLst/>
                  <a:uLnTx/>
                  <a:uFillTx/>
                  <a:latin typeface="Arial"/>
                  <a:ea typeface="+mn-ea"/>
                  <a:cs typeface="Arial"/>
                  <a:sym typeface="Arial"/>
                </a:rPr>
                <a:t>Accès aux données et entrepôts recommandés</a:t>
              </a:r>
            </a:p>
            <a:p>
              <a:pPr marL="270272" marR="0" lvl="1" indent="200025" algn="l" defTabSz="342900" rtl="0" eaLnBrk="1" fontAlgn="auto" latinLnBrk="0" hangingPunct="1">
                <a:lnSpc>
                  <a:spcPct val="100000"/>
                </a:lnSpc>
                <a:spcBef>
                  <a:spcPts val="450"/>
                </a:spcBef>
                <a:spcAft>
                  <a:spcPts val="0"/>
                </a:spcAft>
                <a:buClr>
                  <a:srgbClr val="E2007A"/>
                </a:buClr>
                <a:buSzTx/>
                <a:buFont typeface="Arial" panose="020B0604020202020204" pitchFamily="34" charset="0"/>
                <a:buChar char="•"/>
                <a:tabLst/>
                <a:defRPr/>
              </a:pPr>
              <a:r>
                <a:rPr kumimoji="0" lang="fr-FR" sz="1500" b="0" i="0" u="none" strike="noStrike" kern="1200" cap="none" spc="0" normalizeH="0" baseline="0" noProof="0" dirty="0">
                  <a:ln>
                    <a:noFill/>
                  </a:ln>
                  <a:solidFill>
                    <a:prstClr val="black"/>
                  </a:solidFill>
                  <a:effectLst/>
                  <a:uLnTx/>
                  <a:uFillTx/>
                  <a:latin typeface="Arial"/>
                  <a:ea typeface="+mn-ea"/>
                  <a:cs typeface="Arial"/>
                  <a:sym typeface="Arial"/>
                </a:rPr>
                <a:t>Modalités de diffusion des données (licences)</a:t>
              </a:r>
            </a:p>
          </p:txBody>
        </p:sp>
      </p:grpSp>
      <p:pic>
        <p:nvPicPr>
          <p:cNvPr id="11" name="Image 10">
            <a:extLst>
              <a:ext uri="{FF2B5EF4-FFF2-40B4-BE49-F238E27FC236}">
                <a16:creationId xmlns:a16="http://schemas.microsoft.com/office/drawing/2014/main" id="{87C4EC32-B79C-4F64-A1A5-44A04A5101E4}"/>
              </a:ext>
            </a:extLst>
          </p:cNvPr>
          <p:cNvPicPr>
            <a:picLocks noChangeAspect="1"/>
          </p:cNvPicPr>
          <p:nvPr/>
        </p:nvPicPr>
        <p:blipFill>
          <a:blip r:embed="rId3"/>
          <a:stretch>
            <a:fillRect/>
          </a:stretch>
        </p:blipFill>
        <p:spPr>
          <a:xfrm>
            <a:off x="6129398" y="4833871"/>
            <a:ext cx="688321" cy="242477"/>
          </a:xfrm>
          <a:prstGeom prst="rect">
            <a:avLst/>
          </a:prstGeom>
        </p:spPr>
      </p:pic>
      <p:sp>
        <p:nvSpPr>
          <p:cNvPr id="12" name="Google Shape;105;p8">
            <a:extLst>
              <a:ext uri="{FF2B5EF4-FFF2-40B4-BE49-F238E27FC236}">
                <a16:creationId xmlns:a16="http://schemas.microsoft.com/office/drawing/2014/main" id="{C2EAE562-E6B5-4C9F-B558-414D5F377FB3}"/>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Critères de choix d’une revue</a:t>
            </a:r>
          </a:p>
        </p:txBody>
      </p:sp>
      <p:sp>
        <p:nvSpPr>
          <p:cNvPr id="13" name="Rectangle 12">
            <a:extLst>
              <a:ext uri="{FF2B5EF4-FFF2-40B4-BE49-F238E27FC236}">
                <a16:creationId xmlns:a16="http://schemas.microsoft.com/office/drawing/2014/main" id="{1DFECA0B-7E06-4A1E-AC6C-1B654D27A62B}"/>
              </a:ext>
            </a:extLst>
          </p:cNvPr>
          <p:cNvSpPr/>
          <p:nvPr/>
        </p:nvSpPr>
        <p:spPr>
          <a:xfrm>
            <a:off x="360000" y="3930078"/>
            <a:ext cx="6219083" cy="710451"/>
          </a:xfrm>
          <a:prstGeom prst="rect">
            <a:avLst/>
          </a:prstGeom>
        </p:spPr>
        <p:txBody>
          <a:bodyPr wrap="square">
            <a:spAutoFit/>
          </a:bodyPr>
          <a:lstStyle/>
          <a:p>
            <a:pPr marL="342900" marR="0" lvl="0" indent="-342900" algn="l" defTabSz="342900" rtl="0" eaLnBrk="1" fontAlgn="auto" latinLnBrk="0" hangingPunct="1">
              <a:lnSpc>
                <a:spcPct val="100000"/>
              </a:lnSpc>
              <a:spcBef>
                <a:spcPts val="450"/>
              </a:spcBef>
              <a:spcAft>
                <a:spcPts val="0"/>
              </a:spcAft>
              <a:buClr>
                <a:srgbClr val="E2007A"/>
              </a:buClr>
              <a:buSzTx/>
              <a:buFont typeface="Wingdings" panose="05000000000000000000" pitchFamily="2" charset="2"/>
              <a:buChar char="§"/>
              <a:tabLst/>
              <a:defRPr/>
            </a:pPr>
            <a:r>
              <a:rPr kumimoji="0" lang="fr-FR" sz="1800" b="0" i="0" u="none" strike="noStrike" kern="1200" cap="none" spc="0" normalizeH="0" baseline="0" noProof="0" dirty="0">
                <a:ln>
                  <a:noFill/>
                </a:ln>
                <a:solidFill>
                  <a:srgbClr val="0070C0"/>
                </a:solidFill>
                <a:effectLst/>
                <a:uLnTx/>
                <a:uFillTx/>
                <a:latin typeface="Arial"/>
                <a:ea typeface="+mn-ea"/>
                <a:cs typeface="Arial"/>
                <a:sym typeface="Arial"/>
              </a:rPr>
              <a:t>Libre accès à l’article</a:t>
            </a:r>
          </a:p>
          <a:p>
            <a:pPr marL="342900" marR="0" lvl="0" indent="-342900" algn="l" defTabSz="342900" rtl="0" eaLnBrk="1" fontAlgn="auto" latinLnBrk="0" hangingPunct="1">
              <a:lnSpc>
                <a:spcPct val="100000"/>
              </a:lnSpc>
              <a:spcBef>
                <a:spcPts val="450"/>
              </a:spcBef>
              <a:spcAft>
                <a:spcPts val="0"/>
              </a:spcAft>
              <a:buClr>
                <a:srgbClr val="E2007A"/>
              </a:buClr>
              <a:buSzTx/>
              <a:buFont typeface="Wingdings" panose="05000000000000000000" pitchFamily="2" charset="2"/>
              <a:buChar char="§"/>
              <a:tabLst/>
              <a:defRPr/>
            </a:pPr>
            <a:r>
              <a:rPr kumimoji="0" lang="fr-FR" sz="1800" b="0" i="0" u="none" strike="noStrike" kern="1200" cap="none" spc="0" normalizeH="0" baseline="0" noProof="0" dirty="0">
                <a:ln>
                  <a:noFill/>
                </a:ln>
                <a:solidFill>
                  <a:srgbClr val="0070C0"/>
                </a:solidFill>
                <a:effectLst/>
                <a:uLnTx/>
                <a:uFillTx/>
                <a:latin typeface="Arial"/>
                <a:ea typeface="+mn-ea"/>
                <a:cs typeface="Arial"/>
                <a:sym typeface="Arial"/>
              </a:rPr>
              <a:t>Coût de publication : </a:t>
            </a:r>
            <a:r>
              <a:rPr kumimoji="0" lang="fr-FR" sz="1800" b="0" i="0" u="none" strike="noStrike" kern="1200" cap="none" spc="0" normalizeH="0" baseline="0" noProof="0" dirty="0">
                <a:ln>
                  <a:noFill/>
                </a:ln>
                <a:solidFill>
                  <a:prstClr val="black"/>
                </a:solidFill>
                <a:effectLst/>
                <a:uLnTx/>
                <a:uFillTx/>
                <a:latin typeface="Arial"/>
                <a:ea typeface="+mn-ea"/>
                <a:cs typeface="Arial"/>
                <a:sym typeface="Arial"/>
              </a:rPr>
              <a:t>Varie de gratuit à + de 3 000 €</a:t>
            </a:r>
          </a:p>
        </p:txBody>
      </p:sp>
    </p:spTree>
    <p:extLst>
      <p:ext uri="{BB962C8B-B14F-4D97-AF65-F5344CB8AC3E}">
        <p14:creationId xmlns:p14="http://schemas.microsoft.com/office/powerpoint/2010/main" val="421135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8" name="Image 17">
            <a:extLst>
              <a:ext uri="{FF2B5EF4-FFF2-40B4-BE49-F238E27FC236}">
                <a16:creationId xmlns:a16="http://schemas.microsoft.com/office/drawing/2014/main" id="{D36737D9-9E04-44CA-8D9B-028D5BC643CA}"/>
              </a:ext>
            </a:extLst>
          </p:cNvPr>
          <p:cNvPicPr>
            <a:picLocks noChangeAspect="1"/>
          </p:cNvPicPr>
          <p:nvPr/>
        </p:nvPicPr>
        <p:blipFill>
          <a:blip r:embed="rId3"/>
          <a:stretch>
            <a:fillRect/>
          </a:stretch>
        </p:blipFill>
        <p:spPr>
          <a:xfrm>
            <a:off x="6129398" y="4833871"/>
            <a:ext cx="688321" cy="242477"/>
          </a:xfrm>
          <a:prstGeom prst="rect">
            <a:avLst/>
          </a:prstGeom>
        </p:spPr>
      </p:pic>
      <p:sp>
        <p:nvSpPr>
          <p:cNvPr id="6" name="Google Shape;105;p8">
            <a:extLst>
              <a:ext uri="{FF2B5EF4-FFF2-40B4-BE49-F238E27FC236}">
                <a16:creationId xmlns:a16="http://schemas.microsoft.com/office/drawing/2014/main" id="{2BD288B2-AE1C-49EC-9FEF-F87E8C72AB91}"/>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Critère 1 – Modèle de </a:t>
            </a:r>
            <a:r>
              <a:rPr kumimoji="0" lang="fr-FR" sz="2800" b="1" i="1" u="none" strike="noStrike" kern="0" cap="none" spc="0" normalizeH="0" baseline="0" noProof="0" dirty="0">
                <a:ln>
                  <a:noFill/>
                </a:ln>
                <a:solidFill>
                  <a:prstClr val="black"/>
                </a:solidFill>
                <a:effectLst/>
                <a:uLnTx/>
                <a:uFillTx/>
                <a:latin typeface="Oswald"/>
                <a:sym typeface="Oswald"/>
              </a:rPr>
              <a:t>Data paper</a:t>
            </a:r>
          </a:p>
        </p:txBody>
      </p:sp>
      <p:sp>
        <p:nvSpPr>
          <p:cNvPr id="7" name="Rectangle 6">
            <a:extLst>
              <a:ext uri="{FF2B5EF4-FFF2-40B4-BE49-F238E27FC236}">
                <a16:creationId xmlns:a16="http://schemas.microsoft.com/office/drawing/2014/main" id="{AE73B856-4C75-4D1B-B2C3-11D4D65D9FE5}"/>
              </a:ext>
            </a:extLst>
          </p:cNvPr>
          <p:cNvSpPr/>
          <p:nvPr/>
        </p:nvSpPr>
        <p:spPr>
          <a:xfrm>
            <a:off x="360000" y="900000"/>
            <a:ext cx="6082256" cy="938719"/>
          </a:xfrm>
          <a:prstGeom prst="rect">
            <a:avLst/>
          </a:prstGeom>
        </p:spPr>
        <p:txBody>
          <a:bodyPr wrap="square">
            <a:spAutoFit/>
          </a:bodyPr>
          <a:lstStyle/>
          <a:p>
            <a:pPr marL="342900" marR="0" lvl="0" indent="-342900" algn="l" defTabSz="342900" rtl="0" eaLnBrk="1" fontAlgn="auto" latinLnBrk="0" hangingPunct="1">
              <a:lnSpc>
                <a:spcPct val="100000"/>
              </a:lnSpc>
              <a:spcBef>
                <a:spcPts val="450"/>
              </a:spcBef>
              <a:spcAft>
                <a:spcPts val="600"/>
              </a:spcAft>
              <a:buClr>
                <a:srgbClr val="0070C0"/>
              </a:buClr>
              <a:buSzTx/>
              <a:buFont typeface="Wingdings" panose="05000000000000000000" pitchFamily="2" charset="2"/>
              <a:buChar char="§"/>
              <a:tabLst/>
              <a:defRPr/>
            </a:pPr>
            <a:r>
              <a:rPr kumimoji="0" lang="fr-FR" sz="1800" b="0" i="0" u="none" strike="noStrike" kern="1200" cap="none" spc="0" normalizeH="0" baseline="0" noProof="0" dirty="0">
                <a:ln>
                  <a:noFill/>
                </a:ln>
                <a:solidFill>
                  <a:srgbClr val="0070C0"/>
                </a:solidFill>
                <a:effectLst/>
                <a:uLnTx/>
                <a:uFillTx/>
                <a:latin typeface="Arial"/>
                <a:ea typeface="+mn-ea"/>
                <a:cs typeface="Arial"/>
                <a:sym typeface="Arial"/>
              </a:rPr>
              <a:t>Selon la revue, le modèle de </a:t>
            </a:r>
            <a:r>
              <a:rPr kumimoji="0" lang="fr-FR" sz="1800" b="0" i="1" u="none" strike="noStrike" kern="1200" cap="none" spc="0" normalizeH="0" baseline="0" noProof="0" dirty="0">
                <a:ln>
                  <a:noFill/>
                </a:ln>
                <a:solidFill>
                  <a:srgbClr val="0070C0"/>
                </a:solidFill>
                <a:effectLst/>
                <a:uLnTx/>
                <a:uFillTx/>
                <a:latin typeface="Arial"/>
                <a:ea typeface="+mn-ea"/>
                <a:cs typeface="Arial"/>
                <a:sym typeface="Arial"/>
              </a:rPr>
              <a:t>Data paper </a:t>
            </a:r>
            <a:r>
              <a:rPr kumimoji="0" lang="fr-FR" sz="1800" b="0" i="0" u="none" strike="noStrike" kern="1200" cap="none" spc="0" normalizeH="0" baseline="0" noProof="0" dirty="0">
                <a:ln>
                  <a:noFill/>
                </a:ln>
                <a:solidFill>
                  <a:srgbClr val="0070C0"/>
                </a:solidFill>
                <a:effectLst/>
                <a:uLnTx/>
                <a:uFillTx/>
                <a:latin typeface="Arial"/>
                <a:ea typeface="+mn-ea"/>
                <a:cs typeface="Arial"/>
                <a:sym typeface="Arial"/>
              </a:rPr>
              <a:t>diffère entre:</a:t>
            </a:r>
          </a:p>
          <a:p>
            <a:pPr marL="342900" marR="0" lvl="0" indent="-342900" algn="l" defTabSz="342900" rtl="0" eaLnBrk="1" fontAlgn="auto" latinLnBrk="0" hangingPunct="1">
              <a:lnSpc>
                <a:spcPct val="100000"/>
              </a:lnSpc>
              <a:spcBef>
                <a:spcPts val="0"/>
              </a:spcBef>
              <a:spcAft>
                <a:spcPts val="0"/>
              </a:spcAft>
              <a:buClr>
                <a:srgbClr val="0070C0"/>
              </a:buClr>
              <a:buSzTx/>
              <a:buFont typeface="Wingdings" panose="05000000000000000000" pitchFamily="2" charset="2"/>
              <a:buChar char="Ø"/>
              <a:tabLst/>
              <a:defRPr/>
            </a:pPr>
            <a:r>
              <a:rPr kumimoji="0" lang="fr-FR" sz="1800" b="0" i="0" u="none" strike="noStrike" kern="0" cap="none" spc="0" normalizeH="0" baseline="0" noProof="0" dirty="0">
                <a:ln>
                  <a:noFill/>
                </a:ln>
                <a:solidFill>
                  <a:srgbClr val="EE4CDB"/>
                </a:solidFill>
                <a:effectLst/>
                <a:uLnTx/>
                <a:uFillTx/>
                <a:latin typeface="Arial"/>
                <a:cs typeface="Arial"/>
                <a:sym typeface="Arial"/>
              </a:rPr>
              <a:t>Modèle classique </a:t>
            </a:r>
          </a:p>
          <a:p>
            <a:pPr marL="0" marR="0" lvl="0" indent="0" algn="l" defTabSz="342900" rtl="0" eaLnBrk="1" fontAlgn="auto" latinLnBrk="0" hangingPunct="1">
              <a:lnSpc>
                <a:spcPct val="100000"/>
              </a:lnSpc>
              <a:spcBef>
                <a:spcPts val="0"/>
              </a:spcBef>
              <a:spcAft>
                <a:spcPts val="0"/>
              </a:spcAft>
              <a:buClr>
                <a:srgbClr val="E2007A"/>
              </a:buClr>
              <a:buSzTx/>
              <a:buFont typeface="Arial"/>
              <a:buNone/>
              <a:tabLst/>
              <a:defRPr/>
            </a:pPr>
            <a:r>
              <a:rPr kumimoji="0" lang="en-US" sz="1200" b="0" i="1" u="none" strike="noStrike" kern="0" cap="none" spc="0" normalizeH="0" baseline="0" noProof="0" dirty="0">
                <a:ln>
                  <a:noFill/>
                </a:ln>
                <a:solidFill>
                  <a:srgbClr val="212121"/>
                </a:solidFill>
                <a:effectLst/>
                <a:uLnTx/>
                <a:uFillTx/>
                <a:latin typeface="Arial"/>
                <a:cs typeface="Arial"/>
                <a:sym typeface="Arial"/>
              </a:rPr>
              <a:t>	</a:t>
            </a:r>
            <a:r>
              <a:rPr kumimoji="0" lang="en-US" sz="1400" b="0" i="1" u="none" strike="noStrike" kern="0" cap="none" spc="0" normalizeH="0" baseline="0" noProof="0" dirty="0">
                <a:ln>
                  <a:noFill/>
                </a:ln>
                <a:solidFill>
                  <a:srgbClr val="212121"/>
                </a:solidFill>
                <a:effectLst/>
                <a:uLnTx/>
                <a:uFillTx/>
                <a:latin typeface="Arial"/>
                <a:cs typeface="Arial"/>
                <a:sym typeface="Arial"/>
              </a:rPr>
              <a:t>Data in Brief, Geoscience Data Journal, Ecological research</a:t>
            </a:r>
            <a:endParaRPr kumimoji="0" lang="fr-FR" sz="1400" b="0" i="1" u="none" strike="noStrike" kern="0" cap="none" spc="0" normalizeH="0" baseline="0" noProof="0" dirty="0">
              <a:ln>
                <a:noFill/>
              </a:ln>
              <a:solidFill>
                <a:srgbClr val="212121"/>
              </a:solidFill>
              <a:effectLst/>
              <a:uLnTx/>
              <a:uFillTx/>
              <a:latin typeface="Arial"/>
              <a:cs typeface="Arial"/>
              <a:sym typeface="Arial"/>
            </a:endParaRPr>
          </a:p>
        </p:txBody>
      </p:sp>
    </p:spTree>
    <p:extLst>
      <p:ext uri="{BB962C8B-B14F-4D97-AF65-F5344CB8AC3E}">
        <p14:creationId xmlns:p14="http://schemas.microsoft.com/office/powerpoint/2010/main" val="42632589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6" name="ZoneTexte 5">
            <a:extLst>
              <a:ext uri="{FF2B5EF4-FFF2-40B4-BE49-F238E27FC236}">
                <a16:creationId xmlns:a16="http://schemas.microsoft.com/office/drawing/2014/main" id="{75E941ED-CC0A-411C-8836-446A2D4DEA05}"/>
              </a:ext>
            </a:extLst>
          </p:cNvPr>
          <p:cNvSpPr txBox="1"/>
          <p:nvPr/>
        </p:nvSpPr>
        <p:spPr>
          <a:xfrm>
            <a:off x="4403434" y="1248041"/>
            <a:ext cx="2518638"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Arial"/>
                <a:cs typeface="Arial"/>
                <a:sym typeface="Arial"/>
                <a:hlinkClick r:id="rId3"/>
              </a:rPr>
              <a:t>http://www.journals.elsevier.com/data-in-brief/</a:t>
            </a:r>
            <a:endParaRPr kumimoji="0" lang="fr-FR" sz="900" b="0" i="0" u="none" strike="noStrike" kern="0" cap="none" spc="0" normalizeH="0" baseline="0" noProof="0" dirty="0">
              <a:ln>
                <a:noFill/>
              </a:ln>
              <a:solidFill>
                <a:srgbClr val="000000"/>
              </a:solidFill>
              <a:effectLst/>
              <a:uLnTx/>
              <a:uFillTx/>
              <a:latin typeface="Arial"/>
              <a:cs typeface="Arial"/>
              <a:sym typeface="Arial"/>
            </a:endParaRPr>
          </a:p>
        </p:txBody>
      </p:sp>
      <p:sp>
        <p:nvSpPr>
          <p:cNvPr id="10" name="ZoneTexte 9">
            <a:extLst>
              <a:ext uri="{FF2B5EF4-FFF2-40B4-BE49-F238E27FC236}">
                <a16:creationId xmlns:a16="http://schemas.microsoft.com/office/drawing/2014/main" id="{8CB8EB4A-090F-42DE-830F-3E9BD1C923D3}"/>
              </a:ext>
            </a:extLst>
          </p:cNvPr>
          <p:cNvSpPr txBox="1">
            <a:spLocks/>
          </p:cNvSpPr>
          <p:nvPr/>
        </p:nvSpPr>
        <p:spPr>
          <a:xfrm>
            <a:off x="606020" y="944253"/>
            <a:ext cx="2980696" cy="307777"/>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2C3E50"/>
                </a:solidFill>
                <a:effectLst/>
                <a:uLnTx/>
                <a:uFillTx/>
                <a:latin typeface="Arial"/>
                <a:ea typeface="+mn-ea"/>
                <a:cs typeface="+mn-cs"/>
                <a:sym typeface="Arial"/>
              </a:rPr>
              <a:t>Title, Authors, Abstract, Keywords</a:t>
            </a:r>
            <a:r>
              <a:rPr kumimoji="0" lang="en-GB" sz="1400" b="1" i="0" u="none" strike="noStrike" kern="0" cap="none" spc="0" normalizeH="0" baseline="0" noProof="0" dirty="0">
                <a:ln>
                  <a:noFill/>
                </a:ln>
                <a:solidFill>
                  <a:srgbClr val="2C3E50"/>
                </a:solidFill>
                <a:effectLst/>
                <a:uLnTx/>
                <a:uFillTx/>
                <a:latin typeface="Arial"/>
                <a:ea typeface="+mn-ea"/>
                <a:cs typeface="+mn-cs"/>
                <a:sym typeface="Arial"/>
              </a:rPr>
              <a:t> </a:t>
            </a:r>
            <a:endParaRPr kumimoji="0" lang="fr-FR" sz="1400" b="1" i="0" u="none" strike="noStrike" kern="0" cap="none" spc="0" normalizeH="0" baseline="0" noProof="0" dirty="0">
              <a:ln>
                <a:noFill/>
              </a:ln>
              <a:solidFill>
                <a:srgbClr val="2C3E50"/>
              </a:solidFill>
              <a:effectLst/>
              <a:uLnTx/>
              <a:uFillTx/>
              <a:latin typeface="Arial"/>
              <a:ea typeface="+mn-ea"/>
              <a:cs typeface="+mn-cs"/>
              <a:sym typeface="Arial"/>
            </a:endParaRPr>
          </a:p>
        </p:txBody>
      </p:sp>
      <p:sp>
        <p:nvSpPr>
          <p:cNvPr id="12" name="ZoneTexte 11">
            <a:extLst>
              <a:ext uri="{FF2B5EF4-FFF2-40B4-BE49-F238E27FC236}">
                <a16:creationId xmlns:a16="http://schemas.microsoft.com/office/drawing/2014/main" id="{FC657CC0-E8BB-4855-872A-DCDB1190C967}"/>
              </a:ext>
            </a:extLst>
          </p:cNvPr>
          <p:cNvSpPr txBox="1"/>
          <p:nvPr/>
        </p:nvSpPr>
        <p:spPr>
          <a:xfrm>
            <a:off x="624572" y="1829785"/>
            <a:ext cx="6209391" cy="7745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450"/>
              </a:spcBef>
              <a:spcAft>
                <a:spcPts val="450"/>
              </a:spcAft>
              <a:buClr>
                <a:srgbClr val="000000"/>
              </a:buClr>
              <a:buSzTx/>
              <a:buFont typeface="Arial"/>
              <a:buNone/>
              <a:tabLst/>
              <a:defRPr/>
            </a:pPr>
            <a:r>
              <a:rPr kumimoji="0" lang="en-US" sz="1800" b="1" i="0" u="none" strike="noStrike" kern="0" cap="none" spc="0" normalizeH="0" baseline="0" noProof="0" dirty="0">
                <a:ln>
                  <a:noFill/>
                </a:ln>
                <a:solidFill>
                  <a:srgbClr val="0070C0"/>
                </a:solidFill>
                <a:effectLst/>
                <a:uLnTx/>
                <a:uFillTx/>
                <a:latin typeface="Arial"/>
                <a:cs typeface="Arial"/>
                <a:sym typeface="Arial"/>
              </a:rPr>
              <a:t>Data description : </a:t>
            </a:r>
            <a:r>
              <a:rPr kumimoji="0" lang="en-US" sz="1600" b="0" i="1" u="none" strike="noStrike" kern="0" cap="none" spc="0" normalizeH="0" baseline="0" noProof="0" dirty="0" err="1">
                <a:ln>
                  <a:noFill/>
                </a:ln>
                <a:solidFill>
                  <a:srgbClr val="000000"/>
                </a:solidFill>
                <a:effectLst/>
                <a:uLnTx/>
                <a:uFillTx/>
                <a:latin typeface="Arial"/>
                <a:cs typeface="Arial"/>
                <a:sym typeface="Arial"/>
              </a:rPr>
              <a:t>Décrire</a:t>
            </a:r>
            <a:r>
              <a:rPr kumimoji="0" lang="en-US" sz="1600" b="0" i="1" u="none" strike="noStrike" kern="0" cap="none" spc="0" normalizeH="0" baseline="0" noProof="0" dirty="0">
                <a:ln>
                  <a:noFill/>
                </a:ln>
                <a:solidFill>
                  <a:srgbClr val="000000"/>
                </a:solidFill>
                <a:effectLst/>
                <a:uLnTx/>
                <a:uFillTx/>
                <a:latin typeface="Arial"/>
                <a:cs typeface="Arial"/>
                <a:sym typeface="Arial"/>
              </a:rPr>
              <a:t> les </a:t>
            </a:r>
            <a:r>
              <a:rPr kumimoji="0" lang="en-US" sz="1600" b="0" i="1" u="none" strike="noStrike" kern="0" cap="none" spc="0" normalizeH="0" baseline="0" noProof="0" dirty="0" err="1">
                <a:ln>
                  <a:noFill/>
                </a:ln>
                <a:solidFill>
                  <a:srgbClr val="000000"/>
                </a:solidFill>
                <a:effectLst/>
                <a:uLnTx/>
                <a:uFillTx/>
                <a:latin typeface="Arial"/>
                <a:cs typeface="Arial"/>
                <a:sym typeface="Arial"/>
              </a:rPr>
              <a:t>données</a:t>
            </a:r>
            <a:r>
              <a:rPr kumimoji="0" lang="en-US" sz="1600" b="0" i="1" u="none" strike="noStrike" kern="0" cap="none" spc="0" normalizeH="0" baseline="0" noProof="0" dirty="0">
                <a:ln>
                  <a:noFill/>
                </a:ln>
                <a:solidFill>
                  <a:srgbClr val="000000"/>
                </a:solidFill>
                <a:effectLst/>
                <a:uLnTx/>
                <a:uFillTx/>
                <a:latin typeface="Arial"/>
                <a:cs typeface="Arial"/>
                <a:sym typeface="Arial"/>
              </a:rPr>
              <a:t> et les </a:t>
            </a:r>
            <a:r>
              <a:rPr kumimoji="0" lang="en-US" sz="1600" b="0" i="1" u="none" strike="noStrike" kern="0" cap="none" spc="0" normalizeH="0" baseline="0" noProof="0" dirty="0" err="1">
                <a:ln>
                  <a:noFill/>
                </a:ln>
                <a:solidFill>
                  <a:srgbClr val="000000"/>
                </a:solidFill>
                <a:effectLst/>
                <a:uLnTx/>
                <a:uFillTx/>
                <a:latin typeface="Arial"/>
                <a:cs typeface="Arial"/>
                <a:sym typeface="Arial"/>
              </a:rPr>
              <a:t>fichiers</a:t>
            </a:r>
            <a:r>
              <a:rPr kumimoji="0" lang="en-US" sz="1600" b="0" i="1" u="none" strike="noStrike" kern="0" cap="none" spc="0" normalizeH="0" baseline="0" noProof="0" dirty="0">
                <a:ln>
                  <a:noFill/>
                </a:ln>
                <a:solidFill>
                  <a:srgbClr val="000000"/>
                </a:solidFill>
                <a:effectLst/>
                <a:uLnTx/>
                <a:uFillTx/>
                <a:latin typeface="Arial"/>
                <a:cs typeface="Arial"/>
                <a:sym typeface="Arial"/>
              </a:rPr>
              <a:t> </a:t>
            </a:r>
            <a:endParaRPr kumimoji="0" lang="fr-FR"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450"/>
              </a:spcBef>
              <a:spcAft>
                <a:spcPts val="450"/>
              </a:spcAft>
              <a:buClr>
                <a:srgbClr val="000000"/>
              </a:buClr>
              <a:buSzTx/>
              <a:buFont typeface="Arial"/>
              <a:buNone/>
              <a:tabLst/>
              <a:defRPr/>
            </a:pPr>
            <a:r>
              <a:rPr kumimoji="0" lang="en-US" sz="1800" b="1" i="0" u="none" strike="noStrike" kern="0" cap="none" spc="0" normalizeH="0" baseline="0" noProof="0" dirty="0">
                <a:ln>
                  <a:noFill/>
                </a:ln>
                <a:solidFill>
                  <a:srgbClr val="CC9900"/>
                </a:solidFill>
                <a:effectLst/>
                <a:uLnTx/>
                <a:uFillTx/>
                <a:latin typeface="Arial"/>
                <a:cs typeface="Arial"/>
                <a:sym typeface="Arial"/>
              </a:rPr>
              <a:t>Methods : </a:t>
            </a:r>
            <a:r>
              <a:rPr kumimoji="0" lang="en-US" sz="1600" b="0" i="1" u="none" strike="noStrike" kern="0" cap="none" spc="0" normalizeH="0" baseline="0" noProof="0" dirty="0" err="1">
                <a:ln>
                  <a:noFill/>
                </a:ln>
                <a:solidFill>
                  <a:srgbClr val="000000"/>
                </a:solidFill>
                <a:effectLst/>
                <a:uLnTx/>
                <a:uFillTx/>
                <a:latin typeface="Arial"/>
                <a:cs typeface="Arial"/>
                <a:sym typeface="Arial"/>
              </a:rPr>
              <a:t>Décrire</a:t>
            </a:r>
            <a:r>
              <a:rPr kumimoji="0" lang="en-US" sz="1600" b="0" i="1" u="none" strike="noStrike" kern="0" cap="none" spc="0" normalizeH="0" baseline="0" noProof="0" dirty="0">
                <a:ln>
                  <a:noFill/>
                </a:ln>
                <a:solidFill>
                  <a:srgbClr val="000000"/>
                </a:solidFill>
                <a:effectLst/>
                <a:uLnTx/>
                <a:uFillTx/>
                <a:latin typeface="Arial"/>
                <a:cs typeface="Arial"/>
                <a:sym typeface="Arial"/>
              </a:rPr>
              <a:t> les </a:t>
            </a:r>
            <a:r>
              <a:rPr kumimoji="0" lang="en-US" sz="1600" b="0" i="1" u="none" strike="noStrike" kern="0" cap="none" spc="0" normalizeH="0" baseline="0" noProof="0" dirty="0" err="1">
                <a:ln>
                  <a:noFill/>
                </a:ln>
                <a:solidFill>
                  <a:srgbClr val="000000"/>
                </a:solidFill>
                <a:effectLst/>
                <a:uLnTx/>
                <a:uFillTx/>
                <a:latin typeface="Arial"/>
                <a:cs typeface="Arial"/>
                <a:sym typeface="Arial"/>
              </a:rPr>
              <a:t>méthodes</a:t>
            </a:r>
            <a:r>
              <a:rPr kumimoji="0" lang="en-US" sz="1600" b="0" i="1" u="none" strike="noStrike" kern="0" cap="none" spc="0" normalizeH="0" baseline="0" noProof="0" dirty="0">
                <a:ln>
                  <a:noFill/>
                </a:ln>
                <a:solidFill>
                  <a:srgbClr val="000000"/>
                </a:solidFill>
                <a:effectLst/>
                <a:uLnTx/>
                <a:uFillTx/>
                <a:latin typeface="Arial"/>
                <a:cs typeface="Arial"/>
                <a:sym typeface="Arial"/>
              </a:rPr>
              <a:t> pour </a:t>
            </a:r>
            <a:r>
              <a:rPr kumimoji="0" lang="en-US" sz="1600" b="0" i="1" u="none" strike="noStrike" kern="0" cap="none" spc="0" normalizeH="0" baseline="0" noProof="0" dirty="0" err="1">
                <a:ln>
                  <a:noFill/>
                </a:ln>
                <a:solidFill>
                  <a:srgbClr val="000000"/>
                </a:solidFill>
                <a:effectLst/>
                <a:uLnTx/>
                <a:uFillTx/>
                <a:latin typeface="Arial"/>
                <a:cs typeface="Arial"/>
                <a:sym typeface="Arial"/>
              </a:rPr>
              <a:t>générer</a:t>
            </a:r>
            <a:r>
              <a:rPr kumimoji="0" lang="en-US" sz="1600" b="0" i="1" u="none" strike="noStrike" kern="0" cap="none" spc="0" normalizeH="0" baseline="0" noProof="0" dirty="0">
                <a:ln>
                  <a:noFill/>
                </a:ln>
                <a:solidFill>
                  <a:srgbClr val="000000"/>
                </a:solidFill>
                <a:effectLst/>
                <a:uLnTx/>
                <a:uFillTx/>
                <a:latin typeface="Arial"/>
                <a:cs typeface="Arial"/>
                <a:sym typeface="Arial"/>
              </a:rPr>
              <a:t> les </a:t>
            </a:r>
            <a:r>
              <a:rPr kumimoji="0" lang="en-US" sz="1600" b="0" i="1" u="none" strike="noStrike" kern="0" cap="none" spc="0" normalizeH="0" baseline="0" noProof="0" dirty="0" err="1">
                <a:ln>
                  <a:noFill/>
                </a:ln>
                <a:solidFill>
                  <a:srgbClr val="000000"/>
                </a:solidFill>
                <a:effectLst/>
                <a:uLnTx/>
                <a:uFillTx/>
                <a:latin typeface="Arial"/>
                <a:cs typeface="Arial"/>
                <a:sym typeface="Arial"/>
              </a:rPr>
              <a:t>données</a:t>
            </a:r>
            <a:r>
              <a:rPr kumimoji="0" lang="en-US" sz="1600" b="0" i="1" u="none" strike="noStrike" kern="0" cap="none" spc="0" normalizeH="0" baseline="0" noProof="0" dirty="0">
                <a:ln>
                  <a:noFill/>
                </a:ln>
                <a:solidFill>
                  <a:srgbClr val="000000"/>
                </a:solidFill>
                <a:effectLst/>
                <a:uLnTx/>
                <a:uFillTx/>
                <a:latin typeface="Arial"/>
                <a:cs typeface="Arial"/>
                <a:sym typeface="Arial"/>
              </a:rPr>
              <a:t> </a:t>
            </a:r>
            <a:endParaRPr kumimoji="0" lang="fr-FR" sz="1600" b="0" i="0" u="none" strike="noStrike" kern="0" cap="none" spc="0" normalizeH="0" baseline="0" noProof="0" dirty="0">
              <a:ln>
                <a:noFill/>
              </a:ln>
              <a:solidFill>
                <a:srgbClr val="000000"/>
              </a:solidFill>
              <a:effectLst/>
              <a:uLnTx/>
              <a:uFillTx/>
              <a:latin typeface="Arial"/>
              <a:cs typeface="Arial"/>
              <a:sym typeface="Arial"/>
            </a:endParaRPr>
          </a:p>
        </p:txBody>
      </p:sp>
      <p:sp>
        <p:nvSpPr>
          <p:cNvPr id="17" name="ZoneTexte 16">
            <a:extLst>
              <a:ext uri="{FF2B5EF4-FFF2-40B4-BE49-F238E27FC236}">
                <a16:creationId xmlns:a16="http://schemas.microsoft.com/office/drawing/2014/main" id="{D0AA85AE-94A1-4D6E-96E6-0FF94E6DC37F}"/>
              </a:ext>
            </a:extLst>
          </p:cNvPr>
          <p:cNvSpPr txBox="1"/>
          <p:nvPr/>
        </p:nvSpPr>
        <p:spPr>
          <a:xfrm>
            <a:off x="617451" y="2650350"/>
            <a:ext cx="6081061"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B050"/>
                </a:solidFill>
                <a:effectLst/>
                <a:uLnTx/>
                <a:uFillTx/>
                <a:latin typeface="Arial"/>
                <a:cs typeface="Arial"/>
                <a:sym typeface="Arial"/>
              </a:rPr>
              <a:t>Value of the data </a:t>
            </a:r>
            <a:r>
              <a:rPr kumimoji="0" lang="en-US" sz="1800" b="0" i="0" u="none" strike="noStrike" kern="0" cap="none" spc="0" normalizeH="0" baseline="0" noProof="0" dirty="0">
                <a:ln>
                  <a:noFill/>
                </a:ln>
                <a:solidFill>
                  <a:srgbClr val="212121"/>
                </a:solidFill>
                <a:effectLst/>
                <a:uLnTx/>
                <a:uFillTx/>
                <a:latin typeface="Arial"/>
                <a:cs typeface="Arial"/>
                <a:sym typeface="Arial"/>
              </a:rPr>
              <a:t>: </a:t>
            </a:r>
            <a:r>
              <a:rPr kumimoji="0" lang="en-US" sz="1600" b="0" i="1" u="none" strike="noStrike" kern="0" cap="none" spc="0" normalizeH="0" baseline="0" noProof="0" dirty="0" err="1">
                <a:ln>
                  <a:noFill/>
                </a:ln>
                <a:solidFill>
                  <a:srgbClr val="000000"/>
                </a:solidFill>
                <a:effectLst/>
                <a:uLnTx/>
                <a:uFillTx/>
                <a:latin typeface="Arial"/>
                <a:cs typeface="Arial"/>
                <a:sym typeface="Arial"/>
              </a:rPr>
              <a:t>Décrire</a:t>
            </a:r>
            <a:r>
              <a:rPr kumimoji="0" lang="en-US" sz="1600" b="0" i="1" u="none" strike="noStrike" kern="0" cap="none" spc="0" normalizeH="0" baseline="0" noProof="0" dirty="0">
                <a:ln>
                  <a:noFill/>
                </a:ln>
                <a:solidFill>
                  <a:srgbClr val="000000"/>
                </a:solidFill>
                <a:effectLst/>
                <a:uLnTx/>
                <a:uFillTx/>
                <a:latin typeface="Arial"/>
                <a:cs typeface="Arial"/>
                <a:sym typeface="Arial"/>
              </a:rPr>
              <a:t> le </a:t>
            </a:r>
            <a:r>
              <a:rPr kumimoji="0" lang="en-US" sz="1600" b="0" i="1" u="none" strike="noStrike" kern="0" cap="none" spc="0" normalizeH="0" baseline="0" noProof="0" dirty="0" err="1">
                <a:ln>
                  <a:noFill/>
                </a:ln>
                <a:solidFill>
                  <a:srgbClr val="000000"/>
                </a:solidFill>
                <a:effectLst/>
                <a:uLnTx/>
                <a:uFillTx/>
                <a:latin typeface="Arial"/>
                <a:cs typeface="Arial"/>
                <a:sym typeface="Arial"/>
              </a:rPr>
              <a:t>potentiel</a:t>
            </a:r>
            <a:r>
              <a:rPr kumimoji="0" lang="en-US" sz="1600" b="0" i="1" u="none" strike="noStrike" kern="0" cap="none" spc="0" normalizeH="0" baseline="0" noProof="0" dirty="0">
                <a:ln>
                  <a:noFill/>
                </a:ln>
                <a:solidFill>
                  <a:srgbClr val="000000"/>
                </a:solidFill>
                <a:effectLst/>
                <a:uLnTx/>
                <a:uFillTx/>
                <a:latin typeface="Arial"/>
                <a:cs typeface="Arial"/>
                <a:sym typeface="Arial"/>
              </a:rPr>
              <a:t> de </a:t>
            </a:r>
            <a:r>
              <a:rPr kumimoji="0" lang="en-US" sz="1600" b="0" i="1" u="none" strike="noStrike" kern="0" cap="none" spc="0" normalizeH="0" baseline="0" noProof="0" dirty="0" err="1">
                <a:ln>
                  <a:noFill/>
                </a:ln>
                <a:solidFill>
                  <a:srgbClr val="000000"/>
                </a:solidFill>
                <a:effectLst/>
                <a:uLnTx/>
                <a:uFillTx/>
                <a:latin typeface="Arial"/>
                <a:cs typeface="Arial"/>
                <a:sym typeface="Arial"/>
              </a:rPr>
              <a:t>reutilisation</a:t>
            </a:r>
            <a:r>
              <a:rPr kumimoji="0" lang="en-US" sz="1600" b="0" i="1" u="none" strike="noStrike" kern="0" cap="none" spc="0" normalizeH="0" baseline="0" noProof="0" dirty="0">
                <a:ln>
                  <a:noFill/>
                </a:ln>
                <a:solidFill>
                  <a:srgbClr val="000000"/>
                </a:solidFill>
                <a:effectLst/>
                <a:uLnTx/>
                <a:uFillTx/>
                <a:latin typeface="Arial"/>
                <a:cs typeface="Arial"/>
                <a:sym typeface="Arial"/>
              </a:rPr>
              <a:t> des 			</a:t>
            </a:r>
            <a:r>
              <a:rPr kumimoji="0" lang="en-US" sz="1600" b="0" i="1" u="none" strike="noStrike" kern="0" cap="none" spc="0" normalizeH="0" baseline="0" noProof="0" dirty="0" err="1">
                <a:ln>
                  <a:noFill/>
                </a:ln>
                <a:solidFill>
                  <a:srgbClr val="000000"/>
                </a:solidFill>
                <a:effectLst/>
                <a:uLnTx/>
                <a:uFillTx/>
                <a:latin typeface="Arial"/>
                <a:cs typeface="Arial"/>
                <a:sym typeface="Arial"/>
              </a:rPr>
              <a:t>données</a:t>
            </a:r>
            <a:endParaRPr kumimoji="0" lang="fr-FR" sz="1600" b="0" i="1" u="none" strike="noStrike" kern="0" cap="none" spc="0" normalizeH="0" baseline="0" noProof="0" dirty="0">
              <a:ln>
                <a:noFill/>
              </a:ln>
              <a:solidFill>
                <a:srgbClr val="000000"/>
              </a:solidFill>
              <a:effectLst/>
              <a:uLnTx/>
              <a:uFillTx/>
              <a:latin typeface="Arial"/>
              <a:cs typeface="Arial"/>
              <a:sym typeface="Arial"/>
            </a:endParaRPr>
          </a:p>
        </p:txBody>
      </p:sp>
      <p:grpSp>
        <p:nvGrpSpPr>
          <p:cNvPr id="19" name="Groupe 18">
            <a:extLst>
              <a:ext uri="{FF2B5EF4-FFF2-40B4-BE49-F238E27FC236}">
                <a16:creationId xmlns:a16="http://schemas.microsoft.com/office/drawing/2014/main" id="{6EDF4DF0-12B7-4AAE-825D-FBC3CAF05C77}"/>
              </a:ext>
            </a:extLst>
          </p:cNvPr>
          <p:cNvGrpSpPr>
            <a:grpSpLocks/>
          </p:cNvGrpSpPr>
          <p:nvPr/>
        </p:nvGrpSpPr>
        <p:grpSpPr>
          <a:xfrm>
            <a:off x="505127" y="3318934"/>
            <a:ext cx="5490361" cy="646331"/>
            <a:chOff x="614918" y="4655862"/>
            <a:chExt cx="8237810" cy="1149039"/>
          </a:xfrm>
        </p:grpSpPr>
        <p:sp>
          <p:nvSpPr>
            <p:cNvPr id="20" name="ZoneTexte 19">
              <a:extLst>
                <a:ext uri="{FF2B5EF4-FFF2-40B4-BE49-F238E27FC236}">
                  <a16:creationId xmlns:a16="http://schemas.microsoft.com/office/drawing/2014/main" id="{E78247E3-945B-4672-B21B-EA9F9522185B}"/>
                </a:ext>
              </a:extLst>
            </p:cNvPr>
            <p:cNvSpPr txBox="1"/>
            <p:nvPr/>
          </p:nvSpPr>
          <p:spPr>
            <a:xfrm>
              <a:off x="1610291" y="4655862"/>
              <a:ext cx="7242437" cy="11490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1" i="0" u="none" strike="noStrike" kern="0" cap="none" spc="0" normalizeH="0" baseline="0" noProof="0" dirty="0">
                  <a:ln>
                    <a:noFill/>
                  </a:ln>
                  <a:solidFill>
                    <a:srgbClr val="0070C0"/>
                  </a:solidFill>
                  <a:effectLst/>
                  <a:uLnTx/>
                  <a:uFillTx/>
                  <a:latin typeface="Arial"/>
                  <a:cs typeface="Arial"/>
                  <a:sym typeface="Arial"/>
                </a:rPr>
                <a:t>Lien d’accès aux données déposées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1" i="0" u="none" strike="noStrike" kern="0" cap="none" spc="0" normalizeH="0" baseline="0" noProof="0" dirty="0">
                  <a:ln>
                    <a:noFill/>
                  </a:ln>
                  <a:solidFill>
                    <a:srgbClr val="0070C0"/>
                  </a:solidFill>
                  <a:effectLst/>
                  <a:uLnTx/>
                  <a:uFillTx/>
                  <a:latin typeface="Arial"/>
                  <a:cs typeface="Arial"/>
                  <a:sym typeface="Arial"/>
                </a:rPr>
                <a:t>			dans un entrepôt</a:t>
              </a:r>
            </a:p>
          </p:txBody>
        </p:sp>
        <p:sp>
          <p:nvSpPr>
            <p:cNvPr id="21" name="Flèche droite 5">
              <a:extLst>
                <a:ext uri="{FF2B5EF4-FFF2-40B4-BE49-F238E27FC236}">
                  <a16:creationId xmlns:a16="http://schemas.microsoft.com/office/drawing/2014/main" id="{41CA7944-1F15-4BE0-BB25-BA110C9D52C7}"/>
                </a:ext>
              </a:extLst>
            </p:cNvPr>
            <p:cNvSpPr/>
            <p:nvPr/>
          </p:nvSpPr>
          <p:spPr>
            <a:xfrm>
              <a:off x="614918" y="4676458"/>
              <a:ext cx="978407" cy="484632"/>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13"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2" name="ZoneTexte 21">
            <a:extLst>
              <a:ext uri="{FF2B5EF4-FFF2-40B4-BE49-F238E27FC236}">
                <a16:creationId xmlns:a16="http://schemas.microsoft.com/office/drawing/2014/main" id="{47BDEA22-A74C-43FC-B403-3533D8B73216}"/>
              </a:ext>
            </a:extLst>
          </p:cNvPr>
          <p:cNvSpPr txBox="1">
            <a:spLocks/>
          </p:cNvSpPr>
          <p:nvPr/>
        </p:nvSpPr>
        <p:spPr>
          <a:xfrm>
            <a:off x="659895" y="4093553"/>
            <a:ext cx="2769105" cy="307777"/>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338"/>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2C3E50"/>
                </a:solidFill>
                <a:effectLst/>
                <a:uLnTx/>
                <a:uFillTx/>
                <a:latin typeface="Arial"/>
                <a:ea typeface="+mn-ea"/>
                <a:cs typeface="+mn-cs"/>
                <a:sym typeface="Arial"/>
              </a:rPr>
              <a:t>Acknowledgements, References</a:t>
            </a:r>
            <a:endParaRPr kumimoji="0" lang="fr-FR" sz="1400" b="0" i="0" u="none" strike="noStrike" kern="0" cap="none" spc="0" normalizeH="0" baseline="0" noProof="0" dirty="0">
              <a:ln>
                <a:noFill/>
              </a:ln>
              <a:solidFill>
                <a:srgbClr val="2C3E50"/>
              </a:solidFill>
              <a:effectLst/>
              <a:uLnTx/>
              <a:uFillTx/>
              <a:latin typeface="Arial"/>
              <a:ea typeface="+mn-ea"/>
              <a:cs typeface="+mn-cs"/>
              <a:sym typeface="Arial"/>
            </a:endParaRPr>
          </a:p>
        </p:txBody>
      </p:sp>
      <p:pic>
        <p:nvPicPr>
          <p:cNvPr id="2" name="Image 1">
            <a:extLst>
              <a:ext uri="{FF2B5EF4-FFF2-40B4-BE49-F238E27FC236}">
                <a16:creationId xmlns:a16="http://schemas.microsoft.com/office/drawing/2014/main" id="{69CC2DFA-8803-4DFB-87F5-7126EFAE7D01}"/>
              </a:ext>
            </a:extLst>
          </p:cNvPr>
          <p:cNvPicPr>
            <a:picLocks noChangeAspect="1"/>
          </p:cNvPicPr>
          <p:nvPr/>
        </p:nvPicPr>
        <p:blipFill>
          <a:blip r:embed="rId4"/>
          <a:stretch>
            <a:fillRect/>
          </a:stretch>
        </p:blipFill>
        <p:spPr>
          <a:xfrm>
            <a:off x="5983497" y="145539"/>
            <a:ext cx="850466" cy="1133954"/>
          </a:xfrm>
          <a:prstGeom prst="rect">
            <a:avLst/>
          </a:prstGeom>
          <a:ln>
            <a:solidFill>
              <a:schemeClr val="accent2"/>
            </a:solidFill>
          </a:ln>
        </p:spPr>
      </p:pic>
      <p:sp>
        <p:nvSpPr>
          <p:cNvPr id="23" name="ZoneTexte 22">
            <a:extLst>
              <a:ext uri="{FF2B5EF4-FFF2-40B4-BE49-F238E27FC236}">
                <a16:creationId xmlns:a16="http://schemas.microsoft.com/office/drawing/2014/main" id="{E0E2426F-265C-4F88-BD48-7EE36CDED5C9}"/>
              </a:ext>
            </a:extLst>
          </p:cNvPr>
          <p:cNvSpPr txBox="1"/>
          <p:nvPr/>
        </p:nvSpPr>
        <p:spPr>
          <a:xfrm>
            <a:off x="606020" y="1417591"/>
            <a:ext cx="57097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75"/>
              </a:spcBef>
              <a:spcAft>
                <a:spcPts val="0"/>
              </a:spcAft>
              <a:buClr>
                <a:srgbClr val="000000"/>
              </a:buClr>
              <a:buSzTx/>
              <a:buFont typeface="Arial"/>
              <a:buNone/>
              <a:tabLst/>
              <a:defRPr/>
            </a:pPr>
            <a:r>
              <a:rPr kumimoji="0" lang="fr-FR" sz="1800" b="1" i="0" u="none" strike="noStrike" kern="0" cap="none" spc="0" normalizeH="0" baseline="0" noProof="0" dirty="0">
                <a:ln>
                  <a:noFill/>
                </a:ln>
                <a:solidFill>
                  <a:srgbClr val="212121"/>
                </a:solidFill>
                <a:effectLst/>
                <a:uLnTx/>
                <a:uFillTx/>
                <a:latin typeface="Arial"/>
                <a:cs typeface="Arial"/>
                <a:sym typeface="Arial"/>
              </a:rPr>
              <a:t>Objective :</a:t>
            </a:r>
            <a:r>
              <a:rPr kumimoji="0" lang="fr-FR" sz="1500" b="1" i="0" u="none" strike="noStrike" kern="0" cap="none" spc="0" normalizeH="0" baseline="0" noProof="0" dirty="0">
                <a:ln>
                  <a:noFill/>
                </a:ln>
                <a:solidFill>
                  <a:srgbClr val="212121"/>
                </a:solidFill>
                <a:effectLst/>
                <a:uLnTx/>
                <a:uFillTx/>
                <a:latin typeface="Arial"/>
                <a:cs typeface="Arial"/>
                <a:sym typeface="Arial"/>
              </a:rPr>
              <a:t> </a:t>
            </a:r>
            <a:r>
              <a:rPr kumimoji="0" lang="en-US" sz="1600" b="0" i="1" u="none" strike="noStrike" kern="0" cap="none" spc="0" normalizeH="0" baseline="0" noProof="0" dirty="0" err="1">
                <a:ln>
                  <a:noFill/>
                </a:ln>
                <a:solidFill>
                  <a:srgbClr val="000000"/>
                </a:solidFill>
                <a:effectLst/>
                <a:uLnTx/>
                <a:uFillTx/>
                <a:latin typeface="Arial"/>
                <a:cs typeface="Arial"/>
                <a:sym typeface="Arial"/>
              </a:rPr>
              <a:t>Décrire</a:t>
            </a:r>
            <a:r>
              <a:rPr kumimoji="0" lang="en-US" sz="1600" b="0" i="1" u="none" strike="noStrike" kern="0" cap="none" spc="0" normalizeH="0" baseline="0" noProof="0" dirty="0">
                <a:ln>
                  <a:noFill/>
                </a:ln>
                <a:solidFill>
                  <a:srgbClr val="000000"/>
                </a:solidFill>
                <a:effectLst/>
                <a:uLnTx/>
                <a:uFillTx/>
                <a:latin typeface="Arial"/>
                <a:cs typeface="Arial"/>
                <a:sym typeface="Arial"/>
              </a:rPr>
              <a:t> le </a:t>
            </a:r>
            <a:r>
              <a:rPr kumimoji="0" lang="en-US" sz="1600" b="0" i="1" u="none" strike="noStrike" kern="0" cap="none" spc="0" normalizeH="0" baseline="0" noProof="0" dirty="0" err="1">
                <a:ln>
                  <a:noFill/>
                </a:ln>
                <a:solidFill>
                  <a:srgbClr val="000000"/>
                </a:solidFill>
                <a:effectLst/>
                <a:uLnTx/>
                <a:uFillTx/>
                <a:latin typeface="Arial"/>
                <a:cs typeface="Arial"/>
                <a:sym typeface="Arial"/>
              </a:rPr>
              <a:t>contexte</a:t>
            </a:r>
            <a:r>
              <a:rPr kumimoji="0" lang="en-US" sz="1600" b="0" i="1" u="none" strike="noStrike" kern="0" cap="none" spc="0" normalizeH="0" baseline="0" noProof="0" dirty="0">
                <a:ln>
                  <a:noFill/>
                </a:ln>
                <a:solidFill>
                  <a:srgbClr val="000000"/>
                </a:solidFill>
                <a:effectLst/>
                <a:uLnTx/>
                <a:uFillTx/>
                <a:latin typeface="Arial"/>
                <a:cs typeface="Arial"/>
                <a:sym typeface="Arial"/>
              </a:rPr>
              <a:t> de </a:t>
            </a:r>
            <a:r>
              <a:rPr kumimoji="0" lang="en-US" sz="1600" b="0" i="1" u="none" strike="noStrike" kern="0" cap="none" spc="0" normalizeH="0" baseline="0" noProof="0" dirty="0" err="1">
                <a:ln>
                  <a:noFill/>
                </a:ln>
                <a:solidFill>
                  <a:srgbClr val="000000"/>
                </a:solidFill>
                <a:effectLst/>
                <a:uLnTx/>
                <a:uFillTx/>
                <a:latin typeface="Arial"/>
                <a:cs typeface="Arial"/>
                <a:sym typeface="Arial"/>
              </a:rPr>
              <a:t>l’étude</a:t>
            </a:r>
            <a:endParaRPr kumimoji="0" lang="fr-FR" sz="1600" b="0" i="0" u="none" strike="noStrike" kern="0" cap="none" spc="0" normalizeH="0" baseline="0" noProof="0" dirty="0">
              <a:ln>
                <a:noFill/>
              </a:ln>
              <a:solidFill>
                <a:srgbClr val="000000"/>
              </a:solidFill>
              <a:effectLst/>
              <a:uLnTx/>
              <a:uFillTx/>
              <a:latin typeface="Arial"/>
              <a:cs typeface="Arial"/>
              <a:sym typeface="Arial"/>
            </a:endParaRPr>
          </a:p>
        </p:txBody>
      </p:sp>
      <p:sp>
        <p:nvSpPr>
          <p:cNvPr id="13" name="Google Shape;105;p8">
            <a:extLst>
              <a:ext uri="{FF2B5EF4-FFF2-40B4-BE49-F238E27FC236}">
                <a16:creationId xmlns:a16="http://schemas.microsoft.com/office/drawing/2014/main" id="{FF0A7AAC-EF85-4A89-AF4D-EF5ED351ECF5}"/>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Modèle classique de </a:t>
            </a:r>
            <a:r>
              <a:rPr kumimoji="0" lang="fr-FR" sz="2800" b="1" i="1" u="none" strike="noStrike" kern="0" cap="none" spc="0" normalizeH="0" baseline="0" noProof="0" dirty="0">
                <a:ln>
                  <a:noFill/>
                </a:ln>
                <a:solidFill>
                  <a:prstClr val="black"/>
                </a:solidFill>
                <a:effectLst/>
                <a:uLnTx/>
                <a:uFillTx/>
                <a:latin typeface="Oswald"/>
                <a:sym typeface="Oswald"/>
              </a:rPr>
              <a:t>Data paper</a:t>
            </a:r>
          </a:p>
        </p:txBody>
      </p:sp>
    </p:spTree>
    <p:extLst>
      <p:ext uri="{BB962C8B-B14F-4D97-AF65-F5344CB8AC3E}">
        <p14:creationId xmlns:p14="http://schemas.microsoft.com/office/powerpoint/2010/main" val="303507988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8" name="Image 17">
            <a:extLst>
              <a:ext uri="{FF2B5EF4-FFF2-40B4-BE49-F238E27FC236}">
                <a16:creationId xmlns:a16="http://schemas.microsoft.com/office/drawing/2014/main" id="{D36737D9-9E04-44CA-8D9B-028D5BC643CA}"/>
              </a:ext>
            </a:extLst>
          </p:cNvPr>
          <p:cNvPicPr>
            <a:picLocks noChangeAspect="1"/>
          </p:cNvPicPr>
          <p:nvPr/>
        </p:nvPicPr>
        <p:blipFill>
          <a:blip r:embed="rId3"/>
          <a:stretch>
            <a:fillRect/>
          </a:stretch>
        </p:blipFill>
        <p:spPr>
          <a:xfrm>
            <a:off x="6129398" y="4833871"/>
            <a:ext cx="688321" cy="242477"/>
          </a:xfrm>
          <a:prstGeom prst="rect">
            <a:avLst/>
          </a:prstGeom>
        </p:spPr>
      </p:pic>
      <p:sp>
        <p:nvSpPr>
          <p:cNvPr id="6" name="Google Shape;105;p8">
            <a:extLst>
              <a:ext uri="{FF2B5EF4-FFF2-40B4-BE49-F238E27FC236}">
                <a16:creationId xmlns:a16="http://schemas.microsoft.com/office/drawing/2014/main" id="{2BD288B2-AE1C-49EC-9FEF-F87E8C72AB91}"/>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Critère 1 – Modèle de </a:t>
            </a:r>
            <a:r>
              <a:rPr kumimoji="0" lang="fr-FR" sz="2800" b="1" i="1" u="none" strike="noStrike" kern="0" cap="none" spc="0" normalizeH="0" baseline="0" noProof="0" dirty="0">
                <a:ln>
                  <a:noFill/>
                </a:ln>
                <a:solidFill>
                  <a:prstClr val="black"/>
                </a:solidFill>
                <a:effectLst/>
                <a:uLnTx/>
                <a:uFillTx/>
                <a:latin typeface="Oswald"/>
                <a:sym typeface="Oswald"/>
              </a:rPr>
              <a:t>Data paper</a:t>
            </a:r>
          </a:p>
        </p:txBody>
      </p:sp>
      <p:sp>
        <p:nvSpPr>
          <p:cNvPr id="7" name="Rectangle 6">
            <a:extLst>
              <a:ext uri="{FF2B5EF4-FFF2-40B4-BE49-F238E27FC236}">
                <a16:creationId xmlns:a16="http://schemas.microsoft.com/office/drawing/2014/main" id="{AE73B856-4C75-4D1B-B2C3-11D4D65D9FE5}"/>
              </a:ext>
            </a:extLst>
          </p:cNvPr>
          <p:cNvSpPr/>
          <p:nvPr/>
        </p:nvSpPr>
        <p:spPr>
          <a:xfrm>
            <a:off x="360000" y="900000"/>
            <a:ext cx="6082256" cy="938719"/>
          </a:xfrm>
          <a:prstGeom prst="rect">
            <a:avLst/>
          </a:prstGeom>
        </p:spPr>
        <p:txBody>
          <a:bodyPr wrap="square">
            <a:spAutoFit/>
          </a:bodyPr>
          <a:lstStyle/>
          <a:p>
            <a:pPr marL="342900" marR="0" lvl="0" indent="-342900" algn="l" defTabSz="342900" rtl="0" eaLnBrk="1" fontAlgn="auto" latinLnBrk="0" hangingPunct="1">
              <a:lnSpc>
                <a:spcPct val="100000"/>
              </a:lnSpc>
              <a:spcBef>
                <a:spcPts val="450"/>
              </a:spcBef>
              <a:spcAft>
                <a:spcPts val="600"/>
              </a:spcAft>
              <a:buClr>
                <a:srgbClr val="0070C0"/>
              </a:buClr>
              <a:buSzTx/>
              <a:buFont typeface="Wingdings" panose="05000000000000000000" pitchFamily="2" charset="2"/>
              <a:buChar char="§"/>
              <a:tabLst/>
              <a:defRPr/>
            </a:pPr>
            <a:r>
              <a:rPr kumimoji="0" lang="fr-FR" sz="1800" b="0" i="0" u="none" strike="noStrike" kern="1200" cap="none" spc="0" normalizeH="0" baseline="0" noProof="0" dirty="0">
                <a:ln>
                  <a:noFill/>
                </a:ln>
                <a:solidFill>
                  <a:srgbClr val="0070C0"/>
                </a:solidFill>
                <a:effectLst/>
                <a:uLnTx/>
                <a:uFillTx/>
                <a:latin typeface="Arial"/>
                <a:ea typeface="+mn-ea"/>
                <a:cs typeface="Arial"/>
                <a:sym typeface="Arial"/>
              </a:rPr>
              <a:t>Selon la revue, le modèle de </a:t>
            </a:r>
            <a:r>
              <a:rPr kumimoji="0" lang="fr-FR" sz="1800" b="0" i="1" u="none" strike="noStrike" kern="1200" cap="none" spc="0" normalizeH="0" baseline="0" noProof="0" dirty="0">
                <a:ln>
                  <a:noFill/>
                </a:ln>
                <a:solidFill>
                  <a:srgbClr val="0070C0"/>
                </a:solidFill>
                <a:effectLst/>
                <a:uLnTx/>
                <a:uFillTx/>
                <a:latin typeface="Arial"/>
                <a:ea typeface="+mn-ea"/>
                <a:cs typeface="Arial"/>
                <a:sym typeface="Arial"/>
              </a:rPr>
              <a:t>Data paper </a:t>
            </a:r>
            <a:r>
              <a:rPr kumimoji="0" lang="fr-FR" sz="1800" b="0" i="0" u="none" strike="noStrike" kern="1200" cap="none" spc="0" normalizeH="0" baseline="0" noProof="0" dirty="0">
                <a:ln>
                  <a:noFill/>
                </a:ln>
                <a:solidFill>
                  <a:srgbClr val="0070C0"/>
                </a:solidFill>
                <a:effectLst/>
                <a:uLnTx/>
                <a:uFillTx/>
                <a:latin typeface="Arial"/>
                <a:ea typeface="+mn-ea"/>
                <a:cs typeface="Arial"/>
                <a:sym typeface="Arial"/>
              </a:rPr>
              <a:t>diffère entre:</a:t>
            </a:r>
          </a:p>
          <a:p>
            <a:pPr marL="342900" marR="0" lvl="0" indent="-342900" algn="l" defTabSz="342900" rtl="0" eaLnBrk="1" fontAlgn="auto" latinLnBrk="0" hangingPunct="1">
              <a:lnSpc>
                <a:spcPct val="100000"/>
              </a:lnSpc>
              <a:spcBef>
                <a:spcPts val="0"/>
              </a:spcBef>
              <a:spcAft>
                <a:spcPts val="0"/>
              </a:spcAft>
              <a:buClr>
                <a:srgbClr val="0070C0"/>
              </a:buClr>
              <a:buSzTx/>
              <a:buFont typeface="Wingdings" panose="05000000000000000000" pitchFamily="2" charset="2"/>
              <a:buChar char="Ø"/>
              <a:tabLst/>
              <a:defRPr/>
            </a:pPr>
            <a:r>
              <a:rPr kumimoji="0" lang="fr-FR" sz="1800" b="0" i="0" u="none" strike="noStrike" kern="0" cap="none" spc="0" normalizeH="0" baseline="0" noProof="0" dirty="0">
                <a:ln>
                  <a:noFill/>
                </a:ln>
                <a:solidFill>
                  <a:srgbClr val="2C3E50"/>
                </a:solidFill>
                <a:effectLst/>
                <a:uLnTx/>
                <a:uFillTx/>
                <a:latin typeface="Arial"/>
                <a:cs typeface="Arial"/>
                <a:sym typeface="Arial"/>
              </a:rPr>
              <a:t>Modèle classique </a:t>
            </a:r>
          </a:p>
          <a:p>
            <a:pPr marL="0" marR="0" lvl="0" indent="0" algn="l" defTabSz="342900" rtl="0" eaLnBrk="1" fontAlgn="auto" latinLnBrk="0" hangingPunct="1">
              <a:lnSpc>
                <a:spcPct val="100000"/>
              </a:lnSpc>
              <a:spcBef>
                <a:spcPts val="0"/>
              </a:spcBef>
              <a:spcAft>
                <a:spcPts val="0"/>
              </a:spcAft>
              <a:buClr>
                <a:srgbClr val="E2007A"/>
              </a:buClr>
              <a:buSzTx/>
              <a:buFont typeface="Arial"/>
              <a:buNone/>
              <a:tabLst/>
              <a:defRPr/>
            </a:pPr>
            <a:r>
              <a:rPr kumimoji="0" lang="en-US" sz="1200" b="0" i="1" u="none" strike="noStrike" kern="0" cap="none" spc="0" normalizeH="0" baseline="0" noProof="0" dirty="0">
                <a:ln>
                  <a:noFill/>
                </a:ln>
                <a:solidFill>
                  <a:srgbClr val="212121"/>
                </a:solidFill>
                <a:effectLst/>
                <a:uLnTx/>
                <a:uFillTx/>
                <a:latin typeface="Arial"/>
                <a:cs typeface="Arial"/>
                <a:sym typeface="Arial"/>
              </a:rPr>
              <a:t>	</a:t>
            </a:r>
            <a:r>
              <a:rPr kumimoji="0" lang="en-US" sz="1400" b="0" i="1" u="none" strike="noStrike" kern="0" cap="none" spc="0" normalizeH="0" baseline="0" noProof="0" dirty="0">
                <a:ln>
                  <a:noFill/>
                </a:ln>
                <a:solidFill>
                  <a:srgbClr val="212121"/>
                </a:solidFill>
                <a:effectLst/>
                <a:uLnTx/>
                <a:uFillTx/>
                <a:latin typeface="Arial"/>
                <a:cs typeface="Arial"/>
                <a:sym typeface="Arial"/>
              </a:rPr>
              <a:t>Data in Brief, Geoscience Data Journal, Ecological research</a:t>
            </a:r>
            <a:endParaRPr kumimoji="0" lang="fr-FR" sz="1400" b="0" i="1" u="none" strike="noStrike" kern="0" cap="none" spc="0" normalizeH="0" baseline="0" noProof="0" dirty="0">
              <a:ln>
                <a:noFill/>
              </a:ln>
              <a:solidFill>
                <a:srgbClr val="212121"/>
              </a:solidFill>
              <a:effectLst/>
              <a:uLnTx/>
              <a:uFillTx/>
              <a:latin typeface="Arial"/>
              <a:cs typeface="Arial"/>
              <a:sym typeface="Arial"/>
            </a:endParaRPr>
          </a:p>
        </p:txBody>
      </p:sp>
      <p:sp>
        <p:nvSpPr>
          <p:cNvPr id="11" name="Rectangle 10">
            <a:extLst>
              <a:ext uri="{FF2B5EF4-FFF2-40B4-BE49-F238E27FC236}">
                <a16:creationId xmlns:a16="http://schemas.microsoft.com/office/drawing/2014/main" id="{1992F43A-9DB4-4F6D-82F3-AAE39FCDB4C1}"/>
              </a:ext>
            </a:extLst>
          </p:cNvPr>
          <p:cNvSpPr/>
          <p:nvPr/>
        </p:nvSpPr>
        <p:spPr>
          <a:xfrm>
            <a:off x="360000" y="1842481"/>
            <a:ext cx="6082256" cy="584775"/>
          </a:xfrm>
          <a:prstGeom prst="rect">
            <a:avLst/>
          </a:prstGeom>
        </p:spPr>
        <p:txBody>
          <a:bodyPr wrap="square">
            <a:spAutoFit/>
          </a:bodyPr>
          <a:lstStyle/>
          <a:p>
            <a:pPr marL="342900" marR="0" lvl="0" indent="-342900" algn="l" defTabSz="342900" rtl="0" eaLnBrk="1" fontAlgn="auto" latinLnBrk="0" hangingPunct="1">
              <a:lnSpc>
                <a:spcPct val="100000"/>
              </a:lnSpc>
              <a:spcBef>
                <a:spcPts val="0"/>
              </a:spcBef>
              <a:spcAft>
                <a:spcPts val="0"/>
              </a:spcAft>
              <a:buClr>
                <a:srgbClr val="0070C0"/>
              </a:buClr>
              <a:buSzTx/>
              <a:buFont typeface="Wingdings" panose="05000000000000000000" pitchFamily="2" charset="2"/>
              <a:buChar char="Ø"/>
              <a:tabLst/>
              <a:defRPr/>
            </a:pPr>
            <a:r>
              <a:rPr kumimoji="0" lang="fr-FR" sz="1800" b="0" i="0" u="none" strike="noStrike" kern="0" cap="none" spc="0" normalizeH="0" baseline="0" noProof="0" dirty="0">
                <a:ln>
                  <a:noFill/>
                </a:ln>
                <a:solidFill>
                  <a:srgbClr val="EE4CDB"/>
                </a:solidFill>
                <a:effectLst/>
                <a:uLnTx/>
                <a:uFillTx/>
                <a:latin typeface="Arial"/>
                <a:cs typeface="Arial"/>
                <a:sym typeface="Arial"/>
              </a:rPr>
              <a:t>Modèle classique + table de métadonnées</a:t>
            </a:r>
          </a:p>
          <a:p>
            <a:pPr marL="0" marR="0" lvl="0" indent="0" algn="l" defTabSz="342900" rtl="0" eaLnBrk="1" fontAlgn="auto" latinLnBrk="0" hangingPunct="1">
              <a:lnSpc>
                <a:spcPct val="100000"/>
              </a:lnSpc>
              <a:spcBef>
                <a:spcPts val="0"/>
              </a:spcBef>
              <a:spcAft>
                <a:spcPts val="0"/>
              </a:spcAft>
              <a:buClr>
                <a:srgbClr val="E2007A"/>
              </a:buClr>
              <a:buSzTx/>
              <a:buFont typeface="Arial"/>
              <a:buNone/>
              <a:tabLst/>
              <a:defRPr/>
            </a:pPr>
            <a:r>
              <a:rPr kumimoji="0" lang="fr-FR" sz="1200" b="0" i="1" u="none" strike="noStrike" kern="0" cap="none" spc="0" normalizeH="0" baseline="0" noProof="0" dirty="0">
                <a:ln>
                  <a:noFill/>
                </a:ln>
                <a:solidFill>
                  <a:srgbClr val="212121"/>
                </a:solidFill>
                <a:effectLst/>
                <a:uLnTx/>
                <a:uFillTx/>
                <a:latin typeface="Arial"/>
                <a:cs typeface="Arial"/>
                <a:sym typeface="Arial"/>
              </a:rPr>
              <a:t>	</a:t>
            </a:r>
            <a:r>
              <a:rPr kumimoji="0" lang="fr-FR" sz="1400" b="0" i="1" u="none" strike="noStrike" kern="0" cap="none" spc="0" normalizeH="0" baseline="0" noProof="0" dirty="0" err="1">
                <a:ln>
                  <a:noFill/>
                </a:ln>
                <a:solidFill>
                  <a:srgbClr val="212121"/>
                </a:solidFill>
                <a:effectLst/>
                <a:uLnTx/>
                <a:uFillTx/>
                <a:latin typeface="Arial"/>
                <a:cs typeface="Arial"/>
                <a:sym typeface="Arial"/>
              </a:rPr>
              <a:t>Annals</a:t>
            </a:r>
            <a:r>
              <a:rPr kumimoji="0" lang="fr-FR" sz="1400" b="0" i="1" u="none" strike="noStrike" kern="0" cap="none" spc="0" normalizeH="0" baseline="0" noProof="0" dirty="0">
                <a:ln>
                  <a:noFill/>
                </a:ln>
                <a:solidFill>
                  <a:srgbClr val="212121"/>
                </a:solidFill>
                <a:effectLst/>
                <a:uLnTx/>
                <a:uFillTx/>
                <a:latin typeface="Arial"/>
                <a:cs typeface="Arial"/>
                <a:sym typeface="Arial"/>
              </a:rPr>
              <a:t> of Forest Science</a:t>
            </a:r>
          </a:p>
        </p:txBody>
      </p:sp>
    </p:spTree>
    <p:extLst>
      <p:ext uri="{BB962C8B-B14F-4D97-AF65-F5344CB8AC3E}">
        <p14:creationId xmlns:p14="http://schemas.microsoft.com/office/powerpoint/2010/main" val="165693338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3" name="Google Shape;105;p8">
            <a:extLst>
              <a:ext uri="{FF2B5EF4-FFF2-40B4-BE49-F238E27FC236}">
                <a16:creationId xmlns:a16="http://schemas.microsoft.com/office/drawing/2014/main" id="{FF0A7AAC-EF85-4A89-AF4D-EF5ED351ECF5}"/>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Modèle avec table de métadonnées</a:t>
            </a:r>
          </a:p>
        </p:txBody>
      </p:sp>
      <p:pic>
        <p:nvPicPr>
          <p:cNvPr id="14" name="Image 13">
            <a:extLst>
              <a:ext uri="{FF2B5EF4-FFF2-40B4-BE49-F238E27FC236}">
                <a16:creationId xmlns:a16="http://schemas.microsoft.com/office/drawing/2014/main" id="{6C849A7C-3337-4353-B0C5-EA9F001A34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8289" y="-25459"/>
            <a:ext cx="963208" cy="1314869"/>
          </a:xfrm>
          <a:prstGeom prst="rect">
            <a:avLst/>
          </a:prstGeom>
        </p:spPr>
      </p:pic>
      <p:sp>
        <p:nvSpPr>
          <p:cNvPr id="15" name="ZoneTexte 14">
            <a:extLst>
              <a:ext uri="{FF2B5EF4-FFF2-40B4-BE49-F238E27FC236}">
                <a16:creationId xmlns:a16="http://schemas.microsoft.com/office/drawing/2014/main" id="{8CE99A1A-7CB7-4D83-9C99-D8C71F674D41}"/>
              </a:ext>
            </a:extLst>
          </p:cNvPr>
          <p:cNvSpPr txBox="1"/>
          <p:nvPr/>
        </p:nvSpPr>
        <p:spPr>
          <a:xfrm>
            <a:off x="3679035" y="480829"/>
            <a:ext cx="2233304" cy="246221"/>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fr-FR" sz="1000" b="0" i="0" u="none" strike="noStrike" kern="1200" cap="none" spc="0" normalizeH="0" baseline="0" noProof="0" dirty="0">
                <a:ln>
                  <a:noFill/>
                </a:ln>
                <a:solidFill>
                  <a:prstClr val="black"/>
                </a:solidFill>
                <a:effectLst/>
                <a:uLnTx/>
                <a:uFillTx/>
                <a:latin typeface="Arial"/>
                <a:ea typeface="+mn-ea"/>
                <a:cs typeface="Arial"/>
                <a:sym typeface="Arial"/>
                <a:hlinkClick r:id="rId4"/>
              </a:rPr>
              <a:t>https://annforsci.biomedcentral.com/</a:t>
            </a:r>
            <a:endParaRPr kumimoji="0" lang="fr-FR" sz="1000" b="0" i="0" u="none" strike="noStrike" kern="1200" cap="none" spc="0" normalizeH="0" baseline="0" noProof="0" dirty="0">
              <a:ln>
                <a:noFill/>
              </a:ln>
              <a:solidFill>
                <a:prstClr val="black"/>
              </a:solidFill>
              <a:effectLst/>
              <a:uLnTx/>
              <a:uFillTx/>
              <a:latin typeface="Arial"/>
              <a:ea typeface="+mn-ea"/>
              <a:cs typeface="Arial"/>
              <a:sym typeface="Arial"/>
            </a:endParaRPr>
          </a:p>
        </p:txBody>
      </p:sp>
      <p:pic>
        <p:nvPicPr>
          <p:cNvPr id="4" name="Image 3">
            <a:extLst>
              <a:ext uri="{FF2B5EF4-FFF2-40B4-BE49-F238E27FC236}">
                <a16:creationId xmlns:a16="http://schemas.microsoft.com/office/drawing/2014/main" id="{AF9AACAA-1D58-4573-94F7-397B1E51230A}"/>
              </a:ext>
            </a:extLst>
          </p:cNvPr>
          <p:cNvPicPr>
            <a:picLocks noChangeAspect="1"/>
          </p:cNvPicPr>
          <p:nvPr/>
        </p:nvPicPr>
        <p:blipFill>
          <a:blip r:embed="rId5"/>
          <a:stretch>
            <a:fillRect/>
          </a:stretch>
        </p:blipFill>
        <p:spPr>
          <a:xfrm>
            <a:off x="43073" y="756356"/>
            <a:ext cx="2705507" cy="2492537"/>
          </a:xfrm>
          <a:prstGeom prst="rect">
            <a:avLst/>
          </a:prstGeom>
        </p:spPr>
      </p:pic>
      <p:pic>
        <p:nvPicPr>
          <p:cNvPr id="3" name="Image 2">
            <a:extLst>
              <a:ext uri="{FF2B5EF4-FFF2-40B4-BE49-F238E27FC236}">
                <a16:creationId xmlns:a16="http://schemas.microsoft.com/office/drawing/2014/main" id="{78F9C79B-725B-4B7E-82F4-C28946A39EA5}"/>
              </a:ext>
            </a:extLst>
          </p:cNvPr>
          <p:cNvPicPr>
            <a:picLocks noChangeAspect="1"/>
          </p:cNvPicPr>
          <p:nvPr/>
        </p:nvPicPr>
        <p:blipFill>
          <a:blip r:embed="rId6"/>
          <a:stretch>
            <a:fillRect/>
          </a:stretch>
        </p:blipFill>
        <p:spPr>
          <a:xfrm>
            <a:off x="2658878" y="756356"/>
            <a:ext cx="3397507" cy="3553809"/>
          </a:xfrm>
          <a:prstGeom prst="rect">
            <a:avLst/>
          </a:prstGeom>
        </p:spPr>
      </p:pic>
      <p:pic>
        <p:nvPicPr>
          <p:cNvPr id="5" name="Image 4">
            <a:extLst>
              <a:ext uri="{FF2B5EF4-FFF2-40B4-BE49-F238E27FC236}">
                <a16:creationId xmlns:a16="http://schemas.microsoft.com/office/drawing/2014/main" id="{06BBF3DA-9CDA-495C-A722-B82858869BE9}"/>
              </a:ext>
            </a:extLst>
          </p:cNvPr>
          <p:cNvPicPr>
            <a:picLocks noChangeAspect="1"/>
          </p:cNvPicPr>
          <p:nvPr/>
        </p:nvPicPr>
        <p:blipFill>
          <a:blip r:embed="rId7"/>
          <a:stretch>
            <a:fillRect/>
          </a:stretch>
        </p:blipFill>
        <p:spPr>
          <a:xfrm>
            <a:off x="59010" y="3784470"/>
            <a:ext cx="6702487" cy="1314869"/>
          </a:xfrm>
          <a:prstGeom prst="rect">
            <a:avLst/>
          </a:prstGeom>
        </p:spPr>
      </p:pic>
    </p:spTree>
    <p:extLst>
      <p:ext uri="{BB962C8B-B14F-4D97-AF65-F5344CB8AC3E}">
        <p14:creationId xmlns:p14="http://schemas.microsoft.com/office/powerpoint/2010/main" val="64816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8" name="Image 17">
            <a:extLst>
              <a:ext uri="{FF2B5EF4-FFF2-40B4-BE49-F238E27FC236}">
                <a16:creationId xmlns:a16="http://schemas.microsoft.com/office/drawing/2014/main" id="{D36737D9-9E04-44CA-8D9B-028D5BC643CA}"/>
              </a:ext>
            </a:extLst>
          </p:cNvPr>
          <p:cNvPicPr>
            <a:picLocks noChangeAspect="1"/>
          </p:cNvPicPr>
          <p:nvPr/>
        </p:nvPicPr>
        <p:blipFill>
          <a:blip r:embed="rId3"/>
          <a:stretch>
            <a:fillRect/>
          </a:stretch>
        </p:blipFill>
        <p:spPr>
          <a:xfrm>
            <a:off x="6129398" y="4833871"/>
            <a:ext cx="688321" cy="242477"/>
          </a:xfrm>
          <a:prstGeom prst="rect">
            <a:avLst/>
          </a:prstGeom>
        </p:spPr>
      </p:pic>
      <p:sp>
        <p:nvSpPr>
          <p:cNvPr id="6" name="Google Shape;105;p8">
            <a:extLst>
              <a:ext uri="{FF2B5EF4-FFF2-40B4-BE49-F238E27FC236}">
                <a16:creationId xmlns:a16="http://schemas.microsoft.com/office/drawing/2014/main" id="{2BD288B2-AE1C-49EC-9FEF-F87E8C72AB91}"/>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Critère 1 – Modèle de </a:t>
            </a:r>
            <a:r>
              <a:rPr kumimoji="0" lang="fr-FR" sz="2800" b="1" i="1" u="none" strike="noStrike" kern="0" cap="none" spc="0" normalizeH="0" baseline="0" noProof="0" dirty="0">
                <a:ln>
                  <a:noFill/>
                </a:ln>
                <a:solidFill>
                  <a:prstClr val="black"/>
                </a:solidFill>
                <a:effectLst/>
                <a:uLnTx/>
                <a:uFillTx/>
                <a:latin typeface="Oswald"/>
                <a:sym typeface="Oswald"/>
              </a:rPr>
              <a:t>Data paper</a:t>
            </a:r>
          </a:p>
        </p:txBody>
      </p:sp>
      <p:sp>
        <p:nvSpPr>
          <p:cNvPr id="7" name="Rectangle 6">
            <a:extLst>
              <a:ext uri="{FF2B5EF4-FFF2-40B4-BE49-F238E27FC236}">
                <a16:creationId xmlns:a16="http://schemas.microsoft.com/office/drawing/2014/main" id="{AE73B856-4C75-4D1B-B2C3-11D4D65D9FE5}"/>
              </a:ext>
            </a:extLst>
          </p:cNvPr>
          <p:cNvSpPr/>
          <p:nvPr/>
        </p:nvSpPr>
        <p:spPr>
          <a:xfrm>
            <a:off x="360000" y="900000"/>
            <a:ext cx="6082256" cy="938719"/>
          </a:xfrm>
          <a:prstGeom prst="rect">
            <a:avLst/>
          </a:prstGeom>
        </p:spPr>
        <p:txBody>
          <a:bodyPr wrap="square">
            <a:spAutoFit/>
          </a:bodyPr>
          <a:lstStyle/>
          <a:p>
            <a:pPr marL="342900" marR="0" lvl="0" indent="-342900" algn="l" defTabSz="342900" rtl="0" eaLnBrk="1" fontAlgn="auto" latinLnBrk="0" hangingPunct="1">
              <a:lnSpc>
                <a:spcPct val="100000"/>
              </a:lnSpc>
              <a:spcBef>
                <a:spcPts val="450"/>
              </a:spcBef>
              <a:spcAft>
                <a:spcPts val="600"/>
              </a:spcAft>
              <a:buClr>
                <a:srgbClr val="0070C0"/>
              </a:buClr>
              <a:buSzTx/>
              <a:buFont typeface="Wingdings" panose="05000000000000000000" pitchFamily="2" charset="2"/>
              <a:buChar char="§"/>
              <a:tabLst/>
              <a:defRPr/>
            </a:pPr>
            <a:r>
              <a:rPr kumimoji="0" lang="fr-FR" sz="1800" b="0" i="0" u="none" strike="noStrike" kern="1200" cap="none" spc="0" normalizeH="0" baseline="0" noProof="0" dirty="0">
                <a:ln>
                  <a:noFill/>
                </a:ln>
                <a:solidFill>
                  <a:srgbClr val="0070C0"/>
                </a:solidFill>
                <a:effectLst/>
                <a:uLnTx/>
                <a:uFillTx/>
                <a:latin typeface="Arial"/>
                <a:ea typeface="+mn-ea"/>
                <a:cs typeface="Arial"/>
                <a:sym typeface="Arial"/>
              </a:rPr>
              <a:t>Selon la revue, le modèle de </a:t>
            </a:r>
            <a:r>
              <a:rPr kumimoji="0" lang="fr-FR" sz="1800" b="0" i="1" u="none" strike="noStrike" kern="1200" cap="none" spc="0" normalizeH="0" baseline="0" noProof="0" dirty="0">
                <a:ln>
                  <a:noFill/>
                </a:ln>
                <a:solidFill>
                  <a:srgbClr val="0070C0"/>
                </a:solidFill>
                <a:effectLst/>
                <a:uLnTx/>
                <a:uFillTx/>
                <a:latin typeface="Arial"/>
                <a:ea typeface="+mn-ea"/>
                <a:cs typeface="Arial"/>
                <a:sym typeface="Arial"/>
              </a:rPr>
              <a:t>Data paper </a:t>
            </a:r>
            <a:r>
              <a:rPr kumimoji="0" lang="fr-FR" sz="1800" b="0" i="0" u="none" strike="noStrike" kern="1200" cap="none" spc="0" normalizeH="0" baseline="0" noProof="0" dirty="0">
                <a:ln>
                  <a:noFill/>
                </a:ln>
                <a:solidFill>
                  <a:srgbClr val="0070C0"/>
                </a:solidFill>
                <a:effectLst/>
                <a:uLnTx/>
                <a:uFillTx/>
                <a:latin typeface="Arial"/>
                <a:ea typeface="+mn-ea"/>
                <a:cs typeface="Arial"/>
                <a:sym typeface="Arial"/>
              </a:rPr>
              <a:t>diffère entre:</a:t>
            </a:r>
          </a:p>
          <a:p>
            <a:pPr marL="342900" marR="0" lvl="0" indent="-342900" algn="l" defTabSz="342900" rtl="0" eaLnBrk="1" fontAlgn="auto" latinLnBrk="0" hangingPunct="1">
              <a:lnSpc>
                <a:spcPct val="100000"/>
              </a:lnSpc>
              <a:spcBef>
                <a:spcPts val="0"/>
              </a:spcBef>
              <a:spcAft>
                <a:spcPts val="0"/>
              </a:spcAft>
              <a:buClr>
                <a:srgbClr val="0070C0"/>
              </a:buClr>
              <a:buSzTx/>
              <a:buFont typeface="Wingdings" panose="05000000000000000000" pitchFamily="2" charset="2"/>
              <a:buChar char="Ø"/>
              <a:tabLst/>
              <a:defRPr/>
            </a:pPr>
            <a:r>
              <a:rPr kumimoji="0" lang="fr-FR" sz="1800" b="0" i="0" u="none" strike="noStrike" kern="0" cap="none" spc="0" normalizeH="0" baseline="0" noProof="0" dirty="0">
                <a:ln>
                  <a:noFill/>
                </a:ln>
                <a:solidFill>
                  <a:srgbClr val="2C3E50"/>
                </a:solidFill>
                <a:effectLst/>
                <a:uLnTx/>
                <a:uFillTx/>
                <a:latin typeface="Arial"/>
                <a:cs typeface="Arial"/>
                <a:sym typeface="Arial"/>
              </a:rPr>
              <a:t>Modèle classique </a:t>
            </a:r>
          </a:p>
          <a:p>
            <a:pPr marL="0" marR="0" lvl="0" indent="0" algn="l" defTabSz="342900" rtl="0" eaLnBrk="1" fontAlgn="auto" latinLnBrk="0" hangingPunct="1">
              <a:lnSpc>
                <a:spcPct val="100000"/>
              </a:lnSpc>
              <a:spcBef>
                <a:spcPts val="0"/>
              </a:spcBef>
              <a:spcAft>
                <a:spcPts val="0"/>
              </a:spcAft>
              <a:buClr>
                <a:srgbClr val="E2007A"/>
              </a:buClr>
              <a:buSzTx/>
              <a:buFont typeface="Arial"/>
              <a:buNone/>
              <a:tabLst/>
              <a:defRPr/>
            </a:pPr>
            <a:r>
              <a:rPr kumimoji="0" lang="en-US" sz="1200" b="0" i="1" u="none" strike="noStrike" kern="0" cap="none" spc="0" normalizeH="0" baseline="0" noProof="0" dirty="0">
                <a:ln>
                  <a:noFill/>
                </a:ln>
                <a:solidFill>
                  <a:srgbClr val="212121"/>
                </a:solidFill>
                <a:effectLst/>
                <a:uLnTx/>
                <a:uFillTx/>
                <a:latin typeface="Arial"/>
                <a:cs typeface="Arial"/>
                <a:sym typeface="Arial"/>
              </a:rPr>
              <a:t>	</a:t>
            </a:r>
            <a:r>
              <a:rPr kumimoji="0" lang="en-US" sz="1400" b="0" i="1" u="none" strike="noStrike" kern="0" cap="none" spc="0" normalizeH="0" baseline="0" noProof="0" dirty="0">
                <a:ln>
                  <a:noFill/>
                </a:ln>
                <a:solidFill>
                  <a:srgbClr val="212121"/>
                </a:solidFill>
                <a:effectLst/>
                <a:uLnTx/>
                <a:uFillTx/>
                <a:latin typeface="Arial"/>
                <a:cs typeface="Arial"/>
                <a:sym typeface="Arial"/>
              </a:rPr>
              <a:t>Data in Brief, Geoscience Data Journal, Ecological research</a:t>
            </a:r>
            <a:endParaRPr kumimoji="0" lang="fr-FR" sz="1400" b="0" i="1" u="none" strike="noStrike" kern="0" cap="none" spc="0" normalizeH="0" baseline="0" noProof="0" dirty="0">
              <a:ln>
                <a:noFill/>
              </a:ln>
              <a:solidFill>
                <a:srgbClr val="212121"/>
              </a:solidFill>
              <a:effectLst/>
              <a:uLnTx/>
              <a:uFillTx/>
              <a:latin typeface="Arial"/>
              <a:cs typeface="Arial"/>
              <a:sym typeface="Arial"/>
            </a:endParaRPr>
          </a:p>
        </p:txBody>
      </p:sp>
      <p:sp>
        <p:nvSpPr>
          <p:cNvPr id="11" name="Rectangle 10">
            <a:extLst>
              <a:ext uri="{FF2B5EF4-FFF2-40B4-BE49-F238E27FC236}">
                <a16:creationId xmlns:a16="http://schemas.microsoft.com/office/drawing/2014/main" id="{1992F43A-9DB4-4F6D-82F3-AAE39FCDB4C1}"/>
              </a:ext>
            </a:extLst>
          </p:cNvPr>
          <p:cNvSpPr/>
          <p:nvPr/>
        </p:nvSpPr>
        <p:spPr>
          <a:xfrm>
            <a:off x="360000" y="1842481"/>
            <a:ext cx="6082256" cy="584775"/>
          </a:xfrm>
          <a:prstGeom prst="rect">
            <a:avLst/>
          </a:prstGeom>
        </p:spPr>
        <p:txBody>
          <a:bodyPr wrap="square">
            <a:spAutoFit/>
          </a:bodyPr>
          <a:lstStyle/>
          <a:p>
            <a:pPr marL="342900" marR="0" lvl="0" indent="-342900" algn="l" defTabSz="342900" rtl="0" eaLnBrk="1" fontAlgn="auto" latinLnBrk="0" hangingPunct="1">
              <a:lnSpc>
                <a:spcPct val="100000"/>
              </a:lnSpc>
              <a:spcBef>
                <a:spcPts val="0"/>
              </a:spcBef>
              <a:spcAft>
                <a:spcPts val="0"/>
              </a:spcAft>
              <a:buClr>
                <a:srgbClr val="0070C0"/>
              </a:buClr>
              <a:buSzTx/>
              <a:buFont typeface="Wingdings" panose="05000000000000000000" pitchFamily="2" charset="2"/>
              <a:buChar char="Ø"/>
              <a:tabLst/>
              <a:defRPr/>
            </a:pPr>
            <a:r>
              <a:rPr kumimoji="0" lang="fr-FR" sz="1800" b="0" i="0" u="none" strike="noStrike" kern="0" cap="none" spc="0" normalizeH="0" baseline="0" noProof="0" dirty="0">
                <a:ln>
                  <a:noFill/>
                </a:ln>
                <a:solidFill>
                  <a:srgbClr val="2C3E50"/>
                </a:solidFill>
                <a:effectLst/>
                <a:uLnTx/>
                <a:uFillTx/>
                <a:latin typeface="Arial"/>
                <a:cs typeface="Arial"/>
                <a:sym typeface="Arial"/>
              </a:rPr>
              <a:t>Modèle classique + table de métadonnées</a:t>
            </a:r>
          </a:p>
          <a:p>
            <a:pPr marL="0" marR="0" lvl="0" indent="0" algn="l" defTabSz="342900" rtl="0" eaLnBrk="1" fontAlgn="auto" latinLnBrk="0" hangingPunct="1">
              <a:lnSpc>
                <a:spcPct val="100000"/>
              </a:lnSpc>
              <a:spcBef>
                <a:spcPts val="0"/>
              </a:spcBef>
              <a:spcAft>
                <a:spcPts val="0"/>
              </a:spcAft>
              <a:buClr>
                <a:srgbClr val="E2007A"/>
              </a:buClr>
              <a:buSzTx/>
              <a:buFont typeface="Arial"/>
              <a:buNone/>
              <a:tabLst/>
              <a:defRPr/>
            </a:pPr>
            <a:r>
              <a:rPr kumimoji="0" lang="fr-FR" sz="1200" b="0" i="1" u="none" strike="noStrike" kern="0" cap="none" spc="0" normalizeH="0" baseline="0" noProof="0" dirty="0">
                <a:ln>
                  <a:noFill/>
                </a:ln>
                <a:solidFill>
                  <a:srgbClr val="212121"/>
                </a:solidFill>
                <a:effectLst/>
                <a:uLnTx/>
                <a:uFillTx/>
                <a:latin typeface="Arial"/>
                <a:cs typeface="Arial"/>
                <a:sym typeface="Arial"/>
              </a:rPr>
              <a:t>	</a:t>
            </a:r>
            <a:r>
              <a:rPr kumimoji="0" lang="fr-FR" sz="1400" b="0" i="1" u="none" strike="noStrike" kern="0" cap="none" spc="0" normalizeH="0" baseline="0" noProof="0" dirty="0" err="1">
                <a:ln>
                  <a:noFill/>
                </a:ln>
                <a:solidFill>
                  <a:srgbClr val="212121"/>
                </a:solidFill>
                <a:effectLst/>
                <a:uLnTx/>
                <a:uFillTx/>
                <a:latin typeface="Arial"/>
                <a:cs typeface="Arial"/>
                <a:sym typeface="Arial"/>
              </a:rPr>
              <a:t>Annals</a:t>
            </a:r>
            <a:r>
              <a:rPr kumimoji="0" lang="fr-FR" sz="1400" b="0" i="1" u="none" strike="noStrike" kern="0" cap="none" spc="0" normalizeH="0" baseline="0" noProof="0" dirty="0">
                <a:ln>
                  <a:noFill/>
                </a:ln>
                <a:solidFill>
                  <a:srgbClr val="212121"/>
                </a:solidFill>
                <a:effectLst/>
                <a:uLnTx/>
                <a:uFillTx/>
                <a:latin typeface="Arial"/>
                <a:cs typeface="Arial"/>
                <a:sym typeface="Arial"/>
              </a:rPr>
              <a:t> of Forest Science</a:t>
            </a:r>
          </a:p>
        </p:txBody>
      </p:sp>
      <p:sp>
        <p:nvSpPr>
          <p:cNvPr id="12" name="Rectangle 11">
            <a:extLst>
              <a:ext uri="{FF2B5EF4-FFF2-40B4-BE49-F238E27FC236}">
                <a16:creationId xmlns:a16="http://schemas.microsoft.com/office/drawing/2014/main" id="{925BAA0C-4022-4404-99A6-8A633F1F255C}"/>
              </a:ext>
            </a:extLst>
          </p:cNvPr>
          <p:cNvSpPr/>
          <p:nvPr/>
        </p:nvSpPr>
        <p:spPr>
          <a:xfrm>
            <a:off x="360000" y="2469630"/>
            <a:ext cx="6082256" cy="584775"/>
          </a:xfrm>
          <a:prstGeom prst="rect">
            <a:avLst/>
          </a:prstGeom>
        </p:spPr>
        <p:txBody>
          <a:bodyPr wrap="square">
            <a:spAutoFit/>
          </a:bodyPr>
          <a:lstStyle/>
          <a:p>
            <a:pPr marL="342900" marR="0" lvl="0" indent="-342900" algn="l" defTabSz="342900" rtl="0" eaLnBrk="1" fontAlgn="auto" latinLnBrk="0" hangingPunct="1">
              <a:lnSpc>
                <a:spcPct val="100000"/>
              </a:lnSpc>
              <a:spcBef>
                <a:spcPts val="0"/>
              </a:spcBef>
              <a:spcAft>
                <a:spcPts val="0"/>
              </a:spcAft>
              <a:buClr>
                <a:srgbClr val="0070C0"/>
              </a:buClr>
              <a:buSzTx/>
              <a:buFont typeface="Wingdings" panose="05000000000000000000" pitchFamily="2" charset="2"/>
              <a:buChar char="Ø"/>
              <a:tabLst/>
              <a:defRPr/>
            </a:pPr>
            <a:r>
              <a:rPr kumimoji="0" lang="fr-FR" sz="1800" b="0" i="0" u="none" strike="noStrike" kern="0" cap="none" spc="0" normalizeH="0" baseline="0" noProof="0" dirty="0">
                <a:ln>
                  <a:noFill/>
                </a:ln>
                <a:solidFill>
                  <a:srgbClr val="EE4CDB"/>
                </a:solidFill>
                <a:effectLst/>
                <a:uLnTx/>
                <a:uFillTx/>
                <a:latin typeface="Arial"/>
                <a:cs typeface="Arial"/>
                <a:sym typeface="Arial"/>
              </a:rPr>
              <a:t>Modèle structuré par des métadonnées disciplinaires</a:t>
            </a:r>
          </a:p>
          <a:p>
            <a:pPr marL="0" marR="0" lvl="0" indent="0" algn="l" defTabSz="342900" rtl="0" eaLnBrk="1" fontAlgn="auto" latinLnBrk="0" hangingPunct="1">
              <a:lnSpc>
                <a:spcPct val="100000"/>
              </a:lnSpc>
              <a:spcBef>
                <a:spcPts val="0"/>
              </a:spcBef>
              <a:spcAft>
                <a:spcPts val="0"/>
              </a:spcAft>
              <a:buClr>
                <a:srgbClr val="E2007A"/>
              </a:buClr>
              <a:buSzTx/>
              <a:buFont typeface="Arial"/>
              <a:buNone/>
              <a:tabLst/>
              <a:defRPr/>
            </a:pPr>
            <a:r>
              <a:rPr kumimoji="0" lang="fr-FR" sz="1200" b="0" i="1" u="none" strike="noStrike" kern="0" cap="none" spc="0" normalizeH="0" baseline="0" noProof="0" dirty="0">
                <a:ln>
                  <a:noFill/>
                </a:ln>
                <a:solidFill>
                  <a:srgbClr val="212121"/>
                </a:solidFill>
                <a:effectLst/>
                <a:uLnTx/>
                <a:uFillTx/>
                <a:latin typeface="Arial"/>
                <a:cs typeface="Arial"/>
                <a:sym typeface="Arial"/>
              </a:rPr>
              <a:t>	</a:t>
            </a:r>
            <a:r>
              <a:rPr kumimoji="0" lang="fr-FR" sz="1400" b="0" i="1" u="none" strike="noStrike" kern="0" cap="none" spc="0" normalizeH="0" baseline="0" noProof="0" dirty="0" err="1">
                <a:ln>
                  <a:noFill/>
                </a:ln>
                <a:solidFill>
                  <a:srgbClr val="212121"/>
                </a:solidFill>
                <a:effectLst/>
                <a:uLnTx/>
                <a:uFillTx/>
                <a:latin typeface="Arial"/>
                <a:cs typeface="Arial"/>
                <a:sym typeface="Arial"/>
              </a:rPr>
              <a:t>Ecology</a:t>
            </a:r>
            <a:r>
              <a:rPr kumimoji="0" lang="fr-FR" sz="1400" b="0" i="1" u="none" strike="noStrike" kern="0" cap="none" spc="0" normalizeH="0" baseline="0" noProof="0" dirty="0">
                <a:ln>
                  <a:noFill/>
                </a:ln>
                <a:solidFill>
                  <a:srgbClr val="212121"/>
                </a:solidFill>
                <a:effectLst/>
                <a:uLnTx/>
                <a:uFillTx/>
                <a:latin typeface="Arial"/>
                <a:cs typeface="Arial"/>
                <a:sym typeface="Arial"/>
              </a:rPr>
              <a:t>, Open </a:t>
            </a:r>
            <a:r>
              <a:rPr kumimoji="0" lang="fr-FR" sz="1400" b="0" i="1" u="none" strike="noStrike" kern="0" cap="none" spc="0" normalizeH="0" baseline="0" noProof="0" dirty="0" err="1">
                <a:ln>
                  <a:noFill/>
                </a:ln>
                <a:solidFill>
                  <a:srgbClr val="212121"/>
                </a:solidFill>
                <a:effectLst/>
                <a:uLnTx/>
                <a:uFillTx/>
                <a:latin typeface="Arial"/>
                <a:cs typeface="Arial"/>
                <a:sym typeface="Arial"/>
              </a:rPr>
              <a:t>Health</a:t>
            </a:r>
            <a:r>
              <a:rPr kumimoji="0" lang="fr-FR" sz="1400" b="0" i="1" u="none" strike="noStrike" kern="0" cap="none" spc="0" normalizeH="0" baseline="0" noProof="0" dirty="0">
                <a:ln>
                  <a:noFill/>
                </a:ln>
                <a:solidFill>
                  <a:srgbClr val="212121"/>
                </a:solidFill>
                <a:effectLst/>
                <a:uLnTx/>
                <a:uFillTx/>
                <a:latin typeface="Arial"/>
                <a:cs typeface="Arial"/>
                <a:sym typeface="Arial"/>
              </a:rPr>
              <a:t> Data, </a:t>
            </a:r>
            <a:r>
              <a:rPr kumimoji="0" lang="fr-FR" sz="1400" b="0" i="1" u="none" strike="noStrike" kern="0" cap="none" spc="0" normalizeH="0" baseline="0" noProof="0" dirty="0" err="1">
                <a:ln>
                  <a:noFill/>
                </a:ln>
                <a:solidFill>
                  <a:srgbClr val="212121"/>
                </a:solidFill>
                <a:effectLst/>
                <a:uLnTx/>
                <a:uFillTx/>
                <a:latin typeface="Arial"/>
                <a:cs typeface="Arial"/>
                <a:sym typeface="Arial"/>
              </a:rPr>
              <a:t>Freshwater</a:t>
            </a:r>
            <a:r>
              <a:rPr kumimoji="0" lang="fr-FR" sz="1400" b="0" i="1" u="none" strike="noStrike" kern="0" cap="none" spc="0" normalizeH="0" baseline="0" noProof="0" dirty="0">
                <a:ln>
                  <a:noFill/>
                </a:ln>
                <a:solidFill>
                  <a:srgbClr val="212121"/>
                </a:solidFill>
                <a:effectLst/>
                <a:uLnTx/>
                <a:uFillTx/>
                <a:latin typeface="Arial"/>
                <a:cs typeface="Arial"/>
                <a:sym typeface="Arial"/>
              </a:rPr>
              <a:t> </a:t>
            </a:r>
            <a:r>
              <a:rPr kumimoji="0" lang="fr-FR" sz="1400" b="0" i="1" u="none" strike="noStrike" kern="0" cap="none" spc="0" normalizeH="0" baseline="0" noProof="0" dirty="0" err="1">
                <a:ln>
                  <a:noFill/>
                </a:ln>
                <a:solidFill>
                  <a:srgbClr val="212121"/>
                </a:solidFill>
                <a:effectLst/>
                <a:uLnTx/>
                <a:uFillTx/>
                <a:latin typeface="Arial"/>
                <a:cs typeface="Arial"/>
                <a:sym typeface="Arial"/>
              </a:rPr>
              <a:t>Metadata</a:t>
            </a:r>
            <a:r>
              <a:rPr kumimoji="0" lang="fr-FR" sz="1400" b="0" i="1" u="none" strike="noStrike" kern="0" cap="none" spc="0" normalizeH="0" baseline="0" noProof="0" dirty="0">
                <a:ln>
                  <a:noFill/>
                </a:ln>
                <a:solidFill>
                  <a:srgbClr val="212121"/>
                </a:solidFill>
                <a:effectLst/>
                <a:uLnTx/>
                <a:uFillTx/>
                <a:latin typeface="Arial"/>
                <a:cs typeface="Arial"/>
                <a:sym typeface="Arial"/>
              </a:rPr>
              <a:t> Journal</a:t>
            </a:r>
          </a:p>
        </p:txBody>
      </p:sp>
    </p:spTree>
    <p:extLst>
      <p:ext uri="{BB962C8B-B14F-4D97-AF65-F5344CB8AC3E}">
        <p14:creationId xmlns:p14="http://schemas.microsoft.com/office/powerpoint/2010/main" val="252912003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39" name="Picture 2" descr="http://onlinelibrary.wiley.com/store/10.1002/ecy.2017.98.issue-7/asset/cover.gif?v=1&amp;s=ffc689ab22cf1b2ff2b4e7583cb1c2967c3bead7">
            <a:extLst>
              <a:ext uri="{FF2B5EF4-FFF2-40B4-BE49-F238E27FC236}">
                <a16:creationId xmlns:a16="http://schemas.microsoft.com/office/drawing/2014/main" id="{61E117F6-28C6-488B-AEC2-201C96B473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2899" y="547020"/>
            <a:ext cx="874565" cy="1134337"/>
          </a:xfrm>
          <a:prstGeom prst="rect">
            <a:avLst/>
          </a:prstGeom>
          <a:noFill/>
          <a:extLst>
            <a:ext uri="{909E8E84-426E-40DD-AFC4-6F175D3DCCD1}">
              <a14:hiddenFill xmlns:a14="http://schemas.microsoft.com/office/drawing/2010/main">
                <a:solidFill>
                  <a:srgbClr val="FFFFFF"/>
                </a:solidFill>
              </a14:hiddenFill>
            </a:ext>
          </a:extLst>
        </p:spPr>
      </p:pic>
      <p:sp>
        <p:nvSpPr>
          <p:cNvPr id="40" name="ZoneTexte 39">
            <a:extLst>
              <a:ext uri="{FF2B5EF4-FFF2-40B4-BE49-F238E27FC236}">
                <a16:creationId xmlns:a16="http://schemas.microsoft.com/office/drawing/2014/main" id="{6695E8BE-DC76-4A21-AC38-7E101068F152}"/>
              </a:ext>
            </a:extLst>
          </p:cNvPr>
          <p:cNvSpPr txBox="1"/>
          <p:nvPr/>
        </p:nvSpPr>
        <p:spPr>
          <a:xfrm>
            <a:off x="4066835" y="628822"/>
            <a:ext cx="1948466" cy="400110"/>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fr-FR" sz="1000" b="0" i="0" u="none" strike="noStrike" kern="1200" cap="none" spc="0" normalizeH="0" baseline="0" noProof="0" dirty="0">
                <a:ln>
                  <a:noFill/>
                </a:ln>
                <a:solidFill>
                  <a:prstClr val="black"/>
                </a:solidFill>
                <a:effectLst/>
                <a:uLnTx/>
                <a:uFillTx/>
                <a:latin typeface="Arial"/>
                <a:ea typeface="+mn-ea"/>
                <a:cs typeface="Arial"/>
                <a:sym typeface="Arial"/>
                <a:hlinkClick r:id="rId4"/>
              </a:rPr>
              <a:t>https://esajournals.onlinelibrary.wiley.com/journal/19399170</a:t>
            </a:r>
            <a:endParaRPr kumimoji="0" lang="fr-FR" sz="1000" b="0" i="0" u="none" strike="noStrike" kern="1200" cap="none" spc="0" normalizeH="0" baseline="0" noProof="0" dirty="0">
              <a:ln>
                <a:noFill/>
              </a:ln>
              <a:solidFill>
                <a:prstClr val="black"/>
              </a:solidFill>
              <a:effectLst/>
              <a:uLnTx/>
              <a:uFillTx/>
              <a:latin typeface="Arial"/>
              <a:ea typeface="+mn-ea"/>
              <a:cs typeface="Arial"/>
              <a:sym typeface="Arial"/>
            </a:endParaRPr>
          </a:p>
        </p:txBody>
      </p:sp>
      <p:pic>
        <p:nvPicPr>
          <p:cNvPr id="2" name="Image 1">
            <a:extLst>
              <a:ext uri="{FF2B5EF4-FFF2-40B4-BE49-F238E27FC236}">
                <a16:creationId xmlns:a16="http://schemas.microsoft.com/office/drawing/2014/main" id="{CB67FD1C-AA98-422E-8508-8EE1E3EEF2B5}"/>
              </a:ext>
            </a:extLst>
          </p:cNvPr>
          <p:cNvPicPr>
            <a:picLocks noChangeAspect="1"/>
          </p:cNvPicPr>
          <p:nvPr/>
        </p:nvPicPr>
        <p:blipFill>
          <a:blip r:embed="rId5"/>
          <a:stretch>
            <a:fillRect/>
          </a:stretch>
        </p:blipFill>
        <p:spPr>
          <a:xfrm>
            <a:off x="160084" y="901398"/>
            <a:ext cx="3804425" cy="2776202"/>
          </a:xfrm>
          <a:prstGeom prst="rect">
            <a:avLst/>
          </a:prstGeom>
        </p:spPr>
      </p:pic>
      <p:sp>
        <p:nvSpPr>
          <p:cNvPr id="35" name="ZoneTexte 34">
            <a:extLst>
              <a:ext uri="{FF2B5EF4-FFF2-40B4-BE49-F238E27FC236}">
                <a16:creationId xmlns:a16="http://schemas.microsoft.com/office/drawing/2014/main" id="{B114B842-E17C-4C1A-8B5D-4B9DFC5FDC70}"/>
              </a:ext>
            </a:extLst>
          </p:cNvPr>
          <p:cNvSpPr txBox="1"/>
          <p:nvPr/>
        </p:nvSpPr>
        <p:spPr>
          <a:xfrm>
            <a:off x="405000" y="2289499"/>
            <a:ext cx="2551784" cy="219060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l" defTabSz="342900" rtl="0" eaLnBrk="1" fontAlgn="auto" latinLnBrk="0" hangingPunct="1">
              <a:lnSpc>
                <a:spcPct val="115000"/>
              </a:lnSpc>
              <a:spcBef>
                <a:spcPts val="338"/>
              </a:spcBef>
              <a:spcAft>
                <a:spcPts val="0"/>
              </a:spcAft>
              <a:buClrTx/>
              <a:buSzTx/>
              <a:buFont typeface="Arial"/>
              <a:buNone/>
              <a:tabLst/>
              <a:defRPr/>
            </a:pPr>
            <a:r>
              <a:rPr kumimoji="0" lang="en-US" sz="900" b="1" i="0" u="none" strike="noStrike" kern="1200" cap="none" spc="0" normalizeH="0" baseline="0" noProof="0" dirty="0">
                <a:ln>
                  <a:noFill/>
                </a:ln>
                <a:solidFill>
                  <a:srgbClr val="0070C0"/>
                </a:solidFill>
                <a:effectLst/>
                <a:uLnTx/>
                <a:uFillTx/>
                <a:latin typeface="Arial"/>
                <a:ea typeface="Calibri"/>
                <a:cs typeface="Times New Roman"/>
                <a:sym typeface="Arial"/>
              </a:rPr>
              <a:t>Class II. Research origin descriptors</a:t>
            </a:r>
            <a:endParaRPr kumimoji="0" lang="fr-FR" sz="900" b="0" i="0" u="none" strike="noStrike" kern="1200" cap="none" spc="0" normalizeH="0" baseline="0" noProof="0" dirty="0">
              <a:ln>
                <a:noFill/>
              </a:ln>
              <a:solidFill>
                <a:prstClr val="black"/>
              </a:solidFill>
              <a:effectLst/>
              <a:uLnTx/>
              <a:uFillTx/>
              <a:latin typeface="Arial"/>
              <a:ea typeface="Calibri"/>
              <a:cs typeface="Times New Roman"/>
              <a:sym typeface="Arial"/>
            </a:endParaRP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900" b="0" i="0" u="none" strike="noStrike" kern="1200" cap="none" spc="0" normalizeH="0" baseline="0" noProof="0" dirty="0">
                <a:ln>
                  <a:noFill/>
                </a:ln>
                <a:solidFill>
                  <a:srgbClr val="E46C0A"/>
                </a:solidFill>
                <a:effectLst/>
                <a:uLnTx/>
                <a:uFillTx/>
                <a:latin typeface="Arial"/>
                <a:ea typeface="Calibri"/>
                <a:cs typeface="Times New Roman"/>
                <a:sym typeface="Arial"/>
              </a:rPr>
              <a:t>Site Description </a:t>
            </a:r>
            <a:endParaRPr kumimoji="0" lang="fr-FR" sz="900" b="0" i="0" u="none" strike="noStrike" kern="1200" cap="none" spc="0" normalizeH="0" baseline="0" noProof="0" dirty="0">
              <a:ln>
                <a:noFill/>
              </a:ln>
              <a:solidFill>
                <a:prstClr val="black"/>
              </a:solidFill>
              <a:effectLst/>
              <a:uLnTx/>
              <a:uFillTx/>
              <a:latin typeface="Arial"/>
              <a:ea typeface="Calibri"/>
              <a:cs typeface="Times New Roman"/>
              <a:sym typeface="Arial"/>
            </a:endParaRPr>
          </a:p>
          <a:p>
            <a:pPr marL="192881" marR="0" lvl="0" indent="-192881" algn="l" defTabSz="342900" rtl="0" eaLnBrk="1" fontAlgn="auto" latinLnBrk="0" hangingPunct="1">
              <a:lnSpc>
                <a:spcPct val="100000"/>
              </a:lnSpc>
              <a:spcBef>
                <a:spcPts val="0"/>
              </a:spcBef>
              <a:spcAft>
                <a:spcPts val="0"/>
              </a:spcAft>
              <a:buClrTx/>
              <a:buSzPts val="1000"/>
              <a:buFont typeface="Symbol"/>
              <a:buChar char=""/>
              <a:tabLst>
                <a:tab pos="257175" algn="l"/>
              </a:tabLst>
              <a:defRPr/>
            </a:pPr>
            <a:r>
              <a:rPr kumimoji="0" lang="en-US" sz="900" b="0" i="0" u="none" strike="noStrike" kern="1200" cap="none" spc="0" normalizeH="0" baseline="0" noProof="0" dirty="0">
                <a:ln>
                  <a:noFill/>
                </a:ln>
                <a:solidFill>
                  <a:prstClr val="black"/>
                </a:solidFill>
                <a:effectLst/>
                <a:uLnTx/>
                <a:uFillTx/>
                <a:latin typeface="Arial"/>
                <a:ea typeface="Calibri"/>
                <a:cs typeface="Times New Roman"/>
                <a:sym typeface="Arial"/>
              </a:rPr>
              <a:t>Site type</a:t>
            </a:r>
            <a:endParaRPr kumimoji="0" lang="fr-FR" sz="900" b="0" i="0" u="none" strike="noStrike" kern="1200" cap="none" spc="0" normalizeH="0" baseline="0" noProof="0" dirty="0">
              <a:ln>
                <a:noFill/>
              </a:ln>
              <a:solidFill>
                <a:prstClr val="black"/>
              </a:solidFill>
              <a:effectLst/>
              <a:uLnTx/>
              <a:uFillTx/>
              <a:latin typeface="Arial"/>
              <a:ea typeface="Calibri"/>
              <a:cs typeface="Times New Roman"/>
              <a:sym typeface="Arial"/>
            </a:endParaRPr>
          </a:p>
          <a:p>
            <a:pPr marL="192881" marR="0" lvl="0" indent="-192881" algn="l" defTabSz="342900" rtl="0" eaLnBrk="1" fontAlgn="auto" latinLnBrk="0" hangingPunct="1">
              <a:lnSpc>
                <a:spcPct val="100000"/>
              </a:lnSpc>
              <a:spcBef>
                <a:spcPts val="0"/>
              </a:spcBef>
              <a:spcAft>
                <a:spcPts val="0"/>
              </a:spcAft>
              <a:buClrTx/>
              <a:buSzPts val="1000"/>
              <a:buFont typeface="Symbol"/>
              <a:buChar char=""/>
              <a:tabLst>
                <a:tab pos="257175" algn="l"/>
              </a:tabLst>
              <a:defRPr/>
            </a:pPr>
            <a:r>
              <a:rPr kumimoji="0" lang="en-US" sz="900" b="0" i="0" u="none" strike="noStrike" kern="1200" cap="none" spc="0" normalizeH="0" baseline="0" noProof="0" dirty="0">
                <a:ln>
                  <a:noFill/>
                </a:ln>
                <a:solidFill>
                  <a:prstClr val="black"/>
                </a:solidFill>
                <a:effectLst/>
                <a:uLnTx/>
                <a:uFillTx/>
                <a:latin typeface="Arial"/>
                <a:ea typeface="Calibri"/>
                <a:cs typeface="Times New Roman"/>
                <a:sym typeface="Arial"/>
              </a:rPr>
              <a:t>Geography (location, size)</a:t>
            </a:r>
            <a:endParaRPr kumimoji="0" lang="fr-FR" sz="900" b="0" i="0" u="none" strike="noStrike" kern="1200" cap="none" spc="0" normalizeH="0" baseline="0" noProof="0" dirty="0">
              <a:ln>
                <a:noFill/>
              </a:ln>
              <a:solidFill>
                <a:prstClr val="black"/>
              </a:solidFill>
              <a:effectLst/>
              <a:uLnTx/>
              <a:uFillTx/>
              <a:latin typeface="Arial"/>
              <a:ea typeface="Calibri"/>
              <a:cs typeface="Times New Roman"/>
              <a:sym typeface="Arial"/>
            </a:endParaRPr>
          </a:p>
          <a:p>
            <a:pPr marL="192881" marR="0" lvl="0" indent="-192881" algn="l" defTabSz="342900" rtl="0" eaLnBrk="1" fontAlgn="auto" latinLnBrk="0" hangingPunct="1">
              <a:lnSpc>
                <a:spcPct val="100000"/>
              </a:lnSpc>
              <a:spcBef>
                <a:spcPts val="0"/>
              </a:spcBef>
              <a:spcAft>
                <a:spcPts val="0"/>
              </a:spcAft>
              <a:buClrTx/>
              <a:buSzPts val="1000"/>
              <a:buFont typeface="Symbol"/>
              <a:buChar char=""/>
              <a:tabLst>
                <a:tab pos="257175" algn="l"/>
              </a:tabLst>
              <a:defRPr/>
            </a:pPr>
            <a:r>
              <a:rPr kumimoji="0" lang="en-US" sz="900" b="0" i="0" u="none" strike="noStrike" kern="1200" cap="none" spc="0" normalizeH="0" baseline="0" noProof="0" dirty="0">
                <a:ln>
                  <a:noFill/>
                </a:ln>
                <a:solidFill>
                  <a:prstClr val="black"/>
                </a:solidFill>
                <a:effectLst/>
                <a:uLnTx/>
                <a:uFillTx/>
                <a:latin typeface="Arial"/>
                <a:ea typeface="Calibri"/>
                <a:cs typeface="Times New Roman"/>
                <a:sym typeface="Arial"/>
              </a:rPr>
              <a:t>Habitat</a:t>
            </a:r>
            <a:endParaRPr kumimoji="0" lang="fr-FR" sz="900" b="0" i="0" u="none" strike="noStrike" kern="1200" cap="none" spc="0" normalizeH="0" baseline="0" noProof="0" dirty="0">
              <a:ln>
                <a:noFill/>
              </a:ln>
              <a:solidFill>
                <a:prstClr val="black"/>
              </a:solidFill>
              <a:effectLst/>
              <a:uLnTx/>
              <a:uFillTx/>
              <a:latin typeface="Arial"/>
              <a:ea typeface="Calibri"/>
              <a:cs typeface="Times New Roman"/>
              <a:sym typeface="Arial"/>
            </a:endParaRPr>
          </a:p>
          <a:p>
            <a:pPr marL="192881" marR="0" lvl="0" indent="-192881" algn="l" defTabSz="342900" rtl="0" eaLnBrk="1" fontAlgn="auto" latinLnBrk="0" hangingPunct="1">
              <a:lnSpc>
                <a:spcPct val="100000"/>
              </a:lnSpc>
              <a:spcBef>
                <a:spcPts val="0"/>
              </a:spcBef>
              <a:spcAft>
                <a:spcPts val="0"/>
              </a:spcAft>
              <a:buClrTx/>
              <a:buSzPts val="1000"/>
              <a:buFont typeface="Symbol"/>
              <a:buChar char=""/>
              <a:tabLst>
                <a:tab pos="257175" algn="l"/>
              </a:tabLst>
              <a:defRPr/>
            </a:pPr>
            <a:r>
              <a:rPr kumimoji="0" lang="en-US" sz="900" b="0" i="0" u="none" strike="noStrike" kern="1200" cap="none" spc="0" normalizeH="0" baseline="0" noProof="0" dirty="0">
                <a:ln>
                  <a:noFill/>
                </a:ln>
                <a:solidFill>
                  <a:prstClr val="black"/>
                </a:solidFill>
                <a:effectLst/>
                <a:uLnTx/>
                <a:uFillTx/>
                <a:latin typeface="Arial"/>
                <a:ea typeface="Calibri"/>
                <a:cs typeface="Times New Roman"/>
                <a:sym typeface="Arial"/>
              </a:rPr>
              <a:t>Geology, Landform</a:t>
            </a:r>
            <a:endParaRPr kumimoji="0" lang="fr-FR" sz="900" b="0" i="0" u="none" strike="noStrike" kern="1200" cap="none" spc="0" normalizeH="0" baseline="0" noProof="0" dirty="0">
              <a:ln>
                <a:noFill/>
              </a:ln>
              <a:solidFill>
                <a:prstClr val="black"/>
              </a:solidFill>
              <a:effectLst/>
              <a:uLnTx/>
              <a:uFillTx/>
              <a:latin typeface="Arial"/>
              <a:ea typeface="Calibri"/>
              <a:cs typeface="Times New Roman"/>
              <a:sym typeface="Arial"/>
            </a:endParaRPr>
          </a:p>
          <a:p>
            <a:pPr marL="192881" marR="0" lvl="0" indent="-192881" algn="l" defTabSz="342900" rtl="0" eaLnBrk="1" fontAlgn="auto" latinLnBrk="0" hangingPunct="1">
              <a:lnSpc>
                <a:spcPct val="100000"/>
              </a:lnSpc>
              <a:spcBef>
                <a:spcPts val="0"/>
              </a:spcBef>
              <a:spcAft>
                <a:spcPts val="0"/>
              </a:spcAft>
              <a:buClrTx/>
              <a:buSzPts val="1000"/>
              <a:buFont typeface="Symbol"/>
              <a:buChar char=""/>
              <a:tabLst>
                <a:tab pos="257175" algn="l"/>
              </a:tabLst>
              <a:defRPr/>
            </a:pPr>
            <a:r>
              <a:rPr kumimoji="0" lang="en-US" sz="900" b="0" i="0" u="none" strike="noStrike" kern="1200" cap="none" spc="0" normalizeH="0" baseline="0" noProof="0" dirty="0">
                <a:ln>
                  <a:noFill/>
                </a:ln>
                <a:solidFill>
                  <a:prstClr val="black"/>
                </a:solidFill>
                <a:effectLst/>
                <a:uLnTx/>
                <a:uFillTx/>
                <a:latin typeface="Arial"/>
                <a:ea typeface="Calibri"/>
                <a:cs typeface="Times New Roman"/>
                <a:sym typeface="Arial"/>
              </a:rPr>
              <a:t>Climate</a:t>
            </a:r>
            <a:endParaRPr kumimoji="0" lang="fr-FR" sz="900" b="0" i="0" u="none" strike="noStrike" kern="1200" cap="none" spc="0" normalizeH="0" baseline="0" noProof="0" dirty="0">
              <a:ln>
                <a:noFill/>
              </a:ln>
              <a:solidFill>
                <a:prstClr val="black"/>
              </a:solidFill>
              <a:effectLst/>
              <a:uLnTx/>
              <a:uFillTx/>
              <a:latin typeface="Arial"/>
              <a:ea typeface="Calibri"/>
              <a:cs typeface="Times New Roman"/>
              <a:sym typeface="Arial"/>
            </a:endParaRP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fr-FR" sz="900" b="0" i="0" u="none" strike="noStrike" kern="1200" cap="none" spc="0" normalizeH="0" baseline="0" noProof="0" dirty="0" err="1">
                <a:ln>
                  <a:noFill/>
                </a:ln>
                <a:solidFill>
                  <a:srgbClr val="E46C0A"/>
                </a:solidFill>
                <a:effectLst/>
                <a:uLnTx/>
                <a:uFillTx/>
                <a:latin typeface="Arial"/>
                <a:ea typeface="Calibri"/>
                <a:cs typeface="Times New Roman"/>
                <a:sym typeface="Arial"/>
              </a:rPr>
              <a:t>Experimental</a:t>
            </a:r>
            <a:r>
              <a:rPr kumimoji="0" lang="fr-FR" sz="900" b="0" i="0" u="none" strike="noStrike" kern="1200" cap="none" spc="0" normalizeH="0" baseline="0" noProof="0" dirty="0">
                <a:ln>
                  <a:noFill/>
                </a:ln>
                <a:solidFill>
                  <a:srgbClr val="E46C0A"/>
                </a:solidFill>
                <a:effectLst/>
                <a:uLnTx/>
                <a:uFillTx/>
                <a:latin typeface="Arial"/>
                <a:ea typeface="Calibri"/>
                <a:cs typeface="Times New Roman"/>
                <a:sym typeface="Arial"/>
              </a:rPr>
              <a:t> or </a:t>
            </a:r>
            <a:r>
              <a:rPr kumimoji="0" lang="fr-FR" sz="900" b="0" i="0" u="none" strike="noStrike" kern="1200" cap="none" spc="0" normalizeH="0" baseline="0" noProof="0" dirty="0" err="1">
                <a:ln>
                  <a:noFill/>
                </a:ln>
                <a:solidFill>
                  <a:srgbClr val="E46C0A"/>
                </a:solidFill>
                <a:effectLst/>
                <a:uLnTx/>
                <a:uFillTx/>
                <a:latin typeface="Arial"/>
                <a:ea typeface="Calibri"/>
                <a:cs typeface="Times New Roman"/>
                <a:sym typeface="Arial"/>
              </a:rPr>
              <a:t>sampling</a:t>
            </a:r>
            <a:r>
              <a:rPr kumimoji="0" lang="fr-FR" sz="900" b="0" i="0" u="none" strike="noStrike" kern="1200" cap="none" spc="0" normalizeH="0" baseline="0" noProof="0" dirty="0">
                <a:ln>
                  <a:noFill/>
                </a:ln>
                <a:solidFill>
                  <a:srgbClr val="E46C0A"/>
                </a:solidFill>
                <a:effectLst/>
                <a:uLnTx/>
                <a:uFillTx/>
                <a:latin typeface="Arial"/>
                <a:ea typeface="Calibri"/>
                <a:cs typeface="Times New Roman"/>
                <a:sym typeface="Arial"/>
              </a:rPr>
              <a:t> design</a:t>
            </a:r>
            <a:endParaRPr kumimoji="0" lang="fr-FR" sz="900" b="0" i="0" u="none" strike="noStrike" kern="1200" cap="none" spc="0" normalizeH="0" baseline="0" noProof="0" dirty="0">
              <a:ln>
                <a:noFill/>
              </a:ln>
              <a:solidFill>
                <a:prstClr val="black"/>
              </a:solidFill>
              <a:effectLst/>
              <a:uLnTx/>
              <a:uFillTx/>
              <a:latin typeface="Arial"/>
              <a:ea typeface="Calibri"/>
              <a:cs typeface="Times New Roman"/>
              <a:sym typeface="Arial"/>
            </a:endParaRPr>
          </a:p>
          <a:p>
            <a:pPr marL="192881" marR="0" lvl="0" indent="-192881" algn="l" defTabSz="342900" rtl="0" eaLnBrk="1" fontAlgn="auto" latinLnBrk="0" hangingPunct="1">
              <a:lnSpc>
                <a:spcPct val="100000"/>
              </a:lnSpc>
              <a:spcBef>
                <a:spcPts val="0"/>
              </a:spcBef>
              <a:spcAft>
                <a:spcPts val="0"/>
              </a:spcAft>
              <a:buClrTx/>
              <a:buSzPts val="1000"/>
              <a:buFont typeface="Symbol"/>
              <a:buChar char=""/>
              <a:tabLst>
                <a:tab pos="257175" algn="l"/>
              </a:tabLst>
              <a:defRPr/>
            </a:pPr>
            <a:r>
              <a:rPr kumimoji="0" lang="en-US" sz="900" b="0" i="0" u="none" strike="noStrike" kern="1200" cap="none" spc="0" normalizeH="0" baseline="0" noProof="0" dirty="0">
                <a:ln>
                  <a:noFill/>
                </a:ln>
                <a:solidFill>
                  <a:prstClr val="black"/>
                </a:solidFill>
                <a:effectLst/>
                <a:uLnTx/>
                <a:uFillTx/>
                <a:latin typeface="Arial"/>
                <a:ea typeface="Calibri"/>
                <a:cs typeface="Times New Roman"/>
                <a:sym typeface="Arial"/>
              </a:rPr>
              <a:t>Design characteristics</a:t>
            </a:r>
            <a:endParaRPr kumimoji="0" lang="fr-FR" sz="900" b="0" i="0" u="none" strike="noStrike" kern="1200" cap="none" spc="0" normalizeH="0" baseline="0" noProof="0" dirty="0">
              <a:ln>
                <a:noFill/>
              </a:ln>
              <a:solidFill>
                <a:prstClr val="black"/>
              </a:solidFill>
              <a:effectLst/>
              <a:uLnTx/>
              <a:uFillTx/>
              <a:latin typeface="Arial"/>
              <a:ea typeface="Calibri"/>
              <a:cs typeface="Times New Roman"/>
              <a:sym typeface="Arial"/>
            </a:endParaRPr>
          </a:p>
          <a:p>
            <a:pPr marL="192881" marR="0" lvl="0" indent="-192881" algn="l" defTabSz="342900" rtl="0" eaLnBrk="1" fontAlgn="auto" latinLnBrk="0" hangingPunct="1">
              <a:lnSpc>
                <a:spcPct val="100000"/>
              </a:lnSpc>
              <a:spcBef>
                <a:spcPts val="0"/>
              </a:spcBef>
              <a:spcAft>
                <a:spcPts val="0"/>
              </a:spcAft>
              <a:buClrTx/>
              <a:buSzPts val="1000"/>
              <a:buFont typeface="Symbol"/>
              <a:buChar char=""/>
              <a:tabLst>
                <a:tab pos="257175" algn="l"/>
              </a:tabLst>
              <a:defRPr/>
            </a:pPr>
            <a:r>
              <a:rPr kumimoji="0" lang="en-US" sz="900" b="0" i="0" u="none" strike="noStrike" kern="1200" cap="none" spc="0" normalizeH="0" baseline="0" noProof="0" dirty="0">
                <a:ln>
                  <a:noFill/>
                </a:ln>
                <a:solidFill>
                  <a:prstClr val="black"/>
                </a:solidFill>
                <a:effectLst/>
                <a:uLnTx/>
                <a:uFillTx/>
                <a:latin typeface="Arial"/>
                <a:ea typeface="Calibri"/>
                <a:cs typeface="Times New Roman"/>
                <a:sym typeface="Arial"/>
              </a:rPr>
              <a:t>Variables included</a:t>
            </a:r>
            <a:endParaRPr kumimoji="0" lang="fr-FR" sz="900" b="0" i="0" u="none" strike="noStrike" kern="1200" cap="none" spc="0" normalizeH="0" baseline="0" noProof="0" dirty="0">
              <a:ln>
                <a:noFill/>
              </a:ln>
              <a:solidFill>
                <a:prstClr val="black"/>
              </a:solidFill>
              <a:effectLst/>
              <a:uLnTx/>
              <a:uFillTx/>
              <a:latin typeface="Arial"/>
              <a:ea typeface="Calibri"/>
              <a:cs typeface="Times New Roman"/>
              <a:sym typeface="Arial"/>
            </a:endParaRPr>
          </a:p>
          <a:p>
            <a:pPr marL="192881" marR="0" lvl="0" indent="-192881" algn="l" defTabSz="342900" rtl="0" eaLnBrk="1" fontAlgn="auto" latinLnBrk="0" hangingPunct="1">
              <a:lnSpc>
                <a:spcPct val="100000"/>
              </a:lnSpc>
              <a:spcBef>
                <a:spcPts val="0"/>
              </a:spcBef>
              <a:spcAft>
                <a:spcPts val="0"/>
              </a:spcAft>
              <a:buClrTx/>
              <a:buSzPts val="1000"/>
              <a:buFont typeface="Symbol"/>
              <a:buChar char=""/>
              <a:tabLst>
                <a:tab pos="257175" algn="l"/>
              </a:tabLst>
              <a:defRPr/>
            </a:pPr>
            <a:r>
              <a:rPr kumimoji="0" lang="en-US" sz="900" b="0" i="0" u="none" strike="noStrike" kern="1200" cap="none" spc="0" normalizeH="0" baseline="0" noProof="0" dirty="0">
                <a:ln>
                  <a:noFill/>
                </a:ln>
                <a:solidFill>
                  <a:prstClr val="black"/>
                </a:solidFill>
                <a:effectLst/>
                <a:uLnTx/>
                <a:uFillTx/>
                <a:latin typeface="Arial"/>
                <a:ea typeface="Calibri"/>
                <a:cs typeface="Times New Roman"/>
                <a:sym typeface="Arial"/>
              </a:rPr>
              <a:t>Species sampled</a:t>
            </a:r>
            <a:endParaRPr kumimoji="0" lang="fr-FR" sz="900" b="0" i="0" u="none" strike="noStrike" kern="1200" cap="none" spc="0" normalizeH="0" baseline="0" noProof="0" dirty="0">
              <a:ln>
                <a:noFill/>
              </a:ln>
              <a:solidFill>
                <a:prstClr val="black"/>
              </a:solidFill>
              <a:effectLst/>
              <a:uLnTx/>
              <a:uFillTx/>
              <a:latin typeface="Arial"/>
              <a:ea typeface="Calibri"/>
              <a:cs typeface="Times New Roman"/>
              <a:sym typeface="Arial"/>
            </a:endParaRPr>
          </a:p>
          <a:p>
            <a:pPr marL="192881" marR="0" lvl="0" indent="-192881" algn="l" defTabSz="342900" rtl="0" eaLnBrk="1" fontAlgn="auto" latinLnBrk="0" hangingPunct="1">
              <a:lnSpc>
                <a:spcPct val="100000"/>
              </a:lnSpc>
              <a:spcBef>
                <a:spcPts val="0"/>
              </a:spcBef>
              <a:spcAft>
                <a:spcPts val="0"/>
              </a:spcAft>
              <a:buClrTx/>
              <a:buSzPts val="1000"/>
              <a:buFont typeface="Symbol"/>
              <a:buChar char=""/>
              <a:tabLst>
                <a:tab pos="257175" algn="l"/>
              </a:tabLst>
              <a:defRPr/>
            </a:pPr>
            <a:r>
              <a:rPr kumimoji="0" lang="en-US" sz="900" b="0" i="0" u="none" strike="noStrike" kern="1200" cap="none" spc="0" normalizeH="0" baseline="0" noProof="0" dirty="0">
                <a:ln>
                  <a:noFill/>
                </a:ln>
                <a:solidFill>
                  <a:prstClr val="black"/>
                </a:solidFill>
                <a:effectLst/>
                <a:uLnTx/>
                <a:uFillTx/>
                <a:latin typeface="Arial"/>
                <a:ea typeface="Calibri"/>
                <a:cs typeface="Times New Roman"/>
                <a:sym typeface="Arial"/>
              </a:rPr>
              <a:t>Data collection period, frequency</a:t>
            </a:r>
            <a:endParaRPr kumimoji="0" lang="fr-FR" sz="900" b="0" i="0" u="none" strike="noStrike" kern="1200" cap="none" spc="0" normalizeH="0" baseline="0" noProof="0" dirty="0">
              <a:ln>
                <a:noFill/>
              </a:ln>
              <a:solidFill>
                <a:prstClr val="black"/>
              </a:solidFill>
              <a:effectLst/>
              <a:uLnTx/>
              <a:uFillTx/>
              <a:latin typeface="Arial"/>
              <a:ea typeface="Calibri"/>
              <a:cs typeface="Times New Roman"/>
              <a:sym typeface="Arial"/>
            </a:endParaRP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fr-FR" sz="900" b="0" i="0" u="none" strike="noStrike" kern="1200" cap="none" spc="0" normalizeH="0" baseline="0" noProof="0" dirty="0">
                <a:ln>
                  <a:noFill/>
                </a:ln>
                <a:solidFill>
                  <a:srgbClr val="E46C0A"/>
                </a:solidFill>
                <a:effectLst/>
                <a:uLnTx/>
                <a:uFillTx/>
                <a:latin typeface="Arial"/>
                <a:ea typeface="Calibri"/>
                <a:cs typeface="Times New Roman"/>
                <a:sym typeface="Arial"/>
              </a:rPr>
              <a:t>Research </a:t>
            </a:r>
            <a:r>
              <a:rPr kumimoji="0" lang="fr-FR" sz="900" b="0" i="0" u="none" strike="noStrike" kern="1200" cap="none" spc="0" normalizeH="0" baseline="0" noProof="0" dirty="0" err="1">
                <a:ln>
                  <a:noFill/>
                </a:ln>
                <a:solidFill>
                  <a:srgbClr val="E46C0A"/>
                </a:solidFill>
                <a:effectLst/>
                <a:uLnTx/>
                <a:uFillTx/>
                <a:latin typeface="Arial"/>
                <a:ea typeface="Calibri"/>
                <a:cs typeface="Times New Roman"/>
                <a:sym typeface="Arial"/>
              </a:rPr>
              <a:t>methods</a:t>
            </a:r>
            <a:endParaRPr kumimoji="0" lang="fr-FR" sz="900" b="0" i="0" u="none" strike="noStrike" kern="1200" cap="none" spc="0" normalizeH="0" baseline="0" noProof="0" dirty="0">
              <a:ln>
                <a:noFill/>
              </a:ln>
              <a:solidFill>
                <a:prstClr val="black"/>
              </a:solidFill>
              <a:effectLst/>
              <a:uLnTx/>
              <a:uFillTx/>
              <a:latin typeface="Arial"/>
              <a:ea typeface="Calibri"/>
              <a:cs typeface="Times New Roman"/>
              <a:sym typeface="Arial"/>
            </a:endParaRPr>
          </a:p>
          <a:p>
            <a:pPr marL="192881" marR="0" lvl="0" indent="-192881" algn="l" defTabSz="342900" rtl="0" eaLnBrk="1" fontAlgn="auto" latinLnBrk="0" hangingPunct="1">
              <a:lnSpc>
                <a:spcPct val="100000"/>
              </a:lnSpc>
              <a:spcBef>
                <a:spcPts val="0"/>
              </a:spcBef>
              <a:spcAft>
                <a:spcPts val="0"/>
              </a:spcAft>
              <a:buClrTx/>
              <a:buSzPts val="1000"/>
              <a:buFont typeface="Symbol"/>
              <a:buChar char=""/>
              <a:tabLst>
                <a:tab pos="257175" algn="l"/>
              </a:tabLst>
              <a:defRPr/>
            </a:pPr>
            <a:r>
              <a:rPr kumimoji="0" lang="en-US" sz="900" b="0" i="0" u="none" strike="noStrike" kern="1200" cap="none" spc="0" normalizeH="0" baseline="0" noProof="0" dirty="0">
                <a:ln>
                  <a:noFill/>
                </a:ln>
                <a:solidFill>
                  <a:prstClr val="black"/>
                </a:solidFill>
                <a:effectLst/>
                <a:uLnTx/>
                <a:uFillTx/>
                <a:latin typeface="Arial"/>
                <a:ea typeface="Calibri"/>
                <a:cs typeface="Times New Roman"/>
                <a:sym typeface="Arial"/>
              </a:rPr>
              <a:t>Field/Laboratory</a:t>
            </a:r>
            <a:endParaRPr kumimoji="0" lang="fr-FR" sz="900" b="0" i="0" u="none" strike="noStrike" kern="1200" cap="none" spc="0" normalizeH="0" baseline="0" noProof="0" dirty="0">
              <a:ln>
                <a:noFill/>
              </a:ln>
              <a:solidFill>
                <a:prstClr val="black"/>
              </a:solidFill>
              <a:effectLst/>
              <a:uLnTx/>
              <a:uFillTx/>
              <a:latin typeface="Arial"/>
              <a:ea typeface="Calibri"/>
              <a:cs typeface="Times New Roman"/>
              <a:sym typeface="Arial"/>
            </a:endParaRPr>
          </a:p>
          <a:p>
            <a:pPr marL="192881" marR="0" lvl="0" indent="-192881" algn="l" defTabSz="342900" rtl="0" eaLnBrk="1" fontAlgn="auto" latinLnBrk="0" hangingPunct="1">
              <a:lnSpc>
                <a:spcPct val="100000"/>
              </a:lnSpc>
              <a:spcBef>
                <a:spcPts val="0"/>
              </a:spcBef>
              <a:spcAft>
                <a:spcPts val="0"/>
              </a:spcAft>
              <a:buClrTx/>
              <a:buSzPts val="1000"/>
              <a:buFont typeface="Symbol"/>
              <a:buChar char=""/>
              <a:tabLst>
                <a:tab pos="257175" algn="l"/>
              </a:tabLst>
              <a:defRPr/>
            </a:pPr>
            <a:r>
              <a:rPr kumimoji="0" lang="en-US" sz="900" b="0" i="0" u="none" strike="noStrike" kern="1200" cap="none" spc="0" normalizeH="0" baseline="0" noProof="0" dirty="0">
                <a:ln>
                  <a:noFill/>
                </a:ln>
                <a:solidFill>
                  <a:prstClr val="black"/>
                </a:solidFill>
                <a:effectLst/>
                <a:uLnTx/>
                <a:uFillTx/>
                <a:latin typeface="Arial"/>
                <a:ea typeface="Calibri"/>
                <a:cs typeface="Times New Roman"/>
                <a:sym typeface="Arial"/>
              </a:rPr>
              <a:t>Instrumentation</a:t>
            </a:r>
            <a:endParaRPr kumimoji="0" lang="fr-FR" sz="900" b="0" i="0" u="none" strike="noStrike" kern="1200" cap="none" spc="0" normalizeH="0" baseline="0" noProof="0" dirty="0">
              <a:ln>
                <a:noFill/>
              </a:ln>
              <a:solidFill>
                <a:prstClr val="black"/>
              </a:solidFill>
              <a:effectLst/>
              <a:uLnTx/>
              <a:uFillTx/>
              <a:latin typeface="Arial"/>
              <a:ea typeface="Calibri"/>
              <a:cs typeface="Times New Roman"/>
              <a:sym typeface="Arial"/>
            </a:endParaRPr>
          </a:p>
        </p:txBody>
      </p:sp>
      <p:sp>
        <p:nvSpPr>
          <p:cNvPr id="38" name="ZoneTexte 37">
            <a:extLst>
              <a:ext uri="{FF2B5EF4-FFF2-40B4-BE49-F238E27FC236}">
                <a16:creationId xmlns:a16="http://schemas.microsoft.com/office/drawing/2014/main" id="{4671DC20-CB70-4E99-8C87-5FEA1FFAB37E}"/>
              </a:ext>
            </a:extLst>
          </p:cNvPr>
          <p:cNvSpPr txBox="1"/>
          <p:nvPr/>
        </p:nvSpPr>
        <p:spPr>
          <a:xfrm>
            <a:off x="4044340" y="2020487"/>
            <a:ext cx="2332690" cy="877163"/>
          </a:xfrm>
          <a:prstGeom prst="wedgeRectCallout">
            <a:avLst>
              <a:gd name="adj1" fmla="val -57066"/>
              <a:gd name="adj2" fmla="val 109340"/>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fr-FR" sz="1050" b="1" i="0" u="none" strike="noStrike" kern="1200" cap="none" spc="0" normalizeH="0" baseline="0" noProof="0" dirty="0" err="1">
                <a:ln>
                  <a:noFill/>
                </a:ln>
                <a:solidFill>
                  <a:prstClr val="black"/>
                </a:solidFill>
                <a:effectLst/>
                <a:uLnTx/>
                <a:uFillTx/>
                <a:latin typeface="Arial"/>
                <a:ea typeface="+mn-ea"/>
                <a:cs typeface="+mn-cs"/>
                <a:sym typeface="Arial"/>
              </a:rPr>
              <a:t>Filename</a:t>
            </a:r>
            <a:endParaRPr kumimoji="0" lang="fr-FR" sz="1050" b="1" i="0" u="none" strike="noStrike" kern="1200" cap="none" spc="0" normalizeH="0" baseline="0" noProof="0" dirty="0">
              <a:ln>
                <a:noFill/>
              </a:ln>
              <a:solidFill>
                <a:prstClr val="black"/>
              </a:solidFill>
              <a:effectLst/>
              <a:uLnTx/>
              <a:uFillTx/>
              <a:latin typeface="Arial"/>
              <a:ea typeface="+mn-ea"/>
              <a:cs typeface="+mn-cs"/>
              <a:sym typeface="Arial"/>
            </a:endParaRP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fr-FR" sz="1050" b="0" i="0" u="none" strike="noStrike" kern="1200" cap="none" spc="0" normalizeH="0" baseline="0" noProof="0" dirty="0">
                <a:ln>
                  <a:noFill/>
                </a:ln>
                <a:solidFill>
                  <a:prstClr val="black"/>
                </a:solidFill>
                <a:effectLst/>
                <a:uLnTx/>
                <a:uFillTx/>
                <a:latin typeface="Arial"/>
                <a:ea typeface="+mn-ea"/>
                <a:cs typeface="+mn-cs"/>
                <a:sym typeface="Arial"/>
              </a:rPr>
              <a:t>Word document, 125.5 KB</a:t>
            </a: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fr-FR" sz="1050" b="0" i="0" u="none" strike="noStrike" kern="1200" cap="none" spc="0" normalizeH="0" baseline="0" noProof="0" dirty="0">
                <a:ln>
                  <a:noFill/>
                </a:ln>
                <a:solidFill>
                  <a:prstClr val="black"/>
                </a:solidFill>
                <a:effectLst/>
                <a:uLnTx/>
                <a:uFillTx/>
                <a:latin typeface="Arial"/>
                <a:ea typeface="+mn-ea"/>
                <a:cs typeface="+mn-cs"/>
                <a:sym typeface="Arial"/>
                <a:hlinkClick r:id="rId6"/>
              </a:rPr>
              <a:t>ecy1894-sup-0001-MetadataS1.doc</a:t>
            </a:r>
            <a:endParaRPr kumimoji="0" lang="fr-FR" sz="1050" b="0" i="0" u="none" strike="noStrike" kern="1200" cap="none" spc="0" normalizeH="0" baseline="0" noProof="0" dirty="0">
              <a:ln>
                <a:noFill/>
              </a:ln>
              <a:solidFill>
                <a:prstClr val="black"/>
              </a:solidFill>
              <a:effectLst/>
              <a:uLnTx/>
              <a:uFillTx/>
              <a:latin typeface="Arial"/>
              <a:ea typeface="+mn-ea"/>
              <a:cs typeface="+mn-cs"/>
              <a:sym typeface="Arial"/>
            </a:endParaRP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fr-FR" sz="1050" b="0" i="0" u="none" strike="noStrike" kern="1200" cap="none" spc="0" normalizeH="0" baseline="0" noProof="0" dirty="0">
                <a:ln>
                  <a:noFill/>
                </a:ln>
                <a:solidFill>
                  <a:prstClr val="black"/>
                </a:solidFill>
                <a:effectLst/>
                <a:uLnTx/>
                <a:uFillTx/>
                <a:latin typeface="Arial"/>
                <a:ea typeface="+mn-ea"/>
                <a:cs typeface="+mn-cs"/>
                <a:sym typeface="Arial"/>
              </a:rPr>
              <a:t>Zip archive, 684.2 KB</a:t>
            </a: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fr-FR" sz="900" b="0" i="0" u="none" strike="noStrike" kern="1200" cap="none" spc="0" normalizeH="0" baseline="0" noProof="0" dirty="0">
                <a:ln>
                  <a:noFill/>
                </a:ln>
                <a:solidFill>
                  <a:prstClr val="black"/>
                </a:solidFill>
                <a:effectLst/>
                <a:uLnTx/>
                <a:uFillTx/>
                <a:latin typeface="Arial"/>
                <a:ea typeface="+mn-ea"/>
                <a:cs typeface="+mn-cs"/>
                <a:sym typeface="Arial"/>
                <a:hlinkClick r:id="rId7"/>
              </a:rPr>
              <a:t>ecy1894-sup-0002-DataS1.zip</a:t>
            </a:r>
            <a:endParaRPr kumimoji="0" lang="fr-FR" sz="900" b="0" i="0" u="none" strike="noStrike" kern="1200" cap="none" spc="0" normalizeH="0" baseline="0" noProof="0" dirty="0">
              <a:ln>
                <a:noFill/>
              </a:ln>
              <a:solidFill>
                <a:prstClr val="black"/>
              </a:solidFill>
              <a:effectLst/>
              <a:uLnTx/>
              <a:uFillTx/>
              <a:latin typeface="Arial"/>
              <a:ea typeface="+mn-ea"/>
              <a:cs typeface="+mn-cs"/>
              <a:sym typeface="Arial"/>
            </a:endParaRPr>
          </a:p>
        </p:txBody>
      </p:sp>
      <p:sp>
        <p:nvSpPr>
          <p:cNvPr id="36" name="ZoneTexte 35">
            <a:extLst>
              <a:ext uri="{FF2B5EF4-FFF2-40B4-BE49-F238E27FC236}">
                <a16:creationId xmlns:a16="http://schemas.microsoft.com/office/drawing/2014/main" id="{7A5C7220-999B-4FE5-8341-43EB786D0365}"/>
              </a:ext>
            </a:extLst>
          </p:cNvPr>
          <p:cNvSpPr txBox="1"/>
          <p:nvPr/>
        </p:nvSpPr>
        <p:spPr>
          <a:xfrm>
            <a:off x="2363027" y="2981699"/>
            <a:ext cx="2460930" cy="1498102"/>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style>
          <a:lnRef idx="1">
            <a:schemeClr val="accent3"/>
          </a:lnRef>
          <a:fillRef idx="2">
            <a:schemeClr val="accent3"/>
          </a:fillRef>
          <a:effectRef idx="1">
            <a:schemeClr val="accent3"/>
          </a:effectRef>
          <a:fontRef idx="minor">
            <a:schemeClr val="dk1"/>
          </a:fontRef>
        </p:style>
        <p:txBody>
          <a:bodyPr wrap="none" rtlCol="0">
            <a:spAutoFit/>
          </a:bodyPr>
          <a:lstStyle/>
          <a:p>
            <a:pPr marL="0" marR="0" lvl="0" indent="0" algn="l" defTabSz="342900" rtl="0" eaLnBrk="1" fontAlgn="auto" latinLnBrk="0" hangingPunct="1">
              <a:lnSpc>
                <a:spcPct val="115000"/>
              </a:lnSpc>
              <a:spcBef>
                <a:spcPts val="338"/>
              </a:spcBef>
              <a:spcAft>
                <a:spcPts val="0"/>
              </a:spcAft>
              <a:buClrTx/>
              <a:buSzTx/>
              <a:buFont typeface="Arial"/>
              <a:buNone/>
              <a:tabLst/>
              <a:defRPr/>
            </a:pPr>
            <a:r>
              <a:rPr kumimoji="0" lang="en-US" sz="900" b="1" i="0" u="none" strike="noStrike" kern="1200" cap="none" spc="0" normalizeH="0" baseline="0" noProof="0" dirty="0">
                <a:ln>
                  <a:noFill/>
                </a:ln>
                <a:solidFill>
                  <a:srgbClr val="0070C0"/>
                </a:solidFill>
                <a:effectLst/>
                <a:uLnTx/>
                <a:uFillTx/>
                <a:latin typeface="Arial"/>
                <a:ea typeface="Calibri"/>
                <a:cs typeface="Times New Roman"/>
                <a:sym typeface="Arial"/>
              </a:rPr>
              <a:t>Class III. Data set status and accessibility</a:t>
            </a:r>
            <a:endParaRPr kumimoji="0" lang="fr-FR" sz="900" b="0" i="0" u="none" strike="noStrike" kern="1200" cap="none" spc="0" normalizeH="0" baseline="0" noProof="0" dirty="0">
              <a:ln>
                <a:noFill/>
              </a:ln>
              <a:solidFill>
                <a:prstClr val="black"/>
              </a:solidFill>
              <a:effectLst/>
              <a:uLnTx/>
              <a:uFillTx/>
              <a:latin typeface="Arial"/>
              <a:ea typeface="Calibri"/>
              <a:cs typeface="Times New Roman"/>
              <a:sym typeface="Arial"/>
            </a:endParaRP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900" b="0" i="0" u="none" strike="noStrike" kern="1200" cap="none" spc="0" normalizeH="0" baseline="0" noProof="0" dirty="0">
                <a:ln>
                  <a:noFill/>
                </a:ln>
                <a:solidFill>
                  <a:srgbClr val="E46C0A"/>
                </a:solidFill>
                <a:effectLst/>
                <a:uLnTx/>
                <a:uFillTx/>
                <a:latin typeface="Arial"/>
                <a:ea typeface="Calibri"/>
                <a:cs typeface="Times New Roman"/>
                <a:sym typeface="Arial"/>
              </a:rPr>
              <a:t>Status</a:t>
            </a:r>
            <a:endParaRPr kumimoji="0" lang="fr-FR" sz="900" b="0" i="0" u="none" strike="noStrike" kern="1200" cap="none" spc="0" normalizeH="0" baseline="0" noProof="0" dirty="0">
              <a:ln>
                <a:noFill/>
              </a:ln>
              <a:solidFill>
                <a:prstClr val="black"/>
              </a:solidFill>
              <a:effectLst/>
              <a:uLnTx/>
              <a:uFillTx/>
              <a:latin typeface="Arial"/>
              <a:ea typeface="Calibri"/>
              <a:cs typeface="Times New Roman"/>
              <a:sym typeface="Arial"/>
            </a:endParaRPr>
          </a:p>
          <a:p>
            <a:pPr marL="192881" marR="0" lvl="0" indent="-192881" algn="l" defTabSz="342900" rtl="0" eaLnBrk="1" fontAlgn="auto" latinLnBrk="0" hangingPunct="1">
              <a:lnSpc>
                <a:spcPct val="100000"/>
              </a:lnSpc>
              <a:spcBef>
                <a:spcPts val="0"/>
              </a:spcBef>
              <a:spcAft>
                <a:spcPts val="0"/>
              </a:spcAft>
              <a:buClrTx/>
              <a:buSzPts val="1000"/>
              <a:buFont typeface="Symbol"/>
              <a:buChar char=""/>
              <a:tabLst>
                <a:tab pos="257175" algn="l"/>
              </a:tabLst>
              <a:defRPr/>
            </a:pPr>
            <a:r>
              <a:rPr kumimoji="0" lang="en-US" sz="900" b="0" i="0" u="none" strike="noStrike" kern="1200" cap="none" spc="0" normalizeH="0" baseline="0" noProof="0" dirty="0">
                <a:ln>
                  <a:noFill/>
                </a:ln>
                <a:solidFill>
                  <a:prstClr val="black"/>
                </a:solidFill>
                <a:effectLst/>
                <a:uLnTx/>
                <a:uFillTx/>
                <a:latin typeface="Arial"/>
                <a:ea typeface="Calibri"/>
                <a:cs typeface="Times New Roman"/>
                <a:sym typeface="Arial"/>
              </a:rPr>
              <a:t>Latest update</a:t>
            </a:r>
          </a:p>
          <a:p>
            <a:pPr marL="192881" marR="0" lvl="0" indent="-192881" algn="l" defTabSz="342900" rtl="0" eaLnBrk="1" fontAlgn="auto" latinLnBrk="0" hangingPunct="1">
              <a:lnSpc>
                <a:spcPct val="100000"/>
              </a:lnSpc>
              <a:spcBef>
                <a:spcPts val="0"/>
              </a:spcBef>
              <a:spcAft>
                <a:spcPts val="0"/>
              </a:spcAft>
              <a:buClrTx/>
              <a:buSzPts val="1000"/>
              <a:buFont typeface="Symbol"/>
              <a:buChar char=""/>
              <a:tabLst>
                <a:tab pos="257175" algn="l"/>
              </a:tabLst>
              <a:defRPr/>
            </a:pPr>
            <a:r>
              <a:rPr kumimoji="0" lang="en-US" sz="900" b="0" i="0" u="none" strike="noStrike" kern="1200" cap="none" spc="0" normalizeH="0" baseline="0" noProof="0" dirty="0">
                <a:ln>
                  <a:noFill/>
                </a:ln>
                <a:solidFill>
                  <a:prstClr val="black"/>
                </a:solidFill>
                <a:effectLst/>
                <a:uLnTx/>
                <a:uFillTx/>
                <a:latin typeface="Arial"/>
                <a:ea typeface="Calibri"/>
                <a:cs typeface="Times New Roman"/>
                <a:sym typeface="Arial"/>
              </a:rPr>
              <a:t>Metadata status</a:t>
            </a:r>
            <a:endParaRPr kumimoji="0" lang="fr-FR" sz="900" b="0" i="0" u="none" strike="noStrike" kern="1200" cap="none" spc="0" normalizeH="0" baseline="0" noProof="0" dirty="0">
              <a:ln>
                <a:noFill/>
              </a:ln>
              <a:solidFill>
                <a:prstClr val="black"/>
              </a:solidFill>
              <a:effectLst/>
              <a:uLnTx/>
              <a:uFillTx/>
              <a:latin typeface="Arial"/>
              <a:ea typeface="Calibri"/>
              <a:cs typeface="Times New Roman"/>
              <a:sym typeface="Arial"/>
            </a:endParaRPr>
          </a:p>
          <a:p>
            <a:pPr marL="192881" marR="0" lvl="0" indent="-192881" algn="l" defTabSz="342900" rtl="0" eaLnBrk="1" fontAlgn="auto" latinLnBrk="0" hangingPunct="1">
              <a:lnSpc>
                <a:spcPct val="100000"/>
              </a:lnSpc>
              <a:spcBef>
                <a:spcPts val="0"/>
              </a:spcBef>
              <a:spcAft>
                <a:spcPts val="0"/>
              </a:spcAft>
              <a:buClrTx/>
              <a:buSzPts val="1000"/>
              <a:buFont typeface="Symbol"/>
              <a:buChar char=""/>
              <a:tabLst>
                <a:tab pos="257175" algn="l"/>
              </a:tabLst>
              <a:defRPr/>
            </a:pPr>
            <a:r>
              <a:rPr kumimoji="0" lang="en-US" sz="900" b="0" i="0" u="none" strike="noStrike" kern="1200" cap="none" spc="0" normalizeH="0" baseline="0" noProof="0" dirty="0">
                <a:ln>
                  <a:noFill/>
                </a:ln>
                <a:solidFill>
                  <a:prstClr val="black"/>
                </a:solidFill>
                <a:effectLst/>
                <a:uLnTx/>
                <a:uFillTx/>
                <a:latin typeface="Arial"/>
                <a:ea typeface="Calibri"/>
                <a:cs typeface="Times New Roman"/>
                <a:sym typeface="Arial"/>
              </a:rPr>
              <a:t>Data verification</a:t>
            </a:r>
            <a:endParaRPr kumimoji="0" lang="fr-FR" sz="900" b="0" i="0" u="none" strike="noStrike" kern="1200" cap="none" spc="0" normalizeH="0" baseline="0" noProof="0" dirty="0">
              <a:ln>
                <a:noFill/>
              </a:ln>
              <a:solidFill>
                <a:prstClr val="black"/>
              </a:solidFill>
              <a:effectLst/>
              <a:uLnTx/>
              <a:uFillTx/>
              <a:latin typeface="Arial"/>
              <a:ea typeface="Calibri"/>
              <a:cs typeface="Times New Roman"/>
              <a:sym typeface="Arial"/>
            </a:endParaRP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900" b="0" i="0" u="none" strike="noStrike" kern="1200" cap="none" spc="0" normalizeH="0" baseline="0" noProof="0" dirty="0">
                <a:ln>
                  <a:noFill/>
                </a:ln>
                <a:solidFill>
                  <a:srgbClr val="E46C0A"/>
                </a:solidFill>
                <a:effectLst/>
                <a:uLnTx/>
                <a:uFillTx/>
                <a:latin typeface="Arial"/>
                <a:ea typeface="Calibri"/>
                <a:cs typeface="Times New Roman"/>
                <a:sym typeface="Arial"/>
              </a:rPr>
              <a:t>Accessibility</a:t>
            </a:r>
            <a:endParaRPr kumimoji="0" lang="fr-FR" sz="900" b="0" i="0" u="none" strike="noStrike" kern="1200" cap="none" spc="0" normalizeH="0" baseline="0" noProof="0" dirty="0">
              <a:ln>
                <a:noFill/>
              </a:ln>
              <a:solidFill>
                <a:prstClr val="black"/>
              </a:solidFill>
              <a:effectLst/>
              <a:uLnTx/>
              <a:uFillTx/>
              <a:latin typeface="Arial"/>
              <a:ea typeface="Calibri"/>
              <a:cs typeface="Times New Roman"/>
              <a:sym typeface="Arial"/>
            </a:endParaRPr>
          </a:p>
          <a:p>
            <a:pPr marL="192881" marR="0" lvl="0" indent="-192881" algn="l" defTabSz="342900" rtl="0" eaLnBrk="1" fontAlgn="auto" latinLnBrk="0" hangingPunct="1">
              <a:lnSpc>
                <a:spcPct val="100000"/>
              </a:lnSpc>
              <a:spcBef>
                <a:spcPts val="0"/>
              </a:spcBef>
              <a:spcAft>
                <a:spcPts val="0"/>
              </a:spcAft>
              <a:buClrTx/>
              <a:buSzPts val="1000"/>
              <a:buFont typeface="Symbol"/>
              <a:buChar char=""/>
              <a:tabLst>
                <a:tab pos="257175" algn="l"/>
              </a:tabLst>
              <a:defRPr/>
            </a:pPr>
            <a:r>
              <a:rPr kumimoji="0" lang="en-US" sz="900" b="0" i="0" u="none" strike="noStrike" kern="1200" cap="none" spc="0" normalizeH="0" baseline="0" noProof="0" dirty="0">
                <a:ln>
                  <a:noFill/>
                </a:ln>
                <a:solidFill>
                  <a:prstClr val="black"/>
                </a:solidFill>
                <a:effectLst/>
                <a:uLnTx/>
                <a:uFillTx/>
                <a:latin typeface="Arial"/>
                <a:ea typeface="Calibri"/>
                <a:cs typeface="Times New Roman"/>
                <a:sym typeface="Arial"/>
              </a:rPr>
              <a:t>Storage location and medium</a:t>
            </a:r>
            <a:endParaRPr kumimoji="0" lang="fr-FR" sz="900" b="0" i="0" u="none" strike="noStrike" kern="1200" cap="none" spc="0" normalizeH="0" baseline="0" noProof="0" dirty="0">
              <a:ln>
                <a:noFill/>
              </a:ln>
              <a:solidFill>
                <a:prstClr val="black"/>
              </a:solidFill>
              <a:effectLst/>
              <a:uLnTx/>
              <a:uFillTx/>
              <a:latin typeface="Arial"/>
              <a:ea typeface="Calibri"/>
              <a:cs typeface="Times New Roman"/>
              <a:sym typeface="Arial"/>
            </a:endParaRPr>
          </a:p>
          <a:p>
            <a:pPr marL="192881" marR="0" lvl="0" indent="-192881" algn="l" defTabSz="342900" rtl="0" eaLnBrk="1" fontAlgn="auto" latinLnBrk="0" hangingPunct="1">
              <a:lnSpc>
                <a:spcPct val="100000"/>
              </a:lnSpc>
              <a:spcBef>
                <a:spcPts val="0"/>
              </a:spcBef>
              <a:spcAft>
                <a:spcPts val="0"/>
              </a:spcAft>
              <a:buClrTx/>
              <a:buSzPts val="1000"/>
              <a:buFont typeface="Symbol"/>
              <a:buChar char=""/>
              <a:tabLst>
                <a:tab pos="257175" algn="l"/>
              </a:tabLst>
              <a:defRPr/>
            </a:pPr>
            <a:r>
              <a:rPr kumimoji="0" lang="en-US" sz="900" b="0" i="0" u="none" strike="noStrike" kern="1200" cap="none" spc="0" normalizeH="0" baseline="0" noProof="0" dirty="0">
                <a:ln>
                  <a:noFill/>
                </a:ln>
                <a:solidFill>
                  <a:prstClr val="black"/>
                </a:solidFill>
                <a:effectLst/>
                <a:uLnTx/>
                <a:uFillTx/>
                <a:latin typeface="Arial"/>
                <a:ea typeface="Calibri"/>
                <a:cs typeface="Times New Roman"/>
                <a:sym typeface="Arial"/>
              </a:rPr>
              <a:t>Contact person(s)</a:t>
            </a:r>
            <a:endParaRPr kumimoji="0" lang="fr-FR" sz="900" b="0" i="0" u="none" strike="noStrike" kern="1200" cap="none" spc="0" normalizeH="0" baseline="0" noProof="0" dirty="0">
              <a:ln>
                <a:noFill/>
              </a:ln>
              <a:solidFill>
                <a:prstClr val="black"/>
              </a:solidFill>
              <a:effectLst/>
              <a:uLnTx/>
              <a:uFillTx/>
              <a:latin typeface="Arial"/>
              <a:ea typeface="Calibri"/>
              <a:cs typeface="Times New Roman"/>
              <a:sym typeface="Arial"/>
            </a:endParaRPr>
          </a:p>
          <a:p>
            <a:pPr marL="192881" marR="0" lvl="0" indent="-192881" algn="l" defTabSz="342900" rtl="0" eaLnBrk="1" fontAlgn="auto" latinLnBrk="0" hangingPunct="1">
              <a:lnSpc>
                <a:spcPct val="100000"/>
              </a:lnSpc>
              <a:spcBef>
                <a:spcPts val="0"/>
              </a:spcBef>
              <a:spcAft>
                <a:spcPts val="0"/>
              </a:spcAft>
              <a:buClrTx/>
              <a:buSzPts val="1000"/>
              <a:buFont typeface="Symbol"/>
              <a:buChar char=""/>
              <a:tabLst>
                <a:tab pos="257175" algn="l"/>
              </a:tabLst>
              <a:defRPr/>
            </a:pPr>
            <a:r>
              <a:rPr kumimoji="0" lang="en-US" sz="900" b="0" i="0" u="none" strike="noStrike" kern="1200" cap="none" spc="0" normalizeH="0" baseline="0" noProof="0" dirty="0">
                <a:ln>
                  <a:noFill/>
                </a:ln>
                <a:solidFill>
                  <a:prstClr val="black"/>
                </a:solidFill>
                <a:effectLst/>
                <a:uLnTx/>
                <a:uFillTx/>
                <a:latin typeface="Arial"/>
                <a:ea typeface="Calibri"/>
                <a:cs typeface="Times New Roman"/>
                <a:sym typeface="Arial"/>
              </a:rPr>
              <a:t>Copyright restriction</a:t>
            </a:r>
            <a:endParaRPr kumimoji="0" lang="fr-FR" sz="900" b="0" i="0" u="none" strike="noStrike" kern="1200" cap="none" spc="0" normalizeH="0" baseline="0" noProof="0" dirty="0">
              <a:ln>
                <a:noFill/>
              </a:ln>
              <a:solidFill>
                <a:prstClr val="black"/>
              </a:solidFill>
              <a:effectLst/>
              <a:uLnTx/>
              <a:uFillTx/>
              <a:latin typeface="Arial"/>
              <a:ea typeface="Calibri"/>
              <a:cs typeface="Times New Roman"/>
              <a:sym typeface="Arial"/>
            </a:endParaRPr>
          </a:p>
          <a:p>
            <a:pPr marL="192881" marR="0" lvl="0" indent="-192881" algn="l" defTabSz="342900" rtl="0" eaLnBrk="1" fontAlgn="auto" latinLnBrk="0" hangingPunct="1">
              <a:lnSpc>
                <a:spcPct val="100000"/>
              </a:lnSpc>
              <a:spcBef>
                <a:spcPts val="0"/>
              </a:spcBef>
              <a:spcAft>
                <a:spcPts val="0"/>
              </a:spcAft>
              <a:buClrTx/>
              <a:buSzPts val="1000"/>
              <a:buFont typeface="Symbol"/>
              <a:buChar char=""/>
              <a:tabLst>
                <a:tab pos="257175" algn="l"/>
              </a:tabLst>
              <a:defRPr/>
            </a:pPr>
            <a:r>
              <a:rPr kumimoji="0" lang="en-US" sz="900" b="0" i="0" u="none" strike="noStrike" kern="1200" cap="none" spc="0" normalizeH="0" baseline="0" noProof="0" dirty="0">
                <a:ln>
                  <a:noFill/>
                </a:ln>
                <a:solidFill>
                  <a:prstClr val="black"/>
                </a:solidFill>
                <a:effectLst/>
                <a:uLnTx/>
                <a:uFillTx/>
                <a:latin typeface="Arial"/>
                <a:ea typeface="Calibri"/>
                <a:cs typeface="Times New Roman"/>
                <a:sym typeface="Arial"/>
              </a:rPr>
              <a:t>Costs</a:t>
            </a:r>
            <a:endParaRPr kumimoji="0" lang="fr-FR" sz="900" b="0" i="0" u="none" strike="noStrike" kern="1200" cap="none" spc="0" normalizeH="0" baseline="0" noProof="0" dirty="0">
              <a:ln>
                <a:noFill/>
              </a:ln>
              <a:solidFill>
                <a:prstClr val="black"/>
              </a:solidFill>
              <a:effectLst/>
              <a:uLnTx/>
              <a:uFillTx/>
              <a:latin typeface="Arial"/>
              <a:ea typeface="Calibri"/>
              <a:cs typeface="Times New Roman"/>
              <a:sym typeface="Arial"/>
            </a:endParaRPr>
          </a:p>
        </p:txBody>
      </p:sp>
      <p:sp>
        <p:nvSpPr>
          <p:cNvPr id="37" name="ZoneTexte 36">
            <a:extLst>
              <a:ext uri="{FF2B5EF4-FFF2-40B4-BE49-F238E27FC236}">
                <a16:creationId xmlns:a16="http://schemas.microsoft.com/office/drawing/2014/main" id="{F6291D15-B49B-496F-87E1-D71AE9E00C39}"/>
              </a:ext>
            </a:extLst>
          </p:cNvPr>
          <p:cNvSpPr txBox="1"/>
          <p:nvPr/>
        </p:nvSpPr>
        <p:spPr>
          <a:xfrm>
            <a:off x="4671634" y="3398218"/>
            <a:ext cx="2172390" cy="1359603"/>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marL="0" marR="0" lvl="0" indent="0" algn="l" defTabSz="342900" rtl="0" eaLnBrk="1" fontAlgn="auto" latinLnBrk="0" hangingPunct="1">
              <a:lnSpc>
                <a:spcPct val="115000"/>
              </a:lnSpc>
              <a:spcBef>
                <a:spcPts val="338"/>
              </a:spcBef>
              <a:spcAft>
                <a:spcPts val="0"/>
              </a:spcAft>
              <a:buClrTx/>
              <a:buSzTx/>
              <a:buFont typeface="Arial"/>
              <a:buNone/>
              <a:tabLst/>
              <a:defRPr/>
            </a:pPr>
            <a:r>
              <a:rPr kumimoji="0" lang="en-US" sz="900" b="1" i="0" u="none" strike="noStrike" kern="1200" cap="none" spc="0" normalizeH="0" baseline="0" noProof="0" dirty="0">
                <a:ln>
                  <a:noFill/>
                </a:ln>
                <a:solidFill>
                  <a:srgbClr val="0070C0"/>
                </a:solidFill>
                <a:effectLst/>
                <a:uLnTx/>
                <a:uFillTx/>
                <a:latin typeface="Arial"/>
                <a:ea typeface="Calibri"/>
                <a:cs typeface="Times New Roman"/>
                <a:sym typeface="Arial"/>
              </a:rPr>
              <a:t>Class IV. Data structural descriptors</a:t>
            </a: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fr-FR" sz="900" b="0" i="0" u="none" strike="noStrike" kern="1200" cap="none" spc="0" normalizeH="0" baseline="0" noProof="0" dirty="0">
                <a:ln>
                  <a:noFill/>
                </a:ln>
                <a:solidFill>
                  <a:srgbClr val="E46C0A"/>
                </a:solidFill>
                <a:effectLst/>
                <a:uLnTx/>
                <a:uFillTx/>
                <a:latin typeface="Arial"/>
                <a:ea typeface="Calibri"/>
                <a:cs typeface="Times New Roman"/>
                <a:sym typeface="Arial"/>
              </a:rPr>
              <a:t>A. Data Set Files</a:t>
            </a:r>
          </a:p>
          <a:p>
            <a:pPr marL="192881" marR="0" lvl="0" indent="-192881" algn="l" defTabSz="342900" rtl="0" eaLnBrk="1" fontAlgn="auto" latinLnBrk="0" hangingPunct="1">
              <a:lnSpc>
                <a:spcPct val="100000"/>
              </a:lnSpc>
              <a:spcBef>
                <a:spcPts val="0"/>
              </a:spcBef>
              <a:spcAft>
                <a:spcPts val="0"/>
              </a:spcAft>
              <a:buClrTx/>
              <a:buSzPts val="1000"/>
              <a:buFont typeface="Symbol"/>
              <a:buChar char=""/>
              <a:tabLst>
                <a:tab pos="257175" algn="l"/>
              </a:tabLst>
              <a:defRPr/>
            </a:pPr>
            <a:r>
              <a:rPr kumimoji="0" lang="en-US" sz="900" b="0" i="0" u="none" strike="noStrike" kern="1200" cap="none" spc="0" normalizeH="0" baseline="0" noProof="0" dirty="0">
                <a:ln>
                  <a:noFill/>
                </a:ln>
                <a:solidFill>
                  <a:prstClr val="black"/>
                </a:solidFill>
                <a:effectLst/>
                <a:uLnTx/>
                <a:uFillTx/>
                <a:latin typeface="Arial"/>
                <a:ea typeface="Calibri"/>
                <a:cs typeface="Times New Roman"/>
                <a:sym typeface="Arial"/>
              </a:rPr>
              <a:t>Data set Identity</a:t>
            </a:r>
            <a:endParaRPr kumimoji="0" lang="fr-FR" sz="900" b="0" i="0" u="none" strike="noStrike" kern="1200" cap="none" spc="0" normalizeH="0" baseline="0" noProof="0" dirty="0">
              <a:ln>
                <a:noFill/>
              </a:ln>
              <a:solidFill>
                <a:prstClr val="black"/>
              </a:solidFill>
              <a:effectLst/>
              <a:uLnTx/>
              <a:uFillTx/>
              <a:latin typeface="Arial"/>
              <a:ea typeface="Calibri"/>
              <a:cs typeface="Times New Roman"/>
              <a:sym typeface="Arial"/>
            </a:endParaRPr>
          </a:p>
          <a:p>
            <a:pPr marL="192881" marR="0" lvl="0" indent="-192881" algn="l" defTabSz="342900" rtl="0" eaLnBrk="1" fontAlgn="auto" latinLnBrk="0" hangingPunct="1">
              <a:lnSpc>
                <a:spcPct val="100000"/>
              </a:lnSpc>
              <a:spcBef>
                <a:spcPts val="0"/>
              </a:spcBef>
              <a:spcAft>
                <a:spcPts val="0"/>
              </a:spcAft>
              <a:buClrTx/>
              <a:buSzPts val="1000"/>
              <a:buFont typeface="Symbol"/>
              <a:buChar char=""/>
              <a:tabLst>
                <a:tab pos="257175" algn="l"/>
              </a:tabLst>
              <a:defRPr/>
            </a:pPr>
            <a:r>
              <a:rPr kumimoji="0" lang="en-US" sz="900" b="0" i="0" u="none" strike="noStrike" kern="1200" cap="none" spc="0" normalizeH="0" baseline="0" noProof="0" dirty="0">
                <a:ln>
                  <a:noFill/>
                </a:ln>
                <a:solidFill>
                  <a:prstClr val="black"/>
                </a:solidFill>
                <a:effectLst/>
                <a:uLnTx/>
                <a:uFillTx/>
                <a:latin typeface="Arial"/>
                <a:ea typeface="Calibri"/>
                <a:cs typeface="Times New Roman"/>
                <a:sym typeface="Arial"/>
              </a:rPr>
              <a:t>Size</a:t>
            </a:r>
            <a:endParaRPr kumimoji="0" lang="fr-FR" sz="900" b="0" i="0" u="none" strike="noStrike" kern="1200" cap="none" spc="0" normalizeH="0" baseline="0" noProof="0" dirty="0">
              <a:ln>
                <a:noFill/>
              </a:ln>
              <a:solidFill>
                <a:prstClr val="black"/>
              </a:solidFill>
              <a:effectLst/>
              <a:uLnTx/>
              <a:uFillTx/>
              <a:latin typeface="Arial"/>
              <a:ea typeface="Calibri"/>
              <a:cs typeface="Times New Roman"/>
              <a:sym typeface="Arial"/>
            </a:endParaRPr>
          </a:p>
          <a:p>
            <a:pPr marL="192881" marR="0" lvl="0" indent="-192881" algn="l" defTabSz="342900" rtl="0" eaLnBrk="1" fontAlgn="auto" latinLnBrk="0" hangingPunct="1">
              <a:lnSpc>
                <a:spcPct val="100000"/>
              </a:lnSpc>
              <a:spcBef>
                <a:spcPts val="0"/>
              </a:spcBef>
              <a:spcAft>
                <a:spcPts val="0"/>
              </a:spcAft>
              <a:buClrTx/>
              <a:buSzPts val="1000"/>
              <a:buFont typeface="Symbol"/>
              <a:buChar char=""/>
              <a:tabLst>
                <a:tab pos="257175" algn="l"/>
              </a:tabLst>
              <a:defRPr/>
            </a:pPr>
            <a:r>
              <a:rPr kumimoji="0" lang="en-US" sz="900" b="0" i="0" u="none" strike="noStrike" kern="1200" cap="none" spc="0" normalizeH="0" baseline="0" noProof="0" dirty="0">
                <a:ln>
                  <a:noFill/>
                </a:ln>
                <a:solidFill>
                  <a:prstClr val="black"/>
                </a:solidFill>
                <a:effectLst/>
                <a:uLnTx/>
                <a:uFillTx/>
                <a:latin typeface="Arial"/>
                <a:ea typeface="Calibri"/>
                <a:cs typeface="Times New Roman"/>
                <a:sym typeface="Arial"/>
              </a:rPr>
              <a:t>Format</a:t>
            </a:r>
          </a:p>
          <a:p>
            <a:pPr marL="0" marR="0" lvl="0" indent="0" algn="l" defTabSz="342900" rtl="0" eaLnBrk="1" fontAlgn="auto" latinLnBrk="0" hangingPunct="1">
              <a:lnSpc>
                <a:spcPct val="100000"/>
              </a:lnSpc>
              <a:spcBef>
                <a:spcPts val="0"/>
              </a:spcBef>
              <a:spcAft>
                <a:spcPts val="0"/>
              </a:spcAft>
              <a:buClrTx/>
              <a:buSzPts val="1000"/>
              <a:buFont typeface="Arial"/>
              <a:buNone/>
              <a:tabLst>
                <a:tab pos="257175" algn="l"/>
              </a:tabLst>
              <a:defRPr/>
            </a:pPr>
            <a:r>
              <a:rPr kumimoji="0" lang="fr-FR" sz="900" b="0" i="0" u="none" strike="noStrike" kern="1200" cap="none" spc="0" normalizeH="0" baseline="0" noProof="0" dirty="0">
                <a:ln>
                  <a:noFill/>
                </a:ln>
                <a:solidFill>
                  <a:srgbClr val="E46C0A"/>
                </a:solidFill>
                <a:effectLst/>
                <a:uLnTx/>
                <a:uFillTx/>
                <a:latin typeface="Arial"/>
                <a:ea typeface="Calibri"/>
                <a:cs typeface="Times New Roman"/>
                <a:sym typeface="Arial"/>
              </a:rPr>
              <a:t>B. Variable information</a:t>
            </a:r>
          </a:p>
          <a:p>
            <a:pPr marL="192881" marR="0" lvl="0" indent="-192881" algn="l" defTabSz="342900" rtl="0" eaLnBrk="1" fontAlgn="auto" latinLnBrk="0" hangingPunct="1">
              <a:lnSpc>
                <a:spcPct val="100000"/>
              </a:lnSpc>
              <a:spcBef>
                <a:spcPts val="0"/>
              </a:spcBef>
              <a:spcAft>
                <a:spcPts val="0"/>
              </a:spcAft>
              <a:buClrTx/>
              <a:buSzPts val="1000"/>
              <a:buFont typeface="Symbol"/>
              <a:buChar char=""/>
              <a:tabLst>
                <a:tab pos="257175" algn="l"/>
              </a:tabLst>
              <a:defRPr/>
            </a:pPr>
            <a:r>
              <a:rPr kumimoji="0" lang="en-US" sz="900" b="0" i="0" u="none" strike="noStrike" kern="1200" cap="none" spc="0" normalizeH="0" baseline="0" noProof="0" dirty="0">
                <a:ln>
                  <a:noFill/>
                </a:ln>
                <a:solidFill>
                  <a:prstClr val="black"/>
                </a:solidFill>
                <a:effectLst/>
                <a:uLnTx/>
                <a:uFillTx/>
                <a:latin typeface="Arial"/>
                <a:ea typeface="Calibri"/>
                <a:cs typeface="Times New Roman"/>
                <a:sym typeface="Arial"/>
              </a:rPr>
              <a:t>Variable definition</a:t>
            </a:r>
          </a:p>
          <a:p>
            <a:pPr marL="192881" marR="0" lvl="0" indent="-192881" algn="l" defTabSz="342900" rtl="0" eaLnBrk="1" fontAlgn="auto" latinLnBrk="0" hangingPunct="1">
              <a:lnSpc>
                <a:spcPct val="100000"/>
              </a:lnSpc>
              <a:spcBef>
                <a:spcPts val="0"/>
              </a:spcBef>
              <a:spcAft>
                <a:spcPts val="0"/>
              </a:spcAft>
              <a:buClrTx/>
              <a:buSzPts val="1000"/>
              <a:buFont typeface="Symbol"/>
              <a:buChar char=""/>
              <a:tabLst>
                <a:tab pos="257175" algn="l"/>
              </a:tabLst>
              <a:defRPr/>
            </a:pPr>
            <a:r>
              <a:rPr kumimoji="0" lang="en-US" sz="900" b="0" i="0" u="none" strike="noStrike" kern="1200" cap="none" spc="0" normalizeH="0" baseline="0" noProof="0" dirty="0">
                <a:ln>
                  <a:noFill/>
                </a:ln>
                <a:solidFill>
                  <a:prstClr val="black"/>
                </a:solidFill>
                <a:effectLst/>
                <a:uLnTx/>
                <a:uFillTx/>
                <a:latin typeface="Arial"/>
                <a:ea typeface="Calibri"/>
                <a:cs typeface="Times New Roman"/>
                <a:sym typeface="Arial"/>
              </a:rPr>
              <a:t>Units of measurement</a:t>
            </a:r>
          </a:p>
          <a:p>
            <a:pPr marL="192881" marR="0" lvl="0" indent="-192881" algn="l" defTabSz="342900" rtl="0" eaLnBrk="1" fontAlgn="auto" latinLnBrk="0" hangingPunct="1">
              <a:lnSpc>
                <a:spcPct val="100000"/>
              </a:lnSpc>
              <a:spcBef>
                <a:spcPts val="0"/>
              </a:spcBef>
              <a:spcAft>
                <a:spcPts val="0"/>
              </a:spcAft>
              <a:buClrTx/>
              <a:buSzPts val="1000"/>
              <a:buFont typeface="Symbol"/>
              <a:buChar char=""/>
              <a:tabLst>
                <a:tab pos="257175" algn="l"/>
              </a:tabLst>
              <a:defRPr/>
            </a:pPr>
            <a:r>
              <a:rPr kumimoji="0" lang="en-US" sz="900" b="0" i="0" u="none" strike="noStrike" kern="1200" cap="none" spc="0" normalizeH="0" baseline="0" noProof="0" dirty="0">
                <a:ln>
                  <a:noFill/>
                </a:ln>
                <a:solidFill>
                  <a:prstClr val="black"/>
                </a:solidFill>
                <a:effectLst/>
                <a:uLnTx/>
                <a:uFillTx/>
                <a:latin typeface="Arial"/>
                <a:ea typeface="Calibri"/>
                <a:cs typeface="Times New Roman"/>
                <a:sym typeface="Arial"/>
              </a:rPr>
              <a:t>Data type</a:t>
            </a:r>
            <a:endParaRPr kumimoji="0" lang="fr-FR" sz="900" b="0" i="0" u="none" strike="noStrike" kern="1200" cap="none" spc="0" normalizeH="0" baseline="0" noProof="0" dirty="0">
              <a:ln>
                <a:noFill/>
              </a:ln>
              <a:solidFill>
                <a:srgbClr val="E46C0A"/>
              </a:solidFill>
              <a:effectLst/>
              <a:uLnTx/>
              <a:uFillTx/>
              <a:latin typeface="Arial"/>
              <a:ea typeface="Calibri"/>
              <a:cs typeface="Times New Roman"/>
              <a:sym typeface="Arial"/>
            </a:endParaRPr>
          </a:p>
        </p:txBody>
      </p:sp>
      <p:pic>
        <p:nvPicPr>
          <p:cNvPr id="10" name="Image 9">
            <a:extLst>
              <a:ext uri="{FF2B5EF4-FFF2-40B4-BE49-F238E27FC236}">
                <a16:creationId xmlns:a16="http://schemas.microsoft.com/office/drawing/2014/main" id="{90E42D98-200D-4019-B98D-C3E9E79548BB}"/>
              </a:ext>
            </a:extLst>
          </p:cNvPr>
          <p:cNvPicPr>
            <a:picLocks noChangeAspect="1"/>
          </p:cNvPicPr>
          <p:nvPr/>
        </p:nvPicPr>
        <p:blipFill>
          <a:blip r:embed="rId8"/>
          <a:stretch>
            <a:fillRect/>
          </a:stretch>
        </p:blipFill>
        <p:spPr>
          <a:xfrm>
            <a:off x="6129398" y="4833871"/>
            <a:ext cx="688321" cy="242477"/>
          </a:xfrm>
          <a:prstGeom prst="rect">
            <a:avLst/>
          </a:prstGeom>
        </p:spPr>
      </p:pic>
      <p:sp>
        <p:nvSpPr>
          <p:cNvPr id="12" name="Google Shape;105;p8">
            <a:extLst>
              <a:ext uri="{FF2B5EF4-FFF2-40B4-BE49-F238E27FC236}">
                <a16:creationId xmlns:a16="http://schemas.microsoft.com/office/drawing/2014/main" id="{B8DEAC64-938B-4E2C-A115-A55543822EA6}"/>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Modèle </a:t>
            </a:r>
            <a:r>
              <a:rPr kumimoji="0" lang="fr-FR" sz="2200" b="1" i="0" u="none" strike="noStrike" kern="0" cap="none" spc="0" normalizeH="0" baseline="0" noProof="0" dirty="0">
                <a:ln>
                  <a:noFill/>
                </a:ln>
                <a:solidFill>
                  <a:prstClr val="black"/>
                </a:solidFill>
                <a:effectLst/>
                <a:uLnTx/>
                <a:uFillTx/>
                <a:latin typeface="Oswald"/>
                <a:sym typeface="Oswald"/>
              </a:rPr>
              <a:t>structuré par métadonnées disciplinaires</a:t>
            </a:r>
            <a:endParaRPr kumimoji="0" lang="fr-FR" sz="2200" b="1" i="1" u="none" strike="noStrike" kern="0" cap="none" spc="0" normalizeH="0" baseline="0" noProof="0" dirty="0">
              <a:ln>
                <a:noFill/>
              </a:ln>
              <a:solidFill>
                <a:prstClr val="black"/>
              </a:solidFill>
              <a:effectLst/>
              <a:uLnTx/>
              <a:uFillTx/>
              <a:latin typeface="Oswald"/>
              <a:sym typeface="Oswald"/>
            </a:endParaRPr>
          </a:p>
        </p:txBody>
      </p:sp>
    </p:spTree>
    <p:extLst>
      <p:ext uri="{BB962C8B-B14F-4D97-AF65-F5344CB8AC3E}">
        <p14:creationId xmlns:p14="http://schemas.microsoft.com/office/powerpoint/2010/main" val="279337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500"/>
                                        <p:tgtEl>
                                          <p:spTgt spid="3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left)">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2" name="Image 1">
            <a:extLst>
              <a:ext uri="{FF2B5EF4-FFF2-40B4-BE49-F238E27FC236}">
                <a16:creationId xmlns:a16="http://schemas.microsoft.com/office/drawing/2014/main" id="{CB67FD1C-AA98-422E-8508-8EE1E3EEF2B5}"/>
              </a:ext>
            </a:extLst>
          </p:cNvPr>
          <p:cNvPicPr>
            <a:picLocks noChangeAspect="1"/>
          </p:cNvPicPr>
          <p:nvPr/>
        </p:nvPicPr>
        <p:blipFill>
          <a:blip r:embed="rId3"/>
          <a:stretch>
            <a:fillRect/>
          </a:stretch>
        </p:blipFill>
        <p:spPr>
          <a:xfrm>
            <a:off x="12046" y="1344757"/>
            <a:ext cx="3804425" cy="2776202"/>
          </a:xfrm>
          <a:prstGeom prst="rect">
            <a:avLst/>
          </a:prstGeom>
        </p:spPr>
      </p:pic>
      <p:grpSp>
        <p:nvGrpSpPr>
          <p:cNvPr id="11" name="Groupe 10">
            <a:extLst>
              <a:ext uri="{FF2B5EF4-FFF2-40B4-BE49-F238E27FC236}">
                <a16:creationId xmlns:a16="http://schemas.microsoft.com/office/drawing/2014/main" id="{887955A5-BAF9-4A2B-BC0E-CDCCC26BE59B}"/>
              </a:ext>
            </a:extLst>
          </p:cNvPr>
          <p:cNvGrpSpPr/>
          <p:nvPr/>
        </p:nvGrpSpPr>
        <p:grpSpPr>
          <a:xfrm>
            <a:off x="-40644" y="747499"/>
            <a:ext cx="3341947" cy="3625508"/>
            <a:chOff x="375733" y="1344191"/>
            <a:chExt cx="4906060" cy="5419149"/>
          </a:xfrm>
        </p:grpSpPr>
        <p:pic>
          <p:nvPicPr>
            <p:cNvPr id="12" name="Image 11">
              <a:extLst>
                <a:ext uri="{FF2B5EF4-FFF2-40B4-BE49-F238E27FC236}">
                  <a16:creationId xmlns:a16="http://schemas.microsoft.com/office/drawing/2014/main" id="{79CDE673-32D1-4C25-BD0A-6B81D79034DD}"/>
                </a:ext>
              </a:extLst>
            </p:cNvPr>
            <p:cNvPicPr>
              <a:picLocks noChangeAspect="1"/>
            </p:cNvPicPr>
            <p:nvPr/>
          </p:nvPicPr>
          <p:blipFill>
            <a:blip r:embed="rId4"/>
            <a:stretch>
              <a:fillRect/>
            </a:stretch>
          </p:blipFill>
          <p:spPr>
            <a:xfrm>
              <a:off x="375733" y="1943016"/>
              <a:ext cx="4906060" cy="4820324"/>
            </a:xfrm>
            <a:prstGeom prst="rect">
              <a:avLst/>
            </a:prstGeom>
          </p:spPr>
        </p:pic>
        <p:sp>
          <p:nvSpPr>
            <p:cNvPr id="13" name="ZoneTexte 12">
              <a:extLst>
                <a:ext uri="{FF2B5EF4-FFF2-40B4-BE49-F238E27FC236}">
                  <a16:creationId xmlns:a16="http://schemas.microsoft.com/office/drawing/2014/main" id="{D4244A0D-BE53-40E7-8B66-DF42FAE8DA0C}"/>
                </a:ext>
              </a:extLst>
            </p:cNvPr>
            <p:cNvSpPr txBox="1"/>
            <p:nvPr/>
          </p:nvSpPr>
          <p:spPr>
            <a:xfrm>
              <a:off x="479787" y="1344191"/>
              <a:ext cx="3402379" cy="592854"/>
            </a:xfrm>
            <a:prstGeom prst="rect">
              <a:avLst/>
            </a:prstGeom>
            <a:gradFill rotWithShape="1">
              <a:gsLst>
                <a:gs pos="0">
                  <a:srgbClr val="00B0F0">
                    <a:tint val="50000"/>
                    <a:satMod val="300000"/>
                  </a:srgbClr>
                </a:gs>
                <a:gs pos="35000">
                  <a:srgbClr val="00B0F0">
                    <a:tint val="37000"/>
                    <a:satMod val="300000"/>
                  </a:srgbClr>
                </a:gs>
                <a:gs pos="100000">
                  <a:srgbClr val="00B0F0">
                    <a:tint val="15000"/>
                    <a:satMod val="350000"/>
                  </a:srgbClr>
                </a:gs>
              </a:gsLst>
              <a:lin ang="16200000" scaled="1"/>
            </a:gradFill>
            <a:ln w="9525" cap="flat" cmpd="sng" algn="ctr">
              <a:solidFill>
                <a:srgbClr val="00B0F0">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l" defTabSz="342900" rtl="0" eaLnBrk="1" fontAlgn="auto" latinLnBrk="0" hangingPunct="1">
                <a:lnSpc>
                  <a:spcPct val="115000"/>
                </a:lnSpc>
                <a:spcBef>
                  <a:spcPts val="338"/>
                </a:spcBef>
                <a:spcAft>
                  <a:spcPts val="0"/>
                </a:spcAft>
                <a:buClrTx/>
                <a:buSzTx/>
                <a:buFont typeface="Arial"/>
                <a:buNone/>
                <a:tabLst/>
                <a:defRPr/>
              </a:pPr>
              <a:r>
                <a:rPr kumimoji="0" lang="en-US" sz="900" b="1" i="0" u="none" strike="noStrike" kern="1200" cap="none" spc="0" normalizeH="0" baseline="0" noProof="0" dirty="0">
                  <a:ln>
                    <a:noFill/>
                  </a:ln>
                  <a:solidFill>
                    <a:srgbClr val="0070C0"/>
                  </a:solidFill>
                  <a:effectLst/>
                  <a:uLnTx/>
                  <a:uFillTx/>
                  <a:latin typeface="Arial"/>
                  <a:ea typeface="Calibri"/>
                  <a:cs typeface="Times New Roman"/>
                  <a:sym typeface="Arial"/>
                </a:rPr>
                <a:t>Class II. Research origin descriptors</a:t>
              </a:r>
              <a:endParaRPr kumimoji="0" lang="fr-FR" sz="900" b="0" i="0" u="none" strike="noStrike" kern="1200" cap="none" spc="0" normalizeH="0" baseline="0" noProof="0" dirty="0">
                <a:ln>
                  <a:noFill/>
                </a:ln>
                <a:solidFill>
                  <a:prstClr val="black"/>
                </a:solidFill>
                <a:effectLst/>
                <a:uLnTx/>
                <a:uFillTx/>
                <a:latin typeface="Arial"/>
                <a:ea typeface="Calibri"/>
                <a:cs typeface="Times New Roman"/>
                <a:sym typeface="Arial"/>
              </a:endParaRP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900" b="0" i="0" u="none" strike="noStrike" kern="1200" cap="none" spc="0" normalizeH="0" baseline="0" noProof="0" dirty="0">
                  <a:ln>
                    <a:noFill/>
                  </a:ln>
                  <a:solidFill>
                    <a:srgbClr val="E46C0A"/>
                  </a:solidFill>
                  <a:effectLst/>
                  <a:uLnTx/>
                  <a:uFillTx/>
                  <a:latin typeface="Arial"/>
                  <a:ea typeface="Calibri"/>
                  <a:cs typeface="Times New Roman"/>
                  <a:sym typeface="Arial"/>
                </a:rPr>
                <a:t>Site Description</a:t>
              </a:r>
              <a:endParaRPr kumimoji="0" lang="fr-FR" sz="900" b="0" i="0" u="none" strike="noStrike" kern="1200" cap="none" spc="0" normalizeH="0" baseline="0" noProof="0" dirty="0">
                <a:ln>
                  <a:noFill/>
                </a:ln>
                <a:solidFill>
                  <a:prstClr val="black"/>
                </a:solidFill>
                <a:effectLst/>
                <a:uLnTx/>
                <a:uFillTx/>
                <a:latin typeface="Arial"/>
                <a:ea typeface="Calibri"/>
                <a:cs typeface="Times New Roman"/>
                <a:sym typeface="Arial"/>
              </a:endParaRPr>
            </a:p>
          </p:txBody>
        </p:sp>
      </p:grpSp>
      <p:grpSp>
        <p:nvGrpSpPr>
          <p:cNvPr id="14" name="Groupe 13">
            <a:extLst>
              <a:ext uri="{FF2B5EF4-FFF2-40B4-BE49-F238E27FC236}">
                <a16:creationId xmlns:a16="http://schemas.microsoft.com/office/drawing/2014/main" id="{E9CBF07E-75E3-4314-85B6-88BFFE49745D}"/>
              </a:ext>
            </a:extLst>
          </p:cNvPr>
          <p:cNvGrpSpPr/>
          <p:nvPr/>
        </p:nvGrpSpPr>
        <p:grpSpPr>
          <a:xfrm>
            <a:off x="2012088" y="1297346"/>
            <a:ext cx="3221332" cy="3423343"/>
            <a:chOff x="2265554" y="1849464"/>
            <a:chExt cx="5620534" cy="5619383"/>
          </a:xfrm>
        </p:grpSpPr>
        <p:pic>
          <p:nvPicPr>
            <p:cNvPr id="15" name="Image 14">
              <a:extLst>
                <a:ext uri="{FF2B5EF4-FFF2-40B4-BE49-F238E27FC236}">
                  <a16:creationId xmlns:a16="http://schemas.microsoft.com/office/drawing/2014/main" id="{64F35C8C-F231-450B-90ED-52008107589D}"/>
                </a:ext>
              </a:extLst>
            </p:cNvPr>
            <p:cNvPicPr>
              <a:picLocks noChangeAspect="1"/>
            </p:cNvPicPr>
            <p:nvPr/>
          </p:nvPicPr>
          <p:blipFill>
            <a:blip r:embed="rId5"/>
            <a:stretch>
              <a:fillRect/>
            </a:stretch>
          </p:blipFill>
          <p:spPr>
            <a:xfrm>
              <a:off x="2265554" y="2524682"/>
              <a:ext cx="5620534" cy="4944165"/>
            </a:xfrm>
            <a:prstGeom prst="rect">
              <a:avLst/>
            </a:prstGeom>
          </p:spPr>
        </p:pic>
        <p:sp>
          <p:nvSpPr>
            <p:cNvPr id="16" name="ZoneTexte 15">
              <a:extLst>
                <a:ext uri="{FF2B5EF4-FFF2-40B4-BE49-F238E27FC236}">
                  <a16:creationId xmlns:a16="http://schemas.microsoft.com/office/drawing/2014/main" id="{D6DAA97B-DF0F-4351-BB6C-FE2A53A3DE9E}"/>
                </a:ext>
              </a:extLst>
            </p:cNvPr>
            <p:cNvSpPr txBox="1"/>
            <p:nvPr/>
          </p:nvSpPr>
          <p:spPr>
            <a:xfrm>
              <a:off x="2366267" y="1849464"/>
              <a:ext cx="3893285" cy="640357"/>
            </a:xfrm>
            <a:prstGeom prst="rect">
              <a:avLst/>
            </a:prstGeom>
            <a:gradFill rotWithShape="1">
              <a:gsLst>
                <a:gs pos="0">
                  <a:srgbClr val="00B0F0">
                    <a:tint val="50000"/>
                    <a:satMod val="300000"/>
                  </a:srgbClr>
                </a:gs>
                <a:gs pos="35000">
                  <a:srgbClr val="00B0F0">
                    <a:tint val="37000"/>
                    <a:satMod val="300000"/>
                  </a:srgbClr>
                </a:gs>
                <a:gs pos="100000">
                  <a:srgbClr val="00B0F0">
                    <a:tint val="15000"/>
                    <a:satMod val="350000"/>
                  </a:srgbClr>
                </a:gs>
              </a:gsLst>
              <a:lin ang="16200000" scaled="1"/>
            </a:gradFill>
            <a:ln w="9525" cap="flat" cmpd="sng" algn="ctr">
              <a:solidFill>
                <a:srgbClr val="00B0F0">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l" defTabSz="342900" rtl="0" eaLnBrk="1" fontAlgn="auto" latinLnBrk="0" hangingPunct="1">
                <a:lnSpc>
                  <a:spcPct val="115000"/>
                </a:lnSpc>
                <a:spcBef>
                  <a:spcPts val="338"/>
                </a:spcBef>
                <a:spcAft>
                  <a:spcPts val="0"/>
                </a:spcAft>
                <a:buClrTx/>
                <a:buSzTx/>
                <a:buFont typeface="Arial"/>
                <a:buNone/>
                <a:tabLst/>
                <a:defRPr/>
              </a:pPr>
              <a:r>
                <a:rPr kumimoji="0" lang="en-US" sz="900" b="1" i="0" u="none" strike="noStrike" kern="1200" cap="none" spc="0" normalizeH="0" baseline="0" noProof="0" dirty="0">
                  <a:ln>
                    <a:noFill/>
                  </a:ln>
                  <a:solidFill>
                    <a:srgbClr val="0070C0"/>
                  </a:solidFill>
                  <a:effectLst/>
                  <a:uLnTx/>
                  <a:uFillTx/>
                  <a:latin typeface="Arial"/>
                  <a:ea typeface="Calibri"/>
                  <a:cs typeface="Times New Roman"/>
                  <a:sym typeface="Arial"/>
                </a:rPr>
                <a:t>Class II. Research origin descriptors</a:t>
              </a:r>
              <a:endParaRPr kumimoji="0" lang="fr-FR" sz="900" b="0" i="0" u="none" strike="noStrike" kern="1200" cap="none" spc="0" normalizeH="0" baseline="0" noProof="0" dirty="0">
                <a:ln>
                  <a:noFill/>
                </a:ln>
                <a:solidFill>
                  <a:prstClr val="black"/>
                </a:solidFill>
                <a:effectLst/>
                <a:uLnTx/>
                <a:uFillTx/>
                <a:latin typeface="Arial"/>
                <a:ea typeface="Calibri"/>
                <a:cs typeface="Times New Roman"/>
                <a:sym typeface="Arial"/>
              </a:endParaRP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fr-FR" sz="900" b="0" i="0" u="none" strike="noStrike" kern="1200" cap="none" spc="0" normalizeH="0" baseline="0" noProof="0" dirty="0">
                  <a:ln>
                    <a:noFill/>
                  </a:ln>
                  <a:solidFill>
                    <a:srgbClr val="E46C0A"/>
                  </a:solidFill>
                  <a:effectLst/>
                  <a:uLnTx/>
                  <a:uFillTx/>
                  <a:latin typeface="Arial"/>
                  <a:ea typeface="Calibri"/>
                  <a:cs typeface="Times New Roman"/>
                  <a:sym typeface="Arial"/>
                </a:rPr>
                <a:t>Sampling design</a:t>
              </a:r>
              <a:endParaRPr kumimoji="0" lang="fr-FR" sz="900" b="0" i="0" u="none" strike="noStrike" kern="1200" cap="none" spc="0" normalizeH="0" baseline="0" noProof="0" dirty="0">
                <a:ln>
                  <a:noFill/>
                </a:ln>
                <a:solidFill>
                  <a:prstClr val="black"/>
                </a:solidFill>
                <a:effectLst/>
                <a:uLnTx/>
                <a:uFillTx/>
                <a:latin typeface="Arial"/>
                <a:ea typeface="Calibri"/>
                <a:cs typeface="Times New Roman"/>
                <a:sym typeface="Arial"/>
              </a:endParaRPr>
            </a:p>
          </p:txBody>
        </p:sp>
      </p:grpSp>
      <p:grpSp>
        <p:nvGrpSpPr>
          <p:cNvPr id="17" name="Groupe 16">
            <a:extLst>
              <a:ext uri="{FF2B5EF4-FFF2-40B4-BE49-F238E27FC236}">
                <a16:creationId xmlns:a16="http://schemas.microsoft.com/office/drawing/2014/main" id="{A1E41EA3-C80F-49E5-A000-F069D0DA642F}"/>
              </a:ext>
            </a:extLst>
          </p:cNvPr>
          <p:cNvGrpSpPr/>
          <p:nvPr/>
        </p:nvGrpSpPr>
        <p:grpSpPr>
          <a:xfrm>
            <a:off x="4078958" y="1341572"/>
            <a:ext cx="2766996" cy="3847328"/>
            <a:chOff x="4893838" y="1367676"/>
            <a:chExt cx="4667901" cy="6194265"/>
          </a:xfrm>
        </p:grpSpPr>
        <p:pic>
          <p:nvPicPr>
            <p:cNvPr id="19" name="Image 18">
              <a:extLst>
                <a:ext uri="{FF2B5EF4-FFF2-40B4-BE49-F238E27FC236}">
                  <a16:creationId xmlns:a16="http://schemas.microsoft.com/office/drawing/2014/main" id="{62862312-C982-4BEC-A416-FFC1398FAF1B}"/>
                </a:ext>
              </a:extLst>
            </p:cNvPr>
            <p:cNvPicPr>
              <a:picLocks noChangeAspect="1"/>
            </p:cNvPicPr>
            <p:nvPr/>
          </p:nvPicPr>
          <p:blipFill>
            <a:blip r:embed="rId6"/>
            <a:stretch>
              <a:fillRect/>
            </a:stretch>
          </p:blipFill>
          <p:spPr>
            <a:xfrm>
              <a:off x="4893838" y="1855670"/>
              <a:ext cx="4667901" cy="5706271"/>
            </a:xfrm>
            <a:prstGeom prst="rect">
              <a:avLst/>
            </a:prstGeom>
          </p:spPr>
        </p:pic>
        <p:sp>
          <p:nvSpPr>
            <p:cNvPr id="20" name="ZoneTexte 19">
              <a:extLst>
                <a:ext uri="{FF2B5EF4-FFF2-40B4-BE49-F238E27FC236}">
                  <a16:creationId xmlns:a16="http://schemas.microsoft.com/office/drawing/2014/main" id="{1284BD63-1079-41C9-BD18-753BAAE0B71D}"/>
                </a:ext>
              </a:extLst>
            </p:cNvPr>
            <p:cNvSpPr txBox="1"/>
            <p:nvPr/>
          </p:nvSpPr>
          <p:spPr>
            <a:xfrm>
              <a:off x="4893838" y="1367676"/>
              <a:ext cx="3584967" cy="884513"/>
            </a:xfrm>
            <a:prstGeom prst="rect">
              <a:avLst/>
            </a:prstGeom>
            <a:gradFill rotWithShape="1">
              <a:gsLst>
                <a:gs pos="0">
                  <a:srgbClr val="7030A0">
                    <a:tint val="50000"/>
                    <a:satMod val="300000"/>
                  </a:srgbClr>
                </a:gs>
                <a:gs pos="35000">
                  <a:srgbClr val="7030A0">
                    <a:tint val="37000"/>
                    <a:satMod val="300000"/>
                  </a:srgbClr>
                </a:gs>
                <a:gs pos="100000">
                  <a:srgbClr val="7030A0">
                    <a:tint val="15000"/>
                    <a:satMod val="350000"/>
                  </a:srgbClr>
                </a:gs>
              </a:gsLst>
              <a:lin ang="16200000" scaled="1"/>
            </a:gradFill>
            <a:ln w="9525" cap="flat" cmpd="sng" algn="ctr">
              <a:solidFill>
                <a:srgbClr val="7030A0">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l" defTabSz="342900" rtl="0" eaLnBrk="1" fontAlgn="auto" latinLnBrk="0" hangingPunct="1">
                <a:lnSpc>
                  <a:spcPct val="115000"/>
                </a:lnSpc>
                <a:spcBef>
                  <a:spcPts val="338"/>
                </a:spcBef>
                <a:spcAft>
                  <a:spcPts val="0"/>
                </a:spcAft>
                <a:buClrTx/>
                <a:buSzTx/>
                <a:buFont typeface="Arial"/>
                <a:buNone/>
                <a:tabLst/>
                <a:defRPr/>
              </a:pPr>
              <a:r>
                <a:rPr kumimoji="0" lang="en-US" sz="900" b="1" i="0" u="none" strike="noStrike" kern="1200" cap="none" spc="0" normalizeH="0" baseline="0" noProof="0" dirty="0">
                  <a:ln>
                    <a:noFill/>
                  </a:ln>
                  <a:solidFill>
                    <a:srgbClr val="0070C0"/>
                  </a:solidFill>
                  <a:effectLst/>
                  <a:uLnTx/>
                  <a:uFillTx/>
                  <a:latin typeface="Arial"/>
                  <a:ea typeface="Calibri"/>
                  <a:cs typeface="Times New Roman"/>
                  <a:sym typeface="Arial"/>
                </a:rPr>
                <a:t>Class IV. Data structural descriptors</a:t>
              </a: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fr-FR" sz="900" b="0" i="0" u="none" strike="noStrike" kern="1200" cap="none" spc="0" normalizeH="0" baseline="0" noProof="0" dirty="0">
                  <a:ln>
                    <a:noFill/>
                  </a:ln>
                  <a:solidFill>
                    <a:srgbClr val="E46C0A"/>
                  </a:solidFill>
                  <a:effectLst/>
                  <a:uLnTx/>
                  <a:uFillTx/>
                  <a:latin typeface="Arial"/>
                  <a:ea typeface="Calibri"/>
                  <a:cs typeface="Times New Roman"/>
                  <a:sym typeface="Arial"/>
                </a:rPr>
                <a:t>B. Variable Information</a:t>
              </a:r>
              <a:endParaRPr kumimoji="0" lang="fr-FR" sz="900" b="0" i="0" u="none" strike="noStrike" kern="1200" cap="none" spc="0" normalizeH="0" baseline="0" noProof="0" dirty="0">
                <a:ln>
                  <a:noFill/>
                </a:ln>
                <a:solidFill>
                  <a:prstClr val="black"/>
                </a:solidFill>
                <a:effectLst/>
                <a:uLnTx/>
                <a:uFillTx/>
                <a:latin typeface="Arial"/>
                <a:ea typeface="Calibri"/>
                <a:cs typeface="Times New Roman"/>
                <a:sym typeface="Arial"/>
              </a:endParaRPr>
            </a:p>
          </p:txBody>
        </p:sp>
      </p:grpSp>
      <p:sp>
        <p:nvSpPr>
          <p:cNvPr id="18" name="Google Shape;105;p8">
            <a:extLst>
              <a:ext uri="{FF2B5EF4-FFF2-40B4-BE49-F238E27FC236}">
                <a16:creationId xmlns:a16="http://schemas.microsoft.com/office/drawing/2014/main" id="{CC1EAC3F-584E-4F85-8E82-C3F3F22BD55A}"/>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Modèle </a:t>
            </a:r>
            <a:r>
              <a:rPr kumimoji="0" lang="fr-FR" sz="2200" b="1" i="0" u="none" strike="noStrike" kern="0" cap="none" spc="0" normalizeH="0" baseline="0" noProof="0" dirty="0">
                <a:ln>
                  <a:noFill/>
                </a:ln>
                <a:solidFill>
                  <a:prstClr val="black"/>
                </a:solidFill>
                <a:effectLst/>
                <a:uLnTx/>
                <a:uFillTx/>
                <a:latin typeface="Oswald"/>
                <a:sym typeface="Oswald"/>
              </a:rPr>
              <a:t>structuré par métadonnées disciplinaires</a:t>
            </a:r>
            <a:endParaRPr kumimoji="0" lang="fr-FR" sz="2200" b="1" i="1" u="none" strike="noStrike" kern="0" cap="none" spc="0" normalizeH="0" baseline="0" noProof="0" dirty="0">
              <a:ln>
                <a:noFill/>
              </a:ln>
              <a:solidFill>
                <a:prstClr val="black"/>
              </a:solidFill>
              <a:effectLst/>
              <a:uLnTx/>
              <a:uFillTx/>
              <a:latin typeface="Oswald"/>
              <a:sym typeface="Oswald"/>
            </a:endParaRPr>
          </a:p>
        </p:txBody>
      </p:sp>
      <p:pic>
        <p:nvPicPr>
          <p:cNvPr id="21" name="Picture 2" descr="http://onlinelibrary.wiley.com/store/10.1002/ecy.2017.98.issue-7/asset/cover.gif?v=1&amp;s=ffc689ab22cf1b2ff2b4e7583cb1c2967c3bead7">
            <a:extLst>
              <a:ext uri="{FF2B5EF4-FFF2-40B4-BE49-F238E27FC236}">
                <a16:creationId xmlns:a16="http://schemas.microsoft.com/office/drawing/2014/main" id="{9453562D-9957-47DF-A51C-E423040932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28006" y="547021"/>
            <a:ext cx="749458" cy="972070"/>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a:extLst>
              <a:ext uri="{FF2B5EF4-FFF2-40B4-BE49-F238E27FC236}">
                <a16:creationId xmlns:a16="http://schemas.microsoft.com/office/drawing/2014/main" id="{CE6558C1-1947-4C42-87D9-CBF14A0C19B1}"/>
              </a:ext>
            </a:extLst>
          </p:cNvPr>
          <p:cNvSpPr txBox="1"/>
          <p:nvPr/>
        </p:nvSpPr>
        <p:spPr>
          <a:xfrm>
            <a:off x="4202078" y="683561"/>
            <a:ext cx="1948466" cy="400110"/>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fr-FR" sz="1000" b="0" i="0" u="none" strike="noStrike" kern="1200" cap="none" spc="0" normalizeH="0" baseline="0" noProof="0" dirty="0">
                <a:ln>
                  <a:noFill/>
                </a:ln>
                <a:solidFill>
                  <a:prstClr val="black"/>
                </a:solidFill>
                <a:effectLst/>
                <a:uLnTx/>
                <a:uFillTx/>
                <a:latin typeface="Arial"/>
                <a:ea typeface="+mn-ea"/>
                <a:cs typeface="Arial"/>
                <a:sym typeface="Arial"/>
                <a:hlinkClick r:id="rId8"/>
              </a:rPr>
              <a:t>https://esajournals.onlinelibrary.wiley.com/journal/19399170</a:t>
            </a:r>
            <a:endParaRPr kumimoji="0" lang="fr-FR" sz="1000" b="0" i="0" u="none" strike="noStrike" kern="1200" cap="none" spc="0" normalizeH="0" baseline="0" noProof="0" dirty="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77694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8" name="Image 17">
            <a:extLst>
              <a:ext uri="{FF2B5EF4-FFF2-40B4-BE49-F238E27FC236}">
                <a16:creationId xmlns:a16="http://schemas.microsoft.com/office/drawing/2014/main" id="{D36737D9-9E04-44CA-8D9B-028D5BC643CA}"/>
              </a:ext>
            </a:extLst>
          </p:cNvPr>
          <p:cNvPicPr>
            <a:picLocks noChangeAspect="1"/>
          </p:cNvPicPr>
          <p:nvPr/>
        </p:nvPicPr>
        <p:blipFill>
          <a:blip r:embed="rId3"/>
          <a:stretch>
            <a:fillRect/>
          </a:stretch>
        </p:blipFill>
        <p:spPr>
          <a:xfrm>
            <a:off x="6129398" y="4833871"/>
            <a:ext cx="688321" cy="242477"/>
          </a:xfrm>
          <a:prstGeom prst="rect">
            <a:avLst/>
          </a:prstGeom>
        </p:spPr>
      </p:pic>
      <p:sp>
        <p:nvSpPr>
          <p:cNvPr id="6" name="Google Shape;105;p8">
            <a:extLst>
              <a:ext uri="{FF2B5EF4-FFF2-40B4-BE49-F238E27FC236}">
                <a16:creationId xmlns:a16="http://schemas.microsoft.com/office/drawing/2014/main" id="{2BD288B2-AE1C-49EC-9FEF-F87E8C72AB91}"/>
              </a:ext>
            </a:extLst>
          </p:cNvPr>
          <p:cNvSpPr txBox="1">
            <a:spLocks/>
          </p:cNvSpPr>
          <p:nvPr/>
        </p:nvSpPr>
        <p:spPr>
          <a:xfrm>
            <a:off x="168166" y="44161"/>
            <a:ext cx="6323019" cy="7121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Oswald"/>
              <a:buNone/>
              <a:tabLst/>
              <a:defRPr/>
            </a:pPr>
            <a:r>
              <a:rPr kumimoji="0" lang="fr-FR" sz="2800" b="1" i="0" u="none" strike="noStrike" kern="0" cap="none" spc="0" normalizeH="0" baseline="0" noProof="0" dirty="0">
                <a:ln>
                  <a:noFill/>
                </a:ln>
                <a:solidFill>
                  <a:prstClr val="black"/>
                </a:solidFill>
                <a:effectLst/>
                <a:uLnTx/>
                <a:uFillTx/>
                <a:latin typeface="Oswald"/>
                <a:sym typeface="Oswald"/>
              </a:rPr>
              <a:t>Critère 1 – Modèle de </a:t>
            </a:r>
            <a:r>
              <a:rPr kumimoji="0" lang="fr-FR" sz="2800" b="1" i="1" u="none" strike="noStrike" kern="0" cap="none" spc="0" normalizeH="0" baseline="0" noProof="0" dirty="0">
                <a:ln>
                  <a:noFill/>
                </a:ln>
                <a:solidFill>
                  <a:prstClr val="black"/>
                </a:solidFill>
                <a:effectLst/>
                <a:uLnTx/>
                <a:uFillTx/>
                <a:latin typeface="Oswald"/>
                <a:sym typeface="Oswald"/>
              </a:rPr>
              <a:t>Data paper</a:t>
            </a:r>
          </a:p>
        </p:txBody>
      </p:sp>
      <p:sp>
        <p:nvSpPr>
          <p:cNvPr id="7" name="Rectangle 6">
            <a:extLst>
              <a:ext uri="{FF2B5EF4-FFF2-40B4-BE49-F238E27FC236}">
                <a16:creationId xmlns:a16="http://schemas.microsoft.com/office/drawing/2014/main" id="{AE73B856-4C75-4D1B-B2C3-11D4D65D9FE5}"/>
              </a:ext>
            </a:extLst>
          </p:cNvPr>
          <p:cNvSpPr/>
          <p:nvPr/>
        </p:nvSpPr>
        <p:spPr>
          <a:xfrm>
            <a:off x="360000" y="900000"/>
            <a:ext cx="6082256" cy="938719"/>
          </a:xfrm>
          <a:prstGeom prst="rect">
            <a:avLst/>
          </a:prstGeom>
        </p:spPr>
        <p:txBody>
          <a:bodyPr wrap="square">
            <a:spAutoFit/>
          </a:bodyPr>
          <a:lstStyle/>
          <a:p>
            <a:pPr marL="342900" marR="0" lvl="0" indent="-342900" algn="l" defTabSz="342900" rtl="0" eaLnBrk="1" fontAlgn="auto" latinLnBrk="0" hangingPunct="1">
              <a:lnSpc>
                <a:spcPct val="100000"/>
              </a:lnSpc>
              <a:spcBef>
                <a:spcPts val="450"/>
              </a:spcBef>
              <a:spcAft>
                <a:spcPts val="600"/>
              </a:spcAft>
              <a:buClr>
                <a:srgbClr val="0070C0"/>
              </a:buClr>
              <a:buSzTx/>
              <a:buFont typeface="Wingdings" panose="05000000000000000000" pitchFamily="2" charset="2"/>
              <a:buChar char="§"/>
              <a:tabLst/>
              <a:defRPr/>
            </a:pPr>
            <a:r>
              <a:rPr kumimoji="0" lang="fr-FR" sz="1800" b="0" i="0" u="none" strike="noStrike" kern="1200" cap="none" spc="0" normalizeH="0" baseline="0" noProof="0" dirty="0">
                <a:ln>
                  <a:noFill/>
                </a:ln>
                <a:solidFill>
                  <a:srgbClr val="0070C0"/>
                </a:solidFill>
                <a:effectLst/>
                <a:uLnTx/>
                <a:uFillTx/>
                <a:latin typeface="Arial"/>
                <a:ea typeface="+mn-ea"/>
                <a:cs typeface="Arial"/>
                <a:sym typeface="Arial"/>
              </a:rPr>
              <a:t>Selon la revue, le modèle de </a:t>
            </a:r>
            <a:r>
              <a:rPr kumimoji="0" lang="fr-FR" sz="1800" b="0" i="1" u="none" strike="noStrike" kern="1200" cap="none" spc="0" normalizeH="0" baseline="0" noProof="0" dirty="0">
                <a:ln>
                  <a:noFill/>
                </a:ln>
                <a:solidFill>
                  <a:srgbClr val="0070C0"/>
                </a:solidFill>
                <a:effectLst/>
                <a:uLnTx/>
                <a:uFillTx/>
                <a:latin typeface="Arial"/>
                <a:ea typeface="+mn-ea"/>
                <a:cs typeface="Arial"/>
                <a:sym typeface="Arial"/>
              </a:rPr>
              <a:t>Data paper </a:t>
            </a:r>
            <a:r>
              <a:rPr kumimoji="0" lang="fr-FR" sz="1800" b="0" i="0" u="none" strike="noStrike" kern="1200" cap="none" spc="0" normalizeH="0" baseline="0" noProof="0" dirty="0">
                <a:ln>
                  <a:noFill/>
                </a:ln>
                <a:solidFill>
                  <a:srgbClr val="0070C0"/>
                </a:solidFill>
                <a:effectLst/>
                <a:uLnTx/>
                <a:uFillTx/>
                <a:latin typeface="Arial"/>
                <a:ea typeface="+mn-ea"/>
                <a:cs typeface="Arial"/>
                <a:sym typeface="Arial"/>
              </a:rPr>
              <a:t>diffère entre:</a:t>
            </a:r>
          </a:p>
          <a:p>
            <a:pPr marL="342900" marR="0" lvl="0" indent="-342900" algn="l" defTabSz="342900" rtl="0" eaLnBrk="1" fontAlgn="auto" latinLnBrk="0" hangingPunct="1">
              <a:lnSpc>
                <a:spcPct val="100000"/>
              </a:lnSpc>
              <a:spcBef>
                <a:spcPts val="0"/>
              </a:spcBef>
              <a:spcAft>
                <a:spcPts val="0"/>
              </a:spcAft>
              <a:buClr>
                <a:srgbClr val="0070C0"/>
              </a:buClr>
              <a:buSzTx/>
              <a:buFont typeface="Wingdings" panose="05000000000000000000" pitchFamily="2" charset="2"/>
              <a:buChar char="Ø"/>
              <a:tabLst/>
              <a:defRPr/>
            </a:pPr>
            <a:r>
              <a:rPr kumimoji="0" lang="fr-FR" sz="1800" b="0" i="0" u="none" strike="noStrike" kern="0" cap="none" spc="0" normalizeH="0" baseline="0" noProof="0" dirty="0">
                <a:ln>
                  <a:noFill/>
                </a:ln>
                <a:solidFill>
                  <a:srgbClr val="2C3E50"/>
                </a:solidFill>
                <a:effectLst/>
                <a:uLnTx/>
                <a:uFillTx/>
                <a:latin typeface="Arial"/>
                <a:cs typeface="Arial"/>
                <a:sym typeface="Arial"/>
              </a:rPr>
              <a:t>Modèle classique </a:t>
            </a:r>
          </a:p>
          <a:p>
            <a:pPr marL="0" marR="0" lvl="0" indent="0" algn="l" defTabSz="342900" rtl="0" eaLnBrk="1" fontAlgn="auto" latinLnBrk="0" hangingPunct="1">
              <a:lnSpc>
                <a:spcPct val="100000"/>
              </a:lnSpc>
              <a:spcBef>
                <a:spcPts val="0"/>
              </a:spcBef>
              <a:spcAft>
                <a:spcPts val="0"/>
              </a:spcAft>
              <a:buClr>
                <a:srgbClr val="E2007A"/>
              </a:buClr>
              <a:buSzTx/>
              <a:buFont typeface="Arial"/>
              <a:buNone/>
              <a:tabLst/>
              <a:defRPr/>
            </a:pPr>
            <a:r>
              <a:rPr kumimoji="0" lang="en-US" sz="1200" b="0" i="1" u="none" strike="noStrike" kern="0" cap="none" spc="0" normalizeH="0" baseline="0" noProof="0" dirty="0">
                <a:ln>
                  <a:noFill/>
                </a:ln>
                <a:solidFill>
                  <a:srgbClr val="212121"/>
                </a:solidFill>
                <a:effectLst/>
                <a:uLnTx/>
                <a:uFillTx/>
                <a:latin typeface="Arial"/>
                <a:cs typeface="Arial"/>
                <a:sym typeface="Arial"/>
              </a:rPr>
              <a:t>	</a:t>
            </a:r>
            <a:r>
              <a:rPr kumimoji="0" lang="en-US" sz="1400" b="0" i="1" u="none" strike="noStrike" kern="0" cap="none" spc="0" normalizeH="0" baseline="0" noProof="0" dirty="0">
                <a:ln>
                  <a:noFill/>
                </a:ln>
                <a:solidFill>
                  <a:srgbClr val="212121"/>
                </a:solidFill>
                <a:effectLst/>
                <a:uLnTx/>
                <a:uFillTx/>
                <a:latin typeface="Arial"/>
                <a:cs typeface="Arial"/>
                <a:sym typeface="Arial"/>
              </a:rPr>
              <a:t>Data in Brief, Geoscience Data Journal, Ecological research</a:t>
            </a:r>
            <a:endParaRPr kumimoji="0" lang="fr-FR" sz="1400" b="0" i="1" u="none" strike="noStrike" kern="0" cap="none" spc="0" normalizeH="0" baseline="0" noProof="0" dirty="0">
              <a:ln>
                <a:noFill/>
              </a:ln>
              <a:solidFill>
                <a:srgbClr val="212121"/>
              </a:solidFill>
              <a:effectLst/>
              <a:uLnTx/>
              <a:uFillTx/>
              <a:latin typeface="Arial"/>
              <a:cs typeface="Arial"/>
              <a:sym typeface="Arial"/>
            </a:endParaRPr>
          </a:p>
        </p:txBody>
      </p:sp>
      <p:sp>
        <p:nvSpPr>
          <p:cNvPr id="11" name="Rectangle 10">
            <a:extLst>
              <a:ext uri="{FF2B5EF4-FFF2-40B4-BE49-F238E27FC236}">
                <a16:creationId xmlns:a16="http://schemas.microsoft.com/office/drawing/2014/main" id="{1992F43A-9DB4-4F6D-82F3-AAE39FCDB4C1}"/>
              </a:ext>
            </a:extLst>
          </p:cNvPr>
          <p:cNvSpPr/>
          <p:nvPr/>
        </p:nvSpPr>
        <p:spPr>
          <a:xfrm>
            <a:off x="360000" y="1842481"/>
            <a:ext cx="6082256" cy="584775"/>
          </a:xfrm>
          <a:prstGeom prst="rect">
            <a:avLst/>
          </a:prstGeom>
        </p:spPr>
        <p:txBody>
          <a:bodyPr wrap="square">
            <a:spAutoFit/>
          </a:bodyPr>
          <a:lstStyle/>
          <a:p>
            <a:pPr marL="342900" marR="0" lvl="0" indent="-342900" algn="l" defTabSz="342900" rtl="0" eaLnBrk="1" fontAlgn="auto" latinLnBrk="0" hangingPunct="1">
              <a:lnSpc>
                <a:spcPct val="100000"/>
              </a:lnSpc>
              <a:spcBef>
                <a:spcPts val="0"/>
              </a:spcBef>
              <a:spcAft>
                <a:spcPts val="0"/>
              </a:spcAft>
              <a:buClr>
                <a:srgbClr val="0070C0"/>
              </a:buClr>
              <a:buSzTx/>
              <a:buFont typeface="Wingdings" panose="05000000000000000000" pitchFamily="2" charset="2"/>
              <a:buChar char="Ø"/>
              <a:tabLst/>
              <a:defRPr/>
            </a:pPr>
            <a:r>
              <a:rPr kumimoji="0" lang="fr-FR" sz="1800" b="0" i="0" u="none" strike="noStrike" kern="0" cap="none" spc="0" normalizeH="0" baseline="0" noProof="0" dirty="0">
                <a:ln>
                  <a:noFill/>
                </a:ln>
                <a:solidFill>
                  <a:srgbClr val="2C3E50"/>
                </a:solidFill>
                <a:effectLst/>
                <a:uLnTx/>
                <a:uFillTx/>
                <a:latin typeface="Arial"/>
                <a:cs typeface="Arial"/>
                <a:sym typeface="Arial"/>
              </a:rPr>
              <a:t>Modèle classique + table de métadonnées</a:t>
            </a:r>
          </a:p>
          <a:p>
            <a:pPr marL="0" marR="0" lvl="0" indent="0" algn="l" defTabSz="342900" rtl="0" eaLnBrk="1" fontAlgn="auto" latinLnBrk="0" hangingPunct="1">
              <a:lnSpc>
                <a:spcPct val="100000"/>
              </a:lnSpc>
              <a:spcBef>
                <a:spcPts val="0"/>
              </a:spcBef>
              <a:spcAft>
                <a:spcPts val="0"/>
              </a:spcAft>
              <a:buClr>
                <a:srgbClr val="E2007A"/>
              </a:buClr>
              <a:buSzTx/>
              <a:buFont typeface="Arial"/>
              <a:buNone/>
              <a:tabLst/>
              <a:defRPr/>
            </a:pPr>
            <a:r>
              <a:rPr kumimoji="0" lang="fr-FR" sz="1200" b="0" i="1" u="none" strike="noStrike" kern="0" cap="none" spc="0" normalizeH="0" baseline="0" noProof="0" dirty="0">
                <a:ln>
                  <a:noFill/>
                </a:ln>
                <a:solidFill>
                  <a:srgbClr val="212121"/>
                </a:solidFill>
                <a:effectLst/>
                <a:uLnTx/>
                <a:uFillTx/>
                <a:latin typeface="Arial"/>
                <a:cs typeface="Arial"/>
                <a:sym typeface="Arial"/>
              </a:rPr>
              <a:t>	</a:t>
            </a:r>
            <a:r>
              <a:rPr kumimoji="0" lang="fr-FR" sz="1400" b="0" i="1" u="none" strike="noStrike" kern="0" cap="none" spc="0" normalizeH="0" baseline="0" noProof="0" dirty="0" err="1">
                <a:ln>
                  <a:noFill/>
                </a:ln>
                <a:solidFill>
                  <a:srgbClr val="212121"/>
                </a:solidFill>
                <a:effectLst/>
                <a:uLnTx/>
                <a:uFillTx/>
                <a:latin typeface="Arial"/>
                <a:cs typeface="Arial"/>
                <a:sym typeface="Arial"/>
              </a:rPr>
              <a:t>Annals</a:t>
            </a:r>
            <a:r>
              <a:rPr kumimoji="0" lang="fr-FR" sz="1400" b="0" i="1" u="none" strike="noStrike" kern="0" cap="none" spc="0" normalizeH="0" baseline="0" noProof="0" dirty="0">
                <a:ln>
                  <a:noFill/>
                </a:ln>
                <a:solidFill>
                  <a:srgbClr val="212121"/>
                </a:solidFill>
                <a:effectLst/>
                <a:uLnTx/>
                <a:uFillTx/>
                <a:latin typeface="Arial"/>
                <a:cs typeface="Arial"/>
                <a:sym typeface="Arial"/>
              </a:rPr>
              <a:t> of Forest Science</a:t>
            </a:r>
          </a:p>
        </p:txBody>
      </p:sp>
      <p:sp>
        <p:nvSpPr>
          <p:cNvPr id="12" name="Rectangle 11">
            <a:extLst>
              <a:ext uri="{FF2B5EF4-FFF2-40B4-BE49-F238E27FC236}">
                <a16:creationId xmlns:a16="http://schemas.microsoft.com/office/drawing/2014/main" id="{925BAA0C-4022-4404-99A6-8A633F1F255C}"/>
              </a:ext>
            </a:extLst>
          </p:cNvPr>
          <p:cNvSpPr/>
          <p:nvPr/>
        </p:nvSpPr>
        <p:spPr>
          <a:xfrm>
            <a:off x="360000" y="2469630"/>
            <a:ext cx="6082256" cy="584775"/>
          </a:xfrm>
          <a:prstGeom prst="rect">
            <a:avLst/>
          </a:prstGeom>
        </p:spPr>
        <p:txBody>
          <a:bodyPr wrap="square">
            <a:spAutoFit/>
          </a:bodyPr>
          <a:lstStyle/>
          <a:p>
            <a:pPr marL="342900" marR="0" lvl="0" indent="-342900" algn="l" defTabSz="342900" rtl="0" eaLnBrk="1" fontAlgn="auto" latinLnBrk="0" hangingPunct="1">
              <a:lnSpc>
                <a:spcPct val="100000"/>
              </a:lnSpc>
              <a:spcBef>
                <a:spcPts val="0"/>
              </a:spcBef>
              <a:spcAft>
                <a:spcPts val="0"/>
              </a:spcAft>
              <a:buClr>
                <a:srgbClr val="0070C0"/>
              </a:buClr>
              <a:buSzTx/>
              <a:buFont typeface="Wingdings" panose="05000000000000000000" pitchFamily="2" charset="2"/>
              <a:buChar char="Ø"/>
              <a:tabLst/>
              <a:defRPr/>
            </a:pPr>
            <a:r>
              <a:rPr kumimoji="0" lang="fr-FR" sz="1800" b="0" i="0" u="none" strike="noStrike" kern="0" cap="none" spc="0" normalizeH="0" baseline="0" noProof="0" dirty="0">
                <a:ln>
                  <a:noFill/>
                </a:ln>
                <a:solidFill>
                  <a:prstClr val="black"/>
                </a:solidFill>
                <a:effectLst/>
                <a:uLnTx/>
                <a:uFillTx/>
                <a:latin typeface="Arial"/>
                <a:cs typeface="Arial"/>
                <a:sym typeface="Arial"/>
              </a:rPr>
              <a:t>Modèle structuré par des métadonnées disciplinaires</a:t>
            </a:r>
          </a:p>
          <a:p>
            <a:pPr marL="0" marR="0" lvl="0" indent="0" algn="l" defTabSz="342900" rtl="0" eaLnBrk="1" fontAlgn="auto" latinLnBrk="0" hangingPunct="1">
              <a:lnSpc>
                <a:spcPct val="100000"/>
              </a:lnSpc>
              <a:spcBef>
                <a:spcPts val="0"/>
              </a:spcBef>
              <a:spcAft>
                <a:spcPts val="0"/>
              </a:spcAft>
              <a:buClr>
                <a:srgbClr val="E2007A"/>
              </a:buClr>
              <a:buSzTx/>
              <a:buFont typeface="Arial"/>
              <a:buNone/>
              <a:tabLst/>
              <a:defRPr/>
            </a:pPr>
            <a:r>
              <a:rPr kumimoji="0" lang="fr-FR" sz="1200" b="0" i="1" u="none" strike="noStrike" kern="0" cap="none" spc="0" normalizeH="0" baseline="0" noProof="0" dirty="0">
                <a:ln>
                  <a:noFill/>
                </a:ln>
                <a:solidFill>
                  <a:srgbClr val="212121"/>
                </a:solidFill>
                <a:effectLst/>
                <a:uLnTx/>
                <a:uFillTx/>
                <a:latin typeface="Arial"/>
                <a:cs typeface="Arial"/>
                <a:sym typeface="Arial"/>
              </a:rPr>
              <a:t>	</a:t>
            </a:r>
            <a:r>
              <a:rPr kumimoji="0" lang="fr-FR" sz="1400" b="0" i="1" u="none" strike="noStrike" kern="0" cap="none" spc="0" normalizeH="0" baseline="0" noProof="0" dirty="0" err="1">
                <a:ln>
                  <a:noFill/>
                </a:ln>
                <a:solidFill>
                  <a:srgbClr val="212121"/>
                </a:solidFill>
                <a:effectLst/>
                <a:uLnTx/>
                <a:uFillTx/>
                <a:latin typeface="Arial"/>
                <a:cs typeface="Arial"/>
                <a:sym typeface="Arial"/>
              </a:rPr>
              <a:t>Ecology</a:t>
            </a:r>
            <a:r>
              <a:rPr kumimoji="0" lang="fr-FR" sz="1400" b="0" i="1" u="none" strike="noStrike" kern="0" cap="none" spc="0" normalizeH="0" baseline="0" noProof="0" dirty="0">
                <a:ln>
                  <a:noFill/>
                </a:ln>
                <a:solidFill>
                  <a:srgbClr val="212121"/>
                </a:solidFill>
                <a:effectLst/>
                <a:uLnTx/>
                <a:uFillTx/>
                <a:latin typeface="Arial"/>
                <a:cs typeface="Arial"/>
                <a:sym typeface="Arial"/>
              </a:rPr>
              <a:t>, Open </a:t>
            </a:r>
            <a:r>
              <a:rPr kumimoji="0" lang="fr-FR" sz="1400" b="0" i="1" u="none" strike="noStrike" kern="0" cap="none" spc="0" normalizeH="0" baseline="0" noProof="0" dirty="0" err="1">
                <a:ln>
                  <a:noFill/>
                </a:ln>
                <a:solidFill>
                  <a:srgbClr val="212121"/>
                </a:solidFill>
                <a:effectLst/>
                <a:uLnTx/>
                <a:uFillTx/>
                <a:latin typeface="Arial"/>
                <a:cs typeface="Arial"/>
                <a:sym typeface="Arial"/>
              </a:rPr>
              <a:t>Health</a:t>
            </a:r>
            <a:r>
              <a:rPr kumimoji="0" lang="fr-FR" sz="1400" b="0" i="1" u="none" strike="noStrike" kern="0" cap="none" spc="0" normalizeH="0" baseline="0" noProof="0" dirty="0">
                <a:ln>
                  <a:noFill/>
                </a:ln>
                <a:solidFill>
                  <a:srgbClr val="212121"/>
                </a:solidFill>
                <a:effectLst/>
                <a:uLnTx/>
                <a:uFillTx/>
                <a:latin typeface="Arial"/>
                <a:cs typeface="Arial"/>
                <a:sym typeface="Arial"/>
              </a:rPr>
              <a:t> Data, </a:t>
            </a:r>
            <a:r>
              <a:rPr kumimoji="0" lang="fr-FR" sz="1400" b="0" i="1" u="none" strike="noStrike" kern="0" cap="none" spc="0" normalizeH="0" baseline="0" noProof="0" dirty="0" err="1">
                <a:ln>
                  <a:noFill/>
                </a:ln>
                <a:solidFill>
                  <a:srgbClr val="212121"/>
                </a:solidFill>
                <a:effectLst/>
                <a:uLnTx/>
                <a:uFillTx/>
                <a:latin typeface="Arial"/>
                <a:cs typeface="Arial"/>
                <a:sym typeface="Arial"/>
              </a:rPr>
              <a:t>Freshwater</a:t>
            </a:r>
            <a:r>
              <a:rPr kumimoji="0" lang="fr-FR" sz="1400" b="0" i="1" u="none" strike="noStrike" kern="0" cap="none" spc="0" normalizeH="0" baseline="0" noProof="0" dirty="0">
                <a:ln>
                  <a:noFill/>
                </a:ln>
                <a:solidFill>
                  <a:srgbClr val="212121"/>
                </a:solidFill>
                <a:effectLst/>
                <a:uLnTx/>
                <a:uFillTx/>
                <a:latin typeface="Arial"/>
                <a:cs typeface="Arial"/>
                <a:sym typeface="Arial"/>
              </a:rPr>
              <a:t> </a:t>
            </a:r>
            <a:r>
              <a:rPr kumimoji="0" lang="fr-FR" sz="1400" b="0" i="1" u="none" strike="noStrike" kern="0" cap="none" spc="0" normalizeH="0" baseline="0" noProof="0" dirty="0" err="1">
                <a:ln>
                  <a:noFill/>
                </a:ln>
                <a:solidFill>
                  <a:srgbClr val="212121"/>
                </a:solidFill>
                <a:effectLst/>
                <a:uLnTx/>
                <a:uFillTx/>
                <a:latin typeface="Arial"/>
                <a:cs typeface="Arial"/>
                <a:sym typeface="Arial"/>
              </a:rPr>
              <a:t>Metadata</a:t>
            </a:r>
            <a:r>
              <a:rPr kumimoji="0" lang="fr-FR" sz="1400" b="0" i="1" u="none" strike="noStrike" kern="0" cap="none" spc="0" normalizeH="0" baseline="0" noProof="0" dirty="0">
                <a:ln>
                  <a:noFill/>
                </a:ln>
                <a:solidFill>
                  <a:srgbClr val="212121"/>
                </a:solidFill>
                <a:effectLst/>
                <a:uLnTx/>
                <a:uFillTx/>
                <a:latin typeface="Arial"/>
                <a:cs typeface="Arial"/>
                <a:sym typeface="Arial"/>
              </a:rPr>
              <a:t> Journal</a:t>
            </a:r>
          </a:p>
        </p:txBody>
      </p:sp>
      <p:sp>
        <p:nvSpPr>
          <p:cNvPr id="13" name="Rectangle 12">
            <a:extLst>
              <a:ext uri="{FF2B5EF4-FFF2-40B4-BE49-F238E27FC236}">
                <a16:creationId xmlns:a16="http://schemas.microsoft.com/office/drawing/2014/main" id="{630F3331-7209-4B2B-BED3-5EB8AA8F0802}"/>
              </a:ext>
            </a:extLst>
          </p:cNvPr>
          <p:cNvSpPr/>
          <p:nvPr/>
        </p:nvSpPr>
        <p:spPr>
          <a:xfrm>
            <a:off x="360000" y="3141023"/>
            <a:ext cx="6082256" cy="584775"/>
          </a:xfrm>
          <a:prstGeom prst="rect">
            <a:avLst/>
          </a:prstGeom>
        </p:spPr>
        <p:txBody>
          <a:bodyPr wrap="square">
            <a:spAutoFit/>
          </a:bodyPr>
          <a:lstStyle/>
          <a:p>
            <a:pPr marL="342900" marR="0" lvl="0" indent="-342900" algn="l" defTabSz="342900" rtl="0" eaLnBrk="1" fontAlgn="auto" latinLnBrk="0" hangingPunct="1">
              <a:lnSpc>
                <a:spcPct val="100000"/>
              </a:lnSpc>
              <a:spcBef>
                <a:spcPts val="0"/>
              </a:spcBef>
              <a:spcAft>
                <a:spcPts val="0"/>
              </a:spcAft>
              <a:buClr>
                <a:srgbClr val="0070C0"/>
              </a:buClr>
              <a:buSzTx/>
              <a:buFont typeface="Wingdings" panose="05000000000000000000" pitchFamily="2" charset="2"/>
              <a:buChar char="Ø"/>
              <a:tabLst/>
              <a:defRPr/>
            </a:pPr>
            <a:r>
              <a:rPr kumimoji="0" lang="fr-FR" sz="1800" b="0" i="0" u="none" strike="noStrike" kern="0" cap="none" spc="0" normalizeH="0" baseline="0" noProof="0" dirty="0">
                <a:ln>
                  <a:noFill/>
                </a:ln>
                <a:solidFill>
                  <a:srgbClr val="EE4CDB"/>
                </a:solidFill>
                <a:effectLst/>
                <a:uLnTx/>
                <a:uFillTx/>
                <a:latin typeface="Arial"/>
                <a:cs typeface="Arial"/>
                <a:sym typeface="Arial"/>
              </a:rPr>
              <a:t>Texte libre mais limité en taille </a:t>
            </a:r>
            <a:r>
              <a:rPr kumimoji="0" lang="fr-FR" sz="1600" b="0" i="0" u="none" strike="noStrike" kern="0" cap="none" spc="0" normalizeH="0" baseline="0" noProof="0" dirty="0">
                <a:ln>
                  <a:noFill/>
                </a:ln>
                <a:solidFill>
                  <a:prstClr val="black"/>
                </a:solidFill>
                <a:effectLst/>
                <a:uLnTx/>
                <a:uFillTx/>
                <a:latin typeface="Arial"/>
                <a:cs typeface="Arial"/>
                <a:sym typeface="Arial"/>
              </a:rPr>
              <a:t>(2 pages, 1000 mots, …) </a:t>
            </a:r>
          </a:p>
          <a:p>
            <a:pPr marL="0" marR="0" lvl="0" indent="0" algn="l" defTabSz="342900" rtl="0" eaLnBrk="1" fontAlgn="auto" latinLnBrk="0" hangingPunct="1">
              <a:lnSpc>
                <a:spcPct val="100000"/>
              </a:lnSpc>
              <a:spcBef>
                <a:spcPts val="0"/>
              </a:spcBef>
              <a:spcAft>
                <a:spcPts val="0"/>
              </a:spcAft>
              <a:buClr>
                <a:srgbClr val="E2007A"/>
              </a:buClr>
              <a:buSzTx/>
              <a:buFont typeface="Arial"/>
              <a:buNone/>
              <a:tabLst/>
              <a:defRPr/>
            </a:pPr>
            <a:r>
              <a:rPr kumimoji="0" lang="fr-FR" sz="1350" b="0" i="1" u="none" strike="noStrike" kern="1200" cap="none" spc="0" normalizeH="0" baseline="0" noProof="0" dirty="0">
                <a:ln>
                  <a:noFill/>
                </a:ln>
                <a:solidFill>
                  <a:srgbClr val="2C3E50"/>
                </a:solidFill>
                <a:effectLst/>
                <a:uLnTx/>
                <a:uFillTx/>
                <a:latin typeface="Arial"/>
                <a:ea typeface="+mn-ea"/>
                <a:cs typeface="Arial"/>
                <a:sym typeface="Arial"/>
              </a:rPr>
              <a:t>	</a:t>
            </a:r>
            <a:r>
              <a:rPr kumimoji="0" lang="fr-FR" sz="1400" b="0" i="1" u="none" strike="noStrike" kern="0" cap="none" spc="0" normalizeH="0" baseline="0" noProof="0" dirty="0" err="1">
                <a:ln>
                  <a:noFill/>
                </a:ln>
                <a:solidFill>
                  <a:prstClr val="black"/>
                </a:solidFill>
                <a:effectLst/>
                <a:uLnTx/>
                <a:uFillTx/>
                <a:latin typeface="Arial"/>
                <a:cs typeface="Arial"/>
                <a:sym typeface="Arial"/>
              </a:rPr>
              <a:t>Phytopathology</a:t>
            </a:r>
            <a:r>
              <a:rPr kumimoji="0" lang="fr-FR" sz="1400" b="0" i="1" u="none" strike="noStrike" kern="0" cap="none" spc="0" normalizeH="0" baseline="0" noProof="0" dirty="0">
                <a:ln>
                  <a:noFill/>
                </a:ln>
                <a:solidFill>
                  <a:prstClr val="black"/>
                </a:solidFill>
                <a:effectLst/>
                <a:uLnTx/>
                <a:uFillTx/>
                <a:latin typeface="Arial"/>
                <a:cs typeface="Arial"/>
                <a:sym typeface="Arial"/>
              </a:rPr>
              <a:t>, Plant </a:t>
            </a:r>
            <a:r>
              <a:rPr kumimoji="0" lang="fr-FR" sz="1400" b="0" i="1" u="none" strike="noStrike" kern="0" cap="none" spc="0" normalizeH="0" baseline="0" noProof="0" dirty="0" err="1">
                <a:ln>
                  <a:noFill/>
                </a:ln>
                <a:solidFill>
                  <a:prstClr val="black"/>
                </a:solidFill>
                <a:effectLst/>
                <a:uLnTx/>
                <a:uFillTx/>
                <a:latin typeface="Arial"/>
                <a:cs typeface="Arial"/>
                <a:sym typeface="Arial"/>
              </a:rPr>
              <a:t>Phenome</a:t>
            </a:r>
            <a:r>
              <a:rPr kumimoji="0" lang="fr-FR" sz="1400" b="0" i="1" u="none" strike="noStrike" kern="0" cap="none" spc="0" normalizeH="0" baseline="0" noProof="0" dirty="0">
                <a:ln>
                  <a:noFill/>
                </a:ln>
                <a:solidFill>
                  <a:prstClr val="black"/>
                </a:solidFill>
                <a:effectLst/>
                <a:uLnTx/>
                <a:uFillTx/>
                <a:latin typeface="Arial"/>
                <a:cs typeface="Arial"/>
                <a:sym typeface="Arial"/>
              </a:rPr>
              <a:t> Journal, </a:t>
            </a:r>
            <a:r>
              <a:rPr kumimoji="0" lang="fr-FR" sz="1400" b="0" i="1" u="none" strike="noStrike" kern="0" cap="none" spc="0" normalizeH="0" baseline="0" noProof="0" dirty="0" err="1">
                <a:ln>
                  <a:noFill/>
                </a:ln>
                <a:solidFill>
                  <a:prstClr val="black"/>
                </a:solidFill>
                <a:effectLst/>
                <a:uLnTx/>
                <a:uFillTx/>
                <a:latin typeface="Arial"/>
                <a:cs typeface="Arial"/>
                <a:sym typeface="Arial"/>
              </a:rPr>
              <a:t>Hydrological</a:t>
            </a:r>
            <a:r>
              <a:rPr kumimoji="0" lang="fr-FR" sz="1400" b="0" i="1" u="none" strike="noStrike" kern="0" cap="none" spc="0" normalizeH="0" baseline="0" noProof="0" dirty="0">
                <a:ln>
                  <a:noFill/>
                </a:ln>
                <a:solidFill>
                  <a:prstClr val="black"/>
                </a:solidFill>
                <a:effectLst/>
                <a:uLnTx/>
                <a:uFillTx/>
                <a:latin typeface="Arial"/>
                <a:cs typeface="Arial"/>
                <a:sym typeface="Arial"/>
              </a:rPr>
              <a:t> </a:t>
            </a:r>
            <a:r>
              <a:rPr kumimoji="0" lang="fr-FR" sz="1400" b="0" i="1" u="none" strike="noStrike" kern="0" cap="none" spc="0" normalizeH="0" baseline="0" noProof="0" dirty="0" err="1">
                <a:ln>
                  <a:noFill/>
                </a:ln>
                <a:solidFill>
                  <a:prstClr val="black"/>
                </a:solidFill>
                <a:effectLst/>
                <a:uLnTx/>
                <a:uFillTx/>
                <a:latin typeface="Arial"/>
                <a:cs typeface="Arial"/>
                <a:sym typeface="Arial"/>
              </a:rPr>
              <a:t>Processes</a:t>
            </a:r>
            <a:endParaRPr kumimoji="0" lang="fr-FR" sz="1400" b="0" i="0" u="none" strike="noStrike" kern="0" cap="none" spc="0" normalizeH="0" baseline="0" noProof="0" dirty="0">
              <a:ln>
                <a:noFill/>
              </a:ln>
              <a:solidFill>
                <a:prstClr val="black"/>
              </a:solidFill>
              <a:effectLst/>
              <a:uLnTx/>
              <a:uFillTx/>
              <a:latin typeface="Arial"/>
              <a:cs typeface="Arial"/>
              <a:sym typeface="Arial"/>
            </a:endParaRPr>
          </a:p>
        </p:txBody>
      </p:sp>
    </p:spTree>
    <p:extLst>
      <p:ext uri="{BB962C8B-B14F-4D97-AF65-F5344CB8AC3E}">
        <p14:creationId xmlns:p14="http://schemas.microsoft.com/office/powerpoint/2010/main" val="2700124652"/>
      </p:ext>
    </p:extLst>
  </p:cSld>
  <p:clrMapOvr>
    <a:masterClrMapping/>
  </p:clrMapOvr>
</p:sld>
</file>

<file path=ppt/theme/theme1.xml><?xml version="1.0" encoding="utf-8"?>
<a:theme xmlns:a="http://schemas.openxmlformats.org/drawingml/2006/main" name="Stellar Project Proposal by Slidesgo">
  <a:themeElements>
    <a:clrScheme name="Simple Light">
      <a:dk1>
        <a:srgbClr val="2C3E50"/>
      </a:dk1>
      <a:lt1>
        <a:srgbClr val="FFFFFF"/>
      </a:lt1>
      <a:dk2>
        <a:srgbClr val="21B6B2"/>
      </a:dk2>
      <a:lt2>
        <a:srgbClr val="EEEEEE"/>
      </a:lt2>
      <a:accent1>
        <a:srgbClr val="4285F4"/>
      </a:accent1>
      <a:accent2>
        <a:srgbClr val="212121"/>
      </a:accent2>
      <a:accent3>
        <a:srgbClr val="212121"/>
      </a:accent3>
      <a:accent4>
        <a:srgbClr val="FFFFFF"/>
      </a:accent4>
      <a:accent5>
        <a:srgbClr val="FFFF00"/>
      </a:accent5>
      <a:accent6>
        <a:srgbClr val="246B87"/>
      </a:accent6>
      <a:hlink>
        <a:srgbClr val="246B8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hème Cirad">
  <a:themeElements>
    <a:clrScheme name="Cirad">
      <a:dk1>
        <a:sysClr val="windowText" lastClr="000000"/>
      </a:dk1>
      <a:lt1>
        <a:sysClr val="window" lastClr="FFFFFF"/>
      </a:lt1>
      <a:dk2>
        <a:srgbClr val="1F497D"/>
      </a:dk2>
      <a:lt2>
        <a:srgbClr val="EEECE1"/>
      </a:lt2>
      <a:accent1>
        <a:srgbClr val="1FA22E"/>
      </a:accent1>
      <a:accent2>
        <a:srgbClr val="E2007A"/>
      </a:accent2>
      <a:accent3>
        <a:srgbClr val="97BF0D"/>
      </a:accent3>
      <a:accent4>
        <a:srgbClr val="DFDB00"/>
      </a:accent4>
      <a:accent5>
        <a:srgbClr val="00B0F0"/>
      </a:accent5>
      <a:accent6>
        <a:srgbClr val="7030A0"/>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70000" lnSpcReduction="20000"/>
      </a:bodyPr>
      <a:lstStyle>
        <a:defPPr marL="720725" algn="just">
          <a:spcBef>
            <a:spcPts val="600"/>
          </a:spcBef>
          <a:buClr>
            <a:schemeClr val="accent2">
              <a:lumMod val="60000"/>
              <a:lumOff val="40000"/>
            </a:schemeClr>
          </a:buClr>
          <a:defRPr sz="2400" dirty="0">
            <a:cs typeface="Arial" panose="020B0604020202020204" pitchFamily="34" charset="0"/>
          </a:defRPr>
        </a:defPPr>
      </a:lstStyle>
    </a:txDef>
  </a:objectDefaults>
  <a:extraClrSchemeLst/>
</a:theme>
</file>

<file path=ppt/theme/theme3.xml><?xml version="1.0" encoding="utf-8"?>
<a:theme xmlns:a="http://schemas.openxmlformats.org/drawingml/2006/main" name="1_Thème Cirad">
  <a:themeElements>
    <a:clrScheme name="Cirad">
      <a:dk1>
        <a:sysClr val="windowText" lastClr="000000"/>
      </a:dk1>
      <a:lt1>
        <a:sysClr val="window" lastClr="FFFFFF"/>
      </a:lt1>
      <a:dk2>
        <a:srgbClr val="1F497D"/>
      </a:dk2>
      <a:lt2>
        <a:srgbClr val="EEECE1"/>
      </a:lt2>
      <a:accent1>
        <a:srgbClr val="1FA22E"/>
      </a:accent1>
      <a:accent2>
        <a:srgbClr val="E2007A"/>
      </a:accent2>
      <a:accent3>
        <a:srgbClr val="97BF0D"/>
      </a:accent3>
      <a:accent4>
        <a:srgbClr val="DFDB00"/>
      </a:accent4>
      <a:accent5>
        <a:srgbClr val="00B0F0"/>
      </a:accent5>
      <a:accent6>
        <a:srgbClr val="7030A0"/>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70000" lnSpcReduction="20000"/>
      </a:bodyPr>
      <a:lstStyle>
        <a:defPPr marL="720725" algn="just">
          <a:spcBef>
            <a:spcPts val="600"/>
          </a:spcBef>
          <a:buClr>
            <a:schemeClr val="accent2">
              <a:lumMod val="60000"/>
              <a:lumOff val="40000"/>
            </a:schemeClr>
          </a:buClr>
          <a:defRPr sz="2400" dirty="0">
            <a:cs typeface="Arial" panose="020B0604020202020204" pitchFamily="34" charset="0"/>
          </a:defRPr>
        </a:defPPr>
      </a:lstStyle>
    </a:txDef>
  </a:objectDefaults>
  <a:extraClrSchemeLst/>
</a:theme>
</file>

<file path=ppt/theme/theme4.xml><?xml version="1.0" encoding="utf-8"?>
<a:theme xmlns:a="http://schemas.openxmlformats.org/drawingml/2006/main" name="Thème Offic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1200" dirty="0"/>
        </a:defPPr>
      </a:lstStyle>
    </a:txDef>
  </a:objectDefaults>
  <a:extraClrSchemeLst/>
</a:theme>
</file>

<file path=ppt/theme/theme5.xml><?xml version="1.0" encoding="utf-8"?>
<a:theme xmlns:a="http://schemas.openxmlformats.org/drawingml/2006/main" name="3_Thème Cirad">
  <a:themeElements>
    <a:clrScheme name="Cirad">
      <a:dk1>
        <a:sysClr val="windowText" lastClr="000000"/>
      </a:dk1>
      <a:lt1>
        <a:sysClr val="window" lastClr="FFFFFF"/>
      </a:lt1>
      <a:dk2>
        <a:srgbClr val="1F497D"/>
      </a:dk2>
      <a:lt2>
        <a:srgbClr val="EEECE1"/>
      </a:lt2>
      <a:accent1>
        <a:srgbClr val="1FA22E"/>
      </a:accent1>
      <a:accent2>
        <a:srgbClr val="E2007A"/>
      </a:accent2>
      <a:accent3>
        <a:srgbClr val="97BF0D"/>
      </a:accent3>
      <a:accent4>
        <a:srgbClr val="DFDB00"/>
      </a:accent4>
      <a:accent5>
        <a:srgbClr val="00B0F0"/>
      </a:accent5>
      <a:accent6>
        <a:srgbClr val="7030A0"/>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Thème Cirad">
  <a:themeElements>
    <a:clrScheme name="Cirad">
      <a:dk1>
        <a:sysClr val="windowText" lastClr="000000"/>
      </a:dk1>
      <a:lt1>
        <a:sysClr val="window" lastClr="FFFFFF"/>
      </a:lt1>
      <a:dk2>
        <a:srgbClr val="1F497D"/>
      </a:dk2>
      <a:lt2>
        <a:srgbClr val="EEECE1"/>
      </a:lt2>
      <a:accent1>
        <a:srgbClr val="1FA22E"/>
      </a:accent1>
      <a:accent2>
        <a:srgbClr val="E2007A"/>
      </a:accent2>
      <a:accent3>
        <a:srgbClr val="97BF0D"/>
      </a:accent3>
      <a:accent4>
        <a:srgbClr val="DFDB00"/>
      </a:accent4>
      <a:accent5>
        <a:srgbClr val="00B0F0"/>
      </a:accent5>
      <a:accent6>
        <a:srgbClr val="7030A0"/>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marL="722313" indent="-342900" algn="l">
          <a:spcBef>
            <a:spcPts val="600"/>
          </a:spcBef>
          <a:spcAft>
            <a:spcPts val="600"/>
          </a:spcAft>
          <a:buClr>
            <a:srgbClr val="FFCCFF"/>
          </a:buClr>
          <a:buFont typeface="Wingdings" panose="05000000000000000000" pitchFamily="2" charset="2"/>
          <a:buChar char="§"/>
          <a:defRPr sz="2400" b="1" dirty="0">
            <a:solidFill>
              <a:prstClr val="black"/>
            </a:solidFill>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lgn="l">
          <a:defRPr dirty="0"/>
        </a:defPPr>
      </a:lstStyle>
    </a:txDef>
  </a:objectDefaults>
  <a:extraClrSchemeLst/>
</a:theme>
</file>

<file path=ppt/theme/theme7.xml><?xml version="1.0" encoding="utf-8"?>
<a:theme xmlns:a="http://schemas.openxmlformats.org/drawingml/2006/main" name="5_Thème Cirad">
  <a:themeElements>
    <a:clrScheme name="Cirad">
      <a:dk1>
        <a:sysClr val="windowText" lastClr="000000"/>
      </a:dk1>
      <a:lt1>
        <a:sysClr val="window" lastClr="FFFFFF"/>
      </a:lt1>
      <a:dk2>
        <a:srgbClr val="1F497D"/>
      </a:dk2>
      <a:lt2>
        <a:srgbClr val="EEECE1"/>
      </a:lt2>
      <a:accent1>
        <a:srgbClr val="1FA22E"/>
      </a:accent1>
      <a:accent2>
        <a:srgbClr val="E2007A"/>
      </a:accent2>
      <a:accent3>
        <a:srgbClr val="97BF0D"/>
      </a:accent3>
      <a:accent4>
        <a:srgbClr val="DFDB00"/>
      </a:accent4>
      <a:accent5>
        <a:srgbClr val="00B0F0"/>
      </a:accent5>
      <a:accent6>
        <a:srgbClr val="7030A0"/>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70000" lnSpcReduction="20000"/>
      </a:bodyPr>
      <a:lstStyle>
        <a:defPPr marL="720725" algn="just">
          <a:spcBef>
            <a:spcPts val="600"/>
          </a:spcBef>
          <a:buClr>
            <a:schemeClr val="accent2">
              <a:lumMod val="60000"/>
              <a:lumOff val="40000"/>
            </a:schemeClr>
          </a:buClr>
          <a:defRPr sz="2400" dirty="0">
            <a:cs typeface="Arial" panose="020B0604020202020204" pitchFamily="34" charset="0"/>
          </a:defRPr>
        </a:defPPr>
      </a:lstStyle>
    </a:txDef>
  </a:objectDefaults>
  <a:extraClrSchemeLst/>
</a:theme>
</file>

<file path=ppt/theme/theme8.xml><?xml version="1.0" encoding="utf-8"?>
<a:theme xmlns:a="http://schemas.openxmlformats.org/drawingml/2006/main" name="1_Stellar Project Proposal by Slidesgo">
  <a:themeElements>
    <a:clrScheme name="Simple Light">
      <a:dk1>
        <a:srgbClr val="2C3E50"/>
      </a:dk1>
      <a:lt1>
        <a:srgbClr val="FFFFFF"/>
      </a:lt1>
      <a:dk2>
        <a:srgbClr val="21B6B2"/>
      </a:dk2>
      <a:lt2>
        <a:srgbClr val="EEEEEE"/>
      </a:lt2>
      <a:accent1>
        <a:srgbClr val="4285F4"/>
      </a:accent1>
      <a:accent2>
        <a:srgbClr val="212121"/>
      </a:accent2>
      <a:accent3>
        <a:srgbClr val="212121"/>
      </a:accent3>
      <a:accent4>
        <a:srgbClr val="FFFFFF"/>
      </a:accent4>
      <a:accent5>
        <a:srgbClr val="FFFF00"/>
      </a:accent5>
      <a:accent6>
        <a:srgbClr val="246B87"/>
      </a:accent6>
      <a:hlink>
        <a:srgbClr val="246B8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marL="342900" indent="-342900" algn="l" defTabSz="457200">
          <a:spcBef>
            <a:spcPts val="600"/>
          </a:spcBef>
          <a:spcAft>
            <a:spcPts val="600"/>
          </a:spcAft>
          <a:buClr>
            <a:srgbClr val="E2007A"/>
          </a:buClr>
          <a:buFont typeface="Wingdings" panose="05000000000000000000" pitchFamily="2" charset="2"/>
          <a:buChar char="Ø"/>
          <a:defRPr sz="2200" kern="1200" dirty="0">
            <a:solidFill>
              <a:srgbClr val="0070C0"/>
            </a:solidFill>
            <a:ea typeface="+mn-ea"/>
            <a:cs typeface="+mn-cs"/>
          </a:defRPr>
        </a:defPPr>
      </a:lstStyle>
    </a:spDef>
  </a:objectDefaults>
  <a:extraClrSchemeLst/>
</a:theme>
</file>

<file path=ppt/theme/theme9.xml><?xml version="1.0" encoding="utf-8"?>
<a:theme xmlns:a="http://schemas.openxmlformats.org/drawingml/2006/main" name="6_Thème Cirad">
  <a:themeElements>
    <a:clrScheme name="Cirad">
      <a:dk1>
        <a:sysClr val="windowText" lastClr="000000"/>
      </a:dk1>
      <a:lt1>
        <a:sysClr val="window" lastClr="FFFFFF"/>
      </a:lt1>
      <a:dk2>
        <a:srgbClr val="1F497D"/>
      </a:dk2>
      <a:lt2>
        <a:srgbClr val="EEECE1"/>
      </a:lt2>
      <a:accent1>
        <a:srgbClr val="1FA22E"/>
      </a:accent1>
      <a:accent2>
        <a:srgbClr val="E2007A"/>
      </a:accent2>
      <a:accent3>
        <a:srgbClr val="97BF0D"/>
      </a:accent3>
      <a:accent4>
        <a:srgbClr val="DFDB00"/>
      </a:accent4>
      <a:accent5>
        <a:srgbClr val="00B0F0"/>
      </a:accent5>
      <a:accent6>
        <a:srgbClr val="7030A0"/>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70000" lnSpcReduction="20000"/>
      </a:bodyPr>
      <a:lstStyle>
        <a:defPPr marL="720725" algn="just">
          <a:spcBef>
            <a:spcPts val="600"/>
          </a:spcBef>
          <a:buClr>
            <a:schemeClr val="accent2">
              <a:lumMod val="60000"/>
              <a:lumOff val="40000"/>
            </a:schemeClr>
          </a:buClr>
          <a:defRPr sz="2400" dirty="0">
            <a:cs typeface="Arial" panose="020B0604020202020204" pitchFamily="34" charset="0"/>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10417</TotalTime>
  <Words>30358</Words>
  <Application>Microsoft Office PowerPoint</Application>
  <PresentationFormat>Personnalisé</PresentationFormat>
  <Paragraphs>2106</Paragraphs>
  <Slides>158</Slides>
  <Notes>158</Notes>
  <HiddenSlides>0</HiddenSlides>
  <MMClips>0</MMClips>
  <ScaleCrop>false</ScaleCrop>
  <HeadingPairs>
    <vt:vector size="6" baseType="variant">
      <vt:variant>
        <vt:lpstr>Polices utilisées</vt:lpstr>
      </vt:variant>
      <vt:variant>
        <vt:i4>8</vt:i4>
      </vt:variant>
      <vt:variant>
        <vt:lpstr>Thème</vt:lpstr>
      </vt:variant>
      <vt:variant>
        <vt:i4>9</vt:i4>
      </vt:variant>
      <vt:variant>
        <vt:lpstr>Titres des diapositives</vt:lpstr>
      </vt:variant>
      <vt:variant>
        <vt:i4>158</vt:i4>
      </vt:variant>
    </vt:vector>
  </HeadingPairs>
  <TitlesOfParts>
    <vt:vector size="175" baseType="lpstr">
      <vt:lpstr>Oswald</vt:lpstr>
      <vt:lpstr>Algerian</vt:lpstr>
      <vt:lpstr>Arial</vt:lpstr>
      <vt:lpstr>Calibri</vt:lpstr>
      <vt:lpstr>Times New Roman</vt:lpstr>
      <vt:lpstr>Wingdings</vt:lpstr>
      <vt:lpstr>Symbol</vt:lpstr>
      <vt:lpstr>Open Sans</vt:lpstr>
      <vt:lpstr>Stellar Project Proposal by Slidesgo</vt:lpstr>
      <vt:lpstr>2_Thème Cirad</vt:lpstr>
      <vt:lpstr>1_Thème Cirad</vt:lpstr>
      <vt:lpstr>Thème Office</vt:lpstr>
      <vt:lpstr>3_Thème Cirad</vt:lpstr>
      <vt:lpstr>4_Thème Cirad</vt:lpstr>
      <vt:lpstr>5_Thème Cirad</vt:lpstr>
      <vt:lpstr>1_Stellar Project Proposal by Slidesgo</vt:lpstr>
      <vt:lpstr>6_Thème Cirad</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Exemple 1: Data paper sur données d’enquête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Pause Café</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Rédiger un Data paper  Laurence Dedieu Laurence.dedieu@cirad.fr   Editrice scientifique Délégation à l’Information Scientifique et Technique, CIRAD</dc:title>
  <dc:creator>dedieu</dc:creator>
  <cp:lastModifiedBy>Laurence DEDIEU-ENGELMANN</cp:lastModifiedBy>
  <cp:revision>1170</cp:revision>
  <dcterms:modified xsi:type="dcterms:W3CDTF">2024-01-03T09:37:19Z</dcterms:modified>
</cp:coreProperties>
</file>