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79" r:id="rId3"/>
    <p:sldMasterId id="2147483682" r:id="rId4"/>
    <p:sldMasterId id="2147483693" r:id="rId5"/>
  </p:sldMasterIdLst>
  <p:notesMasterIdLst>
    <p:notesMasterId r:id="rId64"/>
  </p:notesMasterIdLst>
  <p:handoutMasterIdLst>
    <p:handoutMasterId r:id="rId65"/>
  </p:handoutMasterIdLst>
  <p:sldIdLst>
    <p:sldId id="265" r:id="rId6"/>
    <p:sldId id="1429" r:id="rId7"/>
    <p:sldId id="276" r:id="rId8"/>
    <p:sldId id="1627" r:id="rId9"/>
    <p:sldId id="268" r:id="rId10"/>
    <p:sldId id="1335" r:id="rId11"/>
    <p:sldId id="1337" r:id="rId12"/>
    <p:sldId id="287" r:id="rId13"/>
    <p:sldId id="1787" r:id="rId14"/>
    <p:sldId id="1409" r:id="rId15"/>
    <p:sldId id="1629" r:id="rId16"/>
    <p:sldId id="1411" r:id="rId17"/>
    <p:sldId id="1731" r:id="rId18"/>
    <p:sldId id="1732" r:id="rId19"/>
    <p:sldId id="1242" r:id="rId20"/>
    <p:sldId id="1382" r:id="rId21"/>
    <p:sldId id="1328" r:id="rId22"/>
    <p:sldId id="1406" r:id="rId23"/>
    <p:sldId id="1412" r:id="rId24"/>
    <p:sldId id="1316" r:id="rId25"/>
    <p:sldId id="1751" r:id="rId26"/>
    <p:sldId id="1738" r:id="rId27"/>
    <p:sldId id="1594" r:id="rId28"/>
    <p:sldId id="1756" r:id="rId29"/>
    <p:sldId id="1267" r:id="rId30"/>
    <p:sldId id="1757" r:id="rId31"/>
    <p:sldId id="1734" r:id="rId32"/>
    <p:sldId id="1758" r:id="rId33"/>
    <p:sldId id="1319" r:id="rId34"/>
    <p:sldId id="1320" r:id="rId35"/>
    <p:sldId id="1759" r:id="rId36"/>
    <p:sldId id="1740" r:id="rId37"/>
    <p:sldId id="1754" r:id="rId38"/>
    <p:sldId id="1761" r:id="rId39"/>
    <p:sldId id="1788" r:id="rId40"/>
    <p:sldId id="1331" r:id="rId41"/>
    <p:sldId id="1755" r:id="rId42"/>
    <p:sldId id="1302" r:id="rId43"/>
    <p:sldId id="1418" r:id="rId44"/>
    <p:sldId id="1327" r:id="rId45"/>
    <p:sldId id="1781" r:id="rId46"/>
    <p:sldId id="1785" r:id="rId47"/>
    <p:sldId id="1786" r:id="rId48"/>
    <p:sldId id="1408" r:id="rId49"/>
    <p:sldId id="1377" r:id="rId50"/>
    <p:sldId id="1199" r:id="rId51"/>
    <p:sldId id="1227" r:id="rId52"/>
    <p:sldId id="1144" r:id="rId53"/>
    <p:sldId id="1271" r:id="rId54"/>
    <p:sldId id="1147" r:id="rId55"/>
    <p:sldId id="1263" r:id="rId56"/>
    <p:sldId id="1143" r:id="rId57"/>
    <p:sldId id="1391" r:id="rId58"/>
    <p:sldId id="1145" r:id="rId59"/>
    <p:sldId id="1243" r:id="rId60"/>
    <p:sldId id="1264" r:id="rId61"/>
    <p:sldId id="1265" r:id="rId62"/>
    <p:sldId id="1268" r:id="rId63"/>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572"/>
    <a:srgbClr val="1FA2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93801" autoAdjust="0"/>
  </p:normalViewPr>
  <p:slideViewPr>
    <p:cSldViewPr snapToGrid="0" snapToObjects="1">
      <p:cViewPr>
        <p:scale>
          <a:sx n="100" d="100"/>
          <a:sy n="100" d="100"/>
        </p:scale>
        <p:origin x="1476" y="168"/>
      </p:cViewPr>
      <p:guideLst>
        <p:guide orient="horz" pos="2150"/>
        <p:guide pos="2880"/>
      </p:guideLst>
    </p:cSldViewPr>
  </p:slideViewPr>
  <p:outlineViewPr>
    <p:cViewPr>
      <p:scale>
        <a:sx n="33" d="100"/>
        <a:sy n="33" d="100"/>
      </p:scale>
      <p:origin x="0" y="-2322"/>
    </p:cViewPr>
  </p:outlineViewPr>
  <p:notesTextViewPr>
    <p:cViewPr>
      <p:scale>
        <a:sx n="3" d="2"/>
        <a:sy n="3" d="2"/>
      </p:scale>
      <p:origin x="0" y="0"/>
    </p:cViewPr>
  </p:notesTextViewPr>
  <p:sorterViewPr>
    <p:cViewPr>
      <p:scale>
        <a:sx n="200" d="100"/>
        <a:sy n="200" d="100"/>
      </p:scale>
      <p:origin x="0" y="-32166"/>
    </p:cViewPr>
  </p:sorterViewPr>
  <p:notesViewPr>
    <p:cSldViewPr snapToGrid="0" snapToObjects="1" showGuides="1">
      <p:cViewPr>
        <p:scale>
          <a:sx n="125" d="100"/>
          <a:sy n="125" d="100"/>
        </p:scale>
        <p:origin x="2928" y="-199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710DCA6-C2A9-4977-8F56-0AA0E9DFCD3E}" type="datetimeFigureOut">
              <a:rPr lang="fr-FR" smtClean="0"/>
              <a:t>05/02/2024</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6A58D6C-4666-4501-9314-897A4191E116}" type="slidenum">
              <a:rPr lang="fr-FR" smtClean="0"/>
              <a:t>‹N°›</a:t>
            </a:fld>
            <a:endParaRPr lang="fr-FR"/>
          </a:p>
        </p:txBody>
      </p:sp>
    </p:spTree>
    <p:extLst>
      <p:ext uri="{BB962C8B-B14F-4D97-AF65-F5344CB8AC3E}">
        <p14:creationId xmlns:p14="http://schemas.microsoft.com/office/powerpoint/2010/main" val="1296567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E37451D-A5B0-4FAB-B03F-77829303E749}" type="datetimeFigureOut">
              <a:rPr lang="fr-FR" smtClean="0"/>
              <a:t>05/02/2024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B590517-EA39-4362-A53C-627CE19DB192}" type="slidenum">
              <a:rPr lang="fr-FR" smtClean="0"/>
              <a:t>‹N°›</a:t>
            </a:fld>
            <a:endParaRPr lang="fr-FR"/>
          </a:p>
        </p:txBody>
      </p:sp>
    </p:spTree>
    <p:extLst>
      <p:ext uri="{BB962C8B-B14F-4D97-AF65-F5344CB8AC3E}">
        <p14:creationId xmlns:p14="http://schemas.microsoft.com/office/powerpoint/2010/main" val="428051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3897/fmj.3.9102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trepot.recherche.data.gouv.fr/dataset.xhtml?persistentId=doi:10.57745/KMGODH"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3897/zookeys.306.489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3897/zookeys.306.4898"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ommons.datacite.org/doi.org?query=Formidabel+Belgian+Ants+Database&amp;resource-type=dataset" TargetMode="External"/><Relationship Id="rId4" Type="http://schemas.openxmlformats.org/officeDocument/2006/relationships/hyperlink" Target="https://www.gbif.org/dataset/b528799a-2d52-4023-aa02-9ce081e3ca5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ebofscience.com/wos/woscc/summary/be6adf14-2a68-4e3c-9cd9-aecabfa6726d-c58c592c/relevance/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pp.dimensions.ai/discover/data_set?search_mode=content&amp;search_text=Formidabel&amp;search_type=kws&amp;search_field=full_search" TargetMode="External"/><Relationship Id="rId5" Type="http://schemas.openxmlformats.org/officeDocument/2006/relationships/hyperlink" Target="https://commons.datacite.org/doi.org?query=Formidabel+Belgian+Ants+Database&amp;resource-type=dataset" TargetMode="External"/><Relationship Id="rId4" Type="http://schemas.openxmlformats.org/officeDocument/2006/relationships/hyperlink" Target="https://datasetsearch.research.google.com/search?src=0&amp;query=Formidabel&amp;docid=L2cvMTFtcTh2aGpmeg%3D%3D"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js.silvafennica.fi/index.php/silvafennica/about/submissions#authorGuidelin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canal-u.tv/video/medici/evaluer_un_data_paper_retour_d_experience_de_la_revue_cybergeo.58277" TargetMode="External"/><Relationship Id="rId3" Type="http://schemas.openxmlformats.org/officeDocument/2006/relationships/hyperlink" Target="https://mi-gt-donnees.pages.math.unistra.fr/site/download/Christine%20Hadrossek%20-%20Synth%C3%A8se%20webinaire%20du%205%20novembre%20Data%20Paper.pdf" TargetMode="External"/><Relationship Id="rId7" Type="http://schemas.openxmlformats.org/officeDocument/2006/relationships/hyperlink" Target="https://www.agronomy.org/publications/journals/author-resources/jeq-instructions/datase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nature.com/sdata/policies/editorial-and-publishing-policies/#publication-criteria" TargetMode="External"/><Relationship Id="rId5" Type="http://schemas.openxmlformats.org/officeDocument/2006/relationships/hyperlink" Target="https://rmets.onlinelibrary.wiley.com/hub/journal/20496060/guidelines-for-reviewers" TargetMode="External"/><Relationship Id="rId10" Type="http://schemas.openxmlformats.org/officeDocument/2006/relationships/hyperlink" Target="http://citingbytes.blogspot.com/2013/08/how-to-review-dataset-couple-of-case.html" TargetMode="External"/><Relationship Id="rId4" Type="http://schemas.openxmlformats.org/officeDocument/2006/relationships/hyperlink" Target="https://www.earth-system-science-data.net/peer_review/review_criteria.html" TargetMode="External"/><Relationship Id="rId9" Type="http://schemas.openxmlformats.org/officeDocument/2006/relationships/hyperlink" Target="https://onlinelibrary.wiley.com/pb-assets/assets/14401703/ERE_Guidelines_for_Data_Papers_revised_6Mar2019-1551848942780.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orphomuseum.co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journals.sagepub.com/description/IJR" TargetMode="External"/><Relationship Id="rId5" Type="http://schemas.openxmlformats.org/officeDocument/2006/relationships/hyperlink" Target="http://morphomuseum.com/morphodig" TargetMode="External"/><Relationship Id="rId4" Type="http://schemas.openxmlformats.org/officeDocument/2006/relationships/hyperlink" Target="https://doi.org/10.1017/scs.2017.14"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op-ist.cirad.fr/gerer-des-donnees/rediger-un-data-paper/1-qu-est-ce-qu-un-data-paper"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wiki.ed.ac.uk/display/datashare/Sources+of+dataset+peer+review"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dactionmedicale.fr/2022/04/il-est-temps-de-reconnaitre-la-paternite-des-donnees-ouvertes-concept-de-data-author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archivesic.ccsd.cnrs.fr/sic_01427978/document" TargetMode="External"/><Relationship Id="rId4" Type="http://schemas.openxmlformats.org/officeDocument/2006/relationships/hyperlink" Target="https://www.nature.com/articles/d41586-022-00921-x"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nsights.uksg.org/articles/10.1629/uksg.51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library.wur.nl/ojs/index.php/ODJAR/index" TargetMode="External"/><Relationship Id="rId3" Type="http://schemas.openxmlformats.org/officeDocument/2006/relationships/hyperlink" Target="https://onlinelibrary.wiley.com/journal/14668238" TargetMode="External"/><Relationship Id="rId7" Type="http://schemas.openxmlformats.org/officeDocument/2006/relationships/hyperlink" Target="http://www.freshwaterjournal.eu/"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arth-system-science-data.net/" TargetMode="External"/><Relationship Id="rId5" Type="http://schemas.openxmlformats.org/officeDocument/2006/relationships/hyperlink" Target="https://www.nature.com/nbt/" TargetMode="External"/><Relationship Id="rId4" Type="http://schemas.openxmlformats.org/officeDocument/2006/relationships/hyperlink" Target="https://academic.oup.com/gigascience/pages/data_note" TargetMode="External"/><Relationship Id="rId9" Type="http://schemas.openxmlformats.org/officeDocument/2006/relationships/hyperlink" Target="https://brill.com/view/journals/rdj/rdj-overview.x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journals.elsevier.com/data-in-brief/" TargetMode="External"/><Relationship Id="rId7" Type="http://schemas.openxmlformats.org/officeDocument/2006/relationships/hyperlink" Target="https://www.journals.elsevier.com/data-in-brief/policies-and-guidelines/what-data-are-suitable-for-data-in-brief"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mailto:dib-me@elsevier.com" TargetMode="External"/><Relationship Id="rId5" Type="http://schemas.openxmlformats.org/officeDocument/2006/relationships/hyperlink" Target="https://www.journals.elsevier.com/data-in-brief/about-data-in-brief/video-how-to-submit-your-research-data-article-to-data-in-brief" TargetMode="External"/><Relationship Id="rId4" Type="http://schemas.openxmlformats.org/officeDocument/2006/relationships/hyperlink" Target="https://www.journals.elsevier.com/data-in-brie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psjournals.apsnet.org/journal/mpmi"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acsess.onlinelibrary.wiley.com/hub/journal/25782703/productinformation#typesofcontributions" TargetMode="External"/><Relationship Id="rId5" Type="http://schemas.openxmlformats.org/officeDocument/2006/relationships/hyperlink" Target="https://doi.org/10.1094/MPMI-05-18-0144-A" TargetMode="External"/><Relationship Id="rId4" Type="http://schemas.openxmlformats.org/officeDocument/2006/relationships/hyperlink" Target="https://apsjournals.apsnet.org/journal/phytofr"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nnforsci.biomedcentral.com/articles/10.1186/s13595-022-01132-0"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metadata-afs.nancy.inra.fr/geonetwork/srv/fre/catalog.search#/metadata/02c5ca07-1536-4f89-9a0c-9e8d44a91287" TargetMode="External"/><Relationship Id="rId5" Type="http://schemas.openxmlformats.org/officeDocument/2006/relationships/hyperlink" Target="https://annforsci.biomedcentral.com/articles/10.1007/s13595-021-01104-w" TargetMode="External"/><Relationship Id="rId4" Type="http://schemas.openxmlformats.org/officeDocument/2006/relationships/hyperlink" Target="https://metadata-afs.nancy.inra.fr/geonetwork/srv/fre/catalog.search#/metadata/bcea7f69-2cf1-444b-8e5b-e9feb23683db"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doi.org/10.1002/ecy.3687" TargetMode="External"/><Relationship Id="rId13" Type="http://schemas.openxmlformats.org/officeDocument/2006/relationships/hyperlink" Target="https://esajournals.onlinelibrary.wiley.com/doi/full/10.1002/ecy.3353#support-information-section" TargetMode="External"/><Relationship Id="rId3" Type="http://schemas.openxmlformats.org/officeDocument/2006/relationships/hyperlink" Target="https://esajournals.onlinelibrary.wiley.com/journal/19399170" TargetMode="External"/><Relationship Id="rId7" Type="http://schemas.openxmlformats.org/officeDocument/2006/relationships/hyperlink" Target="https://doi.org/10.1002/ecy.3706" TargetMode="External"/><Relationship Id="rId12" Type="http://schemas.openxmlformats.org/officeDocument/2006/relationships/hyperlink" Target="https://esajournals.onlinelibrary.wiley.com/doi/full/10.1002/ecy.1894" TargetMode="External"/><Relationship Id="rId17" Type="http://schemas.openxmlformats.org/officeDocument/2006/relationships/hyperlink" Target="http://www.freshwaterjournal.eu/" TargetMode="External"/><Relationship Id="rId2" Type="http://schemas.openxmlformats.org/officeDocument/2006/relationships/slide" Target="../slides/slide28.xml"/><Relationship Id="rId16" Type="http://schemas.openxmlformats.org/officeDocument/2006/relationships/hyperlink" Target="http://doi.org/10.5334/ohd.33" TargetMode="External"/><Relationship Id="rId1" Type="http://schemas.openxmlformats.org/officeDocument/2006/relationships/notesMaster" Target="../notesMasters/notesMaster1.xml"/><Relationship Id="rId6" Type="http://schemas.openxmlformats.org/officeDocument/2006/relationships/hyperlink" Target="https://www.esa.org/wp-content/uploads/2022/05/ESA-Manuscript-Preparation-Guide.pdf" TargetMode="External"/><Relationship Id="rId11" Type="http://schemas.openxmlformats.org/officeDocument/2006/relationships/hyperlink" Target="https://doi.org/10.1002/ecy.3470" TargetMode="External"/><Relationship Id="rId5" Type="http://schemas.openxmlformats.org/officeDocument/2006/relationships/hyperlink" Target="https://www.esa.org/wp-content/uploads/2021/03/ECY-Data-Paper-Metadata-Template-Mar2021.docx" TargetMode="External"/><Relationship Id="rId15" Type="http://schemas.openxmlformats.org/officeDocument/2006/relationships/hyperlink" Target="https://openhealthdata.metajnl.com/about/submissions/" TargetMode="External"/><Relationship Id="rId10" Type="http://schemas.openxmlformats.org/officeDocument/2006/relationships/hyperlink" Target="https://doi.org/10.1002/ecy.3377" TargetMode="External"/><Relationship Id="rId4" Type="http://schemas.openxmlformats.org/officeDocument/2006/relationships/hyperlink" Target="https://www.esa.org/wp-content/uploads/2022/05/ESA-Data-Paper-Guidelines.pdf" TargetMode="External"/><Relationship Id="rId9" Type="http://schemas.openxmlformats.org/officeDocument/2006/relationships/hyperlink" Target="https://doi.org/10.1002/ecy.3474" TargetMode="External"/><Relationship Id="rId14" Type="http://schemas.openxmlformats.org/officeDocument/2006/relationships/hyperlink" Target="https://emammal.si.edu/search/node/SNAPSHOT%20USA"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doi.org/10.1002/ecy.3377" TargetMode="External"/><Relationship Id="rId13" Type="http://schemas.openxmlformats.org/officeDocument/2006/relationships/hyperlink" Target="https://esajournals.onlinelibrary.wiley.com/doi/full/10.1002/ecy.3353#support-information-section" TargetMode="External"/><Relationship Id="rId3" Type="http://schemas.openxmlformats.org/officeDocument/2006/relationships/hyperlink" Target="https://esajournals.onlinelibrary.wiley.com/journal/19399170" TargetMode="External"/><Relationship Id="rId7" Type="http://schemas.openxmlformats.org/officeDocument/2006/relationships/hyperlink" Target="https://doi.org/10.1002/ecy.3474" TargetMode="External"/><Relationship Id="rId12" Type="http://schemas.openxmlformats.org/officeDocument/2006/relationships/hyperlink" Target="https://esajournals.onlinelibrary.wiley.com/doi/full/10.1002/ecy.1894"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doi.org/10.1002/ecy.3687" TargetMode="External"/><Relationship Id="rId11" Type="http://schemas.openxmlformats.org/officeDocument/2006/relationships/hyperlink" Target="https://esajournals.onlinelibrary.wiley.com/hub/journal/19399170/resources/data_paper_inst_ecy" TargetMode="External"/><Relationship Id="rId5" Type="http://schemas.openxmlformats.org/officeDocument/2006/relationships/hyperlink" Target="https://doi.org/10.1002/ecy.3706" TargetMode="External"/><Relationship Id="rId15" Type="http://schemas.openxmlformats.org/officeDocument/2006/relationships/hyperlink" Target="https://openhealthdata.metajnl.com/about/submissions/" TargetMode="External"/><Relationship Id="rId10" Type="http://schemas.openxmlformats.org/officeDocument/2006/relationships/hyperlink" Target="https://www.esa.org/wp-content/uploads/2021/03/ECY-Data-Paper-Metadata-Template-Mar2021.docx" TargetMode="External"/><Relationship Id="rId4" Type="http://schemas.openxmlformats.org/officeDocument/2006/relationships/hyperlink" Target="https://www.esa.org/wp-content/uploads/2022/05/ESA-Data-Paper-Guidelines.pdf" TargetMode="External"/><Relationship Id="rId9" Type="http://schemas.openxmlformats.org/officeDocument/2006/relationships/hyperlink" Target="https://doi.org/10.1002/ecy.3470" TargetMode="External"/><Relationship Id="rId14" Type="http://schemas.openxmlformats.org/officeDocument/2006/relationships/hyperlink" Target="https://emammal.si.edu/search/node/SNAPSHOT%20US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ranum.fr/plan-gestion-donnees-dmp/origine-description-donnees-recherche/?utm_campaign=Data%20veille&amp;utm_medium=email&amp;utm_source=Revue%20newsletter" TargetMode="External"/><Relationship Id="rId7" Type="http://schemas.openxmlformats.org/officeDocument/2006/relationships/hyperlink" Target="https://www.journals.elsevier.com/data-in-brief/policies-and-guidelines/what-data-are-suitable-for-data-in-brie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cessda.eu/Training/Training-Resources/Library/Data-Management-Expert-Guide/1.-Plan/Research-data" TargetMode="External"/><Relationship Id="rId5" Type="http://schemas.openxmlformats.org/officeDocument/2006/relationships/hyperlink" Target="http://www.oecd.org/sti/inno/new-data-for-understanding-the-human-condition.pdf" TargetMode="External"/><Relationship Id="rId4" Type="http://schemas.openxmlformats.org/officeDocument/2006/relationships/hyperlink" Target="https://qdr.syr.edu/deposit/data"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sajournals.onlinelibrary.wiley.com/doi/full/10.1002/ecy.1894#support-information-sectio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esa.org/wp-content/uploads/2022/05/ESA-Data-Paper-Guidelines.pdf#h.2s8eyo1"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5194/essd-13-5951-202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setac.onlinelibrary.wiley.com/hub/journal/15528618/author-guidelines" TargetMode="External"/><Relationship Id="rId13" Type="http://schemas.openxmlformats.org/officeDocument/2006/relationships/hyperlink" Target="https://besjournals.onlinelibrary.wiley.com/hub/data_archiving_policy" TargetMode="External"/><Relationship Id="rId3" Type="http://schemas.openxmlformats.org/officeDocument/2006/relationships/hyperlink" Target="https://www.agu.org/Publish-with-AGU/Publish/Author-Resources/Data-and-Software-for-Authors" TargetMode="External"/><Relationship Id="rId7" Type="http://schemas.openxmlformats.org/officeDocument/2006/relationships/hyperlink" Target="https://www.rsc.org/journals-books-databases/author-and-reviewer-hub/authors-information/prepare-and-format/data-sharing/#policy" TargetMode="External"/><Relationship Id="rId12" Type="http://schemas.openxmlformats.org/officeDocument/2006/relationships/hyperlink" Target="https://onlinelibrary.wiley.com/page/journal/20457758/homepage/forauthors.html" TargetMode="External"/><Relationship Id="rId17" Type="http://schemas.openxmlformats.org/officeDocument/2006/relationships/hyperlink" Target="https://besjournals.onlinelibrary.wiley.com/hub/journal/2041210X/author-guidelines#data_availability" TargetMode="External"/><Relationship Id="rId2" Type="http://schemas.openxmlformats.org/officeDocument/2006/relationships/slide" Target="../slides/slide32.xml"/><Relationship Id="rId16" Type="http://schemas.openxmlformats.org/officeDocument/2006/relationships/hyperlink" Target="http://www.ecography.org/authors/author-guidelines" TargetMode="External"/><Relationship Id="rId1" Type="http://schemas.openxmlformats.org/officeDocument/2006/relationships/notesMaster" Target="../notesMasters/notesMaster1.xml"/><Relationship Id="rId6" Type="http://schemas.openxmlformats.org/officeDocument/2006/relationships/hyperlink" Target="https://bmcresnotes.biomedcentral.com/submission-guidelines/preparing-your-manuscript/data-note" TargetMode="External"/><Relationship Id="rId11" Type="http://schemas.openxmlformats.org/officeDocument/2006/relationships/hyperlink" Target="https://academic.oup.com/ije/pages/General_Instructions#Data%20Resource%20Profiles" TargetMode="External"/><Relationship Id="rId5" Type="http://schemas.openxmlformats.org/officeDocument/2006/relationships/hyperlink" Target="https://www.nature.com/sdata/policies/data-policies" TargetMode="External"/><Relationship Id="rId15" Type="http://schemas.openxmlformats.org/officeDocument/2006/relationships/hyperlink" Target="https://publishingsupport.iopscience.iop.org/iop-publishing-data-availability-policy/#embargoes" TargetMode="External"/><Relationship Id="rId10" Type="http://schemas.openxmlformats.org/officeDocument/2006/relationships/hyperlink" Target="https://www.exeley.com/journal/journal_of_nematology" TargetMode="External"/><Relationship Id="rId4" Type="http://schemas.openxmlformats.org/officeDocument/2006/relationships/hyperlink" Target="https://onlinelibrary.wiley.com/page/journal/14724642/homepage/ForAuthors.html" TargetMode="External"/><Relationship Id="rId9" Type="http://schemas.openxmlformats.org/officeDocument/2006/relationships/hyperlink" Target="https://journals.asm.org/journal/mra" TargetMode="External"/><Relationship Id="rId14" Type="http://schemas.openxmlformats.org/officeDocument/2006/relationships/hyperlink" Target="https://onlinelibrary.wiley.com/page/journal/1365294x/homepage/ForAuthors.html#Ed_polic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datadryad.org/stash/submission_process#upload-methods" TargetMode="External"/><Relationship Id="rId13" Type="http://schemas.openxmlformats.org/officeDocument/2006/relationships/hyperlink" Target="https://www.cessda.eu/Training/Training-Resources/Library/Data-Management-Expert-Guide/6.-Archive-Publish/Promoting-your-data" TargetMode="External"/><Relationship Id="rId3" Type="http://schemas.openxmlformats.org/officeDocument/2006/relationships/hyperlink" Target="https://doranum.fr/depot-entrepots/fiche-synthetique/" TargetMode="External"/><Relationship Id="rId7" Type="http://schemas.openxmlformats.org/officeDocument/2006/relationships/hyperlink" Target="https://datadryad.org/stash/faq#metadata" TargetMode="External"/><Relationship Id="rId12" Type="http://schemas.openxmlformats.org/officeDocument/2006/relationships/hyperlink" Target="https://zenodo.org/record/3820473#.X4g-5-06-Uk"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ntrepot.recherche.data.gouv.fr/dataverse/umontpellier" TargetMode="External"/><Relationship Id="rId11" Type="http://schemas.openxmlformats.org/officeDocument/2006/relationships/hyperlink" Target="https://zenodo.org/record/4084763#.Ylfh19PP3V_" TargetMode="External"/><Relationship Id="rId5" Type="http://schemas.openxmlformats.org/officeDocument/2006/relationships/hyperlink" Target="https://projet-recherchedatagv.ouvrirlascience.fr/actualites/detail-actualite/save-the-date-8-juillet-2022-inauguration-recherche-data-gouv" TargetMode="External"/><Relationship Id="rId10" Type="http://schemas.openxmlformats.org/officeDocument/2006/relationships/hyperlink" Target="https://datasetsearch.research.google.com/" TargetMode="External"/><Relationship Id="rId4" Type="http://schemas.openxmlformats.org/officeDocument/2006/relationships/hyperlink" Target="https://data.agu.org/resources/useful-domain-repositories" TargetMode="External"/><Relationship Id="rId9" Type="http://schemas.openxmlformats.org/officeDocument/2006/relationships/hyperlink" Target="https://commons.datacite.org/"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inpn.mnhn.fr/informations/sinp/presentation" TargetMode="External"/><Relationship Id="rId13" Type="http://schemas.openxmlformats.org/officeDocument/2006/relationships/hyperlink" Target="https://www.datarepository.movebank.org/handle/10255/move.720" TargetMode="External"/><Relationship Id="rId18" Type="http://schemas.openxmlformats.org/officeDocument/2006/relationships/hyperlink" Target="https://www.isric.org/about/world-data-centre-soils-wdc-soils" TargetMode="External"/><Relationship Id="rId3" Type="http://schemas.openxmlformats.org/officeDocument/2006/relationships/hyperlink" Target="https://www.esa.org/publications/data-policy/#repositories" TargetMode="External"/><Relationship Id="rId21" Type="http://schemas.openxmlformats.org/officeDocument/2006/relationships/hyperlink" Target="https://www.iedadata.org/" TargetMode="External"/><Relationship Id="rId7" Type="http://schemas.openxmlformats.org/officeDocument/2006/relationships/hyperlink" Target="https://www.gbif.org/country/FR/publishing" TargetMode="External"/><Relationship Id="rId12" Type="http://schemas.openxmlformats.org/officeDocument/2006/relationships/hyperlink" Target="https://www.movebank.org/cms/movebank-content/data-policy#data_licenses" TargetMode="External"/><Relationship Id="rId17" Type="http://schemas.openxmlformats.org/officeDocument/2006/relationships/hyperlink" Target="https://www.coretrustseal.org/why-certification/certified-repositories/" TargetMode="External"/><Relationship Id="rId2" Type="http://schemas.openxmlformats.org/officeDocument/2006/relationships/slide" Target="../slides/slide35.xml"/><Relationship Id="rId16" Type="http://schemas.openxmlformats.org/officeDocument/2006/relationships/hyperlink" Target="https://edirepository.org/about/about-edi" TargetMode="External"/><Relationship Id="rId20" Type="http://schemas.openxmlformats.org/officeDocument/2006/relationships/hyperlink" Target="https://www.dkrz.de/up/systems/wdcc" TargetMode="External"/><Relationship Id="rId1" Type="http://schemas.openxmlformats.org/officeDocument/2006/relationships/notesMaster" Target="../notesMasters/notesMaster1.xml"/><Relationship Id="rId6" Type="http://schemas.openxmlformats.org/officeDocument/2006/relationships/hyperlink" Target="http://www.gbif.fr/articles/01/03/22/la-france-troisieme-pays-contributeur-du-reseau-gbif" TargetMode="External"/><Relationship Id="rId11" Type="http://schemas.openxmlformats.org/officeDocument/2006/relationships/hyperlink" Target="https://datadryad.org/stash/faq#metadata" TargetMode="External"/><Relationship Id="rId5" Type="http://schemas.openxmlformats.org/officeDocument/2006/relationships/hyperlink" Target="http://www.gbif.fr/page/infos/presentation-du-gbif-france" TargetMode="External"/><Relationship Id="rId15" Type="http://schemas.openxmlformats.org/officeDocument/2006/relationships/hyperlink" Target="https://www.datarepository.movebank.org/" TargetMode="External"/><Relationship Id="rId23" Type="http://schemas.openxmlformats.org/officeDocument/2006/relationships/hyperlink" Target="https://www.nature.com/articles/s41597-020-0486-7" TargetMode="External"/><Relationship Id="rId10" Type="http://schemas.openxmlformats.org/officeDocument/2006/relationships/hyperlink" Target="https://www.gbif.org/science-review" TargetMode="External"/><Relationship Id="rId19" Type="http://schemas.openxmlformats.org/officeDocument/2006/relationships/hyperlink" Target="http://eidc.ceh.ac.uk/" TargetMode="External"/><Relationship Id="rId4" Type="http://schemas.openxmlformats.org/officeDocument/2006/relationships/hyperlink" Target="https://www.seanoe.org/html/about.htm" TargetMode="External"/><Relationship Id="rId9" Type="http://schemas.openxmlformats.org/officeDocument/2006/relationships/hyperlink" Target="https://www.gbif.org/" TargetMode="External"/><Relationship Id="rId14" Type="http://schemas.openxmlformats.org/officeDocument/2006/relationships/hyperlink" Target="https://www.datarepository.movebank.org/handle/10255/move.725" TargetMode="External"/><Relationship Id="rId22" Type="http://schemas.openxmlformats.org/officeDocument/2006/relationships/hyperlink" Target="https://op.europa.eu/en/publication-detail/-/publication/70aa74b5-53bf-11eb-b59f-01aa75ed71a1/language-en"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ature.com/sdata/publish/submission-guidelines" TargetMode="External"/><Relationship Id="rId7" Type="http://schemas.openxmlformats.org/officeDocument/2006/relationships/hyperlink" Target="https://besjournals.onlinelibrary.wiley.com/hub/data_archiving_polic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ournals.asm.org/list-data-repositories" TargetMode="External"/><Relationship Id="rId5" Type="http://schemas.openxmlformats.org/officeDocument/2006/relationships/hyperlink" Target="https://doi.org/10.1038/s41597-022-01326-1" TargetMode="External"/><Relationship Id="rId4" Type="http://schemas.openxmlformats.org/officeDocument/2006/relationships/hyperlink" Target="https://www.nature.com/sdata/policies/data-policie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ata.mendeley.com/"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nph.onlinelibrary.wiley.com/hub/journal/14698137/about/author-guidelines" TargetMode="External"/><Relationship Id="rId5" Type="http://schemas.openxmlformats.org/officeDocument/2006/relationships/hyperlink" Target="https://academic.oup.com/pages/open-research/research-data#choosing" TargetMode="External"/><Relationship Id="rId4" Type="http://schemas.openxmlformats.org/officeDocument/2006/relationships/hyperlink" Target="https://academic.oup.com/beheco/pages/information_for_author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gftrFKqtUlU"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creativecommons.org/choose/" TargetMode="External"/><Relationship Id="rId5" Type="http://schemas.openxmlformats.org/officeDocument/2006/relationships/hyperlink" Target="https://uniofcam.libwizard.com/f/CreativeCommons" TargetMode="External"/><Relationship Id="rId4" Type="http://schemas.openxmlformats.org/officeDocument/2006/relationships/hyperlink" Target="https://www.youtube.com/watch?v=ntxJhUKTPII"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academic.oup.com/gigascience/pages/editorial_policies_and_reporting_standards" TargetMode="External"/><Relationship Id="rId13" Type="http://schemas.openxmlformats.org/officeDocument/2006/relationships/hyperlink" Target="https://onlinelibrary.wiley.com/page/journal/1099095x/homepage/ForAuthors.html" TargetMode="External"/><Relationship Id="rId18" Type="http://schemas.openxmlformats.org/officeDocument/2006/relationships/hyperlink" Target="https://silvafennica.fi/page/authors" TargetMode="External"/><Relationship Id="rId3" Type="http://schemas.openxmlformats.org/officeDocument/2006/relationships/hyperlink" Target="https://bmcresnotes.biomedcentral.com/" TargetMode="External"/><Relationship Id="rId7" Type="http://schemas.openxmlformats.org/officeDocument/2006/relationships/hyperlink" Target="https://academic.oup.com/gigascience/pages/data_note" TargetMode="External"/><Relationship Id="rId12" Type="http://schemas.openxmlformats.org/officeDocument/2006/relationships/hyperlink" Target="https://creativecommons.org/about/cc0" TargetMode="External"/><Relationship Id="rId17" Type="http://schemas.openxmlformats.org/officeDocument/2006/relationships/hyperlink" Target="https://creativecommons.org/licenses/by-nc/4.0/deed.en" TargetMode="External"/><Relationship Id="rId2" Type="http://schemas.openxmlformats.org/officeDocument/2006/relationships/slide" Target="../slides/slide39.xml"/><Relationship Id="rId16" Type="http://schemas.openxmlformats.org/officeDocument/2006/relationships/hyperlink" Target="https://dl.sciencesocieties.org/publications/jeq/author-instructions-datasets" TargetMode="External"/><Relationship Id="rId1" Type="http://schemas.openxmlformats.org/officeDocument/2006/relationships/notesMaster" Target="../notesMasters/notesMaster1.xml"/><Relationship Id="rId6" Type="http://schemas.openxmlformats.org/officeDocument/2006/relationships/hyperlink" Target="http://creativecommons.org/publicdomain/zero/1.0/legalcode" TargetMode="External"/><Relationship Id="rId11" Type="http://schemas.openxmlformats.org/officeDocument/2006/relationships/hyperlink" Target="http://figshare.com/" TargetMode="External"/><Relationship Id="rId5" Type="http://schemas.openxmlformats.org/officeDocument/2006/relationships/hyperlink" Target="http://www.biomedcentral.com/about/policies/open-data" TargetMode="External"/><Relationship Id="rId15" Type="http://schemas.openxmlformats.org/officeDocument/2006/relationships/hyperlink" Target="https://acsess.onlinelibrary.wiley.com/journal/15372537" TargetMode="External"/><Relationship Id="rId10" Type="http://schemas.openxmlformats.org/officeDocument/2006/relationships/hyperlink" Target="https://f1000research.com/for-authors/data-guidelines#hosting" TargetMode="External"/><Relationship Id="rId19" Type="http://schemas.openxmlformats.org/officeDocument/2006/relationships/hyperlink" Target="https://www.legifrance.gouv.fr/dossierlegislatif/JORFDOLE000031589829/" TargetMode="External"/><Relationship Id="rId4" Type="http://schemas.openxmlformats.org/officeDocument/2006/relationships/hyperlink" Target="https://www.biomedcentral.com/about/policies/license-agreement" TargetMode="External"/><Relationship Id="rId9" Type="http://schemas.openxmlformats.org/officeDocument/2006/relationships/hyperlink" Target="https://f1000research.com/browse/articles?articleTypes=DATA_NOTE" TargetMode="External"/><Relationship Id="rId14" Type="http://schemas.openxmlformats.org/officeDocument/2006/relationships/hyperlink" Target="http://openhealthdata.metajnl.com/"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doi.org/10.1002/ecy.2119" TargetMode="External"/><Relationship Id="rId3" Type="http://schemas.openxmlformats.org/officeDocument/2006/relationships/hyperlink" Target="https://doi.org/10.3897/BDJ.10.e71222" TargetMode="External"/><Relationship Id="rId7" Type="http://schemas.openxmlformats.org/officeDocument/2006/relationships/hyperlink" Target="https://journals.openedition.org/cybergeo/36443"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oi.org/10.1186/s13104-021-05469-z" TargetMode="External"/><Relationship Id="rId5" Type="http://schemas.openxmlformats.org/officeDocument/2006/relationships/hyperlink" Target="https://zenodo.org/record/4479068#.ZG4Z5qXP17M" TargetMode="External"/><Relationship Id="rId4" Type="http://schemas.openxmlformats.org/officeDocument/2006/relationships/hyperlink" Target="https://doi.org/10.1163/24523666-bja10017"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doi.org/10.18167/coopist/0006" TargetMode="External"/><Relationship Id="rId3" Type="http://schemas.openxmlformats.org/officeDocument/2006/relationships/hyperlink" Target="http://www.icmje.org/recommendations/browse/roles-and-responsibilities/defining-the-role-of-authors-and-contributors.html" TargetMode="External"/><Relationship Id="rId7" Type="http://schemas.openxmlformats.org/officeDocument/2006/relationships/hyperlink" Target="https://www.nejm.org/doi/full/10.1056/NEJMsb1616595?query=featured_data-sharing"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nature.com/articles/d41586-022-00921-x" TargetMode="External"/><Relationship Id="rId5" Type="http://schemas.openxmlformats.org/officeDocument/2006/relationships/hyperlink" Target="https://www.redactionmedicale.fr/2022/04/il-est-temps-de-reconnaitre-la-paternite-des-donnees-ouvertes-concept-de-data-authors?utm_source=sendinblue&amp;utm_campaign=Newsletter%20davril%202022%20envoye%20le%202%20mai%202022&amp;utm_medium=email" TargetMode="External"/><Relationship Id="rId4" Type="http://schemas.openxmlformats.org/officeDocument/2006/relationships/hyperlink" Target="https://mi-gt-donnees.pages.math.unistra.fr/site/download/Christine%20Hadrossek%20-%20Synth%C3%A8se%20webinaire%20du%205%20novembre%20Data%20Paper.pdf" TargetMode="External"/><Relationship Id="rId9" Type="http://schemas.openxmlformats.org/officeDocument/2006/relationships/hyperlink" Target="https://coop-ist.cirad.fr/etre-auteur/definir-les-auteurs/1-qui-est-auteur-d-une-publication-les-quatre-condition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riojournal.com/article/12431/list/9/"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nospensees.fr/la-valeur-de-la-reconnaissanc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bmcresnotes.biomedcentral.com/articles/10.1186/s13104-021-05622-8" TargetMode="External"/><Relationship Id="rId3" Type="http://schemas.openxmlformats.org/officeDocument/2006/relationships/hyperlink" Target="https://doi.org/10.1016/j.dib.2022.108515" TargetMode="External"/><Relationship Id="rId7" Type="http://schemas.openxmlformats.org/officeDocument/2006/relationships/hyperlink" Target="https://bdj.pensoft.net/article/32910/"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doi.org/10.1016/j.dib.2018.10.045" TargetMode="External"/><Relationship Id="rId5" Type="http://schemas.openxmlformats.org/officeDocument/2006/relationships/hyperlink" Target="https://doi.org/10.1016/j.dib.2018.01.065" TargetMode="External"/><Relationship Id="rId4" Type="http://schemas.openxmlformats.org/officeDocument/2006/relationships/hyperlink" Target="https://doi.org/10.1038/sdata.2016.84"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doi.org/10.6084/m9.figshare.12869960.v6" TargetMode="External"/><Relationship Id="rId3" Type="http://schemas.openxmlformats.org/officeDocument/2006/relationships/hyperlink" Target="http://doi.org/10.5334/dsj-2019-018" TargetMode="External"/><Relationship Id="rId7" Type="http://schemas.openxmlformats.org/officeDocument/2006/relationships/hyperlink" Target="https://doi.org/10.1186/s13104-021-05552-5" TargetMode="External"/><Relationship Id="rId12" Type="http://schemas.openxmlformats.org/officeDocument/2006/relationships/hyperlink" Target="https://doi.org/10.1016/j.dib.2020.105154"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figshare.com/s/4d57474fd63864a6dfd8" TargetMode="External"/><Relationship Id="rId11" Type="http://schemas.openxmlformats.org/officeDocument/2006/relationships/hyperlink" Target="https://data.mendeley.com/datasets/f8rx3dhjhx/draft?a=1c23bbed-d1b1-4fc3-8d08-b412f91ce965" TargetMode="External"/><Relationship Id="rId5" Type="http://schemas.openxmlformats.org/officeDocument/2006/relationships/hyperlink" Target="http://gigadb.org/dataset/100855" TargetMode="External"/><Relationship Id="rId10" Type="http://schemas.openxmlformats.org/officeDocument/2006/relationships/hyperlink" Target="https://doi.org/10.1002/ecy.2394" TargetMode="External"/><Relationship Id="rId4" Type="http://schemas.openxmlformats.org/officeDocument/2006/relationships/hyperlink" Target="http://ipt-togo.gbif.fr/resource?r=reserve_djamde" TargetMode="External"/><Relationship Id="rId9" Type="http://schemas.openxmlformats.org/officeDocument/2006/relationships/hyperlink" Target="https://doi.org/10.5061/dryad.g7b3302"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db.cger.nies.go.jp/JaLTER/metacat/metacat/ERDP-2018-05.1/jalter-en" TargetMode="External"/><Relationship Id="rId3" Type="http://schemas.openxmlformats.org/officeDocument/2006/relationships/hyperlink" Target="https://doi.org/10.1002/2688-8319.12133" TargetMode="External"/><Relationship Id="rId7" Type="http://schemas.openxmlformats.org/officeDocument/2006/relationships/hyperlink" Target="http://db.cger.nies.go.jp/JaLTER/ER_DataPapers/archives/2018/ERDP-2018-05/metadata"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esajournals.onlinelibrary.wiley.com/action/downloadSupplement?doi=10.1002%2Fecy.2394&amp;file=ecy2394-sup-0002-MetadataS1.pdf" TargetMode="External"/><Relationship Id="rId5" Type="http://schemas.openxmlformats.org/officeDocument/2006/relationships/hyperlink" Target="https://dataverse.ird.fr/dataset.xhtml?persistentId=doi:10.23708/PQTQDA" TargetMode="External"/><Relationship Id="rId4" Type="http://schemas.openxmlformats.org/officeDocument/2006/relationships/hyperlink" Target="https://datadryad.org/stash/dataset/doi:10.5061/dryad.0gb5mkm23" TargetMode="External"/><Relationship Id="rId9" Type="http://schemas.openxmlformats.org/officeDocument/2006/relationships/hyperlink" Target="https://doi.org/10.1002/gdj3.115"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figshare.com/articles/dataset/Oliveira_et_al_AmphiBIO_v1/4644424" TargetMode="External"/><Relationship Id="rId13" Type="http://schemas.openxmlformats.org/officeDocument/2006/relationships/hyperlink" Target="http://vmcebagn-dev.ird.fr/geonetwork/srv/eng/search?hl=eng#%7C5617a9ff-d0aa-48a9-b2c2-cb7fd5b92692" TargetMode="External"/><Relationship Id="rId3" Type="http://schemas.openxmlformats.org/officeDocument/2006/relationships/hyperlink" Target="https://doi.org/10.1038/s41597-020-0436-4" TargetMode="External"/><Relationship Id="rId7" Type="http://schemas.openxmlformats.org/officeDocument/2006/relationships/hyperlink" Target="https://doi.org/10.1038/sdata.2017.123" TargetMode="External"/><Relationship Id="rId12" Type="http://schemas.openxmlformats.org/officeDocument/2006/relationships/hyperlink" Target="http://vmcebagn-dev.ird.fr/"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data.freshwaterbiodiversity.eu/" TargetMode="External"/><Relationship Id="rId11" Type="http://schemas.openxmlformats.org/officeDocument/2006/relationships/hyperlink" Target="https://bdj.pensoft.net/article/37518/instance/5252969/" TargetMode="External"/><Relationship Id="rId5" Type="http://schemas.openxmlformats.org/officeDocument/2006/relationships/hyperlink" Target="https://www.amazon-fish.com/" TargetMode="External"/><Relationship Id="rId10" Type="http://schemas.openxmlformats.org/officeDocument/2006/relationships/hyperlink" Target="https://www.gbif.org/publisher/bee30abf-e3a6-4e4e-b626-7ef57800b027" TargetMode="External"/><Relationship Id="rId4" Type="http://schemas.openxmlformats.org/officeDocument/2006/relationships/hyperlink" Target="https://www.nature.com/articles/s41597-020-0436-4#ref-CR31" TargetMode="External"/><Relationship Id="rId9" Type="http://schemas.openxmlformats.org/officeDocument/2006/relationships/hyperlink" Target="https://doi.org/10.15468/5bec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gbif.org/dataset/17f6f3d0-b5ef-434b-95a8-cc32d8e5236f" TargetMode="External"/><Relationship Id="rId3" Type="http://schemas.openxmlformats.org/officeDocument/2006/relationships/hyperlink" Target="https://doi.org/10.3897/BDJ.8.e47865" TargetMode="External"/><Relationship Id="rId7" Type="http://schemas.openxmlformats.org/officeDocument/2006/relationships/hyperlink" Target="https://doi.org/10.3897/BDJ.9.e59913"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doi.org/10.3897/BDJ.9.e69022" TargetMode="External"/><Relationship Id="rId5" Type="http://schemas.openxmlformats.org/officeDocument/2006/relationships/hyperlink" Target="https://esajournals.onlinelibrary.wiley.com/action/downloadSupplement?doi=10.1002%2Fecy.2379&amp;file=ecy2379-sup-0002-MetadataS1.pdf" TargetMode="External"/><Relationship Id="rId4" Type="http://schemas.openxmlformats.org/officeDocument/2006/relationships/hyperlink" Target="http://ipt.gbif.pt/ipt/resource?r=camera_trapping_azores" TargetMode="External"/><Relationship Id="rId9" Type="http://schemas.openxmlformats.org/officeDocument/2006/relationships/hyperlink" Target="http://reshare.ukdataservice.ac.uk/852960/"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doi.org/10.1002/hyp.14108" TargetMode="External"/><Relationship Id="rId13" Type="http://schemas.openxmlformats.org/officeDocument/2006/relationships/hyperlink" Target="https://doi.org/10.1038/s41597-020-00763-0" TargetMode="External"/><Relationship Id="rId3" Type="http://schemas.openxmlformats.org/officeDocument/2006/relationships/hyperlink" Target="https://www.nature.com/articles/s41597-022-01277-7#Sec10" TargetMode="External"/><Relationship Id="rId7" Type="http://schemas.openxmlformats.org/officeDocument/2006/relationships/hyperlink" Target="https://www.met.ie/climate/available-data/long-term-data-sets" TargetMode="External"/><Relationship Id="rId12" Type="http://schemas.openxmlformats.org/officeDocument/2006/relationships/hyperlink" Target="http://step.esa.int/main/toolboxes/snap/"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hdl.handle.net/2262/92442" TargetMode="External"/><Relationship Id="rId11" Type="http://schemas.openxmlformats.org/officeDocument/2006/relationships/hyperlink" Target="https://doi.org/10.1038/s41597-019-0236-x" TargetMode="External"/><Relationship Id="rId5" Type="http://schemas.openxmlformats.org/officeDocument/2006/relationships/hyperlink" Target="https://doi.org/10.1002/gdj3.92" TargetMode="External"/><Relationship Id="rId15" Type="http://schemas.openxmlformats.org/officeDocument/2006/relationships/hyperlink" Target="http://tinyurl.com/ClimateEU" TargetMode="External"/><Relationship Id="rId10" Type="http://schemas.openxmlformats.org/officeDocument/2006/relationships/hyperlink" Target="https://www.actioncontrelafaim.org/en/groundwater-resource-observatory-for-the-southwestern-madagascar/" TargetMode="External"/><Relationship Id="rId4" Type="http://schemas.openxmlformats.org/officeDocument/2006/relationships/hyperlink" Target="http://baobab.sedoo.fr/DACCIWA/" TargetMode="External"/><Relationship Id="rId9" Type="http://schemas.openxmlformats.org/officeDocument/2006/relationships/hyperlink" Target="https://data.mendeley.com/datasets/sndcjn5mc5/draft?a=156849b0-ac6e-4497-a642-0d5b70127efe" TargetMode="External"/><Relationship Id="rId14" Type="http://schemas.openxmlformats.org/officeDocument/2006/relationships/hyperlink" Target="https://www.nature.com/articles/s41597-020-00763-0#ref-CR14"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www.sciencedirect.com/science/article/pii/S2352340921000792" TargetMode="External"/><Relationship Id="rId3" Type="http://schemas.openxmlformats.org/officeDocument/2006/relationships/hyperlink" Target="https://doi.org/10.1038/s41597-022-01318-1" TargetMode="External"/><Relationship Id="rId7" Type="http://schemas.openxmlformats.org/officeDocument/2006/relationships/hyperlink" Target="https://www.sciencedirect.com/science/journal/23523409"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esdac.jrc.ec.europa.eu/resource-type/datasets" TargetMode="External"/><Relationship Id="rId5" Type="http://schemas.openxmlformats.org/officeDocument/2006/relationships/hyperlink" Target="https://doi.org/10.1111/ejss.13299" TargetMode="External"/><Relationship Id="rId10" Type="http://schemas.openxmlformats.org/officeDocument/2006/relationships/hyperlink" Target="https://data.tpdc.ac.cn/en/" TargetMode="External"/><Relationship Id="rId4" Type="http://schemas.openxmlformats.org/officeDocument/2006/relationships/hyperlink" Target="https://doi.org/10.18167/DVN1/KKPLR8" TargetMode="External"/><Relationship Id="rId9" Type="http://schemas.openxmlformats.org/officeDocument/2006/relationships/hyperlink" Target="https://www.nature.com/articles/s41597-021-00925-8"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doi.org/10.1029/2021WR030581" TargetMode="External"/><Relationship Id="rId13" Type="http://schemas.openxmlformats.org/officeDocument/2006/relationships/hyperlink" Target="https://geo.igb-berlin.de/layers/igb_geonode_data:geonode:catchments_of_german_surface_water_bodies" TargetMode="External"/><Relationship Id="rId18" Type="http://schemas.openxmlformats.org/officeDocument/2006/relationships/hyperlink" Target="https://www.actioncontrelafaim.org/en/groundwater-resource-observatory-for-the-southwestern-madagascar/" TargetMode="External"/><Relationship Id="rId3" Type="http://schemas.openxmlformats.org/officeDocument/2006/relationships/hyperlink" Target="https://doi.org/10.1029/2021WR030386" TargetMode="External"/><Relationship Id="rId7" Type="http://schemas.openxmlformats.org/officeDocument/2006/relationships/hyperlink" Target="https://psl.noaa.gov/data/gridded/data.cobe2.html" TargetMode="External"/><Relationship Id="rId12" Type="http://schemas.openxmlformats.org/officeDocument/2006/relationships/hyperlink" Target="https://doi.org/10.1002/hyp.14272" TargetMode="External"/><Relationship Id="rId17" Type="http://schemas.openxmlformats.org/officeDocument/2006/relationships/hyperlink" Target="https://data.mendeley.com/datasets/sndcjn5mc5/draft?a=156849b0-ac6e-4497-a642-0d5b70127efe" TargetMode="External"/><Relationship Id="rId2" Type="http://schemas.openxmlformats.org/officeDocument/2006/relationships/slide" Target="../slides/slide53.xml"/><Relationship Id="rId16" Type="http://schemas.openxmlformats.org/officeDocument/2006/relationships/hyperlink" Target="https://doi.org/10.1002/hyp.14108" TargetMode="External"/><Relationship Id="rId1" Type="http://schemas.openxmlformats.org/officeDocument/2006/relationships/notesMaster" Target="../notesMasters/notesMaster1.xml"/><Relationship Id="rId6" Type="http://schemas.openxmlformats.org/officeDocument/2006/relationships/hyperlink" Target="https://psl.noaa.gov/data/gridded/data.noaa.oisst.v2.html" TargetMode="External"/><Relationship Id="rId11" Type="http://schemas.openxmlformats.org/officeDocument/2006/relationships/hyperlink" Target="https://doi.org/10.5285/b5811883-225f-4bad-962a-8ba43baf9a74" TargetMode="External"/><Relationship Id="rId5" Type="http://schemas.openxmlformats.org/officeDocument/2006/relationships/hyperlink" Target="https://data.mendeley.com/datasets/4ynzr5n3s6/1" TargetMode="External"/><Relationship Id="rId15" Type="http://schemas.openxmlformats.org/officeDocument/2006/relationships/hyperlink" Target="https://doi.org/10.5281/zenodo.6959403" TargetMode="External"/><Relationship Id="rId10" Type="http://schemas.openxmlformats.org/officeDocument/2006/relationships/hyperlink" Target="https://www2.bgs.ac.uk/ukccs/accessions/index.html#item133485" TargetMode="External"/><Relationship Id="rId4" Type="http://schemas.openxmlformats.org/officeDocument/2006/relationships/hyperlink" Target="https://doi.org/10.1016/j.dib.2022.108646" TargetMode="External"/><Relationship Id="rId9" Type="http://schemas.openxmlformats.org/officeDocument/2006/relationships/hyperlink" Target="http://www.bgs.ac.uk/ukccs/accessions/index.html#item107811" TargetMode="External"/><Relationship Id="rId14" Type="http://schemas.openxmlformats.org/officeDocument/2006/relationships/hyperlink" Target="https://doi.org/10.1016/j.dib.2022.108541"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s://db.cngb.org/cnsa" TargetMode="External"/><Relationship Id="rId3" Type="http://schemas.openxmlformats.org/officeDocument/2006/relationships/hyperlink" Target="https://www.ncbi.nlm.nih.gov/nuccore/LIED00000000" TargetMode="External"/><Relationship Id="rId7" Type="http://schemas.openxmlformats.org/officeDocument/2006/relationships/hyperlink" Target="https://doi.org/10.1093/gigascience/giaa080"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ncbi.nlm.nih.gov/nuccore/BPSV01000000" TargetMode="External"/><Relationship Id="rId5" Type="http://schemas.openxmlformats.org/officeDocument/2006/relationships/hyperlink" Target="https://doi.org/10.1186/s13104-021-05798-z" TargetMode="External"/><Relationship Id="rId4" Type="http://schemas.openxmlformats.org/officeDocument/2006/relationships/hyperlink" Target="https://www.ncbi.nlm.nih.gov/geo/query/acc.cgi?acc=GSE106750"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doi.org/10.1016/j.dib.2021.106961" TargetMode="External"/><Relationship Id="rId13" Type="http://schemas.openxmlformats.org/officeDocument/2006/relationships/hyperlink" Target="https://github.com/simonporcher/COVID-19-Governments-Responses" TargetMode="External"/><Relationship Id="rId3" Type="http://schemas.openxmlformats.org/officeDocument/2006/relationships/hyperlink" Target="http://doi.org/10.5334/ohd.33" TargetMode="External"/><Relationship Id="rId7" Type="http://schemas.openxmlformats.org/officeDocument/2006/relationships/hyperlink" Target="https://doi.org/10.5334/ohd.31.s1" TargetMode="External"/><Relationship Id="rId12" Type="http://schemas.openxmlformats.org/officeDocument/2006/relationships/hyperlink" Target="https://doi.org/10.1038/s41597-020-00757-y" TargetMode="External"/><Relationship Id="rId2" Type="http://schemas.openxmlformats.org/officeDocument/2006/relationships/slide" Target="../slides/slide55.xml"/><Relationship Id="rId16" Type="http://schemas.openxmlformats.org/officeDocument/2006/relationships/hyperlink" Target="https://osf.io/mpwjq" TargetMode="External"/><Relationship Id="rId1" Type="http://schemas.openxmlformats.org/officeDocument/2006/relationships/notesMaster" Target="../notesMasters/notesMaster1.xml"/><Relationship Id="rId6" Type="http://schemas.openxmlformats.org/officeDocument/2006/relationships/hyperlink" Target="https://github.com/valleyfever/valleyfevercasedata" TargetMode="External"/><Relationship Id="rId11" Type="http://schemas.openxmlformats.org/officeDocument/2006/relationships/hyperlink" Target="https://www.gbif.org/dataset/94adad5f-fb11-426f-93e0-3dd02f3ccd1d" TargetMode="External"/><Relationship Id="rId5" Type="http://schemas.openxmlformats.org/officeDocument/2006/relationships/hyperlink" Target="http://doi.org/10.5334/ohd.31" TargetMode="External"/><Relationship Id="rId15" Type="http://schemas.openxmlformats.org/officeDocument/2006/relationships/hyperlink" Target="https://doi.org/10.1093/ije/dyab027" TargetMode="External"/><Relationship Id="rId10" Type="http://schemas.openxmlformats.org/officeDocument/2006/relationships/hyperlink" Target="https://doi.org/10.3897/BDJ.8.e58076" TargetMode="External"/><Relationship Id="rId4" Type="http://schemas.openxmlformats.org/officeDocument/2006/relationships/hyperlink" Target="https://doi.org/10.6084/m9.figshare.12932844" TargetMode="External"/><Relationship Id="rId9" Type="http://schemas.openxmlformats.org/officeDocument/2006/relationships/hyperlink" Target="http://dx.doi.org/10.17632/2fc53mk7yd.1" TargetMode="External"/><Relationship Id="rId14" Type="http://schemas.openxmlformats.org/officeDocument/2006/relationships/hyperlink" Target="https://www.openicpsr.org/openicpsr/project/119061/version/V6/view"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doi.org/10.1038/s41597-022-01659-x" TargetMode="External"/><Relationship Id="rId13" Type="http://schemas.openxmlformats.org/officeDocument/2006/relationships/hyperlink" Target="https://doi.org/10.1515/jbnst-2020-0029" TargetMode="External"/><Relationship Id="rId3" Type="http://schemas.openxmlformats.org/officeDocument/2006/relationships/hyperlink" Target="https://doi.org/10.1016/j.dib.2022.108561" TargetMode="External"/><Relationship Id="rId7" Type="http://schemas.openxmlformats.org/officeDocument/2006/relationships/hyperlink" Target="https://www.ukdataservice.ac.uk/get-data/how-to-access/conditions%23/tab-end-user-licence" TargetMode="External"/><Relationship Id="rId12" Type="http://schemas.openxmlformats.org/officeDocument/2006/relationships/hyperlink" Target="https://www.degruyter.com/journal/key/JBNST/html"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doi.org/10.1038/sdata.2018.225" TargetMode="External"/><Relationship Id="rId11" Type="http://schemas.openxmlformats.org/officeDocument/2006/relationships/hyperlink" Target="https://doi.org/10.1016/j.dib.2021.106766" TargetMode="External"/><Relationship Id="rId5" Type="http://schemas.openxmlformats.org/officeDocument/2006/relationships/hyperlink" Target="https://doi.org/10.1016/j.dib.2018.05.006" TargetMode="External"/><Relationship Id="rId10" Type="http://schemas.openxmlformats.org/officeDocument/2006/relationships/hyperlink" Target="https://github.com/g-dolphin/WorldCarbonPricingDatabase" TargetMode="External"/><Relationship Id="rId4" Type="http://schemas.openxmlformats.org/officeDocument/2006/relationships/hyperlink" Target="https://data.mendeley.com/datasets/rt55j2tcy3" TargetMode="External"/><Relationship Id="rId9" Type="http://schemas.openxmlformats.org/officeDocument/2006/relationships/hyperlink" Target="https://datadryad.org/stash/dataset/doi:10.5061/dryad.547d7wmbq" TargetMode="External"/><Relationship Id="rId14" Type="http://schemas.openxmlformats.org/officeDocument/2006/relationships/hyperlink" Target="https://dataverse.ada.edu.au/dataverse/ncld"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doi.org/10.5334/ohd.30" TargetMode="External"/><Relationship Id="rId13" Type="http://schemas.openxmlformats.org/officeDocument/2006/relationships/hyperlink" Target="http://doi.org/10.5334/johd.13" TargetMode="External"/><Relationship Id="rId18" Type="http://schemas.openxmlformats.org/officeDocument/2006/relationships/hyperlink" Target="https://repository.upenn.edu/judaica_americana/2/" TargetMode="External"/><Relationship Id="rId3" Type="http://schemas.openxmlformats.org/officeDocument/2006/relationships/hyperlink" Target="https://doi.org/10.1016/j.dib.2022.108429" TargetMode="External"/><Relationship Id="rId21" Type="http://schemas.openxmlformats.org/officeDocument/2006/relationships/hyperlink" Target="http://doi.org/10.5281/zenodo.579679" TargetMode="External"/><Relationship Id="rId7" Type="http://schemas.openxmlformats.org/officeDocument/2006/relationships/hyperlink" Target="https://dataverse.harvard.edu/dataset.xhtml?persistentId=doi:10.7910/DVN/3JZKBO" TargetMode="External"/><Relationship Id="rId12" Type="http://schemas.openxmlformats.org/officeDocument/2006/relationships/hyperlink" Target="https://doi.org/10.17632/cjfxg84bmx.1" TargetMode="External"/><Relationship Id="rId17" Type="http://schemas.openxmlformats.org/officeDocument/2006/relationships/hyperlink" Target="https://repository.upenn.edu/" TargetMode="External"/><Relationship Id="rId2" Type="http://schemas.openxmlformats.org/officeDocument/2006/relationships/slide" Target="../slides/slide57.xml"/><Relationship Id="rId16" Type="http://schemas.openxmlformats.org/officeDocument/2006/relationships/hyperlink" Target="http://doi.org/10.5334/johd.15" TargetMode="External"/><Relationship Id="rId20" Type="http://schemas.openxmlformats.org/officeDocument/2006/relationships/hyperlink" Target="https://github.com/dhlab-epfl/LinkedBooksReferenceParsing" TargetMode="External"/><Relationship Id="rId1" Type="http://schemas.openxmlformats.org/officeDocument/2006/relationships/notesMaster" Target="../notesMasters/notesMaster1.xml"/><Relationship Id="rId6" Type="http://schemas.openxmlformats.org/officeDocument/2006/relationships/hyperlink" Target="https://doi.org/10.1016/j.dib.2020.106542" TargetMode="External"/><Relationship Id="rId11" Type="http://schemas.openxmlformats.org/officeDocument/2006/relationships/hyperlink" Target="https://doi.org/10.1016/j.dib.2018.10.112" TargetMode="External"/><Relationship Id="rId5" Type="http://schemas.openxmlformats.org/officeDocument/2006/relationships/hyperlink" Target="https://www.actioncontrelafaim.org/en/groundwater-resource-observatory-for-the-southwestern-madagascar/" TargetMode="External"/><Relationship Id="rId15" Type="http://schemas.openxmlformats.org/officeDocument/2006/relationships/hyperlink" Target="http://doi.org/10.5334/johd.17" TargetMode="External"/><Relationship Id="rId10" Type="http://schemas.openxmlformats.org/officeDocument/2006/relationships/hyperlink" Target="https://doi.org/10.5334/ohd.30.s1" TargetMode="External"/><Relationship Id="rId19" Type="http://schemas.openxmlformats.org/officeDocument/2006/relationships/hyperlink" Target="http://doi.org/10.5334/johd.9" TargetMode="External"/><Relationship Id="rId4" Type="http://schemas.openxmlformats.org/officeDocument/2006/relationships/hyperlink" Target="https://data.mendeley.com/datasets/sndcjn5mc5/draft?a=156849b0-ac6e-4497-a642-0d5b70127efe" TargetMode="External"/><Relationship Id="rId9" Type="http://schemas.openxmlformats.org/officeDocument/2006/relationships/hyperlink" Target="https://www.fatalencounters.org/" TargetMode="External"/><Relationship Id="rId14" Type="http://schemas.openxmlformats.org/officeDocument/2006/relationships/hyperlink" Target="https://zenodo.org/record/3596076#.XlZ7CxP7Su4" TargetMode="External"/><Relationship Id="rId22" Type="http://schemas.openxmlformats.org/officeDocument/2006/relationships/hyperlink" Target="http://doi.org/10.5334/johd.7"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cahiersagricultures.fr/fr/component/toc/?task=topic&amp;id=889" TargetMode="External"/><Relationship Id="rId3" Type="http://schemas.openxmlformats.org/officeDocument/2006/relationships/hyperlink" Target="https://doi.org/10.4000/cybergeo.37430" TargetMode="External"/><Relationship Id="rId7" Type="http://schemas.openxmlformats.org/officeDocument/2006/relationships/hyperlink" Target="https://data.inrae.fr/"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data.inrae.fr/dataset.xhtml?persistentId=doi:10.15454/ZZWQMN" TargetMode="External"/><Relationship Id="rId5" Type="http://schemas.openxmlformats.org/officeDocument/2006/relationships/hyperlink" Target="https://doi.org/10.4000/cybergeo.36443" TargetMode="External"/><Relationship Id="rId4" Type="http://schemas.openxmlformats.org/officeDocument/2006/relationships/hyperlink" Target="https://tlecorre.gitpages.huma-num.fr/cassmi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16/j.dib.2022.10887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atacc.org/vos-besoins/trouver-des-donnees/moteurs-de-recherche-scientifiques-et-data-journal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oi.org/10.18167/coopist/007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3897/fmj.3.910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86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3939636"/>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t>Data from an online survey on lentil consumption practices in France in 2022. Food and Ecological Systems Modelling Journal 3: e91025. </a:t>
            </a:r>
            <a:r>
              <a:rPr lang="en-US" sz="900" dirty="0">
                <a:effectLst/>
                <a:hlinkClick r:id="rId3"/>
              </a:rPr>
              <a:t>https://doi.org/10.3897/fmj.3.91025</a:t>
            </a:r>
            <a:endParaRPr lang="en-US" sz="9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err="1">
                <a:effectLst/>
              </a:rPr>
              <a:t>Données</a:t>
            </a:r>
            <a:r>
              <a:rPr lang="en-US" sz="900" dirty="0">
                <a:effectLst/>
              </a:rPr>
              <a:t> : </a:t>
            </a:r>
            <a:r>
              <a:rPr lang="en-US" sz="900" dirty="0">
                <a:effectLst/>
                <a:hlinkClick r:id="rId4"/>
              </a:rPr>
              <a:t>https://entrepot.recherche.data.gouv.fr/dataset.xhtml?persistentId=doi:10.57745/KMGODH</a:t>
            </a:r>
            <a:r>
              <a:rPr lang="en-US" sz="900" dirty="0">
                <a:effectLst/>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56541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372249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FORMIDABEL: The </a:t>
            </a:r>
            <a:r>
              <a:rPr lang="fr-FR" sz="1000" dirty="0" err="1">
                <a:latin typeface="Calibri" panose="020F0502020204030204" pitchFamily="34" charset="0"/>
                <a:cs typeface="Calibri" panose="020F0502020204030204" pitchFamily="34" charset="0"/>
              </a:rPr>
              <a:t>Belgian</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Ants</a:t>
            </a:r>
            <a:r>
              <a:rPr lang="fr-FR" sz="1000" dirty="0">
                <a:latin typeface="Calibri" panose="020F0502020204030204" pitchFamily="34" charset="0"/>
                <a:cs typeface="Calibri" panose="020F0502020204030204" pitchFamily="34" charset="0"/>
              </a:rPr>
              <a:t> Database. </a:t>
            </a:r>
            <a:r>
              <a:rPr lang="fr-FR" sz="1000" dirty="0" err="1">
                <a:latin typeface="Calibri" panose="020F0502020204030204" pitchFamily="34" charset="0"/>
                <a:cs typeface="Calibri" panose="020F0502020204030204" pitchFamily="34" charset="0"/>
              </a:rPr>
              <a:t>ZooKeys</a:t>
            </a:r>
            <a:r>
              <a:rPr lang="fr-FR" sz="1000" dirty="0">
                <a:latin typeface="Calibri" panose="020F0502020204030204" pitchFamily="34" charset="0"/>
                <a:cs typeface="Calibri" panose="020F0502020204030204" pitchFamily="34" charset="0"/>
              </a:rPr>
              <a:t> 306: 59-70. </a:t>
            </a:r>
            <a:r>
              <a:rPr lang="fr-FR" sz="1000" dirty="0">
                <a:effectLst/>
                <a:latin typeface="Calibri" panose="020F0502020204030204" pitchFamily="34" charset="0"/>
                <a:cs typeface="Calibri" panose="020F0502020204030204" pitchFamily="34" charset="0"/>
                <a:hlinkClick r:id="rId3"/>
              </a:rPr>
              <a:t>https://doi.org/10.3897/zookeys.306.4898</a:t>
            </a: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9 types of habitat and landscape were defined to collect accurate information on the habitat preference of all ant species.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i</a:t>
            </a:r>
            <a:r>
              <a:rPr lang="en-US" sz="1000" dirty="0">
                <a:latin typeface="Calibri" panose="020F0502020204030204" pitchFamily="34" charset="0"/>
                <a:cs typeface="Calibri" panose="020F0502020204030204" pitchFamily="34" charset="0"/>
              </a:rPr>
              <a:t>) anthropogenic habitats, ii) dry grasslands, iii) moist grasslands, iv) forests, v) chalk grasslands, stony slopes and other rocky xerothermic habitats, vi) shrubs, vii) heathlands, viii) fens and highland bogs and ix) coastal and inland dunes.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Objectif : </a:t>
            </a:r>
            <a:r>
              <a:rPr lang="en-US" sz="1000" dirty="0" err="1">
                <a:latin typeface="Calibri" panose="020F0502020204030204" pitchFamily="34" charset="0"/>
                <a:cs typeface="Calibri" panose="020F0502020204030204" pitchFamily="34" charset="0"/>
              </a:rPr>
              <a:t>créer</a:t>
            </a:r>
            <a:r>
              <a:rPr lang="en-US" sz="1000" dirty="0">
                <a:latin typeface="Calibri" panose="020F0502020204030204" pitchFamily="34" charset="0"/>
                <a:cs typeface="Calibri" panose="020F0502020204030204" pitchFamily="34" charset="0"/>
              </a:rPr>
              <a:t> un atlas de la distribution des </a:t>
            </a:r>
            <a:r>
              <a:rPr lang="en-US" sz="1000" dirty="0" err="1">
                <a:latin typeface="Calibri" panose="020F0502020204030204" pitchFamily="34" charset="0"/>
                <a:cs typeface="Calibri" panose="020F0502020204030204" pitchFamily="34" charset="0"/>
              </a:rPr>
              <a:t>fourmis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Belgique </a:t>
            </a:r>
            <a:r>
              <a:rPr lang="en-US" sz="1000" dirty="0" err="1">
                <a:latin typeface="Calibri" panose="020F0502020204030204" pitchFamily="34" charset="0"/>
                <a:cs typeface="Calibri" panose="020F0502020204030204" pitchFamily="34" charset="0"/>
              </a:rPr>
              <a:t>en</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fonction</a:t>
            </a:r>
            <a:r>
              <a:rPr lang="en-US" sz="1000" dirty="0">
                <a:latin typeface="Calibri" panose="020F0502020204030204" pitchFamily="34" charset="0"/>
                <a:cs typeface="Calibri" panose="020F0502020204030204" pitchFamily="34" charset="0"/>
              </a:rPr>
              <a:t> des habitats, de la vegetation et des types de sols.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50864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399823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FORMIDABEL: The </a:t>
            </a:r>
            <a:r>
              <a:rPr lang="fr-FR" sz="1000" dirty="0" err="1">
                <a:latin typeface="Calibri" panose="020F0502020204030204" pitchFamily="34" charset="0"/>
                <a:cs typeface="Calibri" panose="020F0502020204030204" pitchFamily="34" charset="0"/>
              </a:rPr>
              <a:t>Belgian</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Ants</a:t>
            </a:r>
            <a:r>
              <a:rPr lang="fr-FR" sz="1000" dirty="0">
                <a:latin typeface="Calibri" panose="020F0502020204030204" pitchFamily="34" charset="0"/>
                <a:cs typeface="Calibri" panose="020F0502020204030204" pitchFamily="34" charset="0"/>
              </a:rPr>
              <a:t> Database. </a:t>
            </a:r>
            <a:r>
              <a:rPr lang="fr-FR" sz="1000" dirty="0" err="1">
                <a:latin typeface="Calibri" panose="020F0502020204030204" pitchFamily="34" charset="0"/>
                <a:cs typeface="Calibri" panose="020F0502020204030204" pitchFamily="34" charset="0"/>
              </a:rPr>
              <a:t>ZooKeys</a:t>
            </a:r>
            <a:r>
              <a:rPr lang="fr-FR" sz="1000" dirty="0">
                <a:latin typeface="Calibri" panose="020F0502020204030204" pitchFamily="34" charset="0"/>
                <a:cs typeface="Calibri" panose="020F0502020204030204" pitchFamily="34" charset="0"/>
              </a:rPr>
              <a:t> 306: 59-70. </a:t>
            </a:r>
            <a:r>
              <a:rPr lang="fr-FR" sz="1000" dirty="0">
                <a:effectLst/>
                <a:latin typeface="Calibri" panose="020F0502020204030204" pitchFamily="34" charset="0"/>
                <a:cs typeface="Calibri" panose="020F0502020204030204" pitchFamily="34" charset="0"/>
                <a:hlinkClick r:id="rId3"/>
              </a:rPr>
              <a:t>https://doi.org/10.3897/zookeys.306.4898</a:t>
            </a: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déposées</a:t>
            </a:r>
            <a:r>
              <a:rPr lang="en-US" sz="1000" dirty="0">
                <a:latin typeface="Calibri" panose="020F0502020204030204" pitchFamily="34" charset="0"/>
                <a:cs typeface="Calibri" panose="020F0502020204030204" pitchFamily="34" charset="0"/>
              </a:rPr>
              <a:t> dans le GBIF : </a:t>
            </a:r>
            <a:r>
              <a:rPr lang="en-US" sz="1000" dirty="0">
                <a:latin typeface="Calibri" panose="020F0502020204030204" pitchFamily="34" charset="0"/>
                <a:cs typeface="Calibri" panose="020F0502020204030204" pitchFamily="34" charset="0"/>
                <a:hlinkClick r:id="rId4"/>
              </a:rPr>
              <a:t>https://www.gbif.org/dataset/b528799a-2d52-4023-aa02-9ce081e3ca5f</a:t>
            </a:r>
            <a:r>
              <a:rPr lang="en-US" sz="1000" dirty="0">
                <a:latin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Aussi</a:t>
            </a:r>
            <a:r>
              <a:rPr lang="en-US" sz="1000" dirty="0">
                <a:latin typeface="Calibri" panose="020F0502020204030204" pitchFamily="34" charset="0"/>
                <a:cs typeface="Calibri" panose="020F0502020204030204" pitchFamily="34" charset="0"/>
              </a:rPr>
              <a:t> accessible par </a:t>
            </a:r>
            <a:r>
              <a:rPr lang="en-US" sz="1000" dirty="0" err="1">
                <a:latin typeface="Calibri" panose="020F0502020204030204" pitchFamily="34" charset="0"/>
                <a:cs typeface="Calibri" panose="020F0502020204030204" pitchFamily="34" charset="0"/>
              </a:rPr>
              <a:t>une</a:t>
            </a:r>
            <a:r>
              <a:rPr lang="en-US" sz="1000" dirty="0">
                <a:latin typeface="Calibri" panose="020F0502020204030204" pitchFamily="34" charset="0"/>
                <a:cs typeface="Calibri" panose="020F0502020204030204" pitchFamily="34" charset="0"/>
              </a:rPr>
              <a:t> recherche sur </a:t>
            </a:r>
            <a:r>
              <a:rPr lang="en-US" sz="1000" dirty="0" err="1">
                <a:latin typeface="Calibri" panose="020F0502020204030204" pitchFamily="34" charset="0"/>
                <a:cs typeface="Calibri" panose="020F0502020204030204" pitchFamily="34" charset="0"/>
              </a:rPr>
              <a:t>Datacite</a:t>
            </a:r>
            <a:r>
              <a:rPr lang="en-US"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hlinkClick r:id="rId5"/>
              </a:rPr>
              <a:t>https://commons.datacite.org/doi.org?query=Formidabel+Belgian+Ants+Database&amp;resource-type=dataset</a:t>
            </a: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46605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2"/>
            <a:ext cx="5438140" cy="3453644"/>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1" dirty="0"/>
              <a:t>Recherche dans les moteurs de recherche de données avec le mot-clé : </a:t>
            </a:r>
            <a:r>
              <a:rPr lang="fr-FR" sz="1000" b="1" dirty="0" err="1"/>
              <a:t>Formidabel</a:t>
            </a:r>
            <a:endParaRPr lang="fr-FR" sz="10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t>Web of Science: </a:t>
            </a:r>
            <a:r>
              <a:rPr lang="fr-FR" sz="800" dirty="0">
                <a:hlinkClick r:id="rId3"/>
              </a:rPr>
              <a:t>https://www.webofscience.com/wos/woscc/summary/be6adf14-2a68-4e3c-9cd9-aecabfa6726d-c58c592c/relevance/1</a:t>
            </a:r>
            <a:r>
              <a:rPr lang="fr-FR" sz="800" dirty="0"/>
              <a:t> </a:t>
            </a:r>
          </a:p>
          <a:p>
            <a:pPr marL="0" marR="0" lvl="0" indent="0" defTabSz="914400" rtl="0" eaLnBrk="1" fontAlgn="auto" latinLnBrk="0" hangingPunct="1">
              <a:lnSpc>
                <a:spcPct val="100000"/>
              </a:lnSpc>
              <a:spcBef>
                <a:spcPts val="0"/>
              </a:spcBef>
              <a:spcAft>
                <a:spcPts val="0"/>
              </a:spcAft>
              <a:buClrTx/>
              <a:buSzTx/>
              <a:buFontTx/>
              <a:buNone/>
              <a:tabLst/>
              <a:defRPr/>
            </a:pPr>
            <a:r>
              <a:rPr lang="fr-FR" sz="1000" dirty="0"/>
              <a:t>Google </a:t>
            </a:r>
            <a:r>
              <a:rPr lang="fr-FR" sz="1000" dirty="0" err="1"/>
              <a:t>dataset</a:t>
            </a:r>
            <a:r>
              <a:rPr lang="fr-FR" sz="1000" dirty="0"/>
              <a:t> </a:t>
            </a:r>
            <a:r>
              <a:rPr lang="fr-FR" sz="1000" dirty="0" err="1"/>
              <a:t>Search</a:t>
            </a:r>
            <a:r>
              <a:rPr lang="fr-FR" sz="900" dirty="0"/>
              <a:t>:  </a:t>
            </a:r>
            <a:r>
              <a:rPr lang="fr-FR" sz="800" dirty="0">
                <a:hlinkClick r:id="rId4"/>
              </a:rPr>
              <a:t>https://datasetsearch.research.google.com/search?src=0&amp;query=Formidabel&amp;docid=L2cvMTFtcTh2aGpmeg%3D%3D</a:t>
            </a:r>
            <a:r>
              <a:rPr lang="fr-FR" sz="800" dirty="0"/>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err="1"/>
              <a:t>Datacite</a:t>
            </a:r>
            <a:r>
              <a:rPr lang="fr-FR" sz="900" dirty="0"/>
              <a:t> </a:t>
            </a:r>
            <a:r>
              <a:rPr lang="fr-FR" sz="900" dirty="0" err="1"/>
              <a:t>Search</a:t>
            </a:r>
            <a:r>
              <a:rPr lang="fr-FR" sz="900" dirty="0"/>
              <a:t>: mais trop de résultats en lien avec les occurrences de la base de données dans le GBIF: </a:t>
            </a:r>
            <a:r>
              <a:rPr lang="fr-FR" sz="800" dirty="0">
                <a:hlinkClick r:id="rId5"/>
              </a:rPr>
              <a:t>https://commons.datacite.org/doi.org?query=Formidabel+Belgian+Ants+Database&amp;resource-type=dataset</a:t>
            </a:r>
            <a:r>
              <a:rPr lang="fr-FR" sz="800" dirty="0"/>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t>Dimensions: </a:t>
            </a:r>
            <a:r>
              <a:rPr lang="fr-FR" sz="800" dirty="0">
                <a:hlinkClick r:id="rId6"/>
              </a:rPr>
              <a:t>https://app.dimensions.ai/discover/data_set?search_mode=content&amp;search_text=Formidabel&amp;search_type=kws&amp;search_field=full_search</a:t>
            </a:r>
            <a:r>
              <a:rPr lang="fr-FR" sz="800" dirty="0"/>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13595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183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Préparer les données : A c</a:t>
            </a:r>
            <a:r>
              <a:rPr lang="fr-FR" sz="1000" b="1" dirty="0">
                <a:latin typeface="Calibri" panose="020F0502020204030204" pitchFamily="34" charset="0"/>
                <a:cs typeface="Calibri" panose="020F0502020204030204" pitchFamily="34" charset="0"/>
              </a:rPr>
              <a:t>ondition d’avoir le droit de les publier donc d’avoir respecté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Droits de propriété intellectuelle ou industrielle sur les données collectées ou produites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Obligations institutionnelles, liées au bailleur ou aux partenariats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Cadre règlementaire ou éthique: règles d’Accès et Partage des Avantages pour les ressources biologiques (protocole de Nagoya), espèces en danger, …</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Droits des individus : protection de données personnelles (respect du RGPD et des lois nationales sur les données personnelles)</a:t>
            </a:r>
          </a:p>
          <a:p>
            <a:pPr marL="263525"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Accord de tous les contributeurs</a:t>
            </a:r>
          </a:p>
          <a:p>
            <a:pPr marL="457200"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a:t>
            </a:r>
          </a:p>
          <a:p>
            <a:pPr marL="0" lvl="1" indent="0" algn="just">
              <a:spcBef>
                <a:spcPts val="300"/>
              </a:spcBef>
              <a:buClr>
                <a:srgbClr val="7030A0"/>
              </a:buClr>
              <a:buFont typeface="Arial" panose="020B0604020202020204" pitchFamily="34" charset="0"/>
              <a:buNone/>
            </a:pPr>
            <a:r>
              <a:rPr lang="fr-FR" sz="1000" dirty="0">
                <a:solidFill>
                  <a:prstClr val="black"/>
                </a:solidFill>
                <a:latin typeface="Calibri" panose="020F0502020204030204" pitchFamily="34" charset="0"/>
                <a:cs typeface="Calibri" panose="020F0502020204030204" pitchFamily="34" charset="0"/>
              </a:rPr>
              <a:t>Certaines revues demandent de confirmer que vous avez tous les droits et notamment le droit de publier les données sous un type de licence (Ex: revue </a:t>
            </a:r>
            <a:r>
              <a:rPr lang="fr-FR" sz="1000" b="1" dirty="0">
                <a:solidFill>
                  <a:prstClr val="black"/>
                </a:solidFill>
                <a:latin typeface="Calibri" panose="020F0502020204030204" pitchFamily="34" charset="0"/>
                <a:cs typeface="Calibri" panose="020F0502020204030204" pitchFamily="34" charset="0"/>
              </a:rPr>
              <a:t>Silva </a:t>
            </a:r>
            <a:r>
              <a:rPr lang="fr-FR" sz="1000" b="1" dirty="0" err="1">
                <a:solidFill>
                  <a:prstClr val="black"/>
                </a:solidFill>
                <a:latin typeface="Calibri" panose="020F0502020204030204" pitchFamily="34" charset="0"/>
                <a:cs typeface="Calibri" panose="020F0502020204030204" pitchFamily="34" charset="0"/>
              </a:rPr>
              <a:t>Fennica</a:t>
            </a:r>
            <a:r>
              <a:rPr lang="fr-FR" sz="1000" b="1" dirty="0">
                <a:solidFill>
                  <a:prstClr val="black"/>
                </a:solidFill>
                <a:latin typeface="Calibri" panose="020F0502020204030204" pitchFamily="34" charset="0"/>
                <a:cs typeface="Calibri" panose="020F0502020204030204" pitchFamily="34" charset="0"/>
              </a:rPr>
              <a:t> </a:t>
            </a:r>
            <a:r>
              <a:rPr lang="fr-FR" sz="1000" dirty="0">
                <a:solidFill>
                  <a:prstClr val="black"/>
                </a:solidFill>
                <a:latin typeface="Calibri" panose="020F0502020204030204" pitchFamily="34" charset="0"/>
                <a:cs typeface="Calibri" panose="020F0502020204030204" pitchFamily="34" charset="0"/>
              </a:rPr>
              <a:t>: </a:t>
            </a:r>
            <a:r>
              <a:rPr lang="en-US" sz="1000" i="1" dirty="0">
                <a:solidFill>
                  <a:prstClr val="black"/>
                </a:solidFill>
                <a:latin typeface="Calibri" panose="020F0502020204030204" pitchFamily="34" charset="0"/>
                <a:cs typeface="Calibri" panose="020F0502020204030204" pitchFamily="34" charset="0"/>
              </a:rPr>
              <a:t>We confirm that I/we have the rights to the materials and data, on which the manuscript is based, to the extent necessary for publishing with CC BY-SA 4.0 </a:t>
            </a:r>
            <a:r>
              <a:rPr lang="en-US" sz="1000" i="1" dirty="0" err="1">
                <a:solidFill>
                  <a:prstClr val="black"/>
                </a:solidFill>
                <a:latin typeface="Calibri" panose="020F0502020204030204" pitchFamily="34" charset="0"/>
                <a:cs typeface="Calibri" panose="020F0502020204030204" pitchFamily="34" charset="0"/>
              </a:rPr>
              <a:t>licence</a:t>
            </a:r>
            <a:r>
              <a:rPr lang="en-US" sz="1000" i="1" dirty="0">
                <a:solidFill>
                  <a:prstClr val="black"/>
                </a:solidFill>
                <a:latin typeface="Calibri" panose="020F0502020204030204" pitchFamily="34" charset="0"/>
                <a:cs typeface="Calibri" panose="020F0502020204030204" pitchFamily="34" charset="0"/>
              </a:rPr>
              <a:t>. </a:t>
            </a:r>
            <a:r>
              <a:rPr lang="en-US" sz="1000" dirty="0">
                <a:solidFill>
                  <a:prstClr val="black"/>
                </a:solidFill>
                <a:latin typeface="Calibri" panose="020F0502020204030204" pitchFamily="34" charset="0"/>
                <a:cs typeface="Calibri" panose="020F0502020204030204" pitchFamily="34" charset="0"/>
                <a:hlinkClick r:id="rId3"/>
              </a:rPr>
              <a:t>https://ojs.silvafennica.fi/index.php/silvafennica/about/submissions#authorGuidelines</a:t>
            </a:r>
            <a:r>
              <a:rPr lang="en-US" sz="1000" dirty="0">
                <a:solidFill>
                  <a:prstClr val="black"/>
                </a:solidFill>
                <a:latin typeface="Calibri" panose="020F0502020204030204" pitchFamily="34" charset="0"/>
                <a:cs typeface="Calibri" panose="020F0502020204030204" pitchFamily="34" charset="0"/>
              </a:rPr>
              <a:t> )</a:t>
            </a:r>
          </a:p>
          <a:p>
            <a:pPr marL="0" lvl="1" indent="0" algn="just">
              <a:spcBef>
                <a:spcPts val="300"/>
              </a:spcBef>
              <a:buClr>
                <a:srgbClr val="7030A0"/>
              </a:buClr>
              <a:buFont typeface="Arial" panose="020B0604020202020204" pitchFamily="34" charset="0"/>
              <a:buNone/>
            </a:pPr>
            <a:endParaRPr lang="fr-FR" sz="2200" i="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794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7" y="4715153"/>
            <a:ext cx="5506117" cy="6314445"/>
          </a:xfrm>
          <a:prstGeom prst="rect">
            <a:avLst/>
          </a:prstGeom>
        </p:spPr>
        <p:txBody>
          <a:bodyPr spcFirstLastPara="1" wrap="square" lIns="91425" tIns="91425" rIns="91425" bIns="91425" anchor="t" anchorCtr="0">
            <a:noAutofit/>
          </a:bodyPr>
          <a:lstStyle/>
          <a:p>
            <a:pPr marL="0" indent="0">
              <a:buNone/>
            </a:pPr>
            <a:r>
              <a:rPr lang="fr-FR" sz="1000" dirty="0">
                <a:latin typeface="Calibri" panose="020F0502020204030204" pitchFamily="34" charset="0"/>
                <a:cs typeface="Calibri" panose="020F0502020204030204" pitchFamily="34" charset="0"/>
              </a:rPr>
              <a:t>Le principe d’évaluation pose la question cruciale de la «matière» évaluée: Data paper? données? dépôt des données? métadonnées? A déposer dans un environnement ouvert? fermé? (pages 7-8: </a:t>
            </a:r>
            <a:r>
              <a:rPr lang="fr-FR" sz="900" dirty="0">
                <a:latin typeface="Calibri" panose="020F0502020204030204" pitchFamily="34" charset="0"/>
                <a:cs typeface="Calibri" panose="020F0502020204030204" pitchFamily="34" charset="0"/>
                <a:hlinkClick r:id="rId3"/>
              </a:rPr>
              <a:t>https://mi-gt-donnees.pages.math.unistra.fr/site/download/Christine%20Hadrossek%20-%20Synth%C3%A8se%20webinaire%20du%205%20novembre%20Data%20Paper.pdf</a:t>
            </a:r>
            <a:r>
              <a:rPr lang="fr-FR" sz="900" dirty="0">
                <a:latin typeface="Calibri" panose="020F0502020204030204" pitchFamily="34" charset="0"/>
                <a:cs typeface="Calibri" panose="020F0502020204030204" pitchFamily="34" charset="0"/>
              </a:rPr>
              <a:t>)</a:t>
            </a:r>
          </a:p>
          <a:p>
            <a:pPr marL="0" indent="0">
              <a:spcBef>
                <a:spcPts val="600"/>
              </a:spcBef>
              <a:buNone/>
            </a:pPr>
            <a:r>
              <a:rPr lang="fr-FR" sz="1000" b="0" dirty="0">
                <a:latin typeface="Calibri" panose="020F0502020204030204" pitchFamily="34" charset="0"/>
                <a:cs typeface="Calibri" panose="020F0502020204030204" pitchFamily="34" charset="0"/>
              </a:rPr>
              <a:t>Exemples de revues :</a:t>
            </a:r>
          </a:p>
          <a:p>
            <a:pPr marL="0" indent="0">
              <a:spcBef>
                <a:spcPts val="300"/>
              </a:spcBef>
              <a:buNone/>
            </a:pPr>
            <a:r>
              <a:rPr lang="fr-FR" sz="1000" b="1" dirty="0" err="1">
                <a:latin typeface="Calibri" panose="020F0502020204030204" pitchFamily="34" charset="0"/>
                <a:cs typeface="Calibri" panose="020F0502020204030204" pitchFamily="34" charset="0"/>
              </a:rPr>
              <a:t>Earth</a:t>
            </a:r>
            <a:r>
              <a:rPr lang="fr-FR" sz="1000" b="1" dirty="0">
                <a:latin typeface="Calibri" panose="020F0502020204030204" pitchFamily="34" charset="0"/>
                <a:cs typeface="Calibri" panose="020F0502020204030204" pitchFamily="34" charset="0"/>
              </a:rPr>
              <a:t> System Science Data </a:t>
            </a:r>
            <a:r>
              <a:rPr lang="fr-FR" sz="1000" dirty="0">
                <a:latin typeface="Calibri" panose="020F0502020204030204" pitchFamily="34" charset="0"/>
                <a:cs typeface="Calibri" panose="020F0502020204030204" pitchFamily="34" charset="0"/>
              </a:rPr>
              <a:t>(évaluation texte + données): </a:t>
            </a:r>
            <a:r>
              <a:rPr lang="fr-FR" sz="900" b="0" dirty="0">
                <a:latin typeface="Calibri" panose="020F0502020204030204" pitchFamily="34" charset="0"/>
                <a:cs typeface="Calibri" panose="020F0502020204030204" pitchFamily="34" charset="0"/>
                <a:hlinkClick r:id="rId4"/>
              </a:rPr>
              <a:t>https://www.earth-system-science-data.net/peer_review/review_criteria.html</a:t>
            </a:r>
            <a:r>
              <a:rPr lang="fr-FR" sz="900" b="0" dirty="0">
                <a:latin typeface="Calibri" panose="020F0502020204030204" pitchFamily="34" charset="0"/>
                <a:cs typeface="Calibri" panose="020F0502020204030204" pitchFamily="34" charset="0"/>
              </a:rPr>
              <a:t> </a:t>
            </a:r>
          </a:p>
          <a:p>
            <a:pPr marL="0" indent="0">
              <a:spcBef>
                <a:spcPts val="300"/>
              </a:spcBef>
              <a:buNone/>
            </a:pPr>
            <a:r>
              <a:rPr lang="fr-FR" sz="1000" b="1" dirty="0" err="1">
                <a:latin typeface="Calibri" panose="020F0502020204030204" pitchFamily="34" charset="0"/>
                <a:cs typeface="Calibri" panose="020F0502020204030204" pitchFamily="34" charset="0"/>
              </a:rPr>
              <a:t>Geoscience</a:t>
            </a:r>
            <a:r>
              <a:rPr lang="fr-FR" sz="1000" b="1" dirty="0">
                <a:latin typeface="Calibri" panose="020F0502020204030204" pitchFamily="34" charset="0"/>
                <a:cs typeface="Calibri" panose="020F0502020204030204" pitchFamily="34" charset="0"/>
              </a:rPr>
              <a:t> Data Journal </a:t>
            </a:r>
            <a:r>
              <a:rPr lang="fr-FR" sz="1000" dirty="0">
                <a:latin typeface="Calibri" panose="020F0502020204030204" pitchFamily="34" charset="0"/>
                <a:cs typeface="Calibri" panose="020F0502020204030204" pitchFamily="34" charset="0"/>
              </a:rPr>
              <a:t>(évaluation texte + métadonnées + données) : </a:t>
            </a:r>
            <a:r>
              <a:rPr lang="fr-FR" sz="900" dirty="0">
                <a:latin typeface="Calibri" panose="020F0502020204030204" pitchFamily="34" charset="0"/>
                <a:cs typeface="Calibri" panose="020F0502020204030204" pitchFamily="34" charset="0"/>
                <a:hlinkClick r:id="rId5"/>
              </a:rPr>
              <a:t>https://rmets.onlinelibrary.wiley.com/hub/journal/20496060/guidelines-for-reviewers</a:t>
            </a:r>
            <a:r>
              <a:rPr lang="fr-FR" sz="900" dirty="0">
                <a:latin typeface="Calibri" panose="020F0502020204030204" pitchFamily="34" charset="0"/>
                <a:cs typeface="Calibri" panose="020F0502020204030204" pitchFamily="34" charset="0"/>
              </a:rPr>
              <a:t> </a:t>
            </a:r>
            <a:endParaRPr lang="fr-FR" sz="9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00"/>
              </a:spcBef>
              <a:buClrTx/>
              <a:buSzTx/>
              <a:buFontTx/>
              <a:buNone/>
              <a:tabLst/>
              <a:defRPr/>
            </a:pPr>
            <a:r>
              <a:rPr lang="fr-FR" sz="1000" b="1" baseline="0" dirty="0">
                <a:latin typeface="Calibri" panose="020F0502020204030204" pitchFamily="34" charset="0"/>
                <a:cs typeface="Calibri" panose="020F0502020204030204" pitchFamily="34" charset="0"/>
              </a:rPr>
              <a:t>Scientific Data: </a:t>
            </a:r>
            <a:r>
              <a:rPr lang="fr-FR" sz="900" baseline="0" dirty="0">
                <a:latin typeface="Calibri" panose="020F0502020204030204" pitchFamily="34" charset="0"/>
                <a:cs typeface="Calibri" panose="020F0502020204030204" pitchFamily="34" charset="0"/>
                <a:hlinkClick r:id="rId6"/>
              </a:rPr>
              <a:t>https://www.nature.com/sdata/policies/editorial-and-publishing-policies/#publication-criteria</a:t>
            </a:r>
            <a:r>
              <a:rPr lang="fr-FR" sz="900" baseline="0" dirty="0">
                <a:latin typeface="Calibri" panose="020F0502020204030204" pitchFamily="34" charset="0"/>
                <a:cs typeface="Calibri" panose="020F0502020204030204" pitchFamily="34" charset="0"/>
              </a:rPr>
              <a:t>  </a:t>
            </a:r>
          </a:p>
          <a:p>
            <a:pPr marL="0" lvl="0" indent="0">
              <a:spcBef>
                <a:spcPts val="300"/>
              </a:spcBef>
              <a:buNone/>
              <a:defRPr/>
            </a:pPr>
            <a:r>
              <a:rPr lang="fr-FR" sz="1000" b="1" baseline="0" dirty="0">
                <a:latin typeface="Calibri" panose="020F0502020204030204" pitchFamily="34" charset="0"/>
                <a:cs typeface="Calibri" panose="020F0502020204030204" pitchFamily="34" charset="0"/>
              </a:rPr>
              <a:t>Journal of </a:t>
            </a:r>
            <a:r>
              <a:rPr lang="fr-FR" sz="1000" b="1" baseline="0" dirty="0" err="1">
                <a:latin typeface="Calibri" panose="020F0502020204030204" pitchFamily="34" charset="0"/>
                <a:cs typeface="Calibri" panose="020F0502020204030204" pitchFamily="34" charset="0"/>
              </a:rPr>
              <a:t>Environmental</a:t>
            </a:r>
            <a:r>
              <a:rPr lang="fr-FR" sz="1000" b="1" baseline="0" dirty="0">
                <a:latin typeface="Calibri" panose="020F0502020204030204" pitchFamily="34" charset="0"/>
                <a:cs typeface="Calibri" panose="020F0502020204030204" pitchFamily="34" charset="0"/>
              </a:rPr>
              <a:t> </a:t>
            </a:r>
            <a:r>
              <a:rPr lang="fr-FR" sz="1000" b="1" baseline="0" dirty="0" err="1">
                <a:latin typeface="Calibri" panose="020F0502020204030204" pitchFamily="34" charset="0"/>
                <a:cs typeface="Calibri" panose="020F0502020204030204" pitchFamily="34" charset="0"/>
              </a:rPr>
              <a:t>Quality</a:t>
            </a:r>
            <a:r>
              <a:rPr lang="fr-FR" sz="1000" b="1" baseline="0" dirty="0">
                <a:latin typeface="Calibri" panose="020F0502020204030204" pitchFamily="34" charset="0"/>
                <a:cs typeface="Calibri" panose="020F0502020204030204" pitchFamily="34" charset="0"/>
              </a:rPr>
              <a:t> </a:t>
            </a:r>
            <a:r>
              <a:rPr lang="fr-FR" sz="1000" baseline="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7"/>
              </a:rPr>
              <a:t>https://www.agronomy.org/publications/journals/author-resources/jeq-instructions/dataset</a:t>
            </a:r>
            <a:r>
              <a:rPr lang="fr-FR" sz="900" dirty="0">
                <a:latin typeface="Calibri" panose="020F0502020204030204" pitchFamily="34" charset="0"/>
                <a:cs typeface="Calibri" panose="020F0502020204030204" pitchFamily="34" charset="0"/>
              </a:rPr>
              <a:t> </a:t>
            </a:r>
          </a:p>
          <a:p>
            <a:pPr marL="0" indent="0">
              <a:spcBef>
                <a:spcPts val="300"/>
              </a:spcBef>
              <a:buNone/>
            </a:pPr>
            <a:r>
              <a:rPr lang="fr-FR" sz="1000" b="1" i="0" u="none" strike="noStrike" kern="1200" cap="none" dirty="0" err="1">
                <a:solidFill>
                  <a:schemeClr val="tx1"/>
                </a:solidFill>
                <a:effectLst/>
                <a:latin typeface="Calibri" panose="020F0502020204030204" pitchFamily="34" charset="0"/>
                <a:cs typeface="Calibri" panose="020F0502020204030204" pitchFamily="34" charset="0"/>
                <a:sym typeface="Arial"/>
              </a:rPr>
              <a:t>Cybergeo</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(revue de géographie du CNRS, en libre accès, gratuite, bilingue): le Data paper est évalué par un comité scientifique comprenant au moins 1 évaluateur sur le thème et 1 sur les données. Il est composé de géographes, statisticiens et ingénieurs mais selon besoins et thèmes, on peut recourir à des relecteurs extérieurs. Le </a:t>
            </a:r>
            <a:r>
              <a:rPr lang="fr-FR" sz="1000" b="0" i="0" u="none" strike="noStrike" kern="1200" cap="none" dirty="0" err="1">
                <a:solidFill>
                  <a:schemeClr val="tx1"/>
                </a:solidFill>
                <a:effectLst/>
                <a:latin typeface="Calibri" panose="020F0502020204030204" pitchFamily="34" charset="0"/>
                <a:cs typeface="Calibri" panose="020F0502020204030204" pitchFamily="34" charset="0"/>
                <a:sym typeface="Arial"/>
              </a:rPr>
              <a:t>reviewing</a:t>
            </a: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ne consiste pas à évaluer une simple description du jeu de données. L’évaluation porte principalement sur l’argumentation autour de la construction du jeu et comment il peut être réutilisable par les auteurs dans le futur. (page 7: </a:t>
            </a:r>
            <a:r>
              <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3"/>
              </a:rPr>
              <a:t>https://mi-gt-donnees.pages.math.unistra.fr/site/download/Christine%20Hadrossek%20-%20Synth%C3%A8se%20webinaire%20du%205%20novembre%20Data%20Paper.pdf</a:t>
            </a:r>
            <a:r>
              <a:rPr lang="fr-FR" sz="1000" dirty="0">
                <a:latin typeface="Calibri" panose="020F0502020204030204" pitchFamily="34" charset="0"/>
                <a:cs typeface="Calibri" panose="020F0502020204030204" pitchFamily="34" charset="0"/>
              </a:rPr>
              <a:t>). L’ensemble du processus de validation doit être justifié, de même que la chaine de traitement et les choix opérés. Les auteurs doivent expliquer comment ils ont utilisé, transformé et agrégé leurs sources pour produire la base de données. La revue évalue le processus de validation des données plutôt que les données elles-mêmes.</a:t>
            </a:r>
          </a:p>
          <a:p>
            <a:pPr marL="0" indent="0">
              <a:buNone/>
            </a:pPr>
            <a:r>
              <a:rPr lang="fr-FR" sz="1000" dirty="0">
                <a:latin typeface="Calibri" panose="020F0502020204030204" pitchFamily="34" charset="0"/>
                <a:cs typeface="Calibri" panose="020F0502020204030204" pitchFamily="34" charset="0"/>
              </a:rPr>
              <a:t>Vidéo sur l’évaluation par </a:t>
            </a:r>
            <a:r>
              <a:rPr lang="fr-FR" sz="1000" dirty="0" err="1">
                <a:latin typeface="Calibri" panose="020F0502020204030204" pitchFamily="34" charset="0"/>
                <a:cs typeface="Calibri" panose="020F0502020204030204" pitchFamily="34" charset="0"/>
              </a:rPr>
              <a:t>Cybergeo</a:t>
            </a:r>
            <a:r>
              <a:rPr lang="fr-FR" sz="1000" dirty="0">
                <a:latin typeface="Calibri" panose="020F0502020204030204" pitchFamily="34" charset="0"/>
                <a:cs typeface="Calibri" panose="020F0502020204030204" pitchFamily="34" charset="0"/>
              </a:rPr>
              <a:t> : </a:t>
            </a:r>
            <a:r>
              <a:rPr lang="fr-FR" sz="900" dirty="0">
                <a:latin typeface="Calibri" panose="020F0502020204030204" pitchFamily="34" charset="0"/>
                <a:cs typeface="Calibri" panose="020F0502020204030204" pitchFamily="34" charset="0"/>
                <a:hlinkClick r:id="rId8"/>
              </a:rPr>
              <a:t>https://www.canal-u.tv/video/medici/evaluer_un_data_paper_retour_d_experience_de_la_revue_cybergeo.58277</a:t>
            </a:r>
            <a:r>
              <a:rPr lang="fr-FR" sz="900" dirty="0">
                <a:latin typeface="Calibri" panose="020F0502020204030204" pitchFamily="34" charset="0"/>
                <a:cs typeface="Calibri" panose="020F0502020204030204" pitchFamily="34" charset="0"/>
              </a:rPr>
              <a:t> </a:t>
            </a:r>
          </a:p>
          <a:p>
            <a:pPr marL="0" indent="0">
              <a:spcBef>
                <a:spcPts val="600"/>
              </a:spcBef>
              <a:buNone/>
            </a:pPr>
            <a:r>
              <a:rPr lang="fr-FR" sz="1000" b="1" baseline="0" dirty="0" err="1">
                <a:latin typeface="Calibri" panose="020F0502020204030204" pitchFamily="34" charset="0"/>
                <a:cs typeface="Calibri" panose="020F0502020204030204" pitchFamily="34" charset="0"/>
              </a:rPr>
              <a:t>Ecological</a:t>
            </a:r>
            <a:r>
              <a:rPr lang="fr-FR" sz="1000" b="1" baseline="0" dirty="0">
                <a:latin typeface="Calibri" panose="020F0502020204030204" pitchFamily="34" charset="0"/>
                <a:cs typeface="Calibri" panose="020F0502020204030204" pitchFamily="34" charset="0"/>
              </a:rPr>
              <a:t> </a:t>
            </a:r>
            <a:r>
              <a:rPr lang="fr-FR" sz="1000" b="1" baseline="0" dirty="0" err="1">
                <a:latin typeface="Calibri" panose="020F0502020204030204" pitchFamily="34" charset="0"/>
                <a:cs typeface="Calibri" panose="020F0502020204030204" pitchFamily="34" charset="0"/>
              </a:rPr>
              <a:t>research</a:t>
            </a:r>
            <a:r>
              <a:rPr lang="fr-FR" sz="1000" b="0" baseline="0" dirty="0">
                <a:latin typeface="Calibri" panose="020F0502020204030204" pitchFamily="34" charset="0"/>
                <a:cs typeface="Calibri" panose="020F0502020204030204" pitchFamily="34" charset="0"/>
              </a:rPr>
              <a:t>: </a:t>
            </a:r>
            <a:r>
              <a:rPr lang="fr-FR" sz="900" b="0" baseline="0" dirty="0">
                <a:latin typeface="Calibri" panose="020F0502020204030204" pitchFamily="34" charset="0"/>
                <a:cs typeface="Calibri" panose="020F0502020204030204" pitchFamily="34" charset="0"/>
                <a:hlinkClick r:id="rId9"/>
              </a:rPr>
              <a:t>https://onlinelibrary.wiley.com/pb-assets/assets/14401703/ERE_Guidelines_for_Data_Papers_revised_6Mar2019-1551848942780.pdf</a:t>
            </a:r>
            <a:r>
              <a:rPr lang="fr-FR" sz="900" b="0" baseline="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A data paper will be evaluated for its ecological significance and overall quality first, and also will be examined technically to maintain the usability of the archive. Responsibility for the technical review rests with the Data Paper Editor. The acceptance criteria for all data papers are originality and ecological significance of the data, sufficient description of the content, and suitability of the data format. The data should contribute to the development of ecology. In particular, it is required to be sufficient as a long-term and/or a large-scale ecological study, and can be reused.</a:t>
            </a:r>
          </a:p>
          <a:p>
            <a:pPr marL="0" indent="0">
              <a:spcBef>
                <a:spcPts val="600"/>
              </a:spcBef>
              <a:spcAft>
                <a:spcPts val="600"/>
              </a:spcAft>
              <a:buNone/>
            </a:pPr>
            <a:r>
              <a:rPr lang="fr-FR" sz="1000" dirty="0">
                <a:latin typeface="Calibri" panose="020F0502020204030204" pitchFamily="34" charset="0"/>
                <a:cs typeface="Calibri" panose="020F0502020204030204" pitchFamily="34" charset="0"/>
              </a:rPr>
              <a:t>Illustration de ce que peut être l’</a:t>
            </a:r>
            <a:r>
              <a:rPr lang="fr-FR" sz="1000" dirty="0" err="1">
                <a:latin typeface="Calibri" panose="020F0502020204030204" pitchFamily="34" charset="0"/>
                <a:cs typeface="Calibri" panose="020F0502020204030204" pitchFamily="34" charset="0"/>
              </a:rPr>
              <a:t>evaluation</a:t>
            </a:r>
            <a:r>
              <a:rPr lang="fr-FR" sz="1000" dirty="0">
                <a:latin typeface="Calibri" panose="020F0502020204030204" pitchFamily="34" charset="0"/>
                <a:cs typeface="Calibri" panose="020F0502020204030204" pitchFamily="34" charset="0"/>
              </a:rPr>
              <a:t> de jeux de données: </a:t>
            </a:r>
            <a:r>
              <a:rPr lang="en-US" sz="900" b="0" dirty="0">
                <a:latin typeface="Calibri" panose="020F0502020204030204" pitchFamily="34" charset="0"/>
                <a:cs typeface="Calibri" panose="020F0502020204030204" pitchFamily="34" charset="0"/>
                <a:hlinkClick r:id="rId10"/>
              </a:rPr>
              <a:t>How to review a dataset: a couple of case studies</a:t>
            </a:r>
            <a:endParaRPr lang="en-US" sz="900"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577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158750" indent="0">
              <a:buNone/>
            </a:pPr>
            <a:endParaRPr lang="fr-FR" sz="1100" dirty="0"/>
          </a:p>
        </p:txBody>
      </p:sp>
      <p:sp>
        <p:nvSpPr>
          <p:cNvPr id="4" name="Espace réservé du numéro de diapositive 3"/>
          <p:cNvSpPr>
            <a:spLocks noGrp="1"/>
          </p:cNvSpPr>
          <p:nvPr>
            <p:ph type="sldNum" sz="quarter" idx="5"/>
          </p:nvPr>
        </p:nvSpPr>
        <p:spPr/>
        <p:txBody>
          <a:bodyPr/>
          <a:lstStyle/>
          <a:p>
            <a:fld id="{FB590517-EA39-4362-A53C-627CE19DB192}" type="slidenum">
              <a:rPr lang="fr-FR" smtClean="0"/>
              <a:t>17</a:t>
            </a:fld>
            <a:endParaRPr lang="fr-FR"/>
          </a:p>
        </p:txBody>
      </p:sp>
    </p:spTree>
    <p:extLst>
      <p:ext uri="{BB962C8B-B14F-4D97-AF65-F5344CB8AC3E}">
        <p14:creationId xmlns:p14="http://schemas.microsoft.com/office/powerpoint/2010/main" val="28087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lvl="1" indent="0" defTabSz="457200">
              <a:spcBef>
                <a:spcPts val="400"/>
              </a:spcBef>
              <a:buClr>
                <a:srgbClr val="E2007A"/>
              </a:buClr>
              <a:buFont typeface="Wingdings" panose="05000000000000000000" pitchFamily="2" charset="2"/>
              <a:buNone/>
              <a:tabLst>
                <a:tab pos="1076325" algn="l"/>
              </a:tabLst>
              <a:defRPr/>
            </a:pPr>
            <a:r>
              <a:rPr lang="fr-FR" sz="1000" dirty="0">
                <a:latin typeface="+mn-lt"/>
              </a:rPr>
              <a:t>Autres revues :</a:t>
            </a:r>
          </a:p>
          <a:p>
            <a:pPr marL="0" lvl="1" indent="0" defTabSz="457200">
              <a:spcBef>
                <a:spcPts val="400"/>
              </a:spcBef>
              <a:buClr>
                <a:srgbClr val="E2007A"/>
              </a:buClr>
              <a:buFont typeface="Wingdings" panose="05000000000000000000" pitchFamily="2" charset="2"/>
              <a:buNone/>
              <a:tabLst>
                <a:tab pos="1076325" algn="l"/>
              </a:tabLst>
              <a:defRPr/>
            </a:pPr>
            <a:r>
              <a:rPr lang="en-US" sz="1000" b="1" dirty="0" err="1"/>
              <a:t>MorphoMuseuM</a:t>
            </a:r>
            <a:r>
              <a:rPr lang="en-US" sz="1000" dirty="0"/>
              <a:t>, </a:t>
            </a:r>
            <a:r>
              <a:rPr lang="en-US" sz="1000" dirty="0">
                <a:hlinkClick r:id="rId3"/>
              </a:rPr>
              <a:t>https://morphomuseum.com/</a:t>
            </a:r>
            <a:r>
              <a:rPr lang="en-US" sz="1000" dirty="0"/>
              <a:t> (Univ Montpellier-ISEM) also referred to as </a:t>
            </a:r>
            <a:r>
              <a:rPr lang="en-US" sz="1000" b="1" dirty="0"/>
              <a:t>M3. </a:t>
            </a:r>
            <a:r>
              <a:rPr lang="en-US" sz="1000" dirty="0"/>
              <a:t>peer reviewed online journal that publishes 3D models of vertebrates, including models of type specimens, anatomy atlases, reconstruction of deformed or damaged specimens, and 3D datasets (see</a:t>
            </a:r>
            <a:r>
              <a:rPr lang="en-US" sz="1000" dirty="0">
                <a:hlinkClick r:id="rId4"/>
              </a:rPr>
              <a:t> https://doi.org/10.1017/scs.2017.14</a:t>
            </a:r>
            <a:r>
              <a:rPr lang="en-US" sz="1000" dirty="0"/>
              <a:t> for details).</a:t>
            </a:r>
            <a:br>
              <a:rPr lang="en-US" sz="1000" dirty="0"/>
            </a:br>
            <a:r>
              <a:rPr lang="en-US" sz="1000" b="1" dirty="0"/>
              <a:t>M3 </a:t>
            </a:r>
            <a:r>
              <a:rPr lang="en-US" sz="1000" dirty="0"/>
              <a:t>comes along with a free software, </a:t>
            </a:r>
            <a:r>
              <a:rPr lang="en-US" sz="1000" dirty="0" err="1">
                <a:hlinkClick r:id="rId5"/>
              </a:rPr>
              <a:t>MorphoDig</a:t>
            </a:r>
            <a:r>
              <a:rPr lang="en-US" sz="1000" dirty="0"/>
              <a:t>, which contains a set of tools for editing, positioning, deforming, labelling, measuring and rendering sets of 3D </a:t>
            </a:r>
            <a:r>
              <a:rPr lang="en-US" sz="1000" b="1" dirty="0"/>
              <a:t>surfaces</a:t>
            </a:r>
            <a:r>
              <a:rPr lang="en-US" sz="1000" dirty="0"/>
              <a:t>. </a:t>
            </a:r>
          </a:p>
          <a:p>
            <a:pPr marL="0" lvl="1" indent="0" defTabSz="457200">
              <a:spcBef>
                <a:spcPts val="400"/>
              </a:spcBef>
              <a:buClr>
                <a:srgbClr val="E2007A"/>
              </a:buClr>
              <a:buFont typeface="Wingdings" panose="05000000000000000000" pitchFamily="2" charset="2"/>
              <a:buNone/>
              <a:tabLst>
                <a:tab pos="1076325" algn="l"/>
              </a:tabLst>
              <a:defRPr/>
            </a:pPr>
            <a:r>
              <a:rPr lang="en-US" sz="1000" b="1" dirty="0">
                <a:latin typeface="+mn-lt"/>
              </a:rPr>
              <a:t>International Journal of Robotics Research (IJRR)</a:t>
            </a:r>
            <a:r>
              <a:rPr lang="en-US" sz="1000" dirty="0">
                <a:latin typeface="+mn-lt"/>
              </a:rPr>
              <a:t> </a:t>
            </a:r>
            <a:r>
              <a:rPr lang="en-US" sz="1000" dirty="0">
                <a:latin typeface="+mn-lt"/>
                <a:hlinkClick r:id="rId6"/>
              </a:rPr>
              <a:t>https://journals.sagepub.com/description/IJR</a:t>
            </a:r>
            <a:endParaRPr lang="en-US" sz="1000" dirty="0">
              <a:latin typeface="+mn-lt"/>
            </a:endParaRPr>
          </a:p>
          <a:p>
            <a:pPr marL="0" lvl="1" indent="0" defTabSz="457200">
              <a:spcBef>
                <a:spcPts val="400"/>
              </a:spcBef>
              <a:buClr>
                <a:srgbClr val="E2007A"/>
              </a:buClr>
              <a:buFont typeface="Wingdings" panose="05000000000000000000" pitchFamily="2" charset="2"/>
              <a:buNone/>
              <a:tabLst>
                <a:tab pos="1076325" algn="l"/>
              </a:tabLst>
              <a:defRPr/>
            </a:pPr>
            <a:endParaRPr lang="en-US" sz="1000" dirty="0">
              <a:latin typeface="+mn-lt"/>
            </a:endParaRPr>
          </a:p>
          <a:p>
            <a:pPr marL="0" lvl="1" indent="0" defTabSz="457200">
              <a:spcBef>
                <a:spcPts val="400"/>
              </a:spcBef>
              <a:buClr>
                <a:srgbClr val="E2007A"/>
              </a:buClr>
              <a:buFont typeface="Wingdings" panose="05000000000000000000" pitchFamily="2" charset="2"/>
              <a:buNone/>
              <a:tabLst>
                <a:tab pos="1076325" algn="l"/>
              </a:tabLst>
              <a:defRPr/>
            </a:pPr>
            <a:endParaRPr lang="en-US" sz="1000" dirty="0">
              <a:latin typeface="+mn-lt"/>
            </a:endParaRPr>
          </a:p>
        </p:txBody>
      </p:sp>
    </p:spTree>
    <p:extLst>
      <p:ext uri="{BB962C8B-B14F-4D97-AF65-F5344CB8AC3E}">
        <p14:creationId xmlns:p14="http://schemas.microsoft.com/office/powerpoint/2010/main" val="1391491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414338" y="877888"/>
            <a:ext cx="5848350"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67862" y="5556839"/>
            <a:ext cx="5342890" cy="3994197"/>
          </a:xfrm>
          <a:prstGeom prst="rect">
            <a:avLst/>
          </a:prstGeom>
        </p:spPr>
        <p:txBody>
          <a:bodyPr spcFirstLastPara="1" wrap="square" lIns="91425" tIns="91425" rIns="91425" bIns="91425" anchor="t" anchorCtr="0">
            <a:noAutofit/>
          </a:bodyPr>
          <a:lstStyle/>
          <a:p>
            <a:pPr lvl="0">
              <a:spcBef>
                <a:spcPts val="600"/>
              </a:spcBef>
              <a:defRPr/>
            </a:pPr>
            <a:r>
              <a:rPr lang="en-US" sz="1000" dirty="0"/>
              <a:t>Plus </a:t>
            </a:r>
            <a:r>
              <a:rPr lang="en-US" sz="1000" dirty="0" err="1"/>
              <a:t>d’infos</a:t>
            </a:r>
            <a:r>
              <a:rPr lang="en-US" sz="1000" dirty="0"/>
              <a:t> dans la </a:t>
            </a:r>
            <a:r>
              <a:rPr lang="fr-FR" sz="1000" b="1" dirty="0">
                <a:solidFill>
                  <a:prstClr val="black"/>
                </a:solidFill>
              </a:rPr>
              <a:t>liste des revues publiant des </a:t>
            </a:r>
            <a:r>
              <a:rPr lang="fr-FR" sz="1000" b="1" i="1" dirty="0">
                <a:solidFill>
                  <a:prstClr val="black"/>
                </a:solidFill>
              </a:rPr>
              <a:t>Data papers </a:t>
            </a:r>
            <a:r>
              <a:rPr lang="fr-FR" sz="1000" dirty="0">
                <a:solidFill>
                  <a:prstClr val="black"/>
                </a:solidFill>
              </a:rPr>
              <a:t>(actualisée fin 2022) disponible sur la page (colonne de droite dans « Voir aussi ») : </a:t>
            </a:r>
            <a:r>
              <a:rPr lang="fr-FR" sz="900" dirty="0">
                <a:hlinkClick r:id="rId3"/>
              </a:rPr>
              <a:t>https://coop-ist.cirad.fr/gerer-des-donnees/rediger-un-data-paper/1-qu-est-ce-qu-un-data-paper</a:t>
            </a:r>
            <a:r>
              <a:rPr lang="fr-FR" sz="900" dirty="0"/>
              <a:t> </a:t>
            </a:r>
          </a:p>
          <a:p>
            <a:pPr marL="0" lvl="1" indent="0" defTabSz="457200">
              <a:spcBef>
                <a:spcPts val="400"/>
              </a:spcBef>
              <a:buClr>
                <a:srgbClr val="E2007A"/>
              </a:buClr>
              <a:buFont typeface="Wingdings" panose="05000000000000000000" pitchFamily="2" charset="2"/>
              <a:buNone/>
              <a:tabLst>
                <a:tab pos="1076325" algn="l"/>
              </a:tabLst>
              <a:defRPr/>
            </a:pPr>
            <a:endParaRPr lang="en-US" sz="1000" dirty="0">
              <a:latin typeface="+mn-lt"/>
            </a:endParaRPr>
          </a:p>
          <a:p>
            <a:pPr marL="0" lvl="1" indent="0" defTabSz="457200">
              <a:spcBef>
                <a:spcPts val="400"/>
              </a:spcBef>
              <a:buClr>
                <a:srgbClr val="E2007A"/>
              </a:buClr>
              <a:buFont typeface="Wingdings" panose="05000000000000000000" pitchFamily="2" charset="2"/>
              <a:buNone/>
              <a:tabLst>
                <a:tab pos="1076325" algn="l"/>
              </a:tabLst>
              <a:defRPr/>
            </a:pPr>
            <a:r>
              <a:rPr lang="en-US" sz="1000" dirty="0" err="1">
                <a:latin typeface="+mn-lt"/>
              </a:rPr>
              <a:t>Autre</a:t>
            </a:r>
            <a:r>
              <a:rPr lang="en-US" sz="1000" dirty="0">
                <a:latin typeface="+mn-lt"/>
              </a:rPr>
              <a:t> </a:t>
            </a:r>
            <a:r>
              <a:rPr lang="en-US" sz="1000" dirty="0" err="1">
                <a:latin typeface="+mn-lt"/>
              </a:rPr>
              <a:t>liste</a:t>
            </a:r>
            <a:r>
              <a:rPr lang="en-US" sz="1000" dirty="0">
                <a:latin typeface="+mn-lt"/>
              </a:rPr>
              <a:t> de revues:</a:t>
            </a:r>
          </a:p>
          <a:p>
            <a:pPr marL="0" lvl="1" indent="0" defTabSz="457200">
              <a:spcBef>
                <a:spcPts val="400"/>
              </a:spcBef>
              <a:buClr>
                <a:srgbClr val="E2007A"/>
              </a:buClr>
              <a:buFont typeface="Wingdings" panose="05000000000000000000" pitchFamily="2" charset="2"/>
              <a:buNone/>
              <a:tabLst>
                <a:tab pos="1076325" algn="l"/>
              </a:tabLst>
              <a:defRPr/>
            </a:pPr>
            <a:r>
              <a:rPr lang="en-US" sz="900" dirty="0">
                <a:latin typeface="+mn-lt"/>
                <a:hlinkClick r:id="rId4"/>
              </a:rPr>
              <a:t>https://www.wiki.ed.ac.uk/display/datashare/Sources+of+dataset+peer+review</a:t>
            </a:r>
            <a:endParaRPr lang="en-US" sz="900" dirty="0">
              <a:latin typeface="+mn-lt"/>
            </a:endParaRPr>
          </a:p>
          <a:p>
            <a:pPr marL="0" lvl="1" indent="0" defTabSz="457200">
              <a:spcBef>
                <a:spcPts val="400"/>
              </a:spcBef>
              <a:buClr>
                <a:srgbClr val="E2007A"/>
              </a:buClr>
              <a:buFont typeface="Wingdings" panose="05000000000000000000" pitchFamily="2" charset="2"/>
              <a:buNone/>
              <a:tabLst>
                <a:tab pos="1076325" algn="l"/>
              </a:tabLst>
              <a:defRPr/>
            </a:pPr>
            <a:endParaRPr sz="1000" dirty="0">
              <a:latin typeface="+mn-lt"/>
            </a:endParaRPr>
          </a:p>
        </p:txBody>
      </p:sp>
    </p:spTree>
    <p:extLst>
      <p:ext uri="{BB962C8B-B14F-4D97-AF65-F5344CB8AC3E}">
        <p14:creationId xmlns:p14="http://schemas.microsoft.com/office/powerpoint/2010/main" val="283696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3788" y="5118725"/>
            <a:ext cx="5390305" cy="5403098"/>
          </a:xfrm>
          <a:prstGeom prst="rect">
            <a:avLst/>
          </a:prstGeom>
        </p:spPr>
        <p:txBody>
          <a:bodyPr spcFirstLastPara="1" wrap="square" lIns="91425" tIns="91425" rIns="91425" bIns="91425" anchor="t" anchorCtr="0">
            <a:noAutofit/>
          </a:bodyPr>
          <a:lstStyle/>
          <a:p>
            <a:pPr marL="0" indent="0">
              <a:buNone/>
              <a:defRPr/>
            </a:pPr>
            <a:r>
              <a:rPr lang="fr-FR" sz="1000" dirty="0"/>
              <a:t>La reconnaissance des scientifiques pour l’ouverture de leurs données est nécessaire : </a:t>
            </a:r>
            <a:r>
              <a:rPr lang="fr-FR" sz="1000" dirty="0">
                <a:hlinkClick r:id="rId3"/>
              </a:rPr>
              <a:t>https://www.redactionmedicale.fr/2022/04/il-est-temps-de-reconnaitre-la-paternite-des-donnees-ouvertes-concept-de-data-authors</a:t>
            </a:r>
            <a:r>
              <a:rPr lang="fr-FR" sz="1000" dirty="0"/>
              <a:t> ;  </a:t>
            </a:r>
          </a:p>
          <a:p>
            <a:pPr marL="0" indent="0">
              <a:buNone/>
              <a:defRPr/>
            </a:pPr>
            <a:r>
              <a:rPr lang="fr-FR" sz="1000" dirty="0">
                <a:hlinkClick r:id="rId4"/>
              </a:rPr>
              <a:t>https://www.nature.com/articles/d41586-022-00921-x</a:t>
            </a:r>
            <a:r>
              <a:rPr lang="fr-FR" sz="1000" dirty="0"/>
              <a:t>   </a:t>
            </a:r>
          </a:p>
          <a:p>
            <a:pPr marL="0" indent="0">
              <a:buNone/>
              <a:defRPr/>
            </a:pPr>
            <a:endParaRPr lang="fr-FR" sz="1000" dirty="0"/>
          </a:p>
          <a:p>
            <a:pPr marL="0" indent="0">
              <a:spcBef>
                <a:spcPts val="600"/>
              </a:spcBef>
              <a:buFont typeface="Wingdings" panose="05000000000000000000" pitchFamily="2" charset="2"/>
              <a:buNone/>
            </a:pPr>
            <a:r>
              <a:rPr lang="fr-FR" sz="1000" dirty="0"/>
              <a:t>Nathalie </a:t>
            </a:r>
            <a:r>
              <a:rPr lang="fr-FR" sz="1000" dirty="0" err="1"/>
              <a:t>Reymonet</a:t>
            </a:r>
            <a:r>
              <a:rPr lang="fr-FR" sz="1000" dirty="0"/>
              <a:t>. Améliorer l’exposition des données de la recherche : la publication de data papers. 2017. </a:t>
            </a:r>
            <a:r>
              <a:rPr lang="fr-FR" sz="1000" dirty="0">
                <a:hlinkClick r:id="rId5"/>
              </a:rPr>
              <a:t>https://archivesic.ccsd.cnrs.fr/sic_01427978/document</a:t>
            </a:r>
            <a:r>
              <a:rPr lang="fr-FR" sz="1000" dirty="0"/>
              <a:t> </a:t>
            </a:r>
          </a:p>
          <a:p>
            <a:pPr marL="0" lvl="0" indent="0" algn="l" rtl="0">
              <a:spcBef>
                <a:spcPts val="0"/>
              </a:spcBef>
              <a:spcAft>
                <a:spcPts val="0"/>
              </a:spcAft>
              <a:buNone/>
            </a:pPr>
            <a:endParaRPr lang="fr-FR"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57400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3126891"/>
          </a:xfrm>
          <a:prstGeom prst="rect">
            <a:avLst/>
          </a:prstGeom>
        </p:spPr>
        <p:txBody>
          <a:bodyPr spcFirstLastPara="1" wrap="square" lIns="91425" tIns="91425" rIns="91425" bIns="91425" anchor="t" anchorCtr="0">
            <a:noAutofit/>
          </a:bodyPr>
          <a:lstStyle/>
          <a:p>
            <a:pPr>
              <a:buNone/>
            </a:pPr>
            <a:r>
              <a:rPr lang="en-GB" sz="1100" i="0" baseline="0" dirty="0" err="1"/>
              <a:t>Différents</a:t>
            </a:r>
            <a:r>
              <a:rPr lang="en-GB" sz="1100" i="0" baseline="0" dirty="0"/>
              <a:t> </a:t>
            </a:r>
            <a:r>
              <a:rPr lang="en-GB" sz="1100" i="0" baseline="0" dirty="0" err="1"/>
              <a:t>noms</a:t>
            </a:r>
            <a:r>
              <a:rPr lang="en-GB" sz="1100" i="0" baseline="0" dirty="0"/>
              <a:t> des </a:t>
            </a:r>
            <a:r>
              <a:rPr lang="en-GB" sz="1100" i="1" baseline="0" dirty="0"/>
              <a:t>Data papers </a:t>
            </a:r>
            <a:r>
              <a:rPr lang="en-GB" sz="1100" i="0" baseline="0" dirty="0" err="1"/>
              <a:t>selon</a:t>
            </a:r>
            <a:r>
              <a:rPr lang="en-GB" sz="1100" i="0" baseline="0" dirty="0"/>
              <a:t> revues : </a:t>
            </a:r>
            <a:r>
              <a:rPr lang="en-GB" sz="900" i="0" baseline="0" dirty="0">
                <a:hlinkClick r:id="rId3"/>
              </a:rPr>
              <a:t>https://insights.uksg.org/articles/10.1629/uksg.510/</a:t>
            </a:r>
            <a:endParaRPr lang="en-GB" sz="900" i="0" baseline="0" dirty="0"/>
          </a:p>
          <a:p>
            <a:endParaRPr lang="fr-FR" sz="1200" i="0" baseline="0" dirty="0"/>
          </a:p>
        </p:txBody>
      </p:sp>
    </p:spTree>
    <p:extLst>
      <p:ext uri="{BB962C8B-B14F-4D97-AF65-F5344CB8AC3E}">
        <p14:creationId xmlns:p14="http://schemas.microsoft.com/office/powerpoint/2010/main" val="1856187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3787" y="5118725"/>
            <a:ext cx="5604621" cy="6272092"/>
          </a:xfrm>
          <a:prstGeom prst="rect">
            <a:avLst/>
          </a:prstGeom>
        </p:spPr>
        <p:txBody>
          <a:bodyPr spcFirstLastPara="1" wrap="square" lIns="91425" tIns="91425" rIns="91425" bIns="91425" anchor="t" anchorCtr="0">
            <a:noAutofit/>
          </a:bodyPr>
          <a:lstStyle/>
          <a:p>
            <a:pPr marL="0" indent="0" algn="just">
              <a:buNone/>
            </a:pPr>
            <a:r>
              <a:rPr lang="fr-FR" sz="1000" dirty="0">
                <a:latin typeface="Calibri" panose="020F0502020204030204" pitchFamily="34" charset="0"/>
                <a:cs typeface="Calibri" panose="020F0502020204030204" pitchFamily="34" charset="0"/>
              </a:rPr>
              <a:t>Certaines revues ne publient que des jeux de données à grande échelle (large échelle géographique, couvrant 1 espèce entière ou 1 génome complet, ayant un intérêt pour 1 large communauté ou ayant de nombreuses possibilités de réutilisation et d’application dans divers domaines de recherche (ex : </a:t>
            </a:r>
            <a:r>
              <a:rPr lang="fr-FR" sz="1000" i="1" dirty="0">
                <a:latin typeface="Calibri" panose="020F0502020204030204" pitchFamily="34" charset="0"/>
                <a:cs typeface="Calibri" panose="020F0502020204030204" pitchFamily="34" charset="0"/>
                <a:hlinkClick r:id="rId3" tooltip="Lien vers https://onlinelibrary.wiley.com/journal/14668238"/>
              </a:rPr>
              <a:t>Global Ecology &amp; Biogeography</a:t>
            </a:r>
            <a:r>
              <a:rPr lang="fr-FR" sz="1000"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hlinkClick r:id="rId4" tooltip="Lien vers https://academic.oup.com/gigascience/pages/data_note"/>
              </a:rPr>
              <a:t>GigaScience</a:t>
            </a:r>
            <a:r>
              <a:rPr lang="fr-FR" sz="1000" i="1"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hlinkClick r:id="rId5" tooltip="Lien vers https://www.nature.com/nbt/"/>
              </a:rPr>
              <a:t>Nature Biotech</a:t>
            </a:r>
            <a:r>
              <a:rPr lang="fr-FR" sz="1000" dirty="0">
                <a:latin typeface="Calibri" panose="020F0502020204030204" pitchFamily="34" charset="0"/>
                <a:cs typeface="Calibri" panose="020F0502020204030204" pitchFamily="34" charset="0"/>
              </a:rPr>
              <a:t>).</a:t>
            </a:r>
          </a:p>
          <a:p>
            <a:pPr>
              <a:buNone/>
            </a:pPr>
            <a:r>
              <a:rPr lang="fr-FR" sz="1100" dirty="0">
                <a:solidFill>
                  <a:prstClr val="black"/>
                </a:solidFill>
              </a:rPr>
              <a:t>	</a:t>
            </a:r>
            <a:r>
              <a:rPr lang="fr-FR" sz="1000" dirty="0">
                <a:solidFill>
                  <a:prstClr val="black"/>
                </a:solidFill>
                <a:latin typeface="Calibri" panose="020F0502020204030204" pitchFamily="34" charset="0"/>
                <a:cs typeface="Calibri" panose="020F0502020204030204" pitchFamily="34" charset="0"/>
              </a:rPr>
              <a:t>échelle globale / locale</a:t>
            </a:r>
          </a:p>
          <a:p>
            <a:pPr>
              <a:buNone/>
            </a:pPr>
            <a:r>
              <a:rPr lang="fr-FR" sz="1000" dirty="0">
                <a:solidFill>
                  <a:prstClr val="black"/>
                </a:solidFill>
                <a:latin typeface="Calibri" panose="020F0502020204030204" pitchFamily="34" charset="0"/>
                <a:cs typeface="Calibri" panose="020F0502020204030204" pitchFamily="34" charset="0"/>
              </a:rPr>
              <a:t>	intérêt pour 1 large communauté / spécifique de « niche »</a:t>
            </a:r>
          </a:p>
          <a:p>
            <a:pPr>
              <a:buNone/>
            </a:pPr>
            <a:r>
              <a:rPr lang="fr-FR" sz="1000" dirty="0">
                <a:solidFill>
                  <a:prstClr val="black"/>
                </a:solidFill>
                <a:latin typeface="Calibri" panose="020F0502020204030204" pitchFamily="34" charset="0"/>
                <a:cs typeface="Calibri" panose="020F0502020204030204" pitchFamily="34" charset="0"/>
              </a:rPr>
              <a:t>	fort potentiel de réutilisation / limité à 1 espèce ou 1 traitement</a:t>
            </a:r>
          </a:p>
          <a:p>
            <a:pPr marL="242888" lvl="1" indent="0">
              <a:buClr>
                <a:srgbClr val="E2007A"/>
              </a:buClr>
              <a:buNone/>
              <a:defRPr/>
            </a:pPr>
            <a:r>
              <a:rPr lang="fr-FR" sz="900" i="1" dirty="0">
                <a:latin typeface="Calibri" panose="020F0502020204030204" pitchFamily="34" charset="0"/>
                <a:cs typeface="Calibri" panose="020F0502020204030204" pitchFamily="34" charset="0"/>
              </a:rPr>
              <a:t>Global Ecology and Biogeography : </a:t>
            </a:r>
            <a:r>
              <a:rPr lang="en-US" sz="900" i="1" dirty="0">
                <a:latin typeface="Calibri" panose="020F0502020204030204" pitchFamily="34" charset="0"/>
                <a:cs typeface="Calibri" panose="020F0502020204030204" pitchFamily="34" charset="0"/>
              </a:rPr>
              <a:t>datasets of </a:t>
            </a:r>
            <a:r>
              <a:rPr lang="en-US" sz="900" b="1" i="1" dirty="0">
                <a:latin typeface="Calibri" panose="020F0502020204030204" pitchFamily="34" charset="0"/>
                <a:cs typeface="Calibri" panose="020F0502020204030204" pitchFamily="34" charset="0"/>
              </a:rPr>
              <a:t>broad</a:t>
            </a:r>
            <a:r>
              <a:rPr lang="en-US" sz="900" i="1" dirty="0">
                <a:latin typeface="Calibri" panose="020F0502020204030204" pitchFamily="34" charset="0"/>
                <a:cs typeface="Calibri" panose="020F0502020204030204" pitchFamily="34" charset="0"/>
              </a:rPr>
              <a:t> macro-ecological interest. </a:t>
            </a:r>
            <a:endParaRPr lang="fr-FR" sz="900" i="1" dirty="0">
              <a:latin typeface="Calibri" panose="020F0502020204030204" pitchFamily="34" charset="0"/>
              <a:cs typeface="Calibri" panose="020F0502020204030204" pitchFamily="34" charset="0"/>
            </a:endParaRPr>
          </a:p>
          <a:p>
            <a:pPr marL="242888" lvl="1" indent="0">
              <a:buClr>
                <a:srgbClr val="E2007A"/>
              </a:buClr>
              <a:buNone/>
              <a:defRPr/>
            </a:pPr>
            <a:r>
              <a:rPr lang="fr-FR" sz="900" i="1" dirty="0">
                <a:latin typeface="Calibri" panose="020F0502020204030204" pitchFamily="34" charset="0"/>
                <a:cs typeface="Calibri" panose="020F0502020204030204" pitchFamily="34" charset="0"/>
              </a:rPr>
              <a:t>Int. J. of </a:t>
            </a:r>
            <a:r>
              <a:rPr lang="fr-FR" sz="900" i="1" dirty="0" err="1">
                <a:latin typeface="Calibri" panose="020F0502020204030204" pitchFamily="34" charset="0"/>
                <a:cs typeface="Calibri" panose="020F0502020204030204" pitchFamily="34" charset="0"/>
              </a:rPr>
              <a:t>Epidemiology</a:t>
            </a:r>
            <a:r>
              <a:rPr lang="fr-FR" sz="900" i="1" dirty="0">
                <a:latin typeface="Calibri" panose="020F0502020204030204" pitchFamily="34" charset="0"/>
                <a:cs typeface="Calibri" panose="020F0502020204030204" pitchFamily="34" charset="0"/>
              </a:rPr>
              <a:t> : </a:t>
            </a:r>
            <a:r>
              <a:rPr lang="en-US" sz="900" i="1" dirty="0">
                <a:latin typeface="Calibri" panose="020F0502020204030204" pitchFamily="34" charset="0"/>
                <a:cs typeface="Calibri" panose="020F0502020204030204" pitchFamily="34" charset="0"/>
              </a:rPr>
              <a:t>prefer data resources that will be followed up for at least 10 years.</a:t>
            </a:r>
            <a:endParaRPr lang="fr-FR" sz="900" i="1" dirty="0">
              <a:latin typeface="Calibri" panose="020F0502020204030204" pitchFamily="34" charset="0"/>
              <a:cs typeface="Calibri" panose="020F0502020204030204" pitchFamily="34" charset="0"/>
            </a:endParaRPr>
          </a:p>
          <a:p>
            <a:pPr marL="242888" lvl="1" indent="0">
              <a:buClr>
                <a:srgbClr val="E2007A"/>
              </a:buClr>
              <a:buNone/>
              <a:defRPr/>
            </a:pPr>
            <a:r>
              <a:rPr lang="fr-FR" sz="900" i="1" dirty="0">
                <a:latin typeface="Calibri" panose="020F0502020204030204" pitchFamily="34" charset="0"/>
                <a:cs typeface="Calibri" panose="020F0502020204030204" pitchFamily="34" charset="0"/>
              </a:rPr>
              <a:t>The Plant Journal ;  The Plant </a:t>
            </a:r>
            <a:r>
              <a:rPr lang="fr-FR" sz="900" i="1" dirty="0" err="1">
                <a:latin typeface="Calibri" panose="020F0502020204030204" pitchFamily="34" charset="0"/>
                <a:cs typeface="Calibri" panose="020F0502020204030204" pitchFamily="34" charset="0"/>
              </a:rPr>
              <a:t>Phenome</a:t>
            </a:r>
            <a:r>
              <a:rPr lang="fr-FR" sz="900" i="1" dirty="0">
                <a:latin typeface="Calibri" panose="020F0502020204030204" pitchFamily="34" charset="0"/>
                <a:cs typeface="Calibri" panose="020F0502020204030204" pitchFamily="34" charset="0"/>
              </a:rPr>
              <a:t> Journal, </a:t>
            </a:r>
          </a:p>
          <a:p>
            <a:pPr marL="242888" lvl="1" indent="0">
              <a:buClr>
                <a:srgbClr val="E2007A"/>
              </a:buClr>
              <a:buNone/>
              <a:defRPr/>
            </a:pPr>
            <a:r>
              <a:rPr lang="fr-FR" sz="900" i="1" dirty="0">
                <a:latin typeface="Calibri" panose="020F0502020204030204" pitchFamily="34" charset="0"/>
                <a:cs typeface="Calibri" panose="020F0502020204030204" pitchFamily="34" charset="0"/>
              </a:rPr>
              <a:t>Nature </a:t>
            </a:r>
            <a:r>
              <a:rPr lang="fr-FR" sz="900" i="1" dirty="0" err="1">
                <a:latin typeface="Calibri" panose="020F0502020204030204" pitchFamily="34" charset="0"/>
                <a:cs typeface="Calibri" panose="020F0502020204030204" pitchFamily="34" charset="0"/>
              </a:rPr>
              <a:t>Biotechnology</a:t>
            </a:r>
            <a:endParaRPr lang="fr-FR" sz="900" i="1" dirty="0">
              <a:latin typeface="Calibri" panose="020F0502020204030204" pitchFamily="34" charset="0"/>
              <a:cs typeface="Calibri" panose="020F0502020204030204" pitchFamily="34" charset="0"/>
            </a:endParaRPr>
          </a:p>
          <a:p>
            <a:pPr marL="242888" lvl="1" indent="0">
              <a:buClr>
                <a:srgbClr val="E2007A"/>
              </a:buClr>
              <a:buNone/>
              <a:defRPr/>
            </a:pPr>
            <a:r>
              <a:rPr lang="fr-FR" sz="900" i="1" dirty="0">
                <a:latin typeface="Calibri" panose="020F0502020204030204" pitchFamily="34" charset="0"/>
                <a:cs typeface="Calibri" panose="020F0502020204030204" pitchFamily="34" charset="0"/>
              </a:rPr>
              <a:t>J Plant Ecology: </a:t>
            </a:r>
            <a:r>
              <a:rPr lang="en-US" sz="900" i="1" dirty="0">
                <a:latin typeface="Calibri" panose="020F0502020204030204" pitchFamily="34" charset="0"/>
                <a:cs typeface="Calibri" panose="020F0502020204030204" pitchFamily="34" charset="0"/>
              </a:rPr>
              <a:t>present large or expansive data sets</a:t>
            </a:r>
            <a:endParaRPr lang="fr-FR" sz="900" i="1" dirty="0">
              <a:latin typeface="Calibri" panose="020F0502020204030204" pitchFamily="34" charset="0"/>
              <a:cs typeface="Calibri" panose="020F0502020204030204" pitchFamily="34" charset="0"/>
            </a:endParaRPr>
          </a:p>
          <a:p>
            <a:pPr marL="0" marR="0" lvl="1" indent="0" algn="l" defTabSz="914400" rtl="0" eaLnBrk="1" fontAlgn="auto" latinLnBrk="0" hangingPunct="1">
              <a:buClr>
                <a:srgbClr val="E2007A"/>
              </a:buClr>
              <a:buSzPts val="1100"/>
              <a:buNone/>
              <a:tabLst/>
              <a:defRPr/>
            </a:pPr>
            <a:r>
              <a:rPr lang="fr-FR" sz="900" i="1" dirty="0">
                <a:latin typeface="Calibri" panose="020F0502020204030204" pitchFamily="34" charset="0"/>
                <a:cs typeface="Calibri" panose="020F0502020204030204" pitchFamily="34" charset="0"/>
              </a:rPr>
              <a:t>       Giga Science : </a:t>
            </a:r>
            <a:r>
              <a:rPr lang="en-GB" sz="900" b="1" i="1" dirty="0">
                <a:latin typeface="Calibri" panose="020F0502020204030204" pitchFamily="34" charset="0"/>
                <a:cs typeface="Calibri" panose="020F0502020204030204" pitchFamily="34" charset="0"/>
              </a:rPr>
              <a:t>big-data</a:t>
            </a:r>
            <a:r>
              <a:rPr lang="en-GB" sz="900" i="1" dirty="0">
                <a:latin typeface="Calibri" panose="020F0502020204030204" pitchFamily="34" charset="0"/>
                <a:cs typeface="Calibri" panose="020F0502020204030204" pitchFamily="34" charset="0"/>
              </a:rPr>
              <a:t>” studies from entire spectrum of life and biomedical sciences.</a:t>
            </a:r>
            <a:endParaRPr lang="fr-FR" sz="900" i="0" baseline="0" dirty="0">
              <a:latin typeface="Calibri" panose="020F0502020204030204" pitchFamily="34" charset="0"/>
              <a:cs typeface="Calibri" panose="020F0502020204030204" pitchFamily="34" charset="0"/>
            </a:endParaRPr>
          </a:p>
          <a:p>
            <a:pPr marL="0" lvl="0" indent="0">
              <a:spcBef>
                <a:spcPts val="600"/>
              </a:spcBef>
              <a:buClr>
                <a:srgbClr val="E2007A"/>
              </a:buClr>
              <a:buFont typeface="Arial" panose="020B0604020202020204" pitchFamily="34" charset="0"/>
              <a:buNone/>
              <a:defRPr/>
            </a:pPr>
            <a:r>
              <a:rPr lang="fr-FR" sz="1000" dirty="0">
                <a:solidFill>
                  <a:prstClr val="black"/>
                </a:solidFill>
                <a:latin typeface="Calibri" panose="020F0502020204030204" pitchFamily="34" charset="0"/>
                <a:cs typeface="Calibri" panose="020F0502020204030204" pitchFamily="34" charset="0"/>
              </a:rPr>
              <a:t>Certaines recommandent une longueur limite</a:t>
            </a:r>
          </a:p>
          <a:p>
            <a:pPr marL="0" lvl="1" indent="263525">
              <a:buClr>
                <a:srgbClr val="E2007A"/>
              </a:buClr>
              <a:buNone/>
              <a:defRPr/>
            </a:pPr>
            <a:r>
              <a:rPr lang="fr-FR" sz="900" i="1" dirty="0" err="1">
                <a:latin typeface="Calibri" panose="020F0502020204030204" pitchFamily="34" charset="0"/>
                <a:cs typeface="Calibri" panose="020F0502020204030204" pitchFamily="34" charset="0"/>
              </a:rPr>
              <a:t>Molecular</a:t>
            </a:r>
            <a:r>
              <a:rPr lang="fr-FR" sz="900" i="1" dirty="0">
                <a:latin typeface="Calibri" panose="020F0502020204030204" pitchFamily="34" charset="0"/>
                <a:cs typeface="Calibri" panose="020F0502020204030204" pitchFamily="34" charset="0"/>
              </a:rPr>
              <a:t> Plant-Microbe Interactions : 2 à 3 pages	</a:t>
            </a:r>
          </a:p>
          <a:p>
            <a:pPr marL="0" lvl="1" indent="263525">
              <a:buClr>
                <a:srgbClr val="E2007A"/>
              </a:buClr>
              <a:buNone/>
              <a:defRPr/>
            </a:pPr>
            <a:r>
              <a:rPr lang="fr-FR" sz="900" i="1" dirty="0">
                <a:latin typeface="Calibri" panose="020F0502020204030204" pitchFamily="34" charset="0"/>
                <a:cs typeface="Calibri" panose="020F0502020204030204" pitchFamily="34" charset="0"/>
              </a:rPr>
              <a:t>Plant </a:t>
            </a:r>
            <a:r>
              <a:rPr lang="fr-FR" sz="900" i="1" dirty="0" err="1">
                <a:latin typeface="Calibri" panose="020F0502020204030204" pitchFamily="34" charset="0"/>
                <a:cs typeface="Calibri" panose="020F0502020204030204" pitchFamily="34" charset="0"/>
              </a:rPr>
              <a:t>Phenome</a:t>
            </a:r>
            <a:r>
              <a:rPr lang="fr-FR" sz="900" i="1" dirty="0">
                <a:latin typeface="Calibri" panose="020F0502020204030204" pitchFamily="34" charset="0"/>
                <a:cs typeface="Calibri" panose="020F0502020204030204" pitchFamily="34" charset="0"/>
              </a:rPr>
              <a:t> Journal: 2 pages</a:t>
            </a:r>
          </a:p>
          <a:p>
            <a:pPr marL="0" lvl="1" indent="263525">
              <a:buClr>
                <a:srgbClr val="E2007A"/>
              </a:buClr>
              <a:buNone/>
              <a:defRPr/>
            </a:pPr>
            <a:r>
              <a:rPr lang="fr-FR" sz="900" i="1" dirty="0">
                <a:latin typeface="Calibri" panose="020F0502020204030204" pitchFamily="34" charset="0"/>
                <a:cs typeface="Calibri" panose="020F0502020204030204" pitchFamily="34" charset="0"/>
              </a:rPr>
              <a:t>Global Ecology and Biogeography: 2000 mots</a:t>
            </a:r>
          </a:p>
          <a:p>
            <a:pPr marL="0" lvl="1" indent="263525">
              <a:buClr>
                <a:srgbClr val="E2007A"/>
              </a:buClr>
              <a:buNone/>
              <a:defRPr/>
            </a:pPr>
            <a:r>
              <a:rPr lang="en-US" sz="900" i="1" dirty="0">
                <a:latin typeface="Calibri" panose="020F0502020204030204" pitchFamily="34" charset="0"/>
                <a:cs typeface="Calibri" panose="020F0502020204030204" pitchFamily="34" charset="0"/>
              </a:rPr>
              <a:t>BMC Research Notes</a:t>
            </a:r>
            <a:r>
              <a:rPr lang="fr-FR" sz="900" i="1" dirty="0">
                <a:latin typeface="Calibri" panose="020F0502020204030204" pitchFamily="34" charset="0"/>
                <a:cs typeface="Calibri" panose="020F0502020204030204" pitchFamily="34" charset="0"/>
              </a:rPr>
              <a:t> </a:t>
            </a:r>
            <a:r>
              <a:rPr lang="en-US" sz="900" i="1" dirty="0">
                <a:latin typeface="Calibri" panose="020F0502020204030204" pitchFamily="34" charset="0"/>
                <a:cs typeface="Calibri" panose="020F0502020204030204" pitchFamily="34" charset="0"/>
              </a:rPr>
              <a:t>: 1000 mots</a:t>
            </a:r>
          </a:p>
          <a:p>
            <a:pPr marL="0" lvl="1" indent="263525">
              <a:buClr>
                <a:srgbClr val="E2007A"/>
              </a:buClr>
              <a:buNone/>
              <a:defRPr/>
            </a:pPr>
            <a:r>
              <a:rPr lang="en-US" sz="900" b="0" i="0" u="none" strike="noStrike" cap="none" dirty="0">
                <a:effectLst/>
                <a:latin typeface="Calibri" panose="020F0502020204030204" pitchFamily="34" charset="0"/>
                <a:cs typeface="Calibri" panose="020F0502020204030204" pitchFamily="34" charset="0"/>
                <a:sym typeface="Arial"/>
              </a:rPr>
              <a:t>Hydrological Processes: </a:t>
            </a:r>
            <a:r>
              <a:rPr lang="en-US" sz="900" b="0" i="0" u="none" strike="noStrike" cap="none" dirty="0" err="1">
                <a:effectLst/>
                <a:latin typeface="Calibri" panose="020F0502020204030204" pitchFamily="34" charset="0"/>
                <a:cs typeface="Calibri" panose="020F0502020204030204" pitchFamily="34" charset="0"/>
                <a:sym typeface="Arial"/>
              </a:rPr>
              <a:t>Publie</a:t>
            </a:r>
            <a:r>
              <a:rPr lang="en-US" sz="900" b="0" i="0" u="none" strike="noStrike" cap="none" dirty="0">
                <a:effectLst/>
                <a:latin typeface="Calibri" panose="020F0502020204030204" pitchFamily="34" charset="0"/>
                <a:cs typeface="Calibri" panose="020F0502020204030204" pitchFamily="34" charset="0"/>
                <a:sym typeface="Arial"/>
              </a:rPr>
              <a:t> des </a:t>
            </a:r>
            <a:r>
              <a:rPr lang="en-US" sz="900" b="0" i="1" u="none" strike="noStrike" cap="none" dirty="0" err="1">
                <a:effectLst/>
                <a:latin typeface="Calibri" panose="020F0502020204030204" pitchFamily="34" charset="0"/>
                <a:cs typeface="Calibri" panose="020F0502020204030204" pitchFamily="34" charset="0"/>
                <a:sym typeface="Arial"/>
              </a:rPr>
              <a:t>HPToday</a:t>
            </a:r>
            <a:r>
              <a:rPr lang="en-US" sz="900" b="0" i="1" u="none" strike="noStrike" cap="none" dirty="0">
                <a:effectLst/>
                <a:latin typeface="Calibri" panose="020F0502020204030204" pitchFamily="34" charset="0"/>
                <a:cs typeface="Calibri" panose="020F0502020204030204" pitchFamily="34" charset="0"/>
                <a:sym typeface="Arial"/>
              </a:rPr>
              <a:t> Data Notes</a:t>
            </a:r>
            <a:r>
              <a:rPr lang="en-US" sz="900" b="0" i="0" u="none" strike="noStrike" cap="none" dirty="0">
                <a:effectLst/>
                <a:latin typeface="Calibri" panose="020F0502020204030204" pitchFamily="34" charset="0"/>
                <a:cs typeface="Calibri" panose="020F0502020204030204" pitchFamily="34" charset="0"/>
                <a:sym typeface="Arial"/>
              </a:rPr>
              <a:t> : </a:t>
            </a:r>
            <a:r>
              <a:rPr lang="fr-FR" sz="900" b="0" i="1" u="none" strike="noStrike" cap="none" dirty="0">
                <a:effectLst/>
                <a:latin typeface="Calibri" panose="020F0502020204030204" pitchFamily="34" charset="0"/>
                <a:cs typeface="Calibri" panose="020F0502020204030204" pitchFamily="34" charset="0"/>
                <a:sym typeface="Arial"/>
              </a:rPr>
              <a:t>maximum 2 pages</a:t>
            </a:r>
            <a:endParaRPr lang="en-US" sz="900" i="1" dirty="0">
              <a:latin typeface="Calibri" panose="020F0502020204030204" pitchFamily="34" charset="0"/>
              <a:cs typeface="Calibri" panose="020F0502020204030204" pitchFamily="34" charset="0"/>
            </a:endParaRPr>
          </a:p>
          <a:p>
            <a:pPr marL="0" lvl="1" indent="263525">
              <a:buClr>
                <a:srgbClr val="E2007A"/>
              </a:buClr>
              <a:buNone/>
              <a:defRPr/>
            </a:pPr>
            <a:r>
              <a:rPr lang="fr-FR" sz="900" i="1" dirty="0">
                <a:latin typeface="Calibri" panose="020F0502020204030204" pitchFamily="34" charset="0"/>
                <a:cs typeface="Calibri" panose="020F0502020204030204" pitchFamily="34" charset="0"/>
              </a:rPr>
              <a:t>International Journal of </a:t>
            </a:r>
            <a:r>
              <a:rPr lang="fr-FR" sz="900" i="1" dirty="0" err="1">
                <a:latin typeface="Calibri" panose="020F0502020204030204" pitchFamily="34" charset="0"/>
                <a:cs typeface="Calibri" panose="020F0502020204030204" pitchFamily="34" charset="0"/>
              </a:rPr>
              <a:t>Epidemiology</a:t>
            </a:r>
            <a:r>
              <a:rPr lang="fr-FR" sz="900" i="1" dirty="0">
                <a:latin typeface="Calibri" panose="020F0502020204030204" pitchFamily="34" charset="0"/>
                <a:cs typeface="Calibri" panose="020F0502020204030204" pitchFamily="34" charset="0"/>
              </a:rPr>
              <a:t> : 2500 à 3000 mots</a:t>
            </a:r>
          </a:p>
          <a:p>
            <a:pPr marL="0" lvl="1" indent="0">
              <a:spcBef>
                <a:spcPts val="600"/>
              </a:spcBef>
              <a:buClr>
                <a:srgbClr val="E2007A"/>
              </a:buClr>
              <a:buNone/>
              <a:defRPr/>
            </a:pPr>
            <a:r>
              <a:rPr lang="fr-FR" sz="1000" b="1" dirty="0">
                <a:latin typeface="Calibri" panose="020F0502020204030204" pitchFamily="34" charset="0"/>
                <a:cs typeface="Calibri" panose="020F0502020204030204" pitchFamily="34" charset="0"/>
              </a:rPr>
              <a:t>Cout de publication pour les </a:t>
            </a:r>
            <a:r>
              <a:rPr lang="fr-FR" sz="1000" b="1" i="1" dirty="0">
                <a:latin typeface="Calibri" panose="020F0502020204030204" pitchFamily="34" charset="0"/>
                <a:cs typeface="Calibri" panose="020F0502020204030204" pitchFamily="34" charset="0"/>
              </a:rPr>
              <a:t>Data </a:t>
            </a:r>
            <a:r>
              <a:rPr lang="fr-FR" sz="1000" b="1" i="1" dirty="0" err="1">
                <a:latin typeface="Calibri" panose="020F0502020204030204" pitchFamily="34" charset="0"/>
                <a:cs typeface="Calibri" panose="020F0502020204030204" pitchFamily="34" charset="0"/>
              </a:rPr>
              <a:t>Journals</a:t>
            </a:r>
            <a:r>
              <a:rPr lang="fr-FR" sz="1000" dirty="0">
                <a:latin typeface="Calibri" panose="020F0502020204030204" pitchFamily="34" charset="0"/>
                <a:cs typeface="Calibri" panose="020F0502020204030204" pitchFamily="34" charset="0"/>
              </a:rPr>
              <a:t>: </a:t>
            </a:r>
          </a:p>
          <a:p>
            <a:pPr marL="158750" lvl="0" indent="0">
              <a:buClr>
                <a:srgbClr val="000000"/>
              </a:buClr>
              <a:buSzPts val="1100"/>
              <a:buNone/>
              <a:defRPr/>
            </a:pPr>
            <a:r>
              <a:rPr lang="en-US" sz="900" b="1" dirty="0" err="1">
                <a:latin typeface="Calibri" panose="020F0502020204030204" pitchFamily="34" charset="0"/>
                <a:cs typeface="Calibri" panose="020F0502020204030204" pitchFamily="34" charset="0"/>
                <a:sym typeface="Arial"/>
              </a:rPr>
              <a:t>Gratuit</a:t>
            </a:r>
            <a:r>
              <a:rPr lang="en-US" sz="900" b="1" dirty="0">
                <a:latin typeface="Calibri" panose="020F0502020204030204" pitchFamily="34" charset="0"/>
                <a:cs typeface="Calibri" panose="020F0502020204030204" pitchFamily="34" charset="0"/>
                <a:sym typeface="Arial"/>
              </a:rPr>
              <a:t> </a:t>
            </a:r>
            <a:r>
              <a:rPr lang="en-US" sz="900" dirty="0">
                <a:latin typeface="Calibri" panose="020F0502020204030204" pitchFamily="34" charset="0"/>
                <a:cs typeface="Calibri" panose="020F0502020204030204" pitchFamily="34" charset="0"/>
                <a:sym typeface="Arial"/>
              </a:rPr>
              <a:t>pour : </a:t>
            </a:r>
            <a:r>
              <a:rPr lang="en-US" sz="900" dirty="0">
                <a:solidFill>
                  <a:srgbClr val="000000"/>
                </a:solidFill>
                <a:latin typeface="Calibri" panose="020F0502020204030204" pitchFamily="34" charset="0"/>
                <a:cs typeface="Calibri" panose="020F0502020204030204" pitchFamily="34" charset="0"/>
                <a:sym typeface="Arial"/>
              </a:rPr>
              <a:t>Earth System Science Data: </a:t>
            </a:r>
            <a:r>
              <a:rPr lang="en-US" sz="900" dirty="0">
                <a:solidFill>
                  <a:srgbClr val="000000"/>
                </a:solidFill>
                <a:latin typeface="Calibri" panose="020F0502020204030204" pitchFamily="34" charset="0"/>
                <a:cs typeface="Calibri" panose="020F0502020204030204" pitchFamily="34" charset="0"/>
                <a:sym typeface="Arial"/>
                <a:hlinkClick r:id="rId6"/>
              </a:rPr>
              <a:t>http://earth-system-science-data.net/</a:t>
            </a:r>
            <a:endParaRPr lang="fr-FR" sz="900" dirty="0">
              <a:solidFill>
                <a:srgbClr val="000000"/>
              </a:solidFill>
              <a:latin typeface="Calibri" panose="020F0502020204030204" pitchFamily="34" charset="0"/>
              <a:cs typeface="Calibri" panose="020F0502020204030204" pitchFamily="34" charset="0"/>
              <a:sym typeface="Arial"/>
            </a:endParaRPr>
          </a:p>
          <a:p>
            <a:pPr defTabSz="266700">
              <a:buNone/>
            </a:pPr>
            <a:r>
              <a:rPr lang="en-US" sz="900" dirty="0">
                <a:latin typeface="Calibri" panose="020F0502020204030204" pitchFamily="34" charset="0"/>
                <a:cs typeface="Calibri" panose="020F0502020204030204" pitchFamily="34" charset="0"/>
                <a:sym typeface="Arial"/>
              </a:rPr>
              <a:t>	</a:t>
            </a:r>
            <a:r>
              <a:rPr lang="en-US" sz="900" dirty="0">
                <a:solidFill>
                  <a:srgbClr val="000000"/>
                </a:solidFill>
                <a:latin typeface="Calibri" panose="020F0502020204030204" pitchFamily="34" charset="0"/>
                <a:cs typeface="Calibri" panose="020F0502020204030204" pitchFamily="34" charset="0"/>
                <a:sym typeface="Arial"/>
              </a:rPr>
              <a:t>Freshwater Metadata Journal: </a:t>
            </a:r>
            <a:r>
              <a:rPr lang="en-US" sz="900" dirty="0">
                <a:solidFill>
                  <a:srgbClr val="000000"/>
                </a:solidFill>
                <a:latin typeface="Calibri" panose="020F0502020204030204" pitchFamily="34" charset="0"/>
                <a:cs typeface="Calibri" panose="020F0502020204030204" pitchFamily="34" charset="0"/>
                <a:sym typeface="Arial"/>
                <a:hlinkClick r:id="rId7"/>
              </a:rPr>
              <a:t>http://www.freshwaterjournal.eu/</a:t>
            </a:r>
            <a:endParaRPr lang="en-US" sz="900" dirty="0">
              <a:solidFill>
                <a:srgbClr val="000000"/>
              </a:solidFill>
              <a:latin typeface="Calibri" panose="020F0502020204030204" pitchFamily="34" charset="0"/>
              <a:cs typeface="Calibri" panose="020F0502020204030204" pitchFamily="34" charset="0"/>
              <a:sym typeface="Arial"/>
            </a:endParaRPr>
          </a:p>
          <a:p>
            <a:pPr marL="158750" lvl="0" indent="0" defTabSz="266700">
              <a:buClr>
                <a:srgbClr val="000000"/>
              </a:buClr>
              <a:buSzPts val="1100"/>
              <a:buNone/>
              <a:defRPr/>
            </a:pPr>
            <a:r>
              <a:rPr lang="en-US" sz="900" dirty="0">
                <a:solidFill>
                  <a:srgbClr val="000000"/>
                </a:solidFill>
                <a:latin typeface="Calibri" panose="020F0502020204030204" pitchFamily="34" charset="0"/>
                <a:cs typeface="Calibri" panose="020F0502020204030204" pitchFamily="34" charset="0"/>
                <a:sym typeface="Arial"/>
              </a:rPr>
              <a:t>          Open Data Journal for Agricultural Research: </a:t>
            </a:r>
            <a:r>
              <a:rPr lang="en-US" sz="900" dirty="0">
                <a:solidFill>
                  <a:srgbClr val="000000"/>
                </a:solidFill>
                <a:latin typeface="Calibri" panose="020F0502020204030204" pitchFamily="34" charset="0"/>
                <a:cs typeface="Calibri" panose="020F0502020204030204" pitchFamily="34" charset="0"/>
                <a:sym typeface="Arial"/>
                <a:hlinkClick r:id="rId8"/>
              </a:rPr>
              <a:t>http://library.wur.nl/ojs/index.php/ODJAR/index</a:t>
            </a:r>
            <a:endParaRPr lang="en-US" sz="900" dirty="0">
              <a:solidFill>
                <a:srgbClr val="000000"/>
              </a:solidFill>
              <a:latin typeface="Calibri" panose="020F0502020204030204" pitchFamily="34" charset="0"/>
              <a:cs typeface="Calibri" panose="020F0502020204030204" pitchFamily="34" charset="0"/>
              <a:sym typeface="Arial"/>
            </a:endParaRPr>
          </a:p>
          <a:p>
            <a:pPr lvl="0" defTabSz="179388">
              <a:buNone/>
            </a:pPr>
            <a:r>
              <a:rPr lang="en-US" sz="900" dirty="0">
                <a:latin typeface="Calibri" panose="020F0502020204030204" pitchFamily="34" charset="0"/>
                <a:cs typeface="Calibri" panose="020F0502020204030204" pitchFamily="34" charset="0"/>
              </a:rPr>
              <a:t>	Research Data J. for Humanities &amp; Social Sciences:   </a:t>
            </a:r>
            <a:r>
              <a:rPr lang="en-US" sz="900" dirty="0">
                <a:latin typeface="Calibri" panose="020F0502020204030204" pitchFamily="34" charset="0"/>
                <a:cs typeface="Calibri" panose="020F0502020204030204" pitchFamily="34" charset="0"/>
                <a:hlinkClick r:id="rId9"/>
              </a:rPr>
              <a:t>https://brill.com/view/journals/rdj/rdj-overview.xml</a:t>
            </a:r>
            <a:r>
              <a:rPr lang="en-US" sz="900" dirty="0">
                <a:latin typeface="Calibri" panose="020F0502020204030204" pitchFamily="34" charset="0"/>
                <a:cs typeface="Calibri" panose="020F0502020204030204" pitchFamily="34" charset="0"/>
              </a:rPr>
              <a:t> </a:t>
            </a:r>
            <a:endParaRPr lang="fr-FR" sz="900" dirty="0">
              <a:solidFill>
                <a:srgbClr val="000000"/>
              </a:solidFill>
              <a:latin typeface="Calibri" panose="020F0502020204030204" pitchFamily="34" charset="0"/>
              <a:cs typeface="Calibri" panose="020F0502020204030204" pitchFamily="34" charset="0"/>
              <a:sym typeface="Arial"/>
            </a:endParaRPr>
          </a:p>
          <a:p>
            <a:pPr>
              <a:buNone/>
            </a:pPr>
            <a:r>
              <a:rPr lang="en-US" sz="900" b="1" dirty="0">
                <a:latin typeface="Calibri" panose="020F0502020204030204" pitchFamily="34" charset="0"/>
                <a:cs typeface="Calibri" panose="020F0502020204030204" pitchFamily="34" charset="0"/>
                <a:sym typeface="Arial"/>
              </a:rPr>
              <a:t>     </a:t>
            </a:r>
            <a:r>
              <a:rPr lang="en-US" sz="900" b="1" dirty="0" err="1">
                <a:latin typeface="Calibri" panose="020F0502020204030204" pitchFamily="34" charset="0"/>
                <a:cs typeface="Calibri" panose="020F0502020204030204" pitchFamily="34" charset="0"/>
                <a:sym typeface="Arial"/>
              </a:rPr>
              <a:t>Payant</a:t>
            </a:r>
            <a:r>
              <a:rPr lang="en-US" sz="900" dirty="0">
                <a:latin typeface="Calibri" panose="020F0502020204030204" pitchFamily="34" charset="0"/>
                <a:cs typeface="Calibri" panose="020F0502020204030204" pitchFamily="34" charset="0"/>
                <a:sym typeface="Arial"/>
              </a:rPr>
              <a:t> pour:  Data in Brief:  840 $</a:t>
            </a:r>
          </a:p>
          <a:p>
            <a:pPr defTabSz="266700">
              <a:buNone/>
            </a:pPr>
            <a:r>
              <a:rPr lang="en-US" sz="900" dirty="0">
                <a:latin typeface="Calibri" panose="020F0502020204030204" pitchFamily="34" charset="0"/>
                <a:cs typeface="Calibri" panose="020F0502020204030204" pitchFamily="34" charset="0"/>
              </a:rPr>
              <a:t>	Journal of Open Health Data : 100 Livres</a:t>
            </a:r>
            <a:endParaRPr lang="fr-FR" sz="900" dirty="0">
              <a:latin typeface="Calibri" panose="020F0502020204030204" pitchFamily="34" charset="0"/>
              <a:cs typeface="Calibri" panose="020F0502020204030204" pitchFamily="34" charset="0"/>
            </a:endParaRPr>
          </a:p>
          <a:p>
            <a:pPr defTabSz="266700">
              <a:buNone/>
            </a:pPr>
            <a:r>
              <a:rPr lang="en-US" sz="900" dirty="0">
                <a:latin typeface="Calibri" panose="020F0502020204030204" pitchFamily="34" charset="0"/>
                <a:cs typeface="Calibri" panose="020F0502020204030204" pitchFamily="34" charset="0"/>
                <a:sym typeface="Arial"/>
              </a:rPr>
              <a:t>	Scientific Data : 1990 €</a:t>
            </a:r>
          </a:p>
          <a:p>
            <a:pPr defTabSz="266700">
              <a:buNone/>
            </a:pPr>
            <a:r>
              <a:rPr lang="en-US" sz="900" dirty="0">
                <a:latin typeface="Calibri" panose="020F0502020204030204" pitchFamily="34" charset="0"/>
                <a:cs typeface="Calibri" panose="020F0502020204030204" pitchFamily="34" charset="0"/>
                <a:sym typeface="Arial"/>
              </a:rPr>
              <a:t>	Molecular Plant-Microbe Interactions : 900$</a:t>
            </a:r>
            <a:endParaRPr lang="fr-FR" sz="900" dirty="0">
              <a:latin typeface="Calibri" panose="020F0502020204030204" pitchFamily="34" charset="0"/>
              <a:cs typeface="Calibri" panose="020F0502020204030204" pitchFamily="34" charset="0"/>
            </a:endParaRPr>
          </a:p>
          <a:p>
            <a:pPr marL="23813" indent="-23813">
              <a:spcBef>
                <a:spcPts val="600"/>
              </a:spcBef>
              <a:buNone/>
            </a:pPr>
            <a:r>
              <a:rPr lang="fr-FR" sz="1000" b="1" dirty="0">
                <a:latin typeface="Calibri" panose="020F0502020204030204" pitchFamily="34" charset="0"/>
                <a:cs typeface="Calibri" panose="020F0502020204030204" pitchFamily="34" charset="0"/>
              </a:rPr>
              <a:t>Cout pour les </a:t>
            </a:r>
            <a:r>
              <a:rPr lang="fr-FR" sz="1000" b="1" i="1" dirty="0">
                <a:latin typeface="Calibri" panose="020F0502020204030204" pitchFamily="34" charset="0"/>
                <a:cs typeface="Calibri" panose="020F0502020204030204" pitchFamily="34" charset="0"/>
              </a:rPr>
              <a:t>Data papers </a:t>
            </a:r>
            <a:r>
              <a:rPr lang="fr-FR" sz="1000" b="1" dirty="0">
                <a:latin typeface="Calibri" panose="020F0502020204030204" pitchFamily="34" charset="0"/>
                <a:cs typeface="Calibri" panose="020F0502020204030204" pitchFamily="34" charset="0"/>
              </a:rPr>
              <a:t>dans les revues classiques </a:t>
            </a:r>
          </a:p>
          <a:p>
            <a:pPr>
              <a:buNone/>
            </a:pPr>
            <a:r>
              <a:rPr lang="fr-FR" sz="900" b="1" dirty="0">
                <a:latin typeface="Calibri" panose="020F0502020204030204" pitchFamily="34" charset="0"/>
                <a:cs typeface="Calibri" panose="020F0502020204030204" pitchFamily="34" charset="0"/>
              </a:rPr>
              <a:t>Gratuit </a:t>
            </a:r>
            <a:r>
              <a:rPr lang="fr-FR" sz="900" dirty="0">
                <a:latin typeface="Calibri" panose="020F0502020204030204" pitchFamily="34" charset="0"/>
                <a:cs typeface="Calibri" panose="020F0502020204030204" pitchFamily="34" charset="0"/>
              </a:rPr>
              <a:t>pour :  </a:t>
            </a:r>
            <a:r>
              <a:rPr lang="fr-FR" sz="900" dirty="0" err="1">
                <a:latin typeface="Calibri" panose="020F0502020204030204" pitchFamily="34" charset="0"/>
                <a:cs typeface="Calibri" panose="020F0502020204030204" pitchFamily="34" charset="0"/>
              </a:rPr>
              <a:t>Annals</a:t>
            </a:r>
            <a:r>
              <a:rPr lang="fr-FR" sz="900" dirty="0">
                <a:latin typeface="Calibri" panose="020F0502020204030204" pitchFamily="34" charset="0"/>
                <a:cs typeface="Calibri" panose="020F0502020204030204" pitchFamily="34" charset="0"/>
              </a:rPr>
              <a:t> of Forest Science, </a:t>
            </a:r>
            <a:r>
              <a:rPr lang="fr-FR" sz="900" dirty="0" err="1">
                <a:latin typeface="Calibri" panose="020F0502020204030204" pitchFamily="34" charset="0"/>
                <a:cs typeface="Calibri" panose="020F0502020204030204" pitchFamily="34" charset="0"/>
              </a:rPr>
              <a:t>Cybergeo</a:t>
            </a:r>
            <a:r>
              <a:rPr lang="fr-FR" sz="900" dirty="0">
                <a:latin typeface="Calibri" panose="020F0502020204030204" pitchFamily="34" charset="0"/>
                <a:cs typeface="Calibri" panose="020F0502020204030204" pitchFamily="34" charset="0"/>
              </a:rPr>
              <a:t>, Cahiers Agricultures, </a:t>
            </a:r>
            <a:r>
              <a:rPr lang="fr-FR" sz="900" dirty="0" err="1">
                <a:latin typeface="Calibri" panose="020F0502020204030204" pitchFamily="34" charset="0"/>
                <a:cs typeface="Calibri" panose="020F0502020204030204" pitchFamily="34" charset="0"/>
              </a:rPr>
              <a:t>Ethnobiology</a:t>
            </a:r>
            <a:r>
              <a:rPr lang="fr-FR" sz="900" dirty="0">
                <a:latin typeface="Calibri" panose="020F0502020204030204" pitchFamily="34" charset="0"/>
                <a:cs typeface="Calibri" panose="020F0502020204030204" pitchFamily="34" charset="0"/>
              </a:rPr>
              <a:t> </a:t>
            </a:r>
            <a:r>
              <a:rPr lang="fr-FR" sz="900" dirty="0" err="1">
                <a:latin typeface="Calibri" panose="020F0502020204030204" pitchFamily="34" charset="0"/>
                <a:cs typeface="Calibri" panose="020F0502020204030204" pitchFamily="34" charset="0"/>
              </a:rPr>
              <a:t>Letters</a:t>
            </a:r>
            <a:r>
              <a:rPr lang="fr-FR" sz="900" dirty="0">
                <a:latin typeface="Calibri" panose="020F0502020204030204" pitchFamily="34" charset="0"/>
                <a:cs typeface="Calibri" panose="020F0502020204030204" pitchFamily="34" charset="0"/>
              </a:rPr>
              <a:t>, Food </a:t>
            </a:r>
            <a:r>
              <a:rPr lang="fr-FR" sz="900" dirty="0" err="1">
                <a:latin typeface="Calibri" panose="020F0502020204030204" pitchFamily="34" charset="0"/>
                <a:cs typeface="Calibri" panose="020F0502020204030204" pitchFamily="34" charset="0"/>
              </a:rPr>
              <a:t>Modelling</a:t>
            </a:r>
            <a:r>
              <a:rPr lang="fr-FR" sz="900" dirty="0">
                <a:latin typeface="Calibri" panose="020F0502020204030204" pitchFamily="34" charset="0"/>
                <a:cs typeface="Calibri" panose="020F0502020204030204" pitchFamily="34" charset="0"/>
              </a:rPr>
              <a:t> Journal, Humanités Numériques, </a:t>
            </a:r>
            <a:r>
              <a:rPr lang="en-US" sz="900" dirty="0">
                <a:latin typeface="Calibri" panose="020F0502020204030204" pitchFamily="34" charset="0"/>
                <a:cs typeface="Calibri" panose="020F0502020204030204" pitchFamily="34" charset="0"/>
              </a:rPr>
              <a:t>Metabarcoding and Metagenomics </a:t>
            </a:r>
          </a:p>
          <a:p>
            <a:pPr>
              <a:spcBef>
                <a:spcPts val="600"/>
              </a:spcBef>
              <a:buNone/>
            </a:pPr>
            <a:r>
              <a:rPr lang="en-US" sz="900" b="1" dirty="0" err="1">
                <a:latin typeface="Calibri" panose="020F0502020204030204" pitchFamily="34" charset="0"/>
                <a:cs typeface="Calibri" panose="020F0502020204030204" pitchFamily="34" charset="0"/>
              </a:rPr>
              <a:t>Payant</a:t>
            </a:r>
            <a:r>
              <a:rPr lang="en-US" sz="900" dirty="0">
                <a:latin typeface="Calibri" panose="020F0502020204030204" pitchFamily="34" charset="0"/>
                <a:cs typeface="Calibri" panose="020F0502020204030204" pitchFamily="34" charset="0"/>
              </a:rPr>
              <a:t> pour:  </a:t>
            </a:r>
            <a:r>
              <a:rPr lang="en-US" sz="900" dirty="0" err="1">
                <a:latin typeface="Calibri" panose="020F0502020204030204" pitchFamily="34" charset="0"/>
                <a:cs typeface="Calibri" panose="020F0502020204030204" pitchFamily="34" charset="0"/>
              </a:rPr>
              <a:t>AoB</a:t>
            </a:r>
            <a:r>
              <a:rPr lang="en-US" sz="900" dirty="0">
                <a:latin typeface="Calibri" panose="020F0502020204030204" pitchFamily="34" charset="0"/>
                <a:cs typeface="Calibri" panose="020F0502020204030204" pitchFamily="34" charset="0"/>
              </a:rPr>
              <a:t> Plant : 1107 € ; </a:t>
            </a:r>
            <a:r>
              <a:rPr lang="en-US" sz="900" dirty="0">
                <a:latin typeface="Calibri" panose="020F0502020204030204" pitchFamily="34" charset="0"/>
                <a:cs typeface="Calibri" panose="020F0502020204030204" pitchFamily="34" charset="0"/>
                <a:sym typeface="Arial"/>
              </a:rPr>
              <a:t>Ecology: 250 $  ; </a:t>
            </a:r>
            <a:r>
              <a:rPr lang="fr-FR" sz="900" dirty="0" err="1">
                <a:latin typeface="Calibri" panose="020F0502020204030204" pitchFamily="34" charset="0"/>
                <a:cs typeface="Calibri" panose="020F0502020204030204" pitchFamily="34" charset="0"/>
                <a:sym typeface="Arial"/>
              </a:rPr>
              <a:t>GigaScience</a:t>
            </a:r>
            <a:r>
              <a:rPr lang="fr-FR" sz="900" dirty="0">
                <a:latin typeface="Calibri" panose="020F0502020204030204" pitchFamily="34" charset="0"/>
                <a:cs typeface="Calibri" panose="020F0502020204030204" pitchFamily="34" charset="0"/>
                <a:sym typeface="Arial"/>
              </a:rPr>
              <a:t>: 1089 € </a:t>
            </a:r>
          </a:p>
          <a:p>
            <a:pPr defTabSz="266700">
              <a:buNone/>
            </a:pPr>
            <a:r>
              <a:rPr lang="fr-FR" sz="900" dirty="0">
                <a:latin typeface="Calibri" panose="020F0502020204030204" pitchFamily="34" charset="0"/>
                <a:cs typeface="Calibri" panose="020F0502020204030204" pitchFamily="34" charset="0"/>
              </a:rPr>
              <a:t>R</a:t>
            </a:r>
            <a:r>
              <a:rPr lang="en-US" sz="900" dirty="0" err="1">
                <a:latin typeface="Calibri" panose="020F0502020204030204" pitchFamily="34" charset="0"/>
                <a:cs typeface="Calibri" panose="020F0502020204030204" pitchFamily="34" charset="0"/>
              </a:rPr>
              <a:t>evue</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gratuite</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mais</a:t>
            </a:r>
            <a:r>
              <a:rPr lang="en-US" sz="900" dirty="0">
                <a:latin typeface="Calibri" panose="020F0502020204030204" pitchFamily="34" charset="0"/>
                <a:cs typeface="Calibri" panose="020F0502020204030204" pitchFamily="34" charset="0"/>
              </a:rPr>
              <a:t> avec libre </a:t>
            </a:r>
            <a:r>
              <a:rPr lang="en-US" sz="900" dirty="0" err="1">
                <a:latin typeface="Calibri" panose="020F0502020204030204" pitchFamily="34" charset="0"/>
                <a:cs typeface="Calibri" panose="020F0502020204030204" pitchFamily="34" charset="0"/>
              </a:rPr>
              <a:t>accès</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en</a:t>
            </a:r>
            <a:r>
              <a:rPr lang="en-US" sz="900" dirty="0">
                <a:latin typeface="Calibri" panose="020F0502020204030204" pitchFamily="34" charset="0"/>
                <a:cs typeface="Calibri" panose="020F0502020204030204" pitchFamily="34" charset="0"/>
              </a:rPr>
              <a:t> option </a:t>
            </a:r>
            <a:r>
              <a:rPr lang="en-US" sz="900" dirty="0" err="1">
                <a:latin typeface="Calibri" panose="020F0502020204030204" pitchFamily="34" charset="0"/>
                <a:cs typeface="Calibri" panose="020F0502020204030204" pitchFamily="34" charset="0"/>
              </a:rPr>
              <a:t>payante</a:t>
            </a:r>
            <a:r>
              <a:rPr lang="en-US" sz="900" dirty="0">
                <a:latin typeface="Calibri" panose="020F0502020204030204" pitchFamily="34" charset="0"/>
                <a:cs typeface="Calibri" panose="020F0502020204030204" pitchFamily="34" charset="0"/>
              </a:rPr>
              <a:t>: </a:t>
            </a:r>
          </a:p>
          <a:p>
            <a:pPr defTabSz="266700">
              <a:buNone/>
            </a:pPr>
            <a:r>
              <a:rPr lang="en-US" sz="900" dirty="0">
                <a:latin typeface="Calibri" panose="020F0502020204030204" pitchFamily="34" charset="0"/>
                <a:cs typeface="Calibri" panose="020F0502020204030204" pitchFamily="34" charset="0"/>
              </a:rPr>
              <a:t>         Global Ecology and Biogeography : 3050 €</a:t>
            </a:r>
          </a:p>
          <a:p>
            <a:pPr marL="158750" lvl="0" indent="0">
              <a:buNone/>
              <a:defRPr/>
            </a:pPr>
            <a:r>
              <a:rPr lang="en-US" sz="900" dirty="0">
                <a:latin typeface="Calibri" panose="020F0502020204030204" pitchFamily="34" charset="0"/>
                <a:cs typeface="Calibri" panose="020F0502020204030204" pitchFamily="34" charset="0"/>
              </a:rPr>
              <a:t>         International Journal of Epidemiology : 3743 €</a:t>
            </a:r>
          </a:p>
          <a:p>
            <a:pPr marL="158750" lvl="0" indent="0">
              <a:buNone/>
              <a:defRPr/>
            </a:pPr>
            <a:r>
              <a:rPr lang="en-US" sz="900" dirty="0">
                <a:latin typeface="Calibri" panose="020F0502020204030204" pitchFamily="34" charset="0"/>
                <a:cs typeface="Calibri" panose="020F0502020204030204" pitchFamily="34" charset="0"/>
              </a:rPr>
              <a:t>         The plant journal : 4100€</a:t>
            </a:r>
            <a:endParaRPr lang="fr-FR" sz="1400" i="1" dirty="0">
              <a:solidFill>
                <a:schemeClr val="accent5">
                  <a:lumMod val="60000"/>
                  <a:lumOff val="40000"/>
                </a:schemeClr>
              </a:solidFill>
            </a:endParaRPr>
          </a:p>
        </p:txBody>
      </p:sp>
    </p:spTree>
    <p:extLst>
      <p:ext uri="{BB962C8B-B14F-4D97-AF65-F5344CB8AC3E}">
        <p14:creationId xmlns:p14="http://schemas.microsoft.com/office/powerpoint/2010/main" val="2661714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2"/>
            <a:ext cx="5438140" cy="4069923"/>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8443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indent="0">
              <a:buNone/>
            </a:pPr>
            <a:r>
              <a:rPr lang="en-US" sz="1000" b="1" i="0" u="none" strike="noStrike" kern="1200" cap="none" dirty="0">
                <a:solidFill>
                  <a:schemeClr val="tx1"/>
                </a:solidFill>
                <a:effectLst/>
                <a:latin typeface="Calibri" panose="020F0502020204030204" pitchFamily="34" charset="0"/>
                <a:cs typeface="Calibri" panose="020F0502020204030204" pitchFamily="34" charset="0"/>
                <a:sym typeface="Arial"/>
              </a:rPr>
              <a:t>Data in Brief </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(Elsevier): </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hlinkClick r:id="rId3"/>
              </a:rPr>
              <a:t>http://www.journals.elsevier.com/data-in-brief/</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rPr>
              <a:t>coût de publication (2024): 840 $</a:t>
            </a:r>
          </a:p>
          <a:p>
            <a:r>
              <a:rPr lang="fr-FR" sz="1000" dirty="0">
                <a:latin typeface="Calibri" panose="020F0502020204030204" pitchFamily="34" charset="0"/>
                <a:cs typeface="Calibri" panose="020F0502020204030204" pitchFamily="34" charset="0"/>
              </a:rPr>
              <a:t>Potentiel de réutilisation : sous forme de puces</a:t>
            </a:r>
          </a:p>
          <a:p>
            <a:r>
              <a:rPr lang="en-US" sz="1000" dirty="0">
                <a:latin typeface="Calibri" panose="020F0502020204030204" pitchFamily="34" charset="0"/>
                <a:cs typeface="Calibri" panose="020F0502020204030204" pitchFamily="34" charset="0"/>
              </a:rPr>
              <a:t>“Because you never know what data will be useful to someone else, Data in Brief welcomes submissions that describe data from all research areas”. </a:t>
            </a:r>
            <a:r>
              <a:rPr lang="en-US" sz="1000" dirty="0">
                <a:latin typeface="Calibri" panose="020F0502020204030204" pitchFamily="34" charset="0"/>
                <a:cs typeface="Calibri" panose="020F0502020204030204" pitchFamily="34" charset="0"/>
                <a:hlinkClick r:id="rId4"/>
              </a:rPr>
              <a:t>https://www.journals.elsevier.com/data-in-brief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Vidéo explicative : </a:t>
            </a:r>
            <a:r>
              <a:rPr lang="en-US" sz="1000" dirty="0">
                <a:latin typeface="Calibri" panose="020F0502020204030204" pitchFamily="34" charset="0"/>
                <a:cs typeface="Calibri" panose="020F0502020204030204" pitchFamily="34" charset="0"/>
                <a:hlinkClick r:id="rId5"/>
              </a:rPr>
              <a:t>https://www.journals.elsevier.com/data-in-brief/about-data-in-brief/video-how-to-submit-your-research-data-article-to-data-in-brief</a:t>
            </a:r>
            <a:r>
              <a:rPr lang="en-US" sz="1000" dirty="0">
                <a:latin typeface="Calibri" panose="020F0502020204030204" pitchFamily="34" charset="0"/>
                <a:cs typeface="Calibri" panose="020F0502020204030204" pitchFamily="34" charset="0"/>
              </a:rPr>
              <a:t> </a:t>
            </a:r>
            <a:endParaRPr lang="en-US" sz="1000" b="0" i="0" u="none" strike="noStrike" cap="none" dirty="0">
              <a:solidFill>
                <a:srgbClr val="000000"/>
              </a:solidFill>
              <a:effectLst/>
              <a:latin typeface="Calibri" panose="020F0502020204030204" pitchFamily="34" charset="0"/>
              <a:cs typeface="Calibri" panose="020F0502020204030204" pitchFamily="34" charset="0"/>
              <a:sym typeface="Arial"/>
            </a:endParaRPr>
          </a:p>
          <a:p>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If a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dataset</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previously</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described</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in a </a:t>
            </a:r>
            <a:r>
              <a:rPr lang="fr-FR" sz="1000" b="0" i="1" u="none" strike="noStrike" cap="none" dirty="0">
                <a:solidFill>
                  <a:srgbClr val="000000"/>
                </a:solidFill>
                <a:effectLst/>
                <a:latin typeface="Calibri" panose="020F0502020204030204" pitchFamily="34" charset="0"/>
                <a:cs typeface="Calibri" panose="020F0502020204030204" pitchFamily="34" charset="0"/>
                <a:sym typeface="Arial"/>
              </a:rPr>
              <a:t>Data in Brief</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article has been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substantially</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expanded</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you</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may</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choose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to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publish</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an “update” article.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Please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write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to </a:t>
            </a:r>
            <a:r>
              <a:rPr lang="fr-FR" sz="1000" b="0" i="0" u="sng" strike="noStrike" cap="none" dirty="0">
                <a:solidFill>
                  <a:srgbClr val="000000"/>
                </a:solidFill>
                <a:effectLst/>
                <a:latin typeface="Calibri" panose="020F0502020204030204" pitchFamily="34" charset="0"/>
                <a:cs typeface="Calibri" panose="020F0502020204030204" pitchFamily="34" charset="0"/>
                <a:sym typeface="Arial"/>
                <a:hlinkClick r:id="rId6"/>
              </a:rPr>
              <a:t>dib-me@elsevier.com</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to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request</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 a </a:t>
            </a:r>
            <a:r>
              <a:rPr lang="fr-FR" sz="1000" b="0" i="0" u="none" strike="noStrike" cap="none" dirty="0" err="1">
                <a:solidFill>
                  <a:srgbClr val="000000"/>
                </a:solidFill>
                <a:effectLst/>
                <a:latin typeface="Calibri" panose="020F0502020204030204" pitchFamily="34" charset="0"/>
                <a:cs typeface="Calibri" panose="020F0502020204030204" pitchFamily="34" charset="0"/>
                <a:sym typeface="Arial"/>
              </a:rPr>
              <a:t>template</a:t>
            </a:r>
            <a:r>
              <a:rPr lang="fr-FR" sz="1000" b="0" i="0" u="none" strike="noStrike" cap="none" dirty="0">
                <a:solidFill>
                  <a:srgbClr val="000000"/>
                </a:solidFill>
                <a:effectLst/>
                <a:latin typeface="Calibri" panose="020F0502020204030204" pitchFamily="34" charset="0"/>
                <a:cs typeface="Calibri" panose="020F0502020204030204" pitchFamily="34" charset="0"/>
                <a:sym typeface="Arial"/>
              </a:rPr>
              <a:t>.</a:t>
            </a:r>
          </a:p>
          <a:p>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Calibri" panose="020F0502020204030204" pitchFamily="34" charset="0"/>
                <a:cs typeface="Calibri" panose="020F0502020204030204" pitchFamily="34" charset="0"/>
              </a:rPr>
              <a:t>What data are suitable to publish in </a:t>
            </a:r>
            <a:r>
              <a:rPr lang="en-US" sz="1000" b="1" dirty="0" err="1">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hlinkClick r:id="rId7"/>
              </a:rPr>
              <a:t>https://www.journals.elsevier.com/data-in-brief/policies-and-guidelines/what-data-are-suitable-for-data-in-brief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To merit publication in </a:t>
            </a:r>
            <a:r>
              <a:rPr lang="en-US" sz="1000" i="1" dirty="0">
                <a:latin typeface="Calibri" panose="020F0502020204030204" pitchFamily="34" charset="0"/>
                <a:cs typeface="Calibri" panose="020F0502020204030204" pitchFamily="34" charset="0"/>
              </a:rPr>
              <a:t>Data in Brief </a:t>
            </a:r>
            <a:r>
              <a:rPr lang="en-US" sz="1000" dirty="0">
                <a:latin typeface="Calibri" panose="020F0502020204030204" pitchFamily="34" charset="0"/>
                <a:cs typeface="Calibri" panose="020F0502020204030204" pitchFamily="34" charset="0"/>
              </a:rPr>
              <a:t>(</a:t>
            </a:r>
            <a:r>
              <a:rPr lang="en-US" sz="1000" i="1" dirty="0">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data should be a set of information that is acquired/collected with a scientific method. Your data must also be accurate, reusable, reproducible, replicable, and of value to the research community. </a:t>
            </a:r>
          </a:p>
          <a:p>
            <a:r>
              <a:rPr lang="en-US" sz="1000" dirty="0">
                <a:latin typeface="Calibri" panose="020F0502020204030204" pitchFamily="34" charset="0"/>
                <a:cs typeface="Calibri" panose="020F0502020204030204" pitchFamily="34" charset="0"/>
              </a:rPr>
              <a:t>Publishing raw data relating to any charts, graphs, or figures in the manuscript is mandatory. They must be made freely available (i.e., accessible without any control mechanism) hosted in a data repository.</a:t>
            </a:r>
          </a:p>
          <a:p>
            <a:pPr marL="158750" indent="0">
              <a:buNone/>
            </a:pPr>
            <a:endParaRPr lang="en-US" sz="1000" dirty="0">
              <a:latin typeface="Calibri" panose="020F0502020204030204" pitchFamily="34" charset="0"/>
              <a:cs typeface="Calibri" panose="020F0502020204030204" pitchFamily="34" charset="0"/>
            </a:endParaRPr>
          </a:p>
          <a:p>
            <a:pPr marL="0" indent="0">
              <a:buNone/>
            </a:pPr>
            <a:r>
              <a:rPr lang="en-US" sz="1000" dirty="0" err="1">
                <a:latin typeface="Calibri" panose="020F0502020204030204" pitchFamily="34" charset="0"/>
                <a:cs typeface="Calibri" panose="020F0502020204030204" pitchFamily="34" charset="0"/>
              </a:rPr>
              <a:t>DiB</a:t>
            </a:r>
            <a:r>
              <a:rPr lang="en-US" sz="1000" dirty="0">
                <a:latin typeface="Calibri" panose="020F0502020204030204" pitchFamily="34" charset="0"/>
                <a:cs typeface="Calibri" panose="020F0502020204030204" pitchFamily="34" charset="0"/>
              </a:rPr>
              <a:t> à </a:t>
            </a:r>
            <a:r>
              <a:rPr lang="en-US" sz="1000" dirty="0" err="1">
                <a:latin typeface="Calibri" panose="020F0502020204030204" pitchFamily="34" charset="0"/>
                <a:cs typeface="Calibri" panose="020F0502020204030204" pitchFamily="34" charset="0"/>
              </a:rPr>
              <a:t>ajouté</a:t>
            </a:r>
            <a:r>
              <a:rPr lang="en-US" sz="1000" dirty="0">
                <a:latin typeface="Calibri" panose="020F0502020204030204" pitchFamily="34" charset="0"/>
                <a:cs typeface="Calibri" panose="020F0502020204030204" pitchFamily="34" charset="0"/>
              </a:rPr>
              <a:t> un nouveau </a:t>
            </a:r>
            <a:r>
              <a:rPr lang="en-US" sz="1000" dirty="0" err="1">
                <a:latin typeface="Calibri" panose="020F0502020204030204" pitchFamily="34" charset="0"/>
                <a:cs typeface="Calibri" panose="020F0502020204030204" pitchFamily="34" charset="0"/>
              </a:rPr>
              <a:t>paragraphe</a:t>
            </a:r>
            <a:r>
              <a:rPr lang="en-US" sz="1000" dirty="0">
                <a:latin typeface="Calibri" panose="020F0502020204030204" pitchFamily="34" charset="0"/>
                <a:cs typeface="Calibri" panose="020F0502020204030204" pitchFamily="34" charset="0"/>
              </a:rPr>
              <a:t> : </a:t>
            </a:r>
            <a:r>
              <a:rPr lang="en-US" sz="1000" b="1" dirty="0">
                <a:latin typeface="Calibri" panose="020F0502020204030204" pitchFamily="34" charset="0"/>
                <a:cs typeface="Calibri" panose="020F0502020204030204" pitchFamily="34" charset="0"/>
              </a:rPr>
              <a:t>Ethics statements</a:t>
            </a:r>
            <a:r>
              <a:rPr lang="en-US" sz="1000" dirty="0">
                <a:latin typeface="Calibri" panose="020F0502020204030204" pitchFamily="34" charset="0"/>
                <a:cs typeface="Calibri" panose="020F0502020204030204" pitchFamily="34" charset="0"/>
              </a:rPr>
              <a:t>:</a:t>
            </a:r>
          </a:p>
          <a:p>
            <a:pPr fontAlgn="base"/>
            <a:r>
              <a:rPr lang="en-GB" sz="1000" b="0" i="1" u="none" strike="noStrike" kern="1200" cap="none" dirty="0">
                <a:solidFill>
                  <a:schemeClr val="tx1"/>
                </a:solidFill>
                <a:effectLst/>
                <a:latin typeface="Calibri" panose="020F0502020204030204" pitchFamily="34" charset="0"/>
                <a:cs typeface="Calibri" panose="020F0502020204030204" pitchFamily="34" charset="0"/>
                <a:sym typeface="Arial"/>
              </a:rPr>
              <a:t>  If your work involved human subjects, </a:t>
            </a:r>
          </a:p>
          <a:p>
            <a:pPr fontAlgn="base"/>
            <a:r>
              <a:rPr lang="en-GB" sz="1000" b="0" i="1" u="none" strike="noStrike" kern="1200" cap="none" dirty="0">
                <a:solidFill>
                  <a:schemeClr val="tx1"/>
                </a:solidFill>
                <a:effectLst/>
                <a:latin typeface="Calibri" panose="020F0502020204030204" pitchFamily="34" charset="0"/>
                <a:cs typeface="Calibri" panose="020F0502020204030204" pitchFamily="34" charset="0"/>
                <a:sym typeface="Arial"/>
              </a:rPr>
              <a:t>  If your work involved animal experiments</a:t>
            </a:r>
          </a:p>
          <a:p>
            <a:pPr fontAlgn="base"/>
            <a:r>
              <a:rPr lang="en-US" sz="1000" b="0" i="1" u="none" strike="noStrike" kern="1200" cap="none" dirty="0">
                <a:solidFill>
                  <a:schemeClr val="tx1"/>
                </a:solidFill>
                <a:effectLst/>
                <a:latin typeface="Calibri" panose="020F0502020204030204" pitchFamily="34" charset="0"/>
                <a:cs typeface="Calibri" panose="020F0502020204030204" pitchFamily="34" charset="0"/>
                <a:sym typeface="Arial"/>
              </a:rPr>
              <a:t>  If your work involved data collected from social media platforms,</a:t>
            </a:r>
            <a:endParaRPr lang="fr-FR" sz="1000"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6143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640704"/>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4254909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a:buNone/>
            </a:pPr>
            <a:r>
              <a:rPr lang="fr-FR" sz="1000" dirty="0"/>
              <a:t>MPMI – </a:t>
            </a:r>
            <a:r>
              <a:rPr lang="fr-FR" sz="1000" dirty="0">
                <a:hlinkClick r:id="rId3"/>
              </a:rPr>
              <a:t>https://apsjournals.apsnet.org/journal/mpmi</a:t>
            </a:r>
            <a:r>
              <a:rPr lang="fr-FR" sz="1000" dirty="0"/>
              <a:t>   : aujourd’hui cette revue n’en publie plus ; seule </a:t>
            </a:r>
            <a:r>
              <a:rPr lang="fr-FR" sz="1000" dirty="0" err="1"/>
              <a:t>PhytoFrontiers</a:t>
            </a:r>
            <a:r>
              <a:rPr lang="fr-FR" sz="1000" dirty="0"/>
              <a:t> publie des Resource </a:t>
            </a:r>
            <a:r>
              <a:rPr lang="fr-FR" sz="1000" dirty="0" err="1"/>
              <a:t>Announcement</a:t>
            </a:r>
            <a:r>
              <a:rPr lang="fr-FR" sz="1000" dirty="0"/>
              <a:t>.</a:t>
            </a:r>
          </a:p>
          <a:p>
            <a:pPr>
              <a:buNone/>
            </a:pPr>
            <a:r>
              <a:rPr lang="fr-FR" sz="1000" b="1" dirty="0" err="1"/>
              <a:t>PhytoFrontiers</a:t>
            </a:r>
            <a:r>
              <a:rPr lang="fr-FR" sz="1000" dirty="0"/>
              <a:t> </a:t>
            </a:r>
            <a:r>
              <a:rPr lang="fr-FR" sz="1000" dirty="0">
                <a:hlinkClick r:id="rId4"/>
              </a:rPr>
              <a:t>https://apsjournals.apsnet.org/journal/phytofr</a:t>
            </a:r>
            <a:r>
              <a:rPr lang="fr-FR" sz="1000" dirty="0"/>
              <a:t> (aujourd’hui la seule revue de l’association APS a publier des Resource </a:t>
            </a:r>
            <a:r>
              <a:rPr lang="fr-FR" sz="1000" dirty="0" err="1"/>
              <a:t>Announcement</a:t>
            </a:r>
            <a:r>
              <a:rPr lang="fr-FR" sz="1000" dirty="0"/>
              <a:t>).</a:t>
            </a:r>
          </a:p>
          <a:p>
            <a:pPr>
              <a:buNone/>
            </a:pPr>
            <a:r>
              <a:rPr lang="en-US" sz="1000" i="1" dirty="0"/>
              <a:t>Resource Announcements : </a:t>
            </a:r>
            <a:r>
              <a:rPr lang="en-US" sz="1000" dirty="0"/>
              <a:t>brief, peer-reviewed communications describing new, large-scale data sets, sequences, code, or other resources available for plant pathogens, plant-microbe interactions, or plant-associated data of interest to the broader community. </a:t>
            </a:r>
            <a:endParaRPr lang="fr-FR" sz="1000" dirty="0"/>
          </a:p>
          <a:p>
            <a:pPr>
              <a:buNone/>
            </a:pPr>
            <a:r>
              <a:rPr lang="fr-FR" sz="1000" dirty="0"/>
              <a:t>texte libre : </a:t>
            </a:r>
            <a:r>
              <a:rPr lang="en-US" sz="1000" dirty="0"/>
              <a:t>3-4 pages, including abstract, limited to 2 tables and 2 figures.</a:t>
            </a:r>
            <a:endParaRPr lang="fr-FR" sz="1000" dirty="0"/>
          </a:p>
          <a:p>
            <a:pPr>
              <a:buNone/>
            </a:pPr>
            <a:r>
              <a:rPr lang="en-US" sz="1000" dirty="0"/>
              <a:t>The resource and accompanying annotation must be accessible at the time of review, and available to reviewers.</a:t>
            </a:r>
          </a:p>
          <a:p>
            <a:pPr>
              <a:buNone/>
            </a:pPr>
            <a:endParaRPr lang="fr-FR" sz="1000" dirty="0"/>
          </a:p>
          <a:p>
            <a:pPr>
              <a:buNone/>
            </a:pPr>
            <a:r>
              <a:rPr lang="fr-FR" sz="1000" dirty="0"/>
              <a:t>A High-</a:t>
            </a:r>
            <a:r>
              <a:rPr lang="fr-FR" sz="1000" dirty="0" err="1"/>
              <a:t>Quality</a:t>
            </a:r>
            <a:r>
              <a:rPr lang="fr-FR" sz="1000" dirty="0"/>
              <a:t> Draft </a:t>
            </a:r>
            <a:r>
              <a:rPr lang="fr-FR" sz="1000" dirty="0" err="1"/>
              <a:t>Genome</a:t>
            </a:r>
            <a:r>
              <a:rPr lang="fr-FR" sz="1000" dirty="0"/>
              <a:t> </a:t>
            </a:r>
            <a:r>
              <a:rPr lang="fr-FR" sz="1000" dirty="0" err="1"/>
              <a:t>Sequence</a:t>
            </a:r>
            <a:r>
              <a:rPr lang="fr-FR" sz="1000" dirty="0"/>
              <a:t> of </a:t>
            </a:r>
            <a:r>
              <a:rPr lang="fr-FR" sz="1000" dirty="0" err="1"/>
              <a:t>Colletotrichum</a:t>
            </a:r>
            <a:r>
              <a:rPr lang="fr-FR" sz="1000" dirty="0"/>
              <a:t> </a:t>
            </a:r>
            <a:r>
              <a:rPr lang="fr-FR" sz="1000" dirty="0" err="1"/>
              <a:t>gloeosporioides</a:t>
            </a:r>
            <a:r>
              <a:rPr lang="fr-FR" sz="1000" dirty="0"/>
              <a:t> sensu stricto SMCG1#C, a Causal Agent of Anthracnose on </a:t>
            </a:r>
            <a:r>
              <a:rPr lang="fr-FR" sz="1000" dirty="0" err="1"/>
              <a:t>Cunninghamia</a:t>
            </a:r>
            <a:r>
              <a:rPr lang="fr-FR" sz="1000" dirty="0"/>
              <a:t> </a:t>
            </a:r>
            <a:r>
              <a:rPr lang="fr-FR" sz="1000" dirty="0" err="1"/>
              <a:t>lanceolata</a:t>
            </a:r>
            <a:r>
              <a:rPr lang="fr-FR" sz="1000" dirty="0"/>
              <a:t> in China: </a:t>
            </a:r>
            <a:r>
              <a:rPr lang="fr-FR" sz="1000" dirty="0">
                <a:hlinkClick r:id="rId5"/>
              </a:rPr>
              <a:t>https://doi.org/10.1094/MPMI-05-18-0144-A</a:t>
            </a:r>
            <a:endParaRPr lang="fr-FR" sz="1000" dirty="0"/>
          </a:p>
          <a:p>
            <a:pPr>
              <a:buNone/>
            </a:pPr>
            <a:r>
              <a:rPr lang="fr-FR" sz="1000" dirty="0"/>
              <a:t>4 paragraphes + 1 table + 1 résumé très court.</a:t>
            </a:r>
          </a:p>
          <a:p>
            <a:pPr>
              <a:buNone/>
            </a:pPr>
            <a:r>
              <a:rPr lang="fr-FR" sz="1000" dirty="0"/>
              <a:t>Données dans </a:t>
            </a:r>
            <a:r>
              <a:rPr lang="fr-FR" sz="1000" dirty="0" err="1"/>
              <a:t>GenBank</a:t>
            </a:r>
            <a:r>
              <a:rPr lang="fr-FR" sz="1000" dirty="0"/>
              <a:t>: accession </a:t>
            </a:r>
            <a:r>
              <a:rPr lang="fr-FR" sz="1000" dirty="0" err="1"/>
              <a:t>number</a:t>
            </a:r>
            <a:r>
              <a:rPr lang="fr-FR" sz="1000" dirty="0"/>
              <a:t> dans l’article.</a:t>
            </a:r>
          </a:p>
          <a:p>
            <a:pPr>
              <a:buNone/>
            </a:pPr>
            <a:endParaRPr lang="fr-FR" sz="1000" dirty="0"/>
          </a:p>
          <a:p>
            <a:pPr>
              <a:buNone/>
            </a:pPr>
            <a:r>
              <a:rPr lang="fr-FR" sz="1000" b="1" dirty="0"/>
              <a:t>BMC </a:t>
            </a:r>
            <a:r>
              <a:rPr lang="fr-FR" sz="1000" b="1" dirty="0" err="1"/>
              <a:t>research</a:t>
            </a:r>
            <a:r>
              <a:rPr lang="fr-FR" sz="1000" b="1" dirty="0"/>
              <a:t> Notes </a:t>
            </a:r>
            <a:r>
              <a:rPr lang="fr-FR" sz="1000" dirty="0"/>
              <a:t>: limite de 300 mots pour Objectives; 500 mots pour Data description et 300 mots pour Limitations.</a:t>
            </a:r>
          </a:p>
          <a:p>
            <a:pPr>
              <a:buNone/>
            </a:pPr>
            <a:endParaRPr lang="fr-FR" sz="1000" dirty="0"/>
          </a:p>
          <a:p>
            <a:pPr>
              <a:buNone/>
            </a:pPr>
            <a:r>
              <a:rPr lang="fr-FR" sz="1000" b="1" dirty="0"/>
              <a:t>The Plant </a:t>
            </a:r>
            <a:r>
              <a:rPr lang="fr-FR" sz="1000" b="1" dirty="0" err="1"/>
              <a:t>Phenome</a:t>
            </a:r>
            <a:r>
              <a:rPr lang="fr-FR" sz="1000" b="1" dirty="0"/>
              <a:t> : </a:t>
            </a:r>
            <a:r>
              <a:rPr lang="fr-FR" sz="900" dirty="0">
                <a:hlinkClick r:id="rId6"/>
              </a:rPr>
              <a:t>https://acsess.onlinelibrary.wiley.com/hub/journal/25782703/productinformation#typesofcontributions</a:t>
            </a:r>
            <a:r>
              <a:rPr lang="fr-FR" sz="900" dirty="0"/>
              <a:t> </a:t>
            </a:r>
          </a:p>
          <a:p>
            <a:pPr>
              <a:buNone/>
            </a:pPr>
            <a:r>
              <a:rPr lang="en-US" sz="1000" dirty="0"/>
              <a:t>Data Briefs  (limited to 2 pages or less) are papers that describe a large phenotypic dataset submitted to the journal repository for community analysis. </a:t>
            </a:r>
            <a:endParaRPr lang="fr-FR"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5887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640704"/>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610034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indent="0">
              <a:buNone/>
            </a:pPr>
            <a:r>
              <a:rPr lang="fr-FR" sz="1000" dirty="0">
                <a:latin typeface="Calibri" panose="020F0502020204030204" pitchFamily="34" charset="0"/>
                <a:cs typeface="Calibri" panose="020F0502020204030204" pitchFamily="34" charset="0"/>
              </a:rPr>
              <a:t>Revue en libre accès total : cout de publication (2024): 1810 €.</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fr-FR" sz="1000" dirty="0">
                <a:latin typeface="Calibri" panose="020F0502020204030204" pitchFamily="34" charset="0"/>
                <a:cs typeface="Calibri" panose="020F0502020204030204" pitchFamily="34" charset="0"/>
              </a:rPr>
              <a:t>Exemples de </a:t>
            </a:r>
            <a:r>
              <a:rPr lang="fr-FR" sz="1000" i="1" dirty="0">
                <a:latin typeface="Calibri" panose="020F0502020204030204" pitchFamily="34" charset="0"/>
                <a:cs typeface="Calibri" panose="020F0502020204030204" pitchFamily="34" charset="0"/>
              </a:rPr>
              <a:t>Data papers </a:t>
            </a:r>
            <a:r>
              <a:rPr lang="fr-FR" sz="1000" dirty="0">
                <a:latin typeface="Calibri" panose="020F0502020204030204" pitchFamily="34" charset="0"/>
                <a:cs typeface="Calibri" panose="020F0502020204030204" pitchFamily="34" charset="0"/>
              </a:rPr>
              <a:t>et de fichiers de métadonnées</a:t>
            </a:r>
          </a:p>
          <a:p>
            <a:pPr marL="0" indent="0">
              <a:buNone/>
            </a:pPr>
            <a:r>
              <a:rPr lang="en-US" sz="1000" dirty="0">
                <a:latin typeface="Calibri" panose="020F0502020204030204" pitchFamily="34" charset="0"/>
                <a:cs typeface="Calibri" panose="020F0502020204030204" pitchFamily="34" charset="0"/>
              </a:rPr>
              <a:t>- A detailed time series of hourly circumference variations in Pinus </a:t>
            </a:r>
            <a:r>
              <a:rPr lang="en-US" sz="1000" dirty="0" err="1">
                <a:latin typeface="Calibri" panose="020F0502020204030204" pitchFamily="34" charset="0"/>
                <a:cs typeface="Calibri" panose="020F0502020204030204" pitchFamily="34" charset="0"/>
              </a:rPr>
              <a:t>pinea</a:t>
            </a:r>
            <a:r>
              <a:rPr lang="en-US" sz="1000" dirty="0">
                <a:latin typeface="Calibri" panose="020F0502020204030204" pitchFamily="34" charset="0"/>
                <a:cs typeface="Calibri" panose="020F0502020204030204" pitchFamily="34" charset="0"/>
              </a:rPr>
              <a:t> L. in Chile : </a:t>
            </a:r>
            <a:r>
              <a:rPr lang="en-US" sz="1000" dirty="0">
                <a:latin typeface="Calibri" panose="020F0502020204030204" pitchFamily="34" charset="0"/>
                <a:cs typeface="Calibri" panose="020F0502020204030204" pitchFamily="34" charset="0"/>
                <a:hlinkClick r:id="rId3"/>
              </a:rPr>
              <a:t>https://annforsci.biomedcentral.com/articles/10.1186/s13595-022-01132-0</a:t>
            </a:r>
            <a:r>
              <a:rPr lang="en-US"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AFS </a:t>
            </a:r>
            <a:r>
              <a:rPr lang="fr-FR" sz="1000" dirty="0" err="1">
                <a:latin typeface="Calibri" panose="020F0502020204030204" pitchFamily="34" charset="0"/>
                <a:cs typeface="Calibri" panose="020F0502020204030204" pitchFamily="34" charset="0"/>
              </a:rPr>
              <a:t>Metadata</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4"/>
              </a:rPr>
              <a:t>https://metadata-afs.nancy.inra.fr/geonetwork/srv/fre/catalog.search#/metadata/bcea7f69-2cf1-444b-8e5b-e9feb23683db</a:t>
            </a:r>
            <a:r>
              <a:rPr lang="fr-FR" sz="900" dirty="0">
                <a:latin typeface="Calibri" panose="020F0502020204030204" pitchFamily="34" charset="0"/>
                <a:cs typeface="Calibri" panose="020F0502020204030204" pitchFamily="34" charset="0"/>
              </a:rPr>
              <a:t> </a:t>
            </a:r>
          </a:p>
          <a:p>
            <a:pPr marL="0" indent="0">
              <a:buNone/>
            </a:pPr>
            <a:endParaRPr lang="fr-FR" sz="10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 An intensive study plot to investigate chestnut tree reproduction : </a:t>
            </a:r>
            <a:r>
              <a:rPr lang="en-US" sz="1000" dirty="0">
                <a:latin typeface="Calibri" panose="020F0502020204030204" pitchFamily="34" charset="0"/>
                <a:cs typeface="Calibri" panose="020F0502020204030204" pitchFamily="34" charset="0"/>
                <a:hlinkClick r:id="rId5"/>
              </a:rPr>
              <a:t>https://annforsci.biomedcentral.com/articles/10.1007/s13595-021-01104-w</a:t>
            </a:r>
            <a:r>
              <a:rPr lang="en-US" sz="1000" dirty="0">
                <a:latin typeface="Calibri" panose="020F0502020204030204" pitchFamily="34" charset="0"/>
                <a:cs typeface="Calibri" panose="020F0502020204030204" pitchFamily="34" charset="0"/>
              </a:rPr>
              <a:t> </a:t>
            </a:r>
          </a:p>
          <a:p>
            <a:pPr marL="0" indent="0">
              <a:buNone/>
            </a:pPr>
            <a:r>
              <a:rPr lang="fr-FR" sz="1000" dirty="0">
                <a:latin typeface="Calibri" panose="020F0502020204030204" pitchFamily="34" charset="0"/>
                <a:cs typeface="Calibri" panose="020F0502020204030204" pitchFamily="34" charset="0"/>
              </a:rPr>
              <a:t>AFS </a:t>
            </a:r>
            <a:r>
              <a:rPr lang="fr-FR" sz="1000" dirty="0" err="1">
                <a:latin typeface="Calibri" panose="020F0502020204030204" pitchFamily="34" charset="0"/>
                <a:cs typeface="Calibri" panose="020F0502020204030204" pitchFamily="34" charset="0"/>
              </a:rPr>
              <a:t>Metadata</a:t>
            </a:r>
            <a:r>
              <a:rPr lang="fr-FR" sz="1000" dirty="0">
                <a:latin typeface="Calibri" panose="020F0502020204030204" pitchFamily="34" charset="0"/>
                <a:cs typeface="Calibri" panose="020F0502020204030204" pitchFamily="34" charset="0"/>
              </a:rPr>
              <a:t> : </a:t>
            </a:r>
            <a:r>
              <a:rPr lang="fr-FR" sz="900" dirty="0">
                <a:latin typeface="Calibri" panose="020F0502020204030204" pitchFamily="34" charset="0"/>
                <a:cs typeface="Calibri" panose="020F0502020204030204" pitchFamily="34" charset="0"/>
                <a:hlinkClick r:id="rId6"/>
              </a:rPr>
              <a:t>https://metadata-afs.nancy.inra.fr/geonetwork/srv/fre/catalog.search#/metadata/02c5ca07-1536-4f89-9a0c-9e8d44a91287</a:t>
            </a:r>
            <a:r>
              <a:rPr lang="fr-FR" sz="9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endParaRPr lang="fr-F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08652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640704"/>
          </a:xfrm>
          <a:prstGeom prst="rect">
            <a:avLst/>
          </a:prstGeom>
        </p:spPr>
        <p:txBody>
          <a:bodyPr spcFirstLastPara="1" wrap="square" lIns="91425" tIns="91425" rIns="91425" bIns="91425" anchor="t" anchorCtr="0">
            <a:noAutofit/>
          </a:bodyPr>
          <a:lstStyle/>
          <a:p>
            <a:pPr marL="0" lvl="0" indent="0">
              <a:buNone/>
            </a:pPr>
            <a:r>
              <a:rPr lang="fr-FR" sz="1000" dirty="0" err="1">
                <a:latin typeface="Calibri" panose="020F0502020204030204" pitchFamily="34" charset="0"/>
                <a:cs typeface="Calibri" panose="020F0502020204030204" pitchFamily="34" charset="0"/>
              </a:rPr>
              <a:t>Ecology</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3"/>
              </a:rPr>
              <a:t>https://esajournals.onlinelibrary.wiley.com/journal/19399170</a:t>
            </a: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Publie des </a:t>
            </a:r>
            <a:r>
              <a:rPr lang="fr-FR" sz="1000" i="1" dirty="0">
                <a:latin typeface="Calibri" panose="020F0502020204030204" pitchFamily="34" charset="0"/>
                <a:cs typeface="Calibri" panose="020F0502020204030204" pitchFamily="34" charset="0"/>
              </a:rPr>
              <a:t>Data papers</a:t>
            </a:r>
            <a:r>
              <a:rPr lang="fr-FR" sz="1000" dirty="0">
                <a:latin typeface="Calibri" panose="020F0502020204030204" pitchFamily="34" charset="0"/>
                <a:cs typeface="Calibri" panose="020F0502020204030204" pitchFamily="34" charset="0"/>
              </a:rPr>
              <a:t> depuis 2000. </a:t>
            </a:r>
            <a:r>
              <a:rPr lang="fr-FR" sz="900" dirty="0">
                <a:latin typeface="Calibri" panose="020F0502020204030204" pitchFamily="34" charset="0"/>
                <a:cs typeface="Calibri" panose="020F0502020204030204" pitchFamily="34" charset="0"/>
                <a:hlinkClick r:id="rId4"/>
              </a:rPr>
              <a:t>https://www.esa.org/wp-content/uploads/2022/05/ESA-Data-Paper-Guidelines.pdf</a:t>
            </a:r>
            <a:r>
              <a:rPr lang="fr-FR" sz="900" dirty="0">
                <a:latin typeface="Calibri" panose="020F0502020204030204" pitchFamily="34" charset="0"/>
                <a:cs typeface="Calibri" panose="020F0502020204030204" pitchFamily="34" charset="0"/>
              </a:rPr>
              <a:t> </a:t>
            </a:r>
          </a:p>
          <a:p>
            <a:pPr marL="0" lvl="0" indent="0">
              <a:buNone/>
            </a:pPr>
            <a:r>
              <a:rPr lang="en-US" sz="1000" i="1" dirty="0">
                <a:latin typeface="Calibri" panose="020F0502020204030204" pitchFamily="34" charset="0"/>
                <a:cs typeface="Calibri" panose="020F0502020204030204" pitchFamily="34" charset="0"/>
              </a:rPr>
              <a:t>Data Papers</a:t>
            </a:r>
            <a:r>
              <a:rPr lang="en-US" sz="1000" dirty="0">
                <a:latin typeface="Calibri" panose="020F0502020204030204" pitchFamily="34" charset="0"/>
                <a:cs typeface="Calibri" panose="020F0502020204030204" pitchFamily="34" charset="0"/>
              </a:rPr>
              <a:t> present large or expansive data sets, accompanied by metadata which describes the content, context, quality, and structure of the data. They should emphasize the collection, organization, synthesis, and thorough documentation of datasets of ecological value.</a:t>
            </a:r>
            <a:endParaRPr lang="fr-FR" sz="1000" dirty="0">
              <a:latin typeface="Calibri" panose="020F0502020204030204" pitchFamily="34" charset="0"/>
              <a:cs typeface="Calibri" panose="020F0502020204030204" pitchFamily="34" charset="0"/>
            </a:endParaRPr>
          </a:p>
          <a:p>
            <a:pPr marL="0" lvl="0" indent="0">
              <a:buNone/>
            </a:pPr>
            <a:r>
              <a:rPr lang="fr-FR" sz="1000" i="1" dirty="0" err="1">
                <a:latin typeface="Calibri" panose="020F0502020204030204" pitchFamily="34" charset="0"/>
                <a:cs typeface="Calibri" panose="020F0502020204030204" pitchFamily="34" charset="0"/>
              </a:rPr>
              <a:t>Ecology</a:t>
            </a:r>
            <a:r>
              <a:rPr lang="fr-FR" sz="1000" i="1"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publie uniquement le résumé et les mots-clés du </a:t>
            </a:r>
            <a:r>
              <a:rPr lang="fr-FR" sz="1000" i="1" dirty="0">
                <a:latin typeface="Calibri" panose="020F0502020204030204" pitchFamily="34" charset="0"/>
                <a:cs typeface="Calibri" panose="020F0502020204030204" pitchFamily="34" charset="0"/>
              </a:rPr>
              <a:t>Data paper</a:t>
            </a:r>
            <a:r>
              <a:rPr lang="fr-FR" sz="1000" dirty="0">
                <a:latin typeface="Calibri" panose="020F0502020204030204" pitchFamily="34" charset="0"/>
                <a:cs typeface="Calibri" panose="020F0502020204030204" pitchFamily="34" charset="0"/>
              </a:rPr>
              <a:t> et donne le lien vers : </a:t>
            </a:r>
          </a:p>
          <a:p>
            <a:r>
              <a:rPr lang="fr-FR" sz="1000" dirty="0">
                <a:latin typeface="Calibri" panose="020F0502020204030204" pitchFamily="34" charset="0"/>
                <a:cs typeface="Calibri" panose="020F0502020204030204" pitchFamily="34" charset="0"/>
              </a:rPr>
              <a:t>le Data paper complet décrivant les métadonnées complètes, accessible sur le site </a:t>
            </a:r>
            <a:r>
              <a:rPr lang="fr-FR" sz="1000" dirty="0" err="1">
                <a:latin typeface="Calibri" panose="020F0502020204030204" pitchFamily="34" charset="0"/>
                <a:cs typeface="Calibri" panose="020F0502020204030204" pitchFamily="34" charset="0"/>
              </a:rPr>
              <a:t>Ecological</a:t>
            </a:r>
            <a:r>
              <a:rPr lang="fr-FR" sz="1000" dirty="0">
                <a:latin typeface="Calibri" panose="020F0502020204030204" pitchFamily="34" charset="0"/>
                <a:cs typeface="Calibri" panose="020F0502020204030204" pitchFamily="34" charset="0"/>
              </a:rPr>
              <a:t> Archives maintenu par </a:t>
            </a:r>
            <a:r>
              <a:rPr lang="fr-FR" sz="1000" dirty="0" err="1">
                <a:latin typeface="Calibri" panose="020F0502020204030204" pitchFamily="34" charset="0"/>
                <a:cs typeface="Calibri" panose="020F0502020204030204" pitchFamily="34" charset="0"/>
              </a:rPr>
              <a:t>Wiley</a:t>
            </a:r>
            <a:r>
              <a:rPr lang="fr-FR" sz="1000" dirty="0">
                <a:latin typeface="Calibri" panose="020F0502020204030204" pitchFamily="34" charset="0"/>
                <a:cs typeface="Calibri" panose="020F0502020204030204" pitchFamily="34" charset="0"/>
              </a:rPr>
              <a:t>. Le texte du </a:t>
            </a:r>
            <a:r>
              <a:rPr lang="fr-FR" sz="1000" i="1" dirty="0">
                <a:latin typeface="Calibri" panose="020F0502020204030204" pitchFamily="34" charset="0"/>
                <a:cs typeface="Calibri" panose="020F0502020204030204" pitchFamily="34" charset="0"/>
              </a:rPr>
              <a:t>Data paper </a:t>
            </a:r>
            <a:r>
              <a:rPr lang="fr-FR" sz="1000" dirty="0">
                <a:latin typeface="Calibri" panose="020F0502020204030204" pitchFamily="34" charset="0"/>
                <a:cs typeface="Calibri" panose="020F0502020204030204" pitchFamily="34" charset="0"/>
              </a:rPr>
              <a:t>suit l’organisation du standard de métadonnées en </a:t>
            </a:r>
            <a:r>
              <a:rPr lang="fr-FR" sz="1000" dirty="0" err="1">
                <a:latin typeface="Calibri" panose="020F0502020204030204" pitchFamily="34" charset="0"/>
                <a:cs typeface="Calibri" panose="020F0502020204030204" pitchFamily="34" charset="0"/>
              </a:rPr>
              <a:t>Ecology</a:t>
            </a:r>
            <a:r>
              <a:rPr lang="fr-FR" sz="1000" dirty="0">
                <a:latin typeface="Calibri" panose="020F0502020204030204" pitchFamily="34" charset="0"/>
                <a:cs typeface="Calibri" panose="020F0502020204030204" pitchFamily="34" charset="0"/>
              </a:rPr>
              <a:t> EML) : </a:t>
            </a:r>
            <a:r>
              <a:rPr lang="fr-FR" sz="1000" dirty="0">
                <a:latin typeface="Calibri" panose="020F0502020204030204" pitchFamily="34" charset="0"/>
                <a:cs typeface="Calibri" panose="020F0502020204030204" pitchFamily="34" charset="0"/>
                <a:sym typeface="Wingdings" panose="05000000000000000000" pitchFamily="2" charset="2"/>
              </a:rPr>
              <a:t>ainsi tous les jeux de données sont interopérables entre eux puisque tous décrits de la même façon. (</a:t>
            </a:r>
            <a:r>
              <a:rPr lang="en-US" sz="1000" i="1" dirty="0">
                <a:latin typeface="Calibri" panose="020F0502020204030204" pitchFamily="34" charset="0"/>
                <a:cs typeface="Calibri" panose="020F0502020204030204" pitchFamily="34" charset="0"/>
                <a:sym typeface="Wingdings" panose="05000000000000000000" pitchFamily="2" charset="2"/>
              </a:rPr>
              <a:t>Metadata content must adhere strictly to the metadata content standards derived from Michener et al.1997; Ecological Applications 7:330–342). </a:t>
            </a:r>
            <a:endParaRPr lang="fr-FR" sz="1000" i="1" dirty="0">
              <a:latin typeface="Calibri" panose="020F0502020204030204" pitchFamily="34" charset="0"/>
              <a:cs typeface="Calibri" panose="020F0502020204030204" pitchFamily="34" charset="0"/>
            </a:endParaRPr>
          </a:p>
          <a:p>
            <a:r>
              <a:rPr lang="fr-FR" sz="1000" dirty="0">
                <a:latin typeface="Calibri" panose="020F0502020204030204" pitchFamily="34" charset="0"/>
                <a:cs typeface="Calibri" panose="020F0502020204030204" pitchFamily="34" charset="0"/>
              </a:rPr>
              <a:t>Exemples de métadonnées : Description du projet, du site, des méthodes, des variables….des formats, des données, personnes responsables, modalités d’accès aux données. </a:t>
            </a:r>
            <a:r>
              <a:rPr lang="en-US" sz="1000" dirty="0">
                <a:latin typeface="Calibri" panose="020F0502020204030204" pitchFamily="34" charset="0"/>
                <a:cs typeface="Calibri" panose="020F0502020204030204" pitchFamily="34" charset="0"/>
              </a:rPr>
              <a:t>A template for the metadata document can be found </a:t>
            </a:r>
            <a:r>
              <a:rPr lang="en-US" sz="1000" dirty="0">
                <a:latin typeface="Calibri" panose="020F0502020204030204" pitchFamily="34" charset="0"/>
                <a:cs typeface="Calibri" panose="020F0502020204030204" pitchFamily="34" charset="0"/>
                <a:hlinkClick r:id="rId5"/>
              </a:rPr>
              <a:t>here</a:t>
            </a:r>
            <a:r>
              <a:rPr lang="en-US" sz="100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lvl="1" indent="0"/>
            <a:r>
              <a:rPr lang="fr-FR" sz="1000" dirty="0">
                <a:latin typeface="Calibri" panose="020F0502020204030204" pitchFamily="34" charset="0"/>
                <a:cs typeface="Calibri" panose="020F0502020204030204" pitchFamily="34" charset="0"/>
              </a:rPr>
              <a:t>Les données sont déposées dans un entrepôt de données thématiques ou institutionnels.</a:t>
            </a:r>
          </a:p>
          <a:p>
            <a:pPr marL="0" lvl="1" indent="0"/>
            <a:r>
              <a:rPr lang="en-GB" sz="1000" dirty="0" err="1">
                <a:latin typeface="Calibri" panose="020F0502020204030204" pitchFamily="34" charset="0"/>
                <a:cs typeface="Calibri" panose="020F0502020204030204" pitchFamily="34" charset="0"/>
              </a:rPr>
              <a:t>En</a:t>
            </a:r>
            <a:r>
              <a:rPr lang="en-GB" sz="1000" dirty="0">
                <a:latin typeface="Calibri" panose="020F0502020204030204" pitchFamily="34" charset="0"/>
                <a:cs typeface="Calibri" panose="020F0502020204030204" pitchFamily="34" charset="0"/>
              </a:rPr>
              <a:t> plus, </a:t>
            </a:r>
            <a:r>
              <a:rPr lang="en-GB" sz="1000" dirty="0" err="1">
                <a:latin typeface="Calibri" panose="020F0502020204030204" pitchFamily="34" charset="0"/>
                <a:cs typeface="Calibri" panose="020F0502020204030204" pitchFamily="34" charset="0"/>
              </a:rPr>
              <a:t>depuis</a:t>
            </a:r>
            <a:r>
              <a:rPr lang="en-GB" sz="1000" dirty="0">
                <a:latin typeface="Calibri" panose="020F0502020204030204" pitchFamily="34" charset="0"/>
                <a:cs typeface="Calibri" panose="020F0502020204030204" pitchFamily="34" charset="0"/>
              </a:rPr>
              <a:t> 2021 : data must both be provided as Supporting Information to the paper on the journal’s online platform and be made available on a public repository.</a:t>
            </a:r>
          </a:p>
          <a:p>
            <a:pPr marL="0" lvl="1" indent="0"/>
            <a:r>
              <a:rPr lang="en-US" sz="1000" dirty="0">
                <a:latin typeface="Calibri" panose="020F0502020204030204" pitchFamily="34" charset="0"/>
                <a:cs typeface="Calibri" panose="020F0502020204030204" pitchFamily="34" charset="0"/>
              </a:rPr>
              <a:t>The Metadata document should be put together using our template document (.docx). All Classes (Class I-Class V) and appropriate fields must be completed. </a:t>
            </a:r>
            <a:r>
              <a:rPr lang="en-US" sz="900" dirty="0">
                <a:latin typeface="Calibri" panose="020F0502020204030204" pitchFamily="34" charset="0"/>
                <a:cs typeface="Calibri" panose="020F0502020204030204" pitchFamily="34" charset="0"/>
                <a:hlinkClick r:id="rId6"/>
              </a:rPr>
              <a:t>https://www.esa.org/wp-content/uploads/2022/05/ESA-Manuscript-Preparation-Guide.pdf</a:t>
            </a:r>
            <a:endParaRPr lang="fr-FR" sz="1000" dirty="0">
              <a:latin typeface="Calibri" panose="020F0502020204030204" pitchFamily="34" charset="0"/>
              <a:cs typeface="Calibri" panose="020F0502020204030204" pitchFamily="34" charset="0"/>
            </a:endParaRPr>
          </a:p>
          <a:p>
            <a:pPr marL="0" lvl="0" indent="0">
              <a:buNone/>
            </a:pPr>
            <a:r>
              <a:rPr lang="fr-FR" sz="1000" dirty="0">
                <a:latin typeface="Calibri" panose="020F0502020204030204" pitchFamily="34" charset="0"/>
                <a:cs typeface="Calibri" panose="020F0502020204030204" pitchFamily="34" charset="0"/>
              </a:rPr>
              <a:t>Coût de publication (2024): 3150 €.</a:t>
            </a:r>
          </a:p>
          <a:p>
            <a:pPr marL="0" lvl="0" indent="0">
              <a:buNone/>
            </a:pPr>
            <a:r>
              <a:rPr lang="fr-FR" sz="1000" dirty="0">
                <a:latin typeface="Calibri" panose="020F0502020204030204" pitchFamily="34" charset="0"/>
                <a:cs typeface="Calibri" panose="020F0502020204030204" pitchFamily="34" charset="0"/>
              </a:rPr>
              <a:t>Exemples de </a:t>
            </a:r>
            <a:r>
              <a:rPr lang="fr-FR" sz="1000" i="1" dirty="0">
                <a:latin typeface="Calibri" panose="020F0502020204030204" pitchFamily="34" charset="0"/>
                <a:cs typeface="Calibri" panose="020F0502020204030204" pitchFamily="34" charset="0"/>
              </a:rPr>
              <a:t>Data papers</a:t>
            </a:r>
            <a:r>
              <a:rPr lang="fr-FR" sz="1000" dirty="0">
                <a:latin typeface="Calibri" panose="020F0502020204030204" pitchFamily="34" charset="0"/>
                <a:cs typeface="Calibri" panose="020F0502020204030204" pitchFamily="34" charset="0"/>
              </a:rPr>
              <a:t> : </a:t>
            </a:r>
          </a:p>
          <a:p>
            <a:pPr marL="158750" lvl="0" indent="0">
              <a:buNone/>
            </a:pPr>
            <a:r>
              <a:rPr lang="en-GB" sz="900" dirty="0">
                <a:latin typeface="Calibri" panose="020F0502020204030204" pitchFamily="34" charset="0"/>
                <a:cs typeface="Calibri" panose="020F0502020204030204" pitchFamily="34" charset="0"/>
              </a:rPr>
              <a:t>Forage database: A compilation of functional responses for consumers and </a:t>
            </a:r>
            <a:r>
              <a:rPr lang="en-GB" sz="900" dirty="0" err="1">
                <a:latin typeface="Calibri" panose="020F0502020204030204" pitchFamily="34" charset="0"/>
                <a:cs typeface="Calibri" panose="020F0502020204030204" pitchFamily="34" charset="0"/>
              </a:rPr>
              <a:t>parasitoids</a:t>
            </a:r>
            <a:r>
              <a:rPr lang="en-GB" sz="900" dirty="0">
                <a:latin typeface="Calibri" panose="020F0502020204030204" pitchFamily="34" charset="0"/>
                <a:cs typeface="Calibri" panose="020F0502020204030204" pitchFamily="34" charset="0"/>
              </a:rPr>
              <a:t>. 2022. </a:t>
            </a:r>
            <a:r>
              <a:rPr lang="fr-FR" sz="900" u="sng" dirty="0">
                <a:latin typeface="Calibri" panose="020F0502020204030204" pitchFamily="34" charset="0"/>
                <a:cs typeface="Calibri" panose="020F0502020204030204" pitchFamily="34" charset="0"/>
                <a:hlinkClick r:id="rId7"/>
              </a:rPr>
              <a:t>https://doi.org/10.1002/ecy.3706</a:t>
            </a:r>
            <a:r>
              <a:rPr lang="fr-FR" sz="900" dirty="0">
                <a:latin typeface="Calibri" panose="020F0502020204030204" pitchFamily="34" charset="0"/>
                <a:cs typeface="Calibri" panose="020F0502020204030204" pitchFamily="34" charset="0"/>
              </a:rPr>
              <a:t> </a:t>
            </a:r>
          </a:p>
          <a:p>
            <a:pPr marL="158750" lvl="0" indent="0">
              <a:buNone/>
            </a:pPr>
            <a:r>
              <a:rPr lang="en-GB" sz="900" dirty="0">
                <a:latin typeface="Calibri" panose="020F0502020204030204" pitchFamily="34" charset="0"/>
                <a:cs typeface="Calibri" panose="020F0502020204030204" pitchFamily="34" charset="0"/>
              </a:rPr>
              <a:t>Madagascar Terrestrial Camera Survey Database 2021: A collation of protected forest camera surveys from 2007–2021. 2022. </a:t>
            </a:r>
            <a:r>
              <a:rPr lang="fr-FR" sz="900" dirty="0">
                <a:latin typeface="Calibri" panose="020F0502020204030204" pitchFamily="34" charset="0"/>
                <a:cs typeface="Calibri" panose="020F0502020204030204" pitchFamily="34" charset="0"/>
                <a:hlinkClick r:id="rId8"/>
              </a:rPr>
              <a:t>https://doi.org/10.1002/ecy.3687</a:t>
            </a:r>
            <a:endParaRPr lang="fr-FR" sz="900" i="1" dirty="0">
              <a:latin typeface="Calibri" panose="020F0502020204030204" pitchFamily="34" charset="0"/>
              <a:cs typeface="Calibri" panose="020F0502020204030204" pitchFamily="34" charset="0"/>
            </a:endParaRPr>
          </a:p>
          <a:p>
            <a:pPr marL="158750" lvl="0" indent="0">
              <a:buNone/>
            </a:pPr>
            <a:r>
              <a:rPr lang="en-GB" sz="900" dirty="0">
                <a:latin typeface="Calibri" panose="020F0502020204030204" pitchFamily="34" charset="0"/>
                <a:cs typeface="Calibri" panose="020F0502020204030204" pitchFamily="34" charset="0"/>
              </a:rPr>
              <a:t>DAMA: the global Distribution of Alien Mammals database. 2021. </a:t>
            </a:r>
            <a:r>
              <a:rPr lang="en-GB" sz="900" dirty="0">
                <a:latin typeface="Calibri" panose="020F0502020204030204" pitchFamily="34" charset="0"/>
                <a:cs typeface="Calibri" panose="020F0502020204030204" pitchFamily="34" charset="0"/>
                <a:hlinkClick r:id="rId9"/>
              </a:rPr>
              <a:t>https://doi.org/10.1002/ecy.3474</a:t>
            </a:r>
            <a:r>
              <a:rPr lang="en-GB"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158750" lvl="0" indent="0">
              <a:buNone/>
            </a:pPr>
            <a:r>
              <a:rPr lang="en-GB" sz="900" dirty="0">
                <a:latin typeface="Calibri" panose="020F0502020204030204" pitchFamily="34" charset="0"/>
                <a:cs typeface="Calibri" panose="020F0502020204030204" pitchFamily="34" charset="0"/>
              </a:rPr>
              <a:t>Wild bees of Chile: a database on taxonomy, sociality, and ecology. 2021. </a:t>
            </a:r>
            <a:r>
              <a:rPr lang="en-GB" sz="900" dirty="0">
                <a:latin typeface="Calibri" panose="020F0502020204030204" pitchFamily="34" charset="0"/>
                <a:cs typeface="Calibri" panose="020F0502020204030204" pitchFamily="34" charset="0"/>
                <a:hlinkClick r:id="rId10"/>
              </a:rPr>
              <a:t>https://doi.org/10.1002/ecy.3377</a:t>
            </a:r>
            <a:r>
              <a:rPr lang="en-GB"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158750" lvl="0" indent="0">
              <a:buNone/>
            </a:pPr>
            <a:r>
              <a:rPr lang="en-GB" sz="900" dirty="0">
                <a:latin typeface="Calibri" panose="020F0502020204030204" pitchFamily="34" charset="0"/>
                <a:cs typeface="Calibri" panose="020F0502020204030204" pitchFamily="34" charset="0"/>
              </a:rPr>
              <a:t>Commensal small mammal trapping data in Southern Senegal, 2012–2015: where invasive species meet native ones. 2021. </a:t>
            </a:r>
            <a:r>
              <a:rPr lang="en-GB" sz="900" dirty="0">
                <a:latin typeface="Calibri" panose="020F0502020204030204" pitchFamily="34" charset="0"/>
                <a:cs typeface="Calibri" panose="020F0502020204030204" pitchFamily="34" charset="0"/>
                <a:hlinkClick r:id="rId11"/>
              </a:rPr>
              <a:t>https://doi.org/10.1002/ecy.3470</a:t>
            </a:r>
            <a:r>
              <a:rPr lang="en-GB" sz="900" dirty="0">
                <a:latin typeface="Calibri" panose="020F0502020204030204" pitchFamily="34" charset="0"/>
                <a:cs typeface="Calibri" panose="020F0502020204030204" pitchFamily="34" charset="0"/>
              </a:rPr>
              <a:t> </a:t>
            </a:r>
            <a:endParaRPr lang="fr-FR" sz="800" dirty="0">
              <a:latin typeface="Calibri" panose="020F0502020204030204" pitchFamily="34" charset="0"/>
              <a:cs typeface="Calibri" panose="020F0502020204030204" pitchFamily="34" charset="0"/>
            </a:endParaRPr>
          </a:p>
          <a:p>
            <a:pPr marL="158750" indent="0">
              <a:buNone/>
            </a:pPr>
            <a:r>
              <a:rPr lang="en-US" sz="900" dirty="0">
                <a:latin typeface="Calibri" panose="020F0502020204030204" pitchFamily="34" charset="0"/>
                <a:cs typeface="Calibri" panose="020F0502020204030204" pitchFamily="34" charset="0"/>
              </a:rPr>
              <a:t>Fifty years of continuous precipitation and stream chemistry data from the Hubbard Brook ecosystem study (1963–2013). Gene E. Likens. </a:t>
            </a:r>
            <a:r>
              <a:rPr lang="fr-FR" sz="900" dirty="0">
                <a:latin typeface="Calibri" panose="020F0502020204030204" pitchFamily="34" charset="0"/>
                <a:cs typeface="Calibri" panose="020F0502020204030204" pitchFamily="34" charset="0"/>
                <a:hlinkClick r:id="rId12"/>
              </a:rPr>
              <a:t>https://esajournals.onlinelibrary.wiley.com/doi/full/10.1002/ecy.1894</a:t>
            </a:r>
            <a:r>
              <a:rPr lang="fr-FR" sz="900" dirty="0">
                <a:latin typeface="Calibri" panose="020F0502020204030204" pitchFamily="34" charset="0"/>
                <a:cs typeface="Calibri" panose="020F0502020204030204" pitchFamily="34" charset="0"/>
              </a:rPr>
              <a:t>  </a:t>
            </a:r>
          </a:p>
          <a:p>
            <a:pPr marL="177800">
              <a:buNone/>
            </a:pPr>
            <a:r>
              <a:rPr lang="en-US" sz="900" dirty="0">
                <a:latin typeface="Calibri" panose="020F0502020204030204" pitchFamily="34" charset="0"/>
                <a:cs typeface="Calibri" panose="020F0502020204030204" pitchFamily="34" charset="0"/>
              </a:rPr>
              <a:t>SNAPSHOT USA 2019: a coordinated national camera trap survey of the United States. 2021: </a:t>
            </a:r>
            <a:r>
              <a:rPr lang="fr-FR" sz="900" dirty="0">
                <a:latin typeface="Calibri" panose="020F0502020204030204" pitchFamily="34" charset="0"/>
                <a:cs typeface="Calibri" panose="020F0502020204030204" pitchFamily="34" charset="0"/>
                <a:hlinkClick r:id="rId13"/>
              </a:rPr>
              <a:t>https://esajournals.onlinelibrary.wiley.com/doi/full/10.1002/ecy.3353#support-information-section</a:t>
            </a:r>
            <a:r>
              <a:rPr lang="fr-FR" sz="9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 </a:t>
            </a:r>
          </a:p>
          <a:p>
            <a:pPr marL="0" indent="0" defTabSz="266700">
              <a:buNone/>
            </a:pPr>
            <a:r>
              <a:rPr lang="fr-FR" sz="900" dirty="0">
                <a:latin typeface="Calibri" panose="020F0502020204030204" pitchFamily="34" charset="0"/>
                <a:cs typeface="Calibri" panose="020F0502020204030204" pitchFamily="34" charset="0"/>
              </a:rPr>
              <a:t>	Accès aux données dans l’entrepôt </a:t>
            </a:r>
            <a:r>
              <a:rPr lang="fr-FR" sz="900" dirty="0" err="1">
                <a:latin typeface="Calibri" panose="020F0502020204030204" pitchFamily="34" charset="0"/>
                <a:cs typeface="Calibri" panose="020F0502020204030204" pitchFamily="34" charset="0"/>
              </a:rPr>
              <a:t>eMammal</a:t>
            </a:r>
            <a:r>
              <a:rPr lang="fr-FR" sz="900" dirty="0">
                <a:latin typeface="Calibri" panose="020F0502020204030204" pitchFamily="34" charset="0"/>
                <a:cs typeface="Calibri" panose="020F0502020204030204" pitchFamily="34" charset="0"/>
              </a:rPr>
              <a:t> : </a:t>
            </a:r>
            <a:r>
              <a:rPr lang="fr-FR" sz="900" dirty="0">
                <a:latin typeface="Calibri" panose="020F0502020204030204" pitchFamily="34" charset="0"/>
                <a:cs typeface="Calibri" panose="020F0502020204030204" pitchFamily="34" charset="0"/>
                <a:hlinkClick r:id="rId14"/>
              </a:rPr>
              <a:t>https://emammal.si.edu/search/node/SNAPSHOT%20USA</a:t>
            </a:r>
            <a:r>
              <a:rPr lang="fr-FR" sz="900" dirty="0">
                <a:latin typeface="Calibri" panose="020F0502020204030204" pitchFamily="34" charset="0"/>
                <a:cs typeface="Calibri" panose="020F0502020204030204" pitchFamily="34" charset="0"/>
              </a:rPr>
              <a:t>  </a:t>
            </a:r>
          </a:p>
          <a:p>
            <a:pPr marL="0" indent="0">
              <a:buNone/>
            </a:pPr>
            <a:endParaRPr lang="fr-FR" sz="800" dirty="0">
              <a:latin typeface="Calibri" panose="020F0502020204030204" pitchFamily="34" charset="0"/>
              <a:cs typeface="Calibri" panose="020F0502020204030204" pitchFamily="34" charset="0"/>
            </a:endParaRPr>
          </a:p>
          <a:p>
            <a:pPr marL="0" indent="0">
              <a:buNone/>
            </a:pPr>
            <a:r>
              <a:rPr lang="en-US" sz="1000" dirty="0" err="1">
                <a:latin typeface="Calibri" panose="020F0502020204030204" pitchFamily="34" charset="0"/>
                <a:cs typeface="Calibri" panose="020F0502020204030204" pitchFamily="34" charset="0"/>
              </a:rPr>
              <a:t>Autres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exemples</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modèle</a:t>
            </a:r>
            <a:r>
              <a:rPr lang="en-US" sz="1000" dirty="0">
                <a:latin typeface="Calibri" panose="020F0502020204030204" pitchFamily="34" charset="0"/>
                <a:cs typeface="Calibri" panose="020F0502020204030204" pitchFamily="34" charset="0"/>
              </a:rPr>
              <a:t> avec </a:t>
            </a:r>
            <a:r>
              <a:rPr lang="en-US" sz="1000" dirty="0" err="1">
                <a:latin typeface="Calibri" panose="020F0502020204030204" pitchFamily="34" charset="0"/>
                <a:cs typeface="Calibri" panose="020F0502020204030204" pitchFamily="34" charset="0"/>
              </a:rPr>
              <a:t>métadonnées</a:t>
            </a:r>
            <a:r>
              <a:rPr lang="en-US" sz="1000" dirty="0">
                <a:latin typeface="Calibri" panose="020F0502020204030204" pitchFamily="34" charset="0"/>
                <a:cs typeface="Calibri" panose="020F0502020204030204" pitchFamily="34" charset="0"/>
              </a:rPr>
              <a:t> structures</a:t>
            </a:r>
          </a:p>
          <a:p>
            <a:pPr marL="0" indent="0">
              <a:buNone/>
            </a:pPr>
            <a:r>
              <a:rPr lang="en-US" sz="1000" b="1" dirty="0">
                <a:latin typeface="Calibri" panose="020F0502020204030204" pitchFamily="34" charset="0"/>
                <a:cs typeface="Calibri" panose="020F0502020204030204" pitchFamily="34" charset="0"/>
              </a:rPr>
              <a:t>Open Health Data, </a:t>
            </a:r>
            <a:r>
              <a:rPr lang="en-US" sz="1000" dirty="0" err="1">
                <a:latin typeface="Calibri" panose="020F0502020204030204" pitchFamily="34" charset="0"/>
                <a:cs typeface="Calibri" panose="020F0502020204030204" pitchFamily="34" charset="0"/>
              </a:rPr>
              <a:t>basé</a:t>
            </a:r>
            <a:r>
              <a:rPr lang="en-US" sz="1000" dirty="0">
                <a:latin typeface="Calibri" panose="020F0502020204030204" pitchFamily="34" charset="0"/>
                <a:cs typeface="Calibri" panose="020F0502020204030204" pitchFamily="34" charset="0"/>
              </a:rPr>
              <a:t> sur le standard DDI : </a:t>
            </a:r>
            <a:r>
              <a:rPr lang="fr-FR" sz="1000" dirty="0">
                <a:latin typeface="Calibri" panose="020F0502020204030204" pitchFamily="34" charset="0"/>
                <a:cs typeface="Calibri" panose="020F0502020204030204" pitchFamily="34" charset="0"/>
                <a:hlinkClick r:id="rId15"/>
              </a:rPr>
              <a:t>https://openhealthdata.metajnl.com/about/submissions/</a:t>
            </a:r>
            <a:endParaRPr lang="fr-FR" sz="1000" dirty="0">
              <a:latin typeface="Calibri" panose="020F0502020204030204" pitchFamily="34" charset="0"/>
              <a:cs typeface="Calibri" panose="020F0502020204030204" pitchFamily="34" charset="0"/>
            </a:endParaRPr>
          </a:p>
          <a:p>
            <a:r>
              <a:rPr lang="fr-FR" sz="1000" dirty="0">
                <a:ea typeface="Arial"/>
                <a:cs typeface="Arial"/>
                <a:sym typeface="Arial"/>
              </a:rPr>
              <a:t>Exemple d’article publié par des ciradiens : </a:t>
            </a:r>
            <a:r>
              <a:rPr lang="en-US" sz="900" dirty="0" err="1">
                <a:ea typeface="Arial"/>
                <a:cs typeface="Arial"/>
                <a:sym typeface="Arial"/>
              </a:rPr>
              <a:t>VectorNet</a:t>
            </a:r>
            <a:r>
              <a:rPr lang="en-US" sz="900" dirty="0">
                <a:ea typeface="Arial"/>
                <a:cs typeface="Arial"/>
                <a:sym typeface="Arial"/>
              </a:rPr>
              <a:t> Data Series 3: </a:t>
            </a:r>
            <a:r>
              <a:rPr lang="en-US" sz="900" dirty="0" err="1">
                <a:ea typeface="Arial"/>
                <a:cs typeface="Arial"/>
                <a:sym typeface="Arial"/>
              </a:rPr>
              <a:t>Culicoides</a:t>
            </a:r>
            <a:r>
              <a:rPr lang="en-US" sz="900" dirty="0">
                <a:ea typeface="Arial"/>
                <a:cs typeface="Arial"/>
                <a:sym typeface="Arial"/>
              </a:rPr>
              <a:t> Abundance Distribution Models for Europe and Surrounding Regions : </a:t>
            </a:r>
            <a:r>
              <a:rPr lang="pt-BR" sz="900" dirty="0"/>
              <a:t>DOI: </a:t>
            </a:r>
            <a:r>
              <a:rPr lang="pt-BR" sz="900" dirty="0">
                <a:hlinkClick r:id="rId16"/>
              </a:rPr>
              <a:t>http://doi.org/10.5334/ohd.33</a:t>
            </a:r>
            <a:r>
              <a:rPr lang="pt-BR" sz="900" dirty="0"/>
              <a:t> </a:t>
            </a:r>
          </a:p>
          <a:p>
            <a:endParaRPr lang="fr-FR" sz="800" i="1" dirty="0"/>
          </a:p>
          <a:p>
            <a:pPr marR="0" lvl="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1" dirty="0" err="1"/>
              <a:t>Freshwater</a:t>
            </a:r>
            <a:r>
              <a:rPr lang="fr-FR" sz="1000" b="1" dirty="0"/>
              <a:t> </a:t>
            </a:r>
            <a:r>
              <a:rPr lang="fr-FR" sz="1000" b="1" dirty="0" err="1"/>
              <a:t>Metadata</a:t>
            </a:r>
            <a:r>
              <a:rPr lang="fr-FR" sz="1000" b="1" dirty="0"/>
              <a:t> Journal </a:t>
            </a:r>
            <a:r>
              <a:rPr lang="fr-FR" sz="1000" i="1" dirty="0"/>
              <a:t>: </a:t>
            </a:r>
            <a:r>
              <a:rPr lang="fr-FR" sz="1000" i="0" baseline="0" dirty="0">
                <a:hlinkClick r:id="rId17"/>
              </a:rPr>
              <a:t>http://www.freshwaterjournal.eu/</a:t>
            </a:r>
            <a:r>
              <a:rPr lang="fr-FR" sz="1000" i="0" baseline="0" dirty="0"/>
              <a:t> </a:t>
            </a:r>
            <a:endParaRPr lang="fr-FR" sz="1000" b="0" i="0" u="none" strike="noStrike" kern="1200" cap="none" dirty="0">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670352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8239125"/>
          </a:xfrm>
          <a:prstGeom prst="rect">
            <a:avLst/>
          </a:prstGeom>
        </p:spPr>
        <p:txBody>
          <a:bodyPr spcFirstLastPara="1" wrap="square" lIns="91425" tIns="91425" rIns="91425" bIns="91425" anchor="t" anchorCtr="0">
            <a:noAutofit/>
          </a:bodyPr>
          <a:lstStyle/>
          <a:p>
            <a:pPr lvl="0"/>
            <a:r>
              <a:rPr lang="fr-FR" sz="1100" dirty="0" err="1"/>
              <a:t>Ecology</a:t>
            </a:r>
            <a:r>
              <a:rPr lang="en-US" sz="1100" dirty="0"/>
              <a:t>: </a:t>
            </a:r>
            <a:r>
              <a:rPr lang="en-US" sz="900" dirty="0">
                <a:hlinkClick r:id="rId3"/>
              </a:rPr>
              <a:t>https://esajournals.onlinelibrary.wiley.com/journal/19399170</a:t>
            </a:r>
            <a:r>
              <a:rPr lang="en-US" sz="900" dirty="0"/>
              <a:t>  </a:t>
            </a:r>
            <a:r>
              <a:rPr lang="fr-FR" sz="1100" dirty="0"/>
              <a:t>Publie des </a:t>
            </a:r>
            <a:r>
              <a:rPr lang="fr-FR" sz="1100" i="1" dirty="0"/>
              <a:t>Data papers</a:t>
            </a:r>
            <a:r>
              <a:rPr lang="fr-FR" sz="1100" dirty="0"/>
              <a:t> depuis 2000. </a:t>
            </a:r>
            <a:r>
              <a:rPr lang="fr-FR" sz="900" dirty="0">
                <a:hlinkClick r:id="rId4"/>
              </a:rPr>
              <a:t>https://www.esa.org/wp-content/uploads/2022/05/ESA-Data-Paper-Guidelines.pdf</a:t>
            </a:r>
            <a:r>
              <a:rPr lang="fr-FR" sz="900" dirty="0"/>
              <a:t> </a:t>
            </a:r>
          </a:p>
          <a:p>
            <a:pPr lvl="0"/>
            <a:r>
              <a:rPr lang="en-US" sz="1000" i="1" dirty="0"/>
              <a:t>Data Papers</a:t>
            </a:r>
            <a:r>
              <a:rPr lang="en-US" sz="1000" dirty="0"/>
              <a:t> present large or expansive data sets, accompanied by metadata which describes the content, context, quality, and structure of the data. They should emphasize the collection, organization, synthesis, and thorough documentation of datasets of ecological value.</a:t>
            </a:r>
            <a:endParaRPr lang="fr-FR" sz="1000" dirty="0"/>
          </a:p>
          <a:p>
            <a:pPr lvl="0"/>
            <a:r>
              <a:rPr lang="fr-FR" sz="1000" i="1" dirty="0" err="1"/>
              <a:t>Ecology</a:t>
            </a:r>
            <a:r>
              <a:rPr lang="fr-FR" sz="1000" i="1" dirty="0"/>
              <a:t> </a:t>
            </a:r>
            <a:r>
              <a:rPr lang="fr-FR" sz="1000" dirty="0"/>
              <a:t>publie uniquement le résumé et les mots-clés du </a:t>
            </a:r>
            <a:r>
              <a:rPr lang="fr-FR" sz="1000" i="1" dirty="0"/>
              <a:t>Data paper</a:t>
            </a:r>
            <a:r>
              <a:rPr lang="fr-FR" sz="1000" dirty="0"/>
              <a:t> et donne le lien vers : </a:t>
            </a:r>
          </a:p>
          <a:p>
            <a:pPr lvl="1"/>
            <a:r>
              <a:rPr lang="fr-FR" sz="1000" dirty="0"/>
              <a:t>le document décrivant les métadonnées complètes, accessible sur le site </a:t>
            </a:r>
            <a:r>
              <a:rPr lang="fr-FR" sz="1000" dirty="0" err="1"/>
              <a:t>Ecological</a:t>
            </a:r>
            <a:r>
              <a:rPr lang="fr-FR" sz="1000" dirty="0"/>
              <a:t> Archives maintenu par </a:t>
            </a:r>
            <a:r>
              <a:rPr lang="fr-FR" sz="1000" dirty="0" err="1"/>
              <a:t>Wiley</a:t>
            </a:r>
            <a:r>
              <a:rPr lang="fr-FR" sz="1000" dirty="0"/>
              <a:t> </a:t>
            </a:r>
          </a:p>
          <a:p>
            <a:pPr lvl="1"/>
            <a:r>
              <a:rPr lang="fr-FR" sz="1000" dirty="0"/>
              <a:t>les données déposées dans un entrepôt de données tel que DRYAD, </a:t>
            </a:r>
            <a:r>
              <a:rPr lang="fr-FR" sz="1000" dirty="0" err="1"/>
              <a:t>Figshare</a:t>
            </a:r>
            <a:r>
              <a:rPr lang="fr-FR" sz="1000" dirty="0"/>
              <a:t> ou autres entrepôts thématiques ou institutionnels.</a:t>
            </a:r>
          </a:p>
          <a:p>
            <a:pPr lvl="1"/>
            <a:r>
              <a:rPr lang="en-GB" sz="1000" dirty="0" err="1"/>
              <a:t>en</a:t>
            </a:r>
            <a:r>
              <a:rPr lang="en-GB" sz="1000" dirty="0"/>
              <a:t> +, </a:t>
            </a:r>
            <a:r>
              <a:rPr lang="en-GB" sz="1000" dirty="0" err="1"/>
              <a:t>depuis</a:t>
            </a:r>
            <a:r>
              <a:rPr lang="en-GB" sz="1000" dirty="0"/>
              <a:t> 2021 : data must both be provided as Supporting Information to the paper on the journal’s online platform and be made available on a public repository.</a:t>
            </a:r>
          </a:p>
          <a:p>
            <a:pPr lvl="1"/>
            <a:r>
              <a:rPr lang="en-US" sz="1000" dirty="0"/>
              <a:t>Metadata fully describe the content, context, quality, and structure of the data. The</a:t>
            </a:r>
            <a:br>
              <a:rPr lang="en-US" sz="1000" dirty="0"/>
            </a:br>
            <a:r>
              <a:rPr lang="en-US" sz="1000" dirty="0"/>
              <a:t>Metadata document should be put together using our template document (.docx)). All Classes (Class I-Class V) and appropriate fields must be completed. </a:t>
            </a:r>
            <a:endParaRPr lang="fr-FR" sz="1000" dirty="0"/>
          </a:p>
          <a:p>
            <a:pPr lvl="0"/>
            <a:r>
              <a:rPr lang="fr-FR" sz="1000" dirty="0"/>
              <a:t>Coût de publication (2024): 3150 €. </a:t>
            </a:r>
          </a:p>
          <a:p>
            <a:pPr lvl="0"/>
            <a:r>
              <a:rPr lang="fr-FR" sz="1000" dirty="0"/>
              <a:t>Exemples : </a:t>
            </a:r>
          </a:p>
          <a:p>
            <a:pPr lvl="0"/>
            <a:r>
              <a:rPr lang="en-GB" sz="1000" dirty="0"/>
              <a:t>Forage database: A compilation of functional responses for consumers and </a:t>
            </a:r>
            <a:r>
              <a:rPr lang="en-GB" sz="1000" dirty="0" err="1"/>
              <a:t>parasitoids</a:t>
            </a:r>
            <a:r>
              <a:rPr lang="en-GB" sz="1000" dirty="0"/>
              <a:t>. 2022. </a:t>
            </a:r>
            <a:r>
              <a:rPr lang="fr-FR" sz="1000" u="sng" dirty="0">
                <a:hlinkClick r:id="rId5"/>
              </a:rPr>
              <a:t>https://doi.org/10.1002/ecy.3706</a:t>
            </a:r>
            <a:r>
              <a:rPr lang="fr-FR" sz="1000" dirty="0"/>
              <a:t> </a:t>
            </a:r>
          </a:p>
          <a:p>
            <a:pPr lvl="0"/>
            <a:r>
              <a:rPr lang="en-GB" sz="1000" dirty="0"/>
              <a:t>Madagascar Terrestrial Camera Survey Database 2021: A collation of protected forest camera surveys from 2007–2021. 2022. </a:t>
            </a:r>
            <a:r>
              <a:rPr lang="fr-FR" sz="1000" dirty="0">
                <a:hlinkClick r:id="rId6"/>
              </a:rPr>
              <a:t>https://doi.org/10.1002/ecy.3687</a:t>
            </a:r>
            <a:endParaRPr lang="fr-FR" sz="1000" i="1" dirty="0"/>
          </a:p>
          <a:p>
            <a:pPr lvl="0"/>
            <a:r>
              <a:rPr lang="en-GB" sz="1000" dirty="0"/>
              <a:t>DAMA: the global Distribution of Alien Mammals database. 2021. </a:t>
            </a:r>
            <a:r>
              <a:rPr lang="en-GB" sz="1000" dirty="0">
                <a:hlinkClick r:id="rId7"/>
              </a:rPr>
              <a:t>https://doi.org/10.1002/ecy.3474</a:t>
            </a:r>
            <a:r>
              <a:rPr lang="en-GB" sz="1000" dirty="0"/>
              <a:t> </a:t>
            </a:r>
            <a:endParaRPr lang="fr-FR" sz="1000" dirty="0"/>
          </a:p>
          <a:p>
            <a:pPr lvl="0"/>
            <a:r>
              <a:rPr lang="en-GB" sz="1000" dirty="0"/>
              <a:t>Wild bees of Chile: a database on taxonomy, sociality, and ecology. 2021. </a:t>
            </a:r>
            <a:r>
              <a:rPr lang="en-GB" sz="1000" dirty="0">
                <a:hlinkClick r:id="rId8"/>
              </a:rPr>
              <a:t>https://doi.org/10.1002/ecy.3377</a:t>
            </a:r>
            <a:r>
              <a:rPr lang="en-GB" sz="1000" dirty="0"/>
              <a:t> </a:t>
            </a:r>
            <a:endParaRPr lang="fr-FR" sz="1000" dirty="0"/>
          </a:p>
          <a:p>
            <a:pPr lvl="0"/>
            <a:r>
              <a:rPr lang="en-GB" sz="1000" dirty="0"/>
              <a:t>Commensal small mammal trapping data in Southern Senegal, 2012–2015: where invasive species meet native ones. 2021. </a:t>
            </a:r>
            <a:r>
              <a:rPr lang="en-GB" sz="1000" dirty="0">
                <a:hlinkClick r:id="rId9"/>
              </a:rPr>
              <a:t>https://doi.org/10.1002/ecy.3470</a:t>
            </a:r>
            <a:r>
              <a:rPr lang="en-GB" sz="1000" dirty="0"/>
              <a:t> </a:t>
            </a:r>
            <a:endParaRPr lang="fr-FR" sz="1000" dirty="0"/>
          </a:p>
          <a:p>
            <a:pPr marL="0" lvl="0" indent="0" algn="l" rtl="0">
              <a:spcBef>
                <a:spcPts val="0"/>
              </a:spcBef>
              <a:spcAft>
                <a:spcPts val="0"/>
              </a:spcAft>
              <a:buNone/>
            </a:pPr>
            <a:endParaRPr lang="fr-FR" sz="800" dirty="0"/>
          </a:p>
          <a:p>
            <a:pPr marL="0" indent="0">
              <a:buNone/>
            </a:pPr>
            <a:r>
              <a:rPr lang="en-US" sz="1100" b="1" i="1" dirty="0">
                <a:effectLst/>
              </a:rPr>
              <a:t>Metadata</a:t>
            </a:r>
            <a:r>
              <a:rPr lang="en-US" sz="1100" dirty="0"/>
              <a:t> fully describe the content, context, quality, and structure of the data. The metadata should be submitted in a single .DOC, or .DOCX file. </a:t>
            </a:r>
          </a:p>
          <a:p>
            <a:pPr marL="0" indent="0">
              <a:buNone/>
            </a:pPr>
            <a:r>
              <a:rPr lang="fr-FR" sz="1100" dirty="0"/>
              <a:t>Le texte du </a:t>
            </a:r>
            <a:r>
              <a:rPr lang="fr-FR" sz="1100" i="1" dirty="0"/>
              <a:t>Data paper </a:t>
            </a:r>
            <a:r>
              <a:rPr lang="fr-FR" sz="1100" dirty="0"/>
              <a:t>suit l’organisation du standard de métadonnées en </a:t>
            </a:r>
            <a:r>
              <a:rPr lang="fr-FR" sz="1100" dirty="0" err="1"/>
              <a:t>Ecology</a:t>
            </a:r>
            <a:r>
              <a:rPr lang="fr-FR" sz="1100" dirty="0"/>
              <a:t> : </a:t>
            </a:r>
            <a:r>
              <a:rPr lang="fr-FR" sz="1100" dirty="0">
                <a:sym typeface="Wingdings" panose="05000000000000000000" pitchFamily="2" charset="2"/>
              </a:rPr>
              <a:t>ainsi tous les jeux de données sont interopérables entre eux puisque tous décrits de la même façon. (</a:t>
            </a:r>
            <a:r>
              <a:rPr lang="en-US" sz="1100" i="1" dirty="0">
                <a:sym typeface="Wingdings" panose="05000000000000000000" pitchFamily="2" charset="2"/>
              </a:rPr>
              <a:t>Metadata content must adhere strictly to the metadata content standards derived from Michener et al.1997; Ecological Applications 7:330–342). </a:t>
            </a:r>
            <a:endParaRPr lang="fr-FR" sz="1100" i="1" dirty="0"/>
          </a:p>
          <a:p>
            <a:pPr marL="0" indent="0">
              <a:buNone/>
            </a:pPr>
            <a:r>
              <a:rPr lang="fr-FR" sz="1000" dirty="0"/>
              <a:t>Exemples de métadonnées : Description du projet, du site, des méthodes, des variables….des formats, des données, personnes responsables, modalités d’accès aux données. </a:t>
            </a:r>
            <a:r>
              <a:rPr lang="en-US" sz="1000" dirty="0"/>
              <a:t>A template for the metadata document can be found </a:t>
            </a:r>
            <a:r>
              <a:rPr lang="en-US" sz="1000" dirty="0">
                <a:hlinkClick r:id="rId10"/>
              </a:rPr>
              <a:t>here</a:t>
            </a:r>
            <a:r>
              <a:rPr lang="en-US" sz="1000" dirty="0"/>
              <a:t>. </a:t>
            </a:r>
          </a:p>
          <a:p>
            <a:pPr marL="0" indent="0">
              <a:buNone/>
            </a:pPr>
            <a:r>
              <a:rPr lang="en-US" sz="1000" dirty="0"/>
              <a:t>Authors must adhere to the ESA open research policy, which outlines that data associated with Data Papers must both be provided as Supporting Information to the paper on the journal’s online platform and be made available on a public repository. </a:t>
            </a:r>
            <a:r>
              <a:rPr lang="en-US" sz="900" dirty="0">
                <a:hlinkClick r:id="rId11"/>
              </a:rPr>
              <a:t>https://esajournals.onlinelibrary.wiley.com/hub/journal/19399170/resources/data_paper_inst_ecy</a:t>
            </a:r>
            <a:r>
              <a:rPr lang="en-US" sz="900" dirty="0"/>
              <a:t>  </a:t>
            </a:r>
          </a:p>
          <a:p>
            <a:pPr marL="0" indent="0">
              <a:buNone/>
            </a:pPr>
            <a:endParaRPr lang="en-US" sz="800" dirty="0"/>
          </a:p>
          <a:p>
            <a:r>
              <a:rPr lang="en-US" sz="1000" dirty="0"/>
              <a:t>Fifty years of continuous precipitation and stream chemistry data from the Hubbard Brook ecosystem study (1963–2013). Gene E. Likens. </a:t>
            </a:r>
            <a:r>
              <a:rPr lang="fr-FR" sz="900" dirty="0">
                <a:hlinkClick r:id="rId12"/>
              </a:rPr>
              <a:t>https://esajournals.onlinelibrary.wiley.com/doi/full/10.1002/ecy.1894</a:t>
            </a:r>
            <a:r>
              <a:rPr lang="fr-FR" sz="900" dirty="0"/>
              <a:t>  </a:t>
            </a:r>
          </a:p>
          <a:p>
            <a:r>
              <a:rPr lang="fr-FR" sz="1000" dirty="0" err="1"/>
              <a:t>Datapaper</a:t>
            </a:r>
            <a:r>
              <a:rPr lang="fr-FR" sz="1000" dirty="0"/>
              <a:t> + structuré, + formalisé selon les Instructions aux auteurs avec lien vers le fichier </a:t>
            </a:r>
            <a:r>
              <a:rPr lang="fr-FR" sz="1000" dirty="0" err="1"/>
              <a:t>word</a:t>
            </a:r>
            <a:r>
              <a:rPr lang="fr-FR" sz="1000" dirty="0"/>
              <a:t> des métadonnées EML: </a:t>
            </a:r>
            <a:r>
              <a:rPr lang="fr-FR" sz="900" dirty="0">
                <a:hlinkClick r:id="rId11"/>
              </a:rPr>
              <a:t>https://esajournals.onlinelibrary.wiley.com/hub/journal/19399170/resources/data_paper_inst_ecy</a:t>
            </a:r>
            <a:r>
              <a:rPr lang="fr-FR" sz="900" dirty="0"/>
              <a:t>  </a:t>
            </a:r>
          </a:p>
          <a:p>
            <a:pPr marL="0" indent="0">
              <a:buNone/>
            </a:pPr>
            <a:r>
              <a:rPr lang="en-US" sz="1000" dirty="0" err="1"/>
              <a:t>Autre</a:t>
            </a:r>
            <a:r>
              <a:rPr lang="en-US" sz="1000" dirty="0"/>
              <a:t> </a:t>
            </a:r>
            <a:r>
              <a:rPr lang="en-US" sz="1000" dirty="0" err="1"/>
              <a:t>exemple</a:t>
            </a:r>
            <a:r>
              <a:rPr lang="en-US" sz="1000" dirty="0"/>
              <a:t> de </a:t>
            </a:r>
            <a:r>
              <a:rPr lang="en-US" sz="1000" i="1" dirty="0"/>
              <a:t>Data paper</a:t>
            </a:r>
            <a:r>
              <a:rPr lang="en-US" sz="1000" dirty="0"/>
              <a:t>: SNAPSHOT USA 2019: a coordinated national camera trap survey of the United States. 2021: </a:t>
            </a:r>
            <a:r>
              <a:rPr lang="fr-FR" sz="900" dirty="0">
                <a:hlinkClick r:id="rId13"/>
              </a:rPr>
              <a:t>https://esajournals.onlinelibrary.wiley.com/doi/full/10.1002/ecy.3353#support-information-section</a:t>
            </a:r>
            <a:r>
              <a:rPr lang="fr-FR" sz="900" dirty="0"/>
              <a:t>  </a:t>
            </a:r>
          </a:p>
          <a:p>
            <a:pPr marL="0" indent="0">
              <a:buNone/>
            </a:pPr>
            <a:r>
              <a:rPr lang="fr-FR" sz="1000" dirty="0"/>
              <a:t>Accès aux données dans l’entrepôt </a:t>
            </a:r>
            <a:r>
              <a:rPr lang="fr-FR" sz="1000" dirty="0" err="1"/>
              <a:t>eMammal</a:t>
            </a:r>
            <a:r>
              <a:rPr lang="fr-FR" sz="1000" dirty="0"/>
              <a:t> :</a:t>
            </a:r>
            <a:r>
              <a:rPr lang="fr-FR" sz="900" dirty="0"/>
              <a:t> </a:t>
            </a:r>
            <a:r>
              <a:rPr lang="fr-FR" sz="900" dirty="0">
                <a:hlinkClick r:id="rId14"/>
              </a:rPr>
              <a:t>https://emammal.si.edu/search/node/SNAPSHOT%20USA</a:t>
            </a:r>
            <a:r>
              <a:rPr lang="fr-FR" sz="900" dirty="0"/>
              <a:t>  </a:t>
            </a:r>
          </a:p>
          <a:p>
            <a:pPr marL="0" indent="0">
              <a:buNone/>
            </a:pPr>
            <a:endParaRPr lang="fr-FR" sz="800" dirty="0"/>
          </a:p>
          <a:p>
            <a:pPr marL="0" indent="0">
              <a:buNone/>
            </a:pPr>
            <a:r>
              <a:rPr lang="en-US" sz="1000" dirty="0" err="1"/>
              <a:t>Même</a:t>
            </a:r>
            <a:r>
              <a:rPr lang="en-US" sz="1000" dirty="0"/>
              <a:t> type de </a:t>
            </a:r>
            <a:r>
              <a:rPr lang="en-US" sz="1000" dirty="0" err="1"/>
              <a:t>modèle</a:t>
            </a:r>
            <a:r>
              <a:rPr lang="en-US" sz="1000" dirty="0"/>
              <a:t> avec </a:t>
            </a:r>
            <a:r>
              <a:rPr lang="en-US" sz="1000" dirty="0" err="1"/>
              <a:t>métadonnées</a:t>
            </a:r>
            <a:r>
              <a:rPr lang="en-US" sz="1000" dirty="0"/>
              <a:t> </a:t>
            </a:r>
            <a:r>
              <a:rPr lang="en-US" sz="1000" dirty="0" err="1"/>
              <a:t>structurées</a:t>
            </a:r>
            <a:r>
              <a:rPr lang="en-US" sz="1000" dirty="0"/>
              <a:t> pour Open Health Data </a:t>
            </a:r>
            <a:r>
              <a:rPr lang="en-US" sz="800" dirty="0"/>
              <a:t>: </a:t>
            </a:r>
            <a:r>
              <a:rPr lang="fr-FR" sz="800" dirty="0">
                <a:hlinkClick r:id="rId15"/>
              </a:rPr>
              <a:t>https://openhealthdata.metajnl.com/about/submissions/</a:t>
            </a:r>
            <a:endParaRPr lang="fr-FR"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0001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6679801"/>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Données </a:t>
            </a:r>
            <a:r>
              <a:rPr kumimoji="0" lang="fr-FR" sz="1000" b="0"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 ce qui sert à valider des résultats de recherche.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Jeu de données </a:t>
            </a:r>
            <a:r>
              <a:rPr kumimoji="0" lang="fr-FR" sz="1000" b="0"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 agrégation de données brutes ou dérivées présentant une certaine "unité", formant un ensemble cohérent.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Définition</a:t>
            </a:r>
            <a:r>
              <a:rPr kumimoji="0" lang="fr-FR" sz="1000" b="0"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 acceptée par tous: celle de l’</a:t>
            </a:r>
            <a:r>
              <a:rPr kumimoji="0" lang="fr-FR" sz="1000" b="1"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OCDE</a:t>
            </a:r>
            <a:r>
              <a:rPr kumimoji="0" lang="fr-FR" sz="1000" b="0"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 de 2007: </a:t>
            </a:r>
            <a:r>
              <a:rPr kumimoji="0" lang="fr-FR" sz="1000" b="0" i="1"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Les données de recherche sont des "enregistrements factuels (chiffres, textes, images, sons) utilisés comme source principale pour la recherche scientifique et généralement reconnus par la communauté scientifique comme nécessaires pour valider les résultats de la recherche. Un ensemble de données de recherche constitue une représentation systématique et partielle du sujet faisant l'objet de la recherche</a:t>
            </a:r>
            <a:r>
              <a:rPr kumimoji="0" lang="fr-FR" sz="1000" b="0"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cs typeface="Calibri" panose="020F0502020204030204" pitchFamily="34" charset="0"/>
                <a:sym typeface="Arial"/>
              </a:rPr>
              <a:t>Cette définition exclut: "carnets de laboratoire, analyses préliminaires et projets de documents scientifiques, programmes de travaux futurs, examens pour les pairs, communications personnelles et objets matériels (par exemple, échantillons de laboratoire, souches bactériennes et animaux de laboratoire tels que les souris.)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500" b="0" i="0" u="none" strike="noStrike" kern="1200" cap="none" spc="0" normalizeH="0" baseline="0" noProof="0" dirty="0">
              <a:ln>
                <a:noFill/>
              </a:ln>
              <a:solidFill>
                <a:prstClr val="black"/>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err="1">
                <a:solidFill>
                  <a:srgbClr val="000000"/>
                </a:solidFill>
                <a:effectLst/>
                <a:latin typeface="+mn-lt"/>
                <a:cs typeface="Calibri" panose="020F0502020204030204" pitchFamily="34" charset="0"/>
                <a:sym typeface="Arial"/>
                <a:hlinkClick r:id="rId3"/>
              </a:rPr>
              <a:t>DoRANum</a:t>
            </a:r>
            <a:r>
              <a:rPr lang="fr-FR" sz="1000" b="0" i="0" u="none" strike="noStrike" cap="none" dirty="0">
                <a:solidFill>
                  <a:srgbClr val="000000"/>
                </a:solidFill>
                <a:effectLst/>
                <a:latin typeface="+mn-lt"/>
                <a:cs typeface="Calibri" panose="020F0502020204030204" pitchFamily="34" charset="0"/>
                <a:sym typeface="Arial"/>
                <a:hlinkClick r:id="rId3"/>
              </a:rPr>
              <a:t> : L’origine et la description des données de la recherche</a:t>
            </a:r>
            <a:r>
              <a:rPr lang="fr-FR" sz="1000" b="0" i="0" u="none" strike="noStrike" cap="none" dirty="0">
                <a:solidFill>
                  <a:srgbClr val="000000"/>
                </a:solidFill>
                <a:effectLst/>
                <a:latin typeface="+mn-lt"/>
                <a:cs typeface="Calibri" panose="020F0502020204030204" pitchFamily="34" charset="0"/>
                <a:sym typeface="Arial"/>
              </a:rPr>
              <a:t> :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1" dirty="0">
                <a:solidFill>
                  <a:schemeClr val="accent2">
                    <a:lumMod val="60000"/>
                    <a:lumOff val="40000"/>
                  </a:schemeClr>
                </a:solidFill>
                <a:latin typeface="+mn-lt"/>
                <a:cs typeface="Calibri" panose="020F0502020204030204" pitchFamily="34" charset="0"/>
              </a:rPr>
              <a:t>Données d'observation</a:t>
            </a:r>
          </a:p>
          <a:p>
            <a:pPr marL="0" lvl="1" indent="0">
              <a:spcBef>
                <a:spcPts val="0"/>
              </a:spcBef>
              <a:buNone/>
            </a:pPr>
            <a:r>
              <a:rPr lang="fr-FR" sz="900" dirty="0">
                <a:latin typeface="+mn-lt"/>
                <a:cs typeface="Calibri" panose="020F0502020204030204" pitchFamily="34" charset="0"/>
              </a:rPr>
              <a:t>Capturées en temps réel, souvent uniques et  impossibles à reproduire. </a:t>
            </a:r>
          </a:p>
          <a:p>
            <a:pPr marL="0" lvl="1" indent="0">
              <a:spcBef>
                <a:spcPts val="0"/>
              </a:spcBef>
              <a:buNone/>
            </a:pPr>
            <a:r>
              <a:rPr lang="fr-FR" sz="900" dirty="0">
                <a:latin typeface="+mn-lt"/>
                <a:cs typeface="Calibri" panose="020F0502020204030204" pitchFamily="34" charset="0"/>
              </a:rPr>
              <a:t>Ont vocation à être conservées de façon pérenne.</a:t>
            </a:r>
          </a:p>
          <a:p>
            <a:pPr marL="0" lvl="1" indent="0">
              <a:spcBef>
                <a:spcPts val="200"/>
              </a:spcBef>
              <a:buNone/>
            </a:pPr>
            <a:r>
              <a:rPr lang="fr-FR" sz="900" b="1" dirty="0">
                <a:solidFill>
                  <a:schemeClr val="accent2">
                    <a:lumMod val="60000"/>
                    <a:lumOff val="40000"/>
                  </a:schemeClr>
                </a:solidFill>
                <a:latin typeface="+mn-lt"/>
                <a:cs typeface="Calibri" panose="020F0502020204030204" pitchFamily="34" charset="0"/>
              </a:rPr>
              <a:t>Données expérimentales </a:t>
            </a:r>
            <a:r>
              <a:rPr lang="fr-FR" sz="900" dirty="0">
                <a:latin typeface="+mn-lt"/>
                <a:cs typeface="Calibri" panose="020F0502020204030204" pitchFamily="34" charset="0"/>
              </a:rPr>
              <a:t>(labo ou terrain)</a:t>
            </a:r>
          </a:p>
          <a:p>
            <a:pPr marL="0" lvl="1" indent="0">
              <a:spcBef>
                <a:spcPts val="0"/>
              </a:spcBef>
              <a:buNone/>
            </a:pPr>
            <a:r>
              <a:rPr lang="fr-FR" sz="900" dirty="0">
                <a:latin typeface="+mn-lt"/>
                <a:cs typeface="Calibri" panose="020F0502020204030204" pitchFamily="34" charset="0"/>
              </a:rPr>
              <a:t>Obtenues à partir d’équipements selon une méthodologie bien définie. </a:t>
            </a:r>
          </a:p>
          <a:p>
            <a:pPr marL="0" lvl="1" indent="0">
              <a:spcBef>
                <a:spcPts val="0"/>
              </a:spcBef>
              <a:buNone/>
            </a:pPr>
            <a:r>
              <a:rPr lang="fr-FR" sz="900" dirty="0">
                <a:latin typeface="+mn-lt"/>
                <a:cs typeface="Calibri" panose="020F0502020204030204" pitchFamily="34" charset="0"/>
              </a:rPr>
              <a:t>Potentiellement reproductibles, mais à des coûts parfois prohibitifs. </a:t>
            </a:r>
          </a:p>
          <a:p>
            <a:pPr marL="0" lvl="1" indent="0">
              <a:spcBef>
                <a:spcPts val="200"/>
              </a:spcBef>
              <a:buNone/>
            </a:pPr>
            <a:r>
              <a:rPr lang="fr-FR" sz="900" b="1" dirty="0">
                <a:solidFill>
                  <a:schemeClr val="accent2">
                    <a:lumMod val="60000"/>
                    <a:lumOff val="40000"/>
                  </a:schemeClr>
                </a:solidFill>
                <a:latin typeface="+mn-lt"/>
                <a:cs typeface="Calibri" panose="020F0502020204030204" pitchFamily="34" charset="0"/>
              </a:rPr>
              <a:t>Données de simulation </a:t>
            </a:r>
            <a:r>
              <a:rPr lang="fr-FR" sz="900" dirty="0">
                <a:latin typeface="+mn-lt"/>
                <a:cs typeface="Calibri" panose="020F0502020204030204" pitchFamily="34" charset="0"/>
              </a:rPr>
              <a:t>issues de modèles.</a:t>
            </a:r>
          </a:p>
          <a:p>
            <a:pPr marL="0" lvl="1" indent="0">
              <a:spcBef>
                <a:spcPts val="0"/>
              </a:spcBef>
              <a:buNone/>
            </a:pPr>
            <a:r>
              <a:rPr lang="fr-FR" sz="900" dirty="0">
                <a:latin typeface="+mn-lt"/>
                <a:cs typeface="Calibri" panose="020F0502020204030204" pitchFamily="34" charset="0"/>
              </a:rPr>
              <a:t>Généralement facilement reproductibles</a:t>
            </a:r>
          </a:p>
          <a:p>
            <a:pPr marL="0" lvl="1" indent="0">
              <a:buNone/>
            </a:pPr>
            <a:r>
              <a:rPr lang="fr-FR" sz="900" b="1" dirty="0">
                <a:solidFill>
                  <a:schemeClr val="accent2">
                    <a:lumMod val="60000"/>
                    <a:lumOff val="40000"/>
                  </a:schemeClr>
                </a:solidFill>
                <a:latin typeface="+mn-lt"/>
                <a:cs typeface="Calibri" panose="020F0502020204030204" pitchFamily="34" charset="0"/>
              </a:rPr>
              <a:t>Données d’enquêtes  </a:t>
            </a:r>
            <a:r>
              <a:rPr lang="fr-FR" sz="900" dirty="0">
                <a:latin typeface="+mn-lt"/>
                <a:cs typeface="Calibri" panose="020F0502020204030204" pitchFamily="34" charset="0"/>
              </a:rPr>
              <a:t> </a:t>
            </a:r>
          </a:p>
          <a:p>
            <a:pPr marL="0" lvl="1" indent="0">
              <a:spcBef>
                <a:spcPts val="0"/>
              </a:spcBef>
              <a:buNone/>
            </a:pPr>
            <a:r>
              <a:rPr lang="fr-FR" sz="900" dirty="0">
                <a:latin typeface="+mn-lt"/>
                <a:cs typeface="Calibri" panose="020F0502020204030204" pitchFamily="34" charset="0"/>
              </a:rPr>
              <a:t>Souvent uniques, difficiles à reproduire.</a:t>
            </a:r>
          </a:p>
          <a:p>
            <a:pPr marL="0" lvl="1" indent="0">
              <a:spcBef>
                <a:spcPts val="0"/>
              </a:spcBef>
              <a:buNone/>
            </a:pPr>
            <a:r>
              <a:rPr lang="fr-FR" sz="900" dirty="0">
                <a:latin typeface="+mn-lt"/>
                <a:cs typeface="Calibri" panose="020F0502020204030204" pitchFamily="34" charset="0"/>
              </a:rPr>
              <a:t>Données quantitatives ou </a:t>
            </a:r>
            <a:r>
              <a:rPr lang="fr-FR" sz="900" dirty="0">
                <a:latin typeface="+mn-lt"/>
                <a:cs typeface="Calibri" panose="020F0502020204030204" pitchFamily="34" charset="0"/>
                <a:hlinkClick r:id="rId4"/>
              </a:rPr>
              <a:t>qualitatives</a:t>
            </a:r>
            <a:r>
              <a:rPr lang="fr-FR" sz="900" dirty="0">
                <a:latin typeface="+mn-lt"/>
                <a:cs typeface="Calibri" panose="020F0502020204030204" pitchFamily="34" charset="0"/>
              </a:rPr>
              <a:t>.</a:t>
            </a:r>
          </a:p>
          <a:p>
            <a:pPr marL="0" lvl="1" indent="0">
              <a:buNone/>
            </a:pPr>
            <a:r>
              <a:rPr lang="fr-FR" sz="900" b="1" dirty="0">
                <a:solidFill>
                  <a:schemeClr val="accent2">
                    <a:lumMod val="60000"/>
                    <a:lumOff val="40000"/>
                  </a:schemeClr>
                </a:solidFill>
                <a:latin typeface="+mn-lt"/>
                <a:cs typeface="Calibri" panose="020F0502020204030204" pitchFamily="34" charset="0"/>
              </a:rPr>
              <a:t>Données extraites de documents existants</a:t>
            </a:r>
          </a:p>
          <a:p>
            <a:pPr marL="0" lvl="1" indent="0">
              <a:spcBef>
                <a:spcPts val="0"/>
              </a:spcBef>
              <a:buNone/>
            </a:pPr>
            <a:r>
              <a:rPr lang="fr-FR" sz="900" dirty="0" err="1">
                <a:latin typeface="+mn-lt"/>
                <a:cs typeface="Calibri" panose="020F0502020204030204" pitchFamily="34" charset="0"/>
              </a:rPr>
              <a:t>Text</a:t>
            </a:r>
            <a:r>
              <a:rPr lang="fr-FR" sz="900" dirty="0">
                <a:latin typeface="+mn-lt"/>
                <a:cs typeface="Calibri" panose="020F0502020204030204" pitchFamily="34" charset="0"/>
              </a:rPr>
              <a:t> and data </a:t>
            </a:r>
            <a:r>
              <a:rPr lang="fr-FR" sz="900" dirty="0" err="1">
                <a:latin typeface="+mn-lt"/>
                <a:cs typeface="Calibri" panose="020F0502020204030204" pitchFamily="34" charset="0"/>
              </a:rPr>
              <a:t>mining</a:t>
            </a:r>
            <a:r>
              <a:rPr lang="fr-FR" sz="900" dirty="0">
                <a:latin typeface="+mn-lt"/>
                <a:cs typeface="Calibri" panose="020F0502020204030204" pitchFamily="34" charset="0"/>
              </a:rPr>
              <a:t>. Dans ce cas, les « données » sont des documents.</a:t>
            </a:r>
          </a:p>
          <a:p>
            <a:pPr marL="0" lvl="1" indent="0">
              <a:buNone/>
            </a:pPr>
            <a:r>
              <a:rPr lang="fr-FR" sz="900" b="1" dirty="0">
                <a:solidFill>
                  <a:schemeClr val="accent2">
                    <a:lumMod val="60000"/>
                    <a:lumOff val="40000"/>
                  </a:schemeClr>
                </a:solidFill>
                <a:latin typeface="+mn-lt"/>
                <a:cs typeface="Calibri" panose="020F0502020204030204" pitchFamily="34" charset="0"/>
              </a:rPr>
              <a:t>Inclut le code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00" dirty="0">
              <a:latin typeface="+mn-lt"/>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mn-lt"/>
                <a:cs typeface="Calibri" panose="020F0502020204030204" pitchFamily="34" charset="0"/>
              </a:rPr>
              <a:t>Depending on their source, </a:t>
            </a:r>
            <a:r>
              <a:rPr lang="en-US" sz="1000" dirty="0">
                <a:latin typeface="+mn-lt"/>
                <a:cs typeface="Calibri" panose="020F0502020204030204" pitchFamily="34" charset="0"/>
                <a:hlinkClick r:id="rId5"/>
              </a:rPr>
              <a:t>OECD</a:t>
            </a:r>
            <a:r>
              <a:rPr lang="en-US" sz="1000" dirty="0">
                <a:latin typeface="+mn-lt"/>
                <a:cs typeface="Calibri" panose="020F0502020204030204" pitchFamily="34" charset="0"/>
              </a:rPr>
              <a:t> defines 6 categories of Big Data: (</a:t>
            </a:r>
            <a:r>
              <a:rPr lang="en-US" sz="1000" dirty="0" err="1">
                <a:latin typeface="+mn-lt"/>
                <a:cs typeface="Calibri" panose="020F0502020204030204" pitchFamily="34" charset="0"/>
              </a:rPr>
              <a:t>issu</a:t>
            </a:r>
            <a:r>
              <a:rPr lang="en-US" sz="1000" dirty="0">
                <a:latin typeface="+mn-lt"/>
                <a:cs typeface="Calibri" panose="020F0502020204030204" pitchFamily="34" charset="0"/>
              </a:rPr>
              <a:t> du Guide du CESSDA: </a:t>
            </a:r>
            <a:r>
              <a:rPr lang="en-US" sz="900" dirty="0">
                <a:latin typeface="+mn-lt"/>
                <a:cs typeface="Calibri" panose="020F0502020204030204" pitchFamily="34" charset="0"/>
                <a:hlinkClick r:id="rId6"/>
              </a:rPr>
              <a:t>https://www.cessda.eu/Training/Training-Resources/Library/Data-Management-Expert-Guide/1.-Plan/Research-data</a:t>
            </a:r>
            <a:r>
              <a:rPr lang="en-US" sz="900" dirty="0">
                <a:latin typeface="+mn-lt"/>
                <a:cs typeface="Calibri" panose="020F0502020204030204" pitchFamily="34" charset="0"/>
              </a:rPr>
              <a:t> ) </a:t>
            </a:r>
          </a:p>
          <a:p>
            <a:r>
              <a:rPr lang="en-US" sz="1000" dirty="0">
                <a:latin typeface="+mn-lt"/>
                <a:cs typeface="Calibri" panose="020F0502020204030204" pitchFamily="34" charset="0"/>
              </a:rPr>
              <a:t>A: Data stemming from the transactions of government, for example, tax and social security systems.</a:t>
            </a:r>
          </a:p>
          <a:p>
            <a:r>
              <a:rPr lang="en-US" sz="1000" dirty="0">
                <a:latin typeface="+mn-lt"/>
                <a:cs typeface="Calibri" panose="020F0502020204030204" pitchFamily="34" charset="0"/>
              </a:rPr>
              <a:t>B: Data describing official registration or licensing requirements.</a:t>
            </a:r>
          </a:p>
          <a:p>
            <a:r>
              <a:rPr lang="en-US" sz="1000" dirty="0">
                <a:latin typeface="+mn-lt"/>
                <a:cs typeface="Calibri" panose="020F0502020204030204" pitchFamily="34" charset="0"/>
              </a:rPr>
              <a:t>C: Commercial transactions made by individuals and </a:t>
            </a:r>
            <a:r>
              <a:rPr lang="en-US" sz="1000" dirty="0" err="1">
                <a:latin typeface="+mn-lt"/>
                <a:cs typeface="Calibri" panose="020F0502020204030204" pitchFamily="34" charset="0"/>
              </a:rPr>
              <a:t>organisations</a:t>
            </a:r>
            <a:r>
              <a:rPr lang="en-US" sz="1000" dirty="0">
                <a:latin typeface="+mn-lt"/>
                <a:cs typeface="Calibri" panose="020F0502020204030204" pitchFamily="34" charset="0"/>
              </a:rPr>
              <a:t>.</a:t>
            </a:r>
          </a:p>
          <a:p>
            <a:r>
              <a:rPr lang="en-US" sz="1000" dirty="0">
                <a:latin typeface="+mn-lt"/>
                <a:cs typeface="Calibri" panose="020F0502020204030204" pitchFamily="34" charset="0"/>
              </a:rPr>
              <a:t>D: Internet data, deriving from search and social networking activities.</a:t>
            </a:r>
          </a:p>
          <a:p>
            <a:r>
              <a:rPr lang="en-US" sz="1000" dirty="0">
                <a:latin typeface="+mn-lt"/>
                <a:cs typeface="Calibri" panose="020F0502020204030204" pitchFamily="34" charset="0"/>
              </a:rPr>
              <a:t>E: Tracking data, monitoring the movement of individuals or physical objects subject to movement by humans.</a:t>
            </a:r>
          </a:p>
          <a:p>
            <a:r>
              <a:rPr lang="en-US" sz="1000" dirty="0">
                <a:latin typeface="+mn-lt"/>
                <a:cs typeface="Calibri" panose="020F0502020204030204" pitchFamily="34" charset="0"/>
              </a:rPr>
              <a:t>F: Image data, particularly aerial and satellite images but including land-based video images.</a:t>
            </a:r>
            <a:endParaRPr lang="fr-FR" sz="1000" b="0" i="0" u="none" strike="noStrike" kern="1200" cap="none" dirty="0">
              <a:solidFill>
                <a:schemeClr val="tx1"/>
              </a:solidFill>
              <a:effectLst/>
              <a:latin typeface="+mn-lt"/>
              <a:cs typeface="Calibri" panose="020F0502020204030204" pitchFamily="34" charset="0"/>
              <a:sym typeface="Arial"/>
            </a:endParaRPr>
          </a:p>
          <a:p>
            <a:pPr marL="0" lvl="0" indent="0" algn="l" rtl="0">
              <a:spcBef>
                <a:spcPts val="0"/>
              </a:spcBef>
              <a:spcAft>
                <a:spcPts val="0"/>
              </a:spcAft>
              <a:buNone/>
            </a:pPr>
            <a:endParaRPr lang="fr-FR" sz="500" dirty="0">
              <a:latin typeface="+mn-lt"/>
              <a:cs typeface="Calibri" panose="020F0502020204030204" pitchFamily="34" charset="0"/>
            </a:endParaRPr>
          </a:p>
          <a:p>
            <a:pPr marL="0" lvl="0" indent="0" algn="l" rtl="0">
              <a:spcBef>
                <a:spcPts val="0"/>
              </a:spcBef>
              <a:spcAft>
                <a:spcPts val="0"/>
              </a:spcAft>
              <a:buNone/>
            </a:pPr>
            <a:r>
              <a:rPr lang="fr-FR" sz="1000" dirty="0">
                <a:latin typeface="+mn-lt"/>
                <a:cs typeface="Calibri" panose="020F0502020204030204" pitchFamily="34" charset="0"/>
              </a:rPr>
              <a:t>Recommandation d’Elsevier sur les données acceptées pour publier un Data paper dans </a:t>
            </a:r>
            <a:r>
              <a:rPr lang="fr-FR" sz="1000" i="1" dirty="0">
                <a:latin typeface="+mn-lt"/>
                <a:cs typeface="Calibri" panose="020F0502020204030204" pitchFamily="34" charset="0"/>
              </a:rPr>
              <a:t>Data in Brief</a:t>
            </a:r>
            <a:r>
              <a:rPr lang="fr-FR" sz="1000" dirty="0">
                <a:latin typeface="+mn-lt"/>
                <a:cs typeface="Calibri" panose="020F0502020204030204" pitchFamily="34" charset="0"/>
              </a:rPr>
              <a:t>: </a:t>
            </a:r>
            <a:r>
              <a:rPr lang="fr-FR" sz="900" dirty="0">
                <a:latin typeface="+mn-lt"/>
                <a:hlinkClick r:id="rId7"/>
              </a:rPr>
              <a:t>https://www.journals.elsevier.com/data-in-brief/policies-and-guidelines/what-data-are-suitable-for-data-in-brief</a:t>
            </a:r>
            <a:r>
              <a:rPr lang="fr-FR" sz="900" dirty="0">
                <a:latin typeface="+mn-lt"/>
              </a:rPr>
              <a:t> </a:t>
            </a:r>
            <a:endParaRPr sz="900" dirty="0">
              <a:latin typeface="+mn-lt"/>
            </a:endParaRPr>
          </a:p>
        </p:txBody>
      </p:sp>
    </p:spTree>
    <p:extLst>
      <p:ext uri="{BB962C8B-B14F-4D97-AF65-F5344CB8AC3E}">
        <p14:creationId xmlns:p14="http://schemas.microsoft.com/office/powerpoint/2010/main" val="4237741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92633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schemeClr val="tx1"/>
                </a:solidFill>
                <a:effectLst/>
                <a:cs typeface="Calibri" panose="020F0502020204030204" pitchFamily="34" charset="0"/>
                <a:sym typeface="Arial"/>
              </a:rPr>
              <a:t>Article </a:t>
            </a:r>
            <a:r>
              <a:rPr lang="en-US" sz="1000" b="0" i="0" u="none" strike="noStrike" kern="1200" cap="none" dirty="0" err="1">
                <a:solidFill>
                  <a:schemeClr val="tx1"/>
                </a:solidFill>
                <a:effectLst/>
                <a:cs typeface="Calibri" panose="020F0502020204030204" pitchFamily="34" charset="0"/>
                <a:sym typeface="Arial"/>
              </a:rPr>
              <a:t>utilisé</a:t>
            </a:r>
            <a:r>
              <a:rPr lang="en-US" sz="1000" b="0" i="0" u="none" strike="noStrike" kern="1200" cap="none" dirty="0">
                <a:solidFill>
                  <a:schemeClr val="tx1"/>
                </a:solidFill>
                <a:effectLst/>
                <a:cs typeface="Calibri" panose="020F0502020204030204" pitchFamily="34" charset="0"/>
                <a:sym typeface="Arial"/>
              </a:rPr>
              <a:t> dans la </a:t>
            </a:r>
            <a:r>
              <a:rPr lang="en-US" sz="1000" b="0" i="0" u="none" strike="noStrike" kern="1200" cap="none" dirty="0" err="1">
                <a:solidFill>
                  <a:schemeClr val="tx1"/>
                </a:solidFill>
                <a:effectLst/>
                <a:cs typeface="Calibri" panose="020F0502020204030204" pitchFamily="34" charset="0"/>
                <a:sym typeface="Arial"/>
              </a:rPr>
              <a:t>diapo</a:t>
            </a:r>
            <a:r>
              <a:rPr lang="en-US" sz="1000" b="0" i="0" u="none" strike="noStrike" kern="1200" cap="none" dirty="0">
                <a:solidFill>
                  <a:schemeClr val="tx1"/>
                </a:solidFill>
                <a:effectLst/>
                <a:cs typeface="Calibri" panose="020F0502020204030204" pitchFamily="34" charset="0"/>
                <a:sym typeface="Arial"/>
              </a:rPr>
              <a:t> : </a:t>
            </a:r>
            <a:r>
              <a:rPr lang="en-US" sz="1000" b="0" kern="1200" dirty="0">
                <a:solidFill>
                  <a:schemeClr val="tx1"/>
                </a:solidFill>
                <a:effectLst/>
                <a:ea typeface="+mn-ea"/>
                <a:cs typeface="+mn-cs"/>
              </a:rPr>
              <a:t>Fifty Years of Continuous Precipitation and Stream Chemistry Data from the Hubbard Brook Ecosystem Study (1963–2013). Gene E. Likens. </a:t>
            </a:r>
            <a:r>
              <a:rPr lang="en-US" sz="1000" b="0" i="1" kern="1200" dirty="0">
                <a:solidFill>
                  <a:schemeClr val="tx1"/>
                </a:solidFill>
                <a:effectLst/>
                <a:ea typeface="+mn-ea"/>
                <a:cs typeface="+mn-cs"/>
              </a:rPr>
              <a:t>Ecology</a:t>
            </a:r>
            <a:r>
              <a:rPr lang="en-US" sz="1000" b="0" kern="1200" dirty="0">
                <a:solidFill>
                  <a:schemeClr val="tx1"/>
                </a:solidFill>
                <a:effectLst/>
                <a:ea typeface="+mn-ea"/>
                <a:cs typeface="+mn-cs"/>
              </a:rPr>
              <a:t>. 2017. </a:t>
            </a:r>
            <a:r>
              <a:rPr lang="en-US" sz="900" b="0" kern="1200" dirty="0">
                <a:solidFill>
                  <a:schemeClr val="tx1"/>
                </a:solidFill>
                <a:effectLst/>
                <a:ea typeface="+mn-ea"/>
                <a:cs typeface="+mn-cs"/>
                <a:hlinkClick r:id="rId3"/>
              </a:rPr>
              <a:t>https://esajournals.onlinelibrary.wiley.com/doi/full/10.1002/ecy.1894#support-information-section</a:t>
            </a:r>
            <a:r>
              <a:rPr lang="en-US" sz="900" b="0" kern="1200" dirty="0">
                <a:solidFill>
                  <a:schemeClr val="tx1"/>
                </a:solidFill>
                <a:effectLst/>
                <a:ea typeface="+mn-ea"/>
                <a:cs typeface="+mn-cs"/>
              </a:rPr>
              <a:t> </a:t>
            </a:r>
            <a:endParaRPr lang="fr-FR" sz="900" b="0" kern="1200" dirty="0">
              <a:solidFill>
                <a:schemeClr val="tx1"/>
              </a:solidFill>
              <a:effectLst/>
              <a:ea typeface="+mn-ea"/>
              <a:cs typeface="+mn-cs"/>
            </a:endParaRPr>
          </a:p>
          <a:p>
            <a:pPr>
              <a:buNone/>
            </a:pPr>
            <a:endParaRPr lang="en-US" sz="1000" b="0" i="0" u="none" strike="noStrike" kern="1200" cap="none" dirty="0">
              <a:solidFill>
                <a:schemeClr val="tx1"/>
              </a:solidFill>
              <a:effectLst/>
              <a:cs typeface="Calibri" panose="020F0502020204030204" pitchFamily="34" charset="0"/>
              <a:sym typeface="Arial"/>
            </a:endParaRPr>
          </a:p>
          <a:p>
            <a:pPr>
              <a:buNone/>
            </a:pPr>
            <a:r>
              <a:rPr lang="en-US" sz="1000" b="1" i="0" u="none" strike="noStrike" kern="1200" cap="none" dirty="0">
                <a:solidFill>
                  <a:schemeClr val="tx1"/>
                </a:solidFill>
                <a:effectLst/>
                <a:cs typeface="Calibri" panose="020F0502020204030204" pitchFamily="34" charset="0"/>
                <a:sym typeface="Arial"/>
              </a:rPr>
              <a:t>Guide pour les Data papers dans Ecology et </a:t>
            </a:r>
            <a:r>
              <a:rPr lang="en-US" sz="1000" b="1" i="0" u="none" strike="noStrike" kern="1200" cap="none" dirty="0" err="1">
                <a:solidFill>
                  <a:schemeClr val="tx1"/>
                </a:solidFill>
                <a:effectLst/>
                <a:cs typeface="Calibri" panose="020F0502020204030204" pitchFamily="34" charset="0"/>
                <a:sym typeface="Arial"/>
              </a:rPr>
              <a:t>acces</a:t>
            </a:r>
            <a:r>
              <a:rPr lang="en-US" sz="1000" b="1" i="0" u="none" strike="noStrike" kern="1200" cap="none" dirty="0">
                <a:solidFill>
                  <a:schemeClr val="tx1"/>
                </a:solidFill>
                <a:effectLst/>
                <a:cs typeface="Calibri" panose="020F0502020204030204" pitchFamily="34" charset="0"/>
                <a:sym typeface="Arial"/>
              </a:rPr>
              <a:t> au metadata template </a:t>
            </a:r>
            <a:r>
              <a:rPr lang="en-US" sz="900" i="0" u="none" strike="noStrike" kern="1200" cap="none" dirty="0">
                <a:solidFill>
                  <a:schemeClr val="tx1"/>
                </a:solidFill>
                <a:effectLst/>
                <a:cs typeface="Calibri" panose="020F0502020204030204" pitchFamily="34" charset="0"/>
                <a:sym typeface="Arial"/>
              </a:rPr>
              <a:t>: </a:t>
            </a:r>
            <a:r>
              <a:rPr lang="en-US" sz="900" i="0" u="none" strike="noStrike" kern="1200" cap="none" dirty="0">
                <a:solidFill>
                  <a:schemeClr val="tx1"/>
                </a:solidFill>
                <a:effectLst/>
                <a:cs typeface="Calibri" panose="020F0502020204030204" pitchFamily="34" charset="0"/>
                <a:sym typeface="Arial"/>
                <a:hlinkClick r:id="rId4"/>
              </a:rPr>
              <a:t>https://www.esa.org/wp-content/uploads/2022/05/ESA-Data-Paper-Guidelines.pdf#h.2s8eyo1</a:t>
            </a:r>
            <a:r>
              <a:rPr lang="en-US" sz="900" i="0" u="none" strike="noStrike" kern="1200" cap="none" dirty="0">
                <a:solidFill>
                  <a:schemeClr val="tx1"/>
                </a:solidFill>
                <a:effectLst/>
                <a:cs typeface="Calibri" panose="020F0502020204030204" pitchFamily="34" charset="0"/>
                <a:sym typeface="Arial"/>
              </a:rPr>
              <a:t> </a:t>
            </a:r>
          </a:p>
          <a:p>
            <a:pPr>
              <a:buNone/>
            </a:pPr>
            <a:r>
              <a:rPr lang="en-US" sz="900" dirty="0" err="1">
                <a:cs typeface="Calibri" panose="020F0502020204030204" pitchFamily="34" charset="0"/>
                <a:sym typeface="Arial"/>
              </a:rPr>
              <a:t>Détails</a:t>
            </a:r>
            <a:r>
              <a:rPr lang="en-US" sz="900" dirty="0">
                <a:cs typeface="Calibri" panose="020F0502020204030204" pitchFamily="34" charset="0"/>
                <a:sym typeface="Arial"/>
              </a:rPr>
              <a:t> du template :</a:t>
            </a:r>
            <a:endParaRPr lang="en-US" sz="900" i="0" u="none" strike="noStrike" kern="1200" cap="none" dirty="0">
              <a:solidFill>
                <a:schemeClr val="tx1"/>
              </a:solidFill>
              <a:effectLst/>
              <a:cs typeface="Calibri" panose="020F0502020204030204" pitchFamily="34" charset="0"/>
              <a:sym typeface="Arial"/>
            </a:endParaRPr>
          </a:p>
          <a:p>
            <a:pPr marL="158750" indent="0">
              <a:buNone/>
            </a:pPr>
            <a:r>
              <a:rPr lang="en-US" sz="1000" b="1" i="0" u="none" strike="noStrike" kern="1200" cap="none" dirty="0">
                <a:solidFill>
                  <a:schemeClr val="tx1"/>
                </a:solidFill>
                <a:effectLst/>
                <a:cs typeface="Calibri" panose="020F0502020204030204" pitchFamily="34" charset="0"/>
                <a:sym typeface="Arial"/>
              </a:rPr>
              <a:t>Class I. Data set descriptors</a:t>
            </a:r>
            <a:endParaRPr lang="fr-FR" sz="1000" b="1" i="0" u="none" strike="noStrike" kern="1200" cap="none" dirty="0">
              <a:solidFill>
                <a:schemeClr val="tx1"/>
              </a:solidFill>
              <a:effectLst/>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set identity: Title or theme of data set</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set identification code: Database accession numbers or site-specific codes used to uniquely identify data set</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Data set description</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1"/>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Originators: Names and addresses of principal investigators associated with data set</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1"/>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Abstract: maximum of 350 words.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lvl="0"/>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Key words/phrases: Location (spatial scale), time period and sampling frequency (temporal scale), theme or contents (thematic scale)</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indent="0">
              <a:buNone/>
            </a:pPr>
            <a:r>
              <a:rPr lang="en-US" sz="1000" b="1" kern="1200" dirty="0">
                <a:solidFill>
                  <a:schemeClr val="tx1"/>
                </a:solidFill>
                <a:latin typeface="Calibri" panose="020F0502020204030204" pitchFamily="34" charset="0"/>
                <a:cs typeface="Calibri" panose="020F0502020204030204" pitchFamily="34" charset="0"/>
              </a:rPr>
              <a:t>Class II. Research origin descriptors</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A. Overall project description</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B. Research Origin Description</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Site description</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Research Methods</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Taxonomic data		</a:t>
            </a:r>
          </a:p>
          <a:p>
            <a:pPr marL="158750" indent="0">
              <a:buNone/>
            </a:pPr>
            <a:r>
              <a:rPr lang="en-US" sz="1000" kern="1200" dirty="0">
                <a:solidFill>
                  <a:schemeClr val="tx1"/>
                </a:solidFill>
                <a:latin typeface="Calibri" panose="020F0502020204030204" pitchFamily="34" charset="0"/>
                <a:cs typeface="Calibri" panose="020F0502020204030204" pitchFamily="34" charset="0"/>
              </a:rPr>
              <a:t>       C. Data limitations and potential enhancements</a:t>
            </a:r>
          </a:p>
          <a:p>
            <a:pPr marL="158750" indent="0">
              <a:buNone/>
            </a:pPr>
            <a:r>
              <a:rPr lang="en-US" sz="1000" b="1" kern="1200" dirty="0">
                <a:solidFill>
                  <a:schemeClr val="tx1"/>
                </a:solidFill>
                <a:latin typeface="Calibri" panose="020F0502020204030204" pitchFamily="34" charset="0"/>
                <a:cs typeface="Calibri" panose="020F0502020204030204" pitchFamily="34" charset="0"/>
              </a:rPr>
              <a:t>Class III. DATA SET STATUS AND ACCESSIBILITY</a:t>
            </a:r>
          </a:p>
          <a:p>
            <a:pPr marL="158750" indent="0">
              <a:buNone/>
            </a:pPr>
            <a:r>
              <a:rPr lang="en-US" sz="1000" b="1" i="0" u="none" strike="noStrike" kern="1200" cap="none" dirty="0">
                <a:solidFill>
                  <a:schemeClr val="tx1"/>
                </a:solidFill>
                <a:effectLst/>
                <a:latin typeface="Calibri" panose="020F0502020204030204" pitchFamily="34" charset="0"/>
                <a:cs typeface="Calibri" panose="020F0502020204030204" pitchFamily="34" charset="0"/>
                <a:sym typeface="Arial"/>
              </a:rPr>
              <a:t>Class IV. Data structural descriptors</a:t>
            </a:r>
            <a:endParaRPr lang="fr-FR" sz="1000" b="1"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lvl="0" indent="0">
              <a:buNone/>
            </a:pP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A. Data set file</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lvl="0" indent="0">
              <a:buNone/>
            </a:pP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B. Variable information</a:t>
            </a:r>
            <a:endParaRPr lang="fr-FR" sz="10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Variable identity: Unique variable name or code</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Variable definition</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Units of measurement</a:t>
            </a:r>
            <a:r>
              <a:rPr lang="en-US" sz="900" kern="1200" dirty="0">
                <a:solidFill>
                  <a:schemeClr val="tx1"/>
                </a:solidFill>
                <a:latin typeface="Calibri" panose="020F0502020204030204" pitchFamily="34" charset="0"/>
                <a:cs typeface="Calibri" panose="020F0502020204030204" pitchFamily="34" charset="0"/>
              </a:rPr>
              <a:t> </a:t>
            </a:r>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associated with each variable</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Data type</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Storage type: Integer, floating point, character, string, etc.</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List and definition of variable codes: Description of any codes associated with variables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Range for numeric values: Minimum, maximum</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Missing value codes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898525" lvl="2"/>
            <a:r>
              <a:rPr lang="en-US" sz="900" b="0" i="0" u="none" strike="noStrike" kern="1200" cap="none" dirty="0">
                <a:solidFill>
                  <a:schemeClr val="tx1"/>
                </a:solidFill>
                <a:effectLst/>
                <a:latin typeface="Calibri" panose="020F0502020204030204" pitchFamily="34" charset="0"/>
                <a:cs typeface="Calibri" panose="020F0502020204030204" pitchFamily="34" charset="0"/>
                <a:sym typeface="Arial"/>
              </a:rPr>
              <a:t>Precision: Number of significant digits</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625475" lvl="1" indent="-84138"/>
            <a:r>
              <a:rPr lang="en-US" sz="900" kern="1200" dirty="0">
                <a:solidFill>
                  <a:schemeClr val="tx1"/>
                </a:solidFill>
                <a:latin typeface="Calibri" panose="020F0502020204030204" pitchFamily="34" charset="0"/>
                <a:cs typeface="Calibri" panose="020F0502020204030204" pitchFamily="34" charset="0"/>
              </a:rPr>
              <a:t>Data format</a:t>
            </a:r>
            <a:endParaRPr lang="fr-FR" sz="900" b="0" i="0" u="none" strike="noStrike" kern="1200" cap="none" dirty="0">
              <a:solidFill>
                <a:schemeClr val="tx1"/>
              </a:solidFill>
              <a:effectLst/>
              <a:latin typeface="Calibri" panose="020F0502020204030204" pitchFamily="34" charset="0"/>
              <a:cs typeface="Calibri" panose="020F0502020204030204" pitchFamily="34" charset="0"/>
              <a:sym typeface="Arial"/>
            </a:endParaRPr>
          </a:p>
          <a:p>
            <a:pPr marL="158750" indent="0">
              <a:buNone/>
            </a:pPr>
            <a:r>
              <a:rPr lang="en-US" sz="1000" kern="1200" dirty="0">
                <a:solidFill>
                  <a:schemeClr val="tx1"/>
                </a:solidFill>
                <a:latin typeface="Calibri" panose="020F0502020204030204" pitchFamily="34" charset="0"/>
                <a:cs typeface="Calibri" panose="020F0502020204030204" pitchFamily="34" charset="0"/>
              </a:rPr>
              <a:t>      C. Data anomalies: Description of missing data, anomalous data, calibration errors, etc.</a:t>
            </a:r>
            <a:endParaRPr lang="fr-FR" sz="1000" kern="1200" dirty="0">
              <a:solidFill>
                <a:schemeClr val="tx1"/>
              </a:solidFill>
              <a:latin typeface="Calibri" panose="020F0502020204030204" pitchFamily="34" charset="0"/>
              <a:cs typeface="Calibri" panose="020F0502020204030204" pitchFamily="34" charset="0"/>
            </a:endParaRPr>
          </a:p>
          <a:p>
            <a:pPr marL="158750" lvl="0" indent="0">
              <a:buNone/>
            </a:pPr>
            <a:r>
              <a:rPr lang="fr-FR" sz="1000" b="1" dirty="0">
                <a:latin typeface="Calibri" panose="020F0502020204030204" pitchFamily="34" charset="0"/>
                <a:cs typeface="Calibri" panose="020F0502020204030204" pitchFamily="34" charset="0"/>
              </a:rPr>
              <a:t>Class V. </a:t>
            </a:r>
            <a:r>
              <a:rPr lang="fr-FR" sz="1000" b="1" dirty="0" err="1">
                <a:latin typeface="Calibri" panose="020F0502020204030204" pitchFamily="34" charset="0"/>
                <a:cs typeface="Calibri" panose="020F0502020204030204" pitchFamily="34" charset="0"/>
              </a:rPr>
              <a:t>Supplemental</a:t>
            </a:r>
            <a:r>
              <a:rPr lang="fr-FR" sz="1000" b="1" dirty="0">
                <a:latin typeface="Calibri" panose="020F0502020204030204" pitchFamily="34" charset="0"/>
                <a:cs typeface="Calibri" panose="020F0502020204030204" pitchFamily="34" charset="0"/>
              </a:rPr>
              <a:t> </a:t>
            </a:r>
            <a:r>
              <a:rPr lang="fr-FR" sz="1000" b="1" dirty="0" err="1">
                <a:latin typeface="Calibri" panose="020F0502020204030204" pitchFamily="34" charset="0"/>
                <a:cs typeface="Calibri" panose="020F0502020204030204" pitchFamily="34" charset="0"/>
              </a:rPr>
              <a:t>descriptors</a:t>
            </a:r>
            <a:endParaRPr lang="fr-FR" sz="1000"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6377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640704"/>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0" i="0" u="none" strike="noStrike" kern="1200" cap="none" dirty="0">
                <a:ea typeface="Arial"/>
                <a:cs typeface="Arial"/>
                <a:sym typeface="Arial"/>
              </a:rPr>
              <a:t>Exemple de Data paper dans </a:t>
            </a:r>
            <a:r>
              <a:rPr lang="fr-FR" sz="900" b="0" i="1" u="none" strike="noStrike" kern="1200" cap="none" dirty="0" err="1">
                <a:ea typeface="Arial"/>
                <a:cs typeface="Arial"/>
                <a:sym typeface="Arial"/>
              </a:rPr>
              <a:t>Earth</a:t>
            </a:r>
            <a:r>
              <a:rPr lang="fr-FR" sz="900" b="0" i="1" u="none" strike="noStrike" kern="1200" cap="none" dirty="0">
                <a:ea typeface="Arial"/>
                <a:cs typeface="Arial"/>
                <a:sym typeface="Arial"/>
              </a:rPr>
              <a:t> System Science Data </a:t>
            </a:r>
            <a:r>
              <a:rPr lang="fr-FR" sz="900" b="0" i="0" u="none" strike="noStrike" kern="1200" cap="none" dirty="0">
                <a:ea typeface="Arial"/>
                <a:cs typeface="Arial"/>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900" dirty="0"/>
              <a:t>Harmonized in situ datasets for agricultural land use mapping and monitoring in tropical countries : </a:t>
            </a:r>
            <a:r>
              <a:rPr lang="fr-FR" sz="900" b="0" i="0" u="none" strike="noStrike" kern="1200" cap="none" dirty="0">
                <a:ea typeface="Arial"/>
                <a:cs typeface="Arial"/>
                <a:sym typeface="Arial"/>
                <a:hlinkClick r:id="rId3"/>
              </a:rPr>
              <a:t>https://doi.org/10.5194/essd-13-5951-2021</a:t>
            </a:r>
            <a:r>
              <a:rPr lang="fr-FR" sz="900" b="0" i="0" u="none" strike="noStrike" kern="1200" cap="none" dirty="0">
                <a:ea typeface="Arial"/>
                <a:cs typeface="Arial"/>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0" i="0" u="none" strike="noStrike" kern="1200" cap="none" dirty="0">
                <a:ea typeface="Arial"/>
                <a:cs typeface="Arial"/>
                <a:sym typeface="Arial"/>
              </a:rPr>
              <a:t>Autres ex de revues avec structure intégrant Résultats et Discussion: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0" i="1" u="none" strike="noStrike" kern="1200" cap="none" dirty="0">
                <a:ea typeface="Arial"/>
                <a:cs typeface="Arial"/>
                <a:sym typeface="Arial"/>
              </a:rPr>
              <a:t>Patterns, Plant Journal, </a:t>
            </a:r>
            <a:r>
              <a:rPr lang="fr-FR" sz="900" b="0" i="1" u="none" strike="noStrike" kern="1200" cap="none" dirty="0" err="1">
                <a:ea typeface="Arial"/>
                <a:cs typeface="Arial"/>
                <a:sym typeface="Arial"/>
              </a:rPr>
              <a:t>Geochemistry</a:t>
            </a:r>
            <a:r>
              <a:rPr lang="fr-FR" sz="900" b="0" i="1" u="none" strike="noStrike" kern="1200" cap="none" dirty="0">
                <a:ea typeface="Arial"/>
                <a:cs typeface="Arial"/>
                <a:sym typeface="Arial"/>
              </a:rPr>
              <a:t> </a:t>
            </a:r>
            <a:r>
              <a:rPr lang="fr-FR" sz="900" b="0" i="1" u="none" strike="noStrike" kern="1200" cap="none" dirty="0" err="1">
                <a:ea typeface="Arial"/>
                <a:cs typeface="Arial"/>
                <a:sym typeface="Arial"/>
              </a:rPr>
              <a:t>Geophysics</a:t>
            </a:r>
            <a:r>
              <a:rPr lang="fr-FR" sz="900" b="0" i="1" u="none" strike="noStrike" kern="1200" cap="none" dirty="0">
                <a:ea typeface="Arial"/>
                <a:cs typeface="Arial"/>
                <a:sym typeface="Arial"/>
              </a:rPr>
              <a:t> </a:t>
            </a:r>
            <a:r>
              <a:rPr lang="fr-FR" sz="900" b="0" i="1" u="none" strike="noStrike" kern="1200" cap="none" dirty="0" err="1">
                <a:ea typeface="Arial"/>
                <a:cs typeface="Arial"/>
                <a:sym typeface="Arial"/>
              </a:rPr>
              <a:t>Geosystems</a:t>
            </a:r>
            <a:r>
              <a:rPr lang="fr-FR" sz="900" b="0" i="1" u="none" strike="noStrike" kern="1200" cap="none" dirty="0">
                <a:ea typeface="Arial"/>
                <a:cs typeface="Arial"/>
                <a:sym typeface="Arial"/>
              </a:rPr>
              <a:t>, Nature Methods</a:t>
            </a:r>
            <a:endParaRPr lang="fr-FR" sz="900" b="0" i="1" u="none" strike="noStrike" kern="1200" cap="none" baseline="0" dirty="0">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667711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7234037"/>
          </a:xfrm>
          <a:prstGeom prst="rect">
            <a:avLst/>
          </a:prstGeom>
        </p:spPr>
        <p:txBody>
          <a:bodyPr spcFirstLastPara="1" wrap="square" lIns="91425" tIns="91425" rIns="91425" bIns="91425" anchor="t" anchorCtr="0">
            <a:noAutofit/>
          </a:bodyPr>
          <a:lstStyle/>
          <a:p>
            <a:pPr>
              <a:buNone/>
            </a:pPr>
            <a:r>
              <a:rPr lang="fr-FR" sz="1000" b="1" dirty="0">
                <a:latin typeface="Calibri" panose="020F0502020204030204" pitchFamily="34" charset="0"/>
                <a:cs typeface="Calibri" panose="020F0502020204030204" pitchFamily="34" charset="0"/>
              </a:rPr>
              <a:t>Revues exigeant l’accès aux données dès la soumission:</a:t>
            </a:r>
          </a:p>
          <a:p>
            <a:pPr>
              <a:buNone/>
            </a:pPr>
            <a:r>
              <a:rPr lang="fr-FR" sz="1000" dirty="0">
                <a:latin typeface="Calibri" panose="020F0502020204030204" pitchFamily="34" charset="0"/>
                <a:cs typeface="Calibri" panose="020F0502020204030204" pitchFamily="34" charset="0"/>
              </a:rPr>
              <a:t>Toutes les revues publiées par </a:t>
            </a:r>
            <a:r>
              <a:rPr lang="fr-FR" sz="1000" b="1" dirty="0">
                <a:latin typeface="Calibri" panose="020F0502020204030204" pitchFamily="34" charset="0"/>
                <a:cs typeface="Calibri" panose="020F0502020204030204" pitchFamily="34" charset="0"/>
              </a:rPr>
              <a:t>AGU </a:t>
            </a:r>
            <a:r>
              <a:rPr lang="fr-FR" sz="1000" dirty="0">
                <a:latin typeface="Calibri" panose="020F0502020204030204" pitchFamily="34" charset="0"/>
                <a:cs typeface="Calibri" panose="020F0502020204030204" pitchFamily="34" charset="0"/>
              </a:rPr>
              <a:t>(ex: </a:t>
            </a:r>
            <a:r>
              <a:rPr lang="fr-FR" sz="1000" dirty="0" err="1">
                <a:latin typeface="Calibri" panose="020F0502020204030204" pitchFamily="34" charset="0"/>
                <a:cs typeface="Calibri" panose="020F0502020204030204" pitchFamily="34" charset="0"/>
              </a:rPr>
              <a:t>Geochemistry</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Geophysics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Geosystems</a:t>
            </a:r>
            <a:r>
              <a:rPr lang="fr-FR" sz="1000" dirty="0">
                <a:latin typeface="Calibri" panose="020F0502020204030204" pitchFamily="34" charset="0"/>
                <a:cs typeface="Calibri" panose="020F0502020204030204" pitchFamily="34" charset="0"/>
              </a:rPr>
              <a:t>): </a:t>
            </a:r>
            <a:r>
              <a:rPr lang="fr-FR" sz="800" dirty="0">
                <a:latin typeface="Calibri" panose="020F0502020204030204" pitchFamily="34" charset="0"/>
                <a:cs typeface="Calibri" panose="020F0502020204030204" pitchFamily="34" charset="0"/>
                <a:hlinkClick r:id="rId3"/>
              </a:rPr>
              <a:t>https://www.agu.org/Publish-with-AGU/Publish/Author-Resources/Data-and-Software-for-Authors</a:t>
            </a:r>
            <a:r>
              <a:rPr lang="fr-FR" sz="800" dirty="0">
                <a:latin typeface="Calibri" panose="020F0502020204030204" pitchFamily="34" charset="0"/>
                <a:cs typeface="Calibri" panose="020F0502020204030204" pitchFamily="34" charset="0"/>
              </a:rPr>
              <a:t>  </a:t>
            </a:r>
          </a:p>
          <a:p>
            <a:pPr>
              <a:buNone/>
            </a:pPr>
            <a:r>
              <a:rPr lang="en-US" sz="1000" b="1" dirty="0">
                <a:latin typeface="Calibri" panose="020F0502020204030204" pitchFamily="34" charset="0"/>
                <a:cs typeface="Calibri" panose="020F0502020204030204" pitchFamily="34" charset="0"/>
              </a:rPr>
              <a:t>Diversity and </a:t>
            </a:r>
            <a:r>
              <a:rPr lang="en-US" sz="1000" b="1" dirty="0" err="1">
                <a:latin typeface="Calibri" panose="020F0502020204030204" pitchFamily="34" charset="0"/>
                <a:cs typeface="Calibri" panose="020F0502020204030204" pitchFamily="34" charset="0"/>
              </a:rPr>
              <a:t>Distributions’s</a:t>
            </a:r>
            <a:r>
              <a:rPr lang="en-US" sz="1000" b="1"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Mandates Data policy, which requires that authors provide access to the data underlying their paper : </a:t>
            </a:r>
            <a:r>
              <a:rPr lang="en-US" sz="800" b="0" dirty="0">
                <a:latin typeface="Calibri" panose="020F0502020204030204" pitchFamily="34" charset="0"/>
                <a:cs typeface="Calibri" panose="020F0502020204030204" pitchFamily="34" charset="0"/>
                <a:hlinkClick r:id="rId4"/>
              </a:rPr>
              <a:t>https://onlinelibrary.wiley.com/page/journal/14724642/homepage/ForAuthors.html</a:t>
            </a:r>
            <a:r>
              <a:rPr lang="en-US" sz="800" b="0" dirty="0">
                <a:latin typeface="Calibri" panose="020F0502020204030204" pitchFamily="34" charset="0"/>
                <a:cs typeface="Calibri" panose="020F0502020204030204" pitchFamily="34" charset="0"/>
              </a:rPr>
              <a:t> </a:t>
            </a:r>
            <a:endParaRPr lang="fr-FR" sz="1000" dirty="0">
              <a:latin typeface="Calibri" panose="020F0502020204030204" pitchFamily="34" charset="0"/>
              <a:cs typeface="Calibri" panose="020F0502020204030204" pitchFamily="34" charset="0"/>
            </a:endParaRPr>
          </a:p>
          <a:p>
            <a:pPr marL="0" indent="0">
              <a:buNone/>
            </a:pPr>
            <a:r>
              <a:rPr lang="fr-FR" sz="1000" b="1" dirty="0">
                <a:latin typeface="Calibri" panose="020F0502020204030204" pitchFamily="34" charset="0"/>
                <a:cs typeface="Calibri" panose="020F0502020204030204" pitchFamily="34" charset="0"/>
              </a:rPr>
              <a:t>Scientific Data </a:t>
            </a:r>
            <a:r>
              <a:rPr lang="fr-FR"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datasets must be made available to editors and referees at the time of submission, and must be shared with the scientific community as a condition of publication</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5"/>
              </a:rPr>
              <a:t>https://www.nature.com/sdata/policies/data-policies</a:t>
            </a:r>
            <a:r>
              <a:rPr lang="en-US" sz="900" dirty="0">
                <a:latin typeface="Calibri" panose="020F0502020204030204" pitchFamily="34" charset="0"/>
                <a:cs typeface="Calibri" panose="020F0502020204030204" pitchFamily="34" charset="0"/>
              </a:rPr>
              <a:t>  </a:t>
            </a:r>
            <a:endParaRPr lang="en-US" sz="800" dirty="0">
              <a:latin typeface="Calibri" panose="020F0502020204030204" pitchFamily="34" charset="0"/>
              <a:cs typeface="Calibri" panose="020F0502020204030204" pitchFamily="34" charset="0"/>
            </a:endParaRPr>
          </a:p>
          <a:p>
            <a:pPr marL="0" indent="0">
              <a:buNone/>
            </a:pPr>
            <a:r>
              <a:rPr lang="en-US" sz="1000" b="1" dirty="0">
                <a:latin typeface="Calibri" panose="020F0502020204030204" pitchFamily="34" charset="0"/>
                <a:cs typeface="Calibri" panose="020F0502020204030204" pitchFamily="34" charset="0"/>
              </a:rPr>
              <a:t>BMC Research Notes: </a:t>
            </a:r>
            <a:r>
              <a:rPr lang="en-US" sz="1000" i="1" dirty="0">
                <a:latin typeface="Calibri" panose="020F0502020204030204" pitchFamily="34" charset="0"/>
                <a:cs typeface="Calibri" panose="020F0502020204030204" pitchFamily="34" charset="0"/>
              </a:rPr>
              <a:t>Completeness and accessibility of datasets will be checked during evaluation (restrictions related to human privacy or public safety will be considered). </a:t>
            </a:r>
            <a:r>
              <a:rPr lang="en-US" sz="900" dirty="0">
                <a:latin typeface="Calibri" panose="020F0502020204030204" pitchFamily="34" charset="0"/>
                <a:cs typeface="Calibri" panose="020F0502020204030204" pitchFamily="34" charset="0"/>
                <a:hlinkClick r:id="rId6"/>
              </a:rPr>
              <a:t>https://bmcresnotes.biomedcentral.com/submission-guidelines/preparing-your-manuscript/data-note</a:t>
            </a:r>
            <a:r>
              <a:rPr lang="en-US" sz="900" dirty="0">
                <a:latin typeface="Calibri" panose="020F0502020204030204" pitchFamily="34" charset="0"/>
                <a:cs typeface="Calibri" panose="020F0502020204030204" pitchFamily="34" charset="0"/>
              </a:rPr>
              <a:t>  </a:t>
            </a:r>
          </a:p>
          <a:p>
            <a:pPr marL="0" indent="0">
              <a:buNone/>
            </a:pPr>
            <a:r>
              <a:rPr lang="en-US" sz="1000" dirty="0">
                <a:latin typeface="Calibri" panose="020F0502020204030204" pitchFamily="34" charset="0"/>
                <a:cs typeface="Calibri" panose="020F0502020204030204" pitchFamily="34" charset="0"/>
              </a:rPr>
              <a:t>For all submissions to </a:t>
            </a:r>
            <a:r>
              <a:rPr lang="en-US" sz="1000" b="1" dirty="0">
                <a:latin typeface="Calibri" panose="020F0502020204030204" pitchFamily="34" charset="0"/>
                <a:cs typeface="Calibri" panose="020F0502020204030204" pitchFamily="34" charset="0"/>
              </a:rPr>
              <a:t>Royal Society of Chemistry journals </a:t>
            </a:r>
            <a:r>
              <a:rPr lang="en-US" sz="1000" dirty="0">
                <a:latin typeface="Calibri" panose="020F0502020204030204" pitchFamily="34" charset="0"/>
                <a:cs typeface="Calibri" panose="020F0502020204030204" pitchFamily="34" charset="0"/>
              </a:rPr>
              <a:t>(ex: Chemical Science), </a:t>
            </a:r>
            <a:r>
              <a:rPr lang="en-US" sz="1000" i="1" dirty="0">
                <a:latin typeface="Calibri" panose="020F0502020204030204" pitchFamily="34" charset="0"/>
                <a:cs typeface="Calibri" panose="020F0502020204030204" pitchFamily="34" charset="0"/>
              </a:rPr>
              <a:t>any data required to understand and verify the research in an article must be made available on submission. </a:t>
            </a:r>
            <a:r>
              <a:rPr lang="en-US" sz="900" dirty="0">
                <a:latin typeface="Calibri" panose="020F0502020204030204" pitchFamily="34" charset="0"/>
                <a:cs typeface="Calibri" panose="020F0502020204030204" pitchFamily="34" charset="0"/>
                <a:hlinkClick r:id="rId7"/>
              </a:rPr>
              <a:t>https://www.rsc.org/journals-books-databases/author-and-reviewer-hub/authors-information/prepare-and-format/data-sharing/#policy</a:t>
            </a:r>
            <a:r>
              <a:rPr lang="en-US"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Calibri" panose="020F0502020204030204" pitchFamily="34" charset="0"/>
                <a:cs typeface="Calibri" panose="020F0502020204030204" pitchFamily="34" charset="0"/>
              </a:rPr>
              <a:t>Environmental Toxicology and Chemistry</a:t>
            </a:r>
            <a:r>
              <a:rPr lang="en-US" sz="1000" i="1" dirty="0">
                <a:latin typeface="Calibri" panose="020F0502020204030204" pitchFamily="34" charset="0"/>
                <a:cs typeface="Calibri" panose="020F0502020204030204" pitchFamily="34" charset="0"/>
              </a:rPr>
              <a:t>: </a:t>
            </a:r>
            <a:r>
              <a:rPr lang="en-US" sz="900" i="1" dirty="0">
                <a:latin typeface="Calibri" panose="020F0502020204030204" pitchFamily="34" charset="0"/>
                <a:cs typeface="Calibri" panose="020F0502020204030204" pitchFamily="34" charset="0"/>
              </a:rPr>
              <a:t>all data (including data that are not publicly available) must be made available to editor and reviewers during review process, if requested, but will be kept confidential and anonymous. </a:t>
            </a:r>
            <a:r>
              <a:rPr lang="en-US" sz="800" i="0" dirty="0">
                <a:latin typeface="Calibri" panose="020F0502020204030204" pitchFamily="34" charset="0"/>
                <a:cs typeface="Calibri" panose="020F0502020204030204" pitchFamily="34" charset="0"/>
                <a:hlinkClick r:id="rId8"/>
              </a:rPr>
              <a:t>https://setac.onlinelibrary.wiley.com/hub/journal/15528618/author-guidelines</a:t>
            </a:r>
            <a:r>
              <a:rPr lang="en-US" sz="800" i="0" dirty="0">
                <a:latin typeface="Calibri" panose="020F0502020204030204" pitchFamily="34" charset="0"/>
                <a:cs typeface="Calibri" panose="020F0502020204030204" pitchFamily="34" charset="0"/>
              </a:rPr>
              <a:t> </a:t>
            </a:r>
          </a:p>
          <a:p>
            <a:pPr marL="0" indent="0">
              <a:spcBef>
                <a:spcPts val="600"/>
              </a:spcBef>
              <a:buNone/>
            </a:pPr>
            <a:endParaRPr lang="en-US" sz="800" dirty="0">
              <a:latin typeface="Calibri" panose="020F0502020204030204" pitchFamily="34" charset="0"/>
              <a:cs typeface="Calibri" panose="020F0502020204030204" pitchFamily="34" charset="0"/>
            </a:endParaRPr>
          </a:p>
          <a:p>
            <a:pPr marL="0" indent="0" algn="just">
              <a:spcBef>
                <a:spcPts val="400"/>
              </a:spcBef>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Microbiology Resource Announcements: </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hlinkClick r:id="rId9"/>
              </a:rPr>
              <a:t>https://journals.asm.org/journal/mra</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rPr>
              <a:t>    </a:t>
            </a:r>
            <a:endParaRPr lang="en-US" sz="1000" b="1"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lgn="just">
              <a:spcBef>
                <a:spcPts val="400"/>
              </a:spcBef>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Journal of Nematology :</a:t>
            </a:r>
            <a:r>
              <a:rPr lang="en-US" sz="600" b="1"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900" dirty="0">
                <a:latin typeface="Calibri" panose="020F0502020204030204" pitchFamily="34" charset="0"/>
                <a:cs typeface="Calibri" panose="020F0502020204030204" pitchFamily="34" charset="0"/>
                <a:hlinkClick r:id="rId10"/>
              </a:rPr>
              <a:t>https://www.exeley.com/journal/journal_of_nematology</a:t>
            </a:r>
            <a:r>
              <a:rPr lang="fr-FR" sz="900" dirty="0">
                <a:latin typeface="Calibri" panose="020F0502020204030204" pitchFamily="34" charset="0"/>
                <a:cs typeface="Calibri" panose="020F0502020204030204" pitchFamily="34" charset="0"/>
              </a:rPr>
              <a:t> </a:t>
            </a:r>
          </a:p>
          <a:p>
            <a:pPr marL="0" indent="0" algn="just">
              <a:buNone/>
            </a:pPr>
            <a:r>
              <a:rPr lang="en-US" sz="1000" b="0" i="1" u="none" strike="noStrike" kern="1200" cap="none" dirty="0">
                <a:solidFill>
                  <a:schemeClr val="tx1"/>
                </a:solidFill>
                <a:effectLst/>
                <a:latin typeface="Calibri" panose="020F0502020204030204" pitchFamily="34" charset="0"/>
                <a:cs typeface="Calibri" panose="020F0502020204030204" pitchFamily="34" charset="0"/>
                <a:sym typeface="Arial"/>
              </a:rPr>
              <a:t>Sequences and assemblies must be made publicly available before an announcement will be considered for publication</a:t>
            </a:r>
            <a:r>
              <a:rPr lang="en-US" sz="1000" b="0" i="0" u="none" strike="noStrike" kern="1200" cap="none" dirty="0">
                <a:solidFill>
                  <a:schemeClr val="tx1"/>
                </a:solidFill>
                <a:effectLst/>
                <a:latin typeface="Calibri" panose="020F0502020204030204" pitchFamily="34" charset="0"/>
                <a:cs typeface="Calibri" panose="020F0502020204030204" pitchFamily="34" charset="0"/>
                <a:sym typeface="Arial"/>
              </a:rPr>
              <a:t>. </a:t>
            </a:r>
            <a:r>
              <a:rPr lang="fr-FR" sz="900" dirty="0">
                <a:latin typeface="Calibri" panose="020F0502020204030204" pitchFamily="34" charset="0"/>
                <a:cs typeface="Calibri" panose="020F0502020204030204" pitchFamily="34" charset="0"/>
                <a:hlinkClick r:id="rId9"/>
              </a:rPr>
              <a:t>https://journals.asm.org/journal/mra</a:t>
            </a:r>
            <a:r>
              <a:rPr lang="fr-FR" sz="900" dirty="0">
                <a:latin typeface="Calibri" panose="020F0502020204030204" pitchFamily="34" charset="0"/>
                <a:cs typeface="Calibri" panose="020F0502020204030204" pitchFamily="34" charset="0"/>
              </a:rPr>
              <a:t> </a:t>
            </a:r>
          </a:p>
          <a:p>
            <a:pPr marL="0" indent="0">
              <a:buNone/>
            </a:pPr>
            <a:endParaRPr lang="en-US" sz="800" dirty="0">
              <a:latin typeface="Calibri" panose="020F0502020204030204" pitchFamily="34" charset="0"/>
              <a:cs typeface="Calibri" panose="020F0502020204030204" pitchFamily="34" charset="0"/>
            </a:endParaRPr>
          </a:p>
          <a:p>
            <a:pPr>
              <a:buNone/>
            </a:pPr>
            <a:r>
              <a:rPr lang="en-US" sz="1000" b="1" dirty="0">
                <a:latin typeface="Calibri" panose="020F0502020204030204" pitchFamily="34" charset="0"/>
                <a:cs typeface="Calibri" panose="020F0502020204030204" pitchFamily="34" charset="0"/>
              </a:rPr>
              <a:t>Revues acceptant un embargo</a:t>
            </a:r>
            <a:endParaRPr lang="fr-FR" sz="1000" b="1" dirty="0">
              <a:latin typeface="Calibri" panose="020F0502020204030204" pitchFamily="34" charset="0"/>
              <a:cs typeface="Calibri" panose="020F0502020204030204" pitchFamily="34" charset="0"/>
            </a:endParaRPr>
          </a:p>
          <a:p>
            <a:pPr>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International Journal of Epidemiology</a:t>
            </a:r>
            <a:r>
              <a:rPr lang="en-US" sz="1000" b="0" i="0" u="none" strike="noStrike" cap="none" dirty="0">
                <a:solidFill>
                  <a:srgbClr val="000000"/>
                </a:solidFill>
                <a:effectLst/>
                <a:latin typeface="Calibri" panose="020F0502020204030204" pitchFamily="34" charset="0"/>
                <a:cs typeface="Calibri" panose="020F0502020204030204" pitchFamily="34" charset="0"/>
                <a:sym typeface="Arial"/>
              </a:rPr>
              <a:t>: </a:t>
            </a:r>
            <a:r>
              <a:rPr lang="fr-FR" sz="1000" i="1" dirty="0">
                <a:latin typeface="Calibri" panose="020F0502020204030204" pitchFamily="34" charset="0"/>
                <a:cs typeface="Calibri" panose="020F0502020204030204" pitchFamily="34" charset="0"/>
              </a:rPr>
              <a:t>Data can </a:t>
            </a:r>
            <a:r>
              <a:rPr lang="fr-FR" sz="1000" i="1" dirty="0" err="1">
                <a:latin typeface="Calibri" panose="020F0502020204030204" pitchFamily="34" charset="0"/>
                <a:cs typeface="Calibri" panose="020F0502020204030204" pitchFamily="34" charset="0"/>
              </a:rPr>
              <a:t>be</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openly</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available</a:t>
            </a:r>
            <a:r>
              <a:rPr lang="fr-FR" sz="1000" i="1" dirty="0">
                <a:latin typeface="Calibri" panose="020F0502020204030204" pitchFamily="34" charset="0"/>
                <a:cs typeface="Calibri" panose="020F0502020204030204" pitchFamily="34" charset="0"/>
              </a:rPr>
              <a:t> on a </a:t>
            </a:r>
            <a:r>
              <a:rPr lang="fr-FR" sz="1000" i="1" dirty="0" err="1">
                <a:latin typeface="Calibri" panose="020F0502020204030204" pitchFamily="34" charset="0"/>
                <a:cs typeface="Calibri" panose="020F0502020204030204" pitchFamily="34" charset="0"/>
              </a:rPr>
              <a:t>website</a:t>
            </a:r>
            <a:r>
              <a:rPr lang="fr-FR" sz="1000" i="1" dirty="0">
                <a:latin typeface="Calibri" panose="020F0502020204030204" pitchFamily="34" charset="0"/>
                <a:cs typeface="Calibri" panose="020F0502020204030204" pitchFamily="34" charset="0"/>
              </a:rPr>
              <a:t> or able to </a:t>
            </a:r>
            <a:r>
              <a:rPr lang="fr-FR" sz="1000" i="1" dirty="0" err="1">
                <a:latin typeface="Calibri" panose="020F0502020204030204" pitchFamily="34" charset="0"/>
                <a:cs typeface="Calibri" panose="020F0502020204030204" pitchFamily="34" charset="0"/>
              </a:rPr>
              <a:t>be</a:t>
            </a:r>
            <a:r>
              <a:rPr lang="fr-FR" sz="1000" i="1" dirty="0">
                <a:latin typeface="Calibri" panose="020F0502020204030204" pitchFamily="34" charset="0"/>
                <a:cs typeface="Calibri" panose="020F0502020204030204" pitchFamily="34" charset="0"/>
              </a:rPr>
              <a:t> </a:t>
            </a:r>
            <a:r>
              <a:rPr lang="fr-FR" sz="1000" i="1" dirty="0" err="1">
                <a:latin typeface="Calibri" panose="020F0502020204030204" pitchFamily="34" charset="0"/>
                <a:cs typeface="Calibri" panose="020F0502020204030204" pitchFamily="34" charset="0"/>
              </a:rPr>
              <a:t>granted</a:t>
            </a:r>
            <a:r>
              <a:rPr lang="fr-FR" sz="1000" i="1" dirty="0">
                <a:latin typeface="Calibri" panose="020F0502020204030204" pitchFamily="34" charset="0"/>
                <a:cs typeface="Calibri" panose="020F0502020204030204" pitchFamily="34" charset="0"/>
              </a:rPr>
              <a:t>… : accessible pour des collaborations, ou sur demande</a:t>
            </a:r>
            <a:r>
              <a:rPr lang="fr-FR" sz="1000" dirty="0">
                <a:latin typeface="Calibri" panose="020F0502020204030204" pitchFamily="34" charset="0"/>
                <a:cs typeface="Calibri" panose="020F0502020204030204" pitchFamily="34" charset="0"/>
              </a:rPr>
              <a:t>. </a:t>
            </a:r>
            <a:r>
              <a:rPr lang="fr-FR" sz="800" b="0" u="none" strike="noStrike" cap="none" dirty="0">
                <a:solidFill>
                  <a:srgbClr val="000000"/>
                </a:solidFill>
                <a:effectLst/>
                <a:latin typeface="Calibri" panose="020F0502020204030204" pitchFamily="34" charset="0"/>
                <a:cs typeface="Calibri" panose="020F0502020204030204" pitchFamily="34" charset="0"/>
                <a:sym typeface="Arial"/>
                <a:hlinkClick r:id="rId11"/>
              </a:rPr>
              <a:t>https://academic.oup.com/ije/pages/General_Instructions#Data%20Resource%20Profiles</a:t>
            </a:r>
            <a:r>
              <a:rPr lang="fr-FR" sz="800" b="0" u="none" strike="noStrike" cap="none" dirty="0">
                <a:solidFill>
                  <a:srgbClr val="000000"/>
                </a:solidFill>
                <a:effectLst/>
                <a:latin typeface="Calibri" panose="020F0502020204030204" pitchFamily="34" charset="0"/>
                <a:cs typeface="Calibri" panose="020F0502020204030204" pitchFamily="34" charset="0"/>
                <a:sym typeface="Arial"/>
              </a:rPr>
              <a:t> </a:t>
            </a:r>
            <a:endParaRPr lang="fr-FR" sz="6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lgn="just">
              <a:buNone/>
            </a:pPr>
            <a:r>
              <a:rPr lang="en-US" sz="1000" b="1" dirty="0">
                <a:latin typeface="Calibri" panose="020F0502020204030204" pitchFamily="34" charset="0"/>
                <a:cs typeface="Calibri" panose="020F0502020204030204" pitchFamily="34" charset="0"/>
              </a:rPr>
              <a:t>Ecology and Evolution, J Applied </a:t>
            </a:r>
            <a:r>
              <a:rPr lang="en-US" sz="1000" b="1" dirty="0" err="1">
                <a:latin typeface="Calibri" panose="020F0502020204030204" pitchFamily="34" charset="0"/>
                <a:cs typeface="Calibri" panose="020F0502020204030204" pitchFamily="34" charset="0"/>
              </a:rPr>
              <a:t>Ecol</a:t>
            </a:r>
            <a:r>
              <a:rPr lang="en-US" sz="1000" b="1" dirty="0">
                <a:latin typeface="Calibri" panose="020F0502020204030204" pitchFamily="34" charset="0"/>
                <a:cs typeface="Calibri" panose="020F0502020204030204" pitchFamily="34" charset="0"/>
              </a:rPr>
              <a:t> et </a:t>
            </a:r>
            <a:r>
              <a:rPr lang="en-US" sz="1000" b="1" dirty="0" err="1">
                <a:latin typeface="Calibri" panose="020F0502020204030204" pitchFamily="34" charset="0"/>
                <a:cs typeface="Calibri" panose="020F0502020204030204" pitchFamily="34" charset="0"/>
              </a:rPr>
              <a:t>toutes</a:t>
            </a:r>
            <a:r>
              <a:rPr lang="en-US" sz="1000" b="1" dirty="0">
                <a:latin typeface="Calibri" panose="020F0502020204030204" pitchFamily="34" charset="0"/>
                <a:cs typeface="Calibri" panose="020F0502020204030204" pitchFamily="34" charset="0"/>
              </a:rPr>
              <a:t> les revues de la BES</a:t>
            </a:r>
            <a:r>
              <a:rPr lang="en-US" sz="1000" b="1" i="1"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Authors may elect to have the data publicly available at time of publication, or may opt to embargo access to the data for a period of up to a year after publication. Exceptions may be granted at the discretion of the editor, especially for sensitive information such as human data, confidential social data or location of endangered species</a:t>
            </a:r>
            <a:r>
              <a:rPr lang="en-US" sz="1000" dirty="0">
                <a:latin typeface="Calibri" panose="020F0502020204030204" pitchFamily="34" charset="0"/>
                <a:cs typeface="Calibri" panose="020F0502020204030204" pitchFamily="34" charset="0"/>
              </a:rPr>
              <a:t>. </a:t>
            </a:r>
            <a:r>
              <a:rPr lang="en-US" sz="900" b="0" u="none" strike="noStrike" cap="none" dirty="0">
                <a:solidFill>
                  <a:srgbClr val="000000"/>
                </a:solidFill>
                <a:effectLst/>
                <a:latin typeface="Calibri" panose="020F0502020204030204" pitchFamily="34" charset="0"/>
                <a:cs typeface="Calibri" panose="020F0502020204030204" pitchFamily="34" charset="0"/>
                <a:sym typeface="Arial"/>
                <a:hlinkClick r:id="rId12"/>
              </a:rPr>
              <a:t>https://onlinelibrary.wiley.com/page/journal/20457758/homepage/forauthors.html</a:t>
            </a:r>
            <a:r>
              <a:rPr lang="en-US" sz="900" dirty="0">
                <a:latin typeface="Calibri" panose="020F0502020204030204" pitchFamily="34" charset="0"/>
                <a:cs typeface="Calibri" panose="020F0502020204030204" pitchFamily="34" charset="0"/>
              </a:rPr>
              <a:t> ; </a:t>
            </a:r>
            <a:r>
              <a:rPr lang="en-US" sz="900" dirty="0">
                <a:latin typeface="Calibri" panose="020F0502020204030204" pitchFamily="34" charset="0"/>
                <a:cs typeface="Calibri" panose="020F0502020204030204" pitchFamily="34" charset="0"/>
                <a:hlinkClick r:id="rId13"/>
              </a:rPr>
              <a:t>https://besjournals.onlinelibrary.wiley.com/hub/data_archiving_policy</a:t>
            </a:r>
            <a:r>
              <a:rPr lang="en-US" sz="900" dirty="0">
                <a:latin typeface="Calibri" panose="020F0502020204030204" pitchFamily="34" charset="0"/>
                <a:cs typeface="Calibri" panose="020F0502020204030204" pitchFamily="34" charset="0"/>
              </a:rPr>
              <a:t> </a:t>
            </a:r>
            <a:endParaRPr lang="en-US" sz="11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lgn="just">
              <a:buNone/>
            </a:pPr>
            <a:r>
              <a:rPr lang="en-US" sz="1000" b="1" dirty="0">
                <a:latin typeface="Calibri" panose="020F0502020204030204" pitchFamily="34" charset="0"/>
                <a:cs typeface="Calibri" panose="020F0502020204030204" pitchFamily="34" charset="0"/>
              </a:rPr>
              <a:t>Molecular Ecology </a:t>
            </a:r>
            <a:r>
              <a:rPr lang="en-US"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Embargos may be granted in exceptional instances at the discretion of the Editor, such as for human subject data, location of endangered species, or long-term ecological data sets</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4"/>
              </a:rPr>
              <a:t>https://onlinelibrary.wiley.com/page/journal/1365294x/homepage/ForAuthors.html#Ed_policy</a:t>
            </a:r>
            <a:endParaRPr lang="en-US" sz="900" dirty="0">
              <a:latin typeface="Calibri" panose="020F0502020204030204" pitchFamily="34" charset="0"/>
              <a:cs typeface="Calibri" panose="020F0502020204030204" pitchFamily="34" charset="0"/>
            </a:endParaRPr>
          </a:p>
          <a:p>
            <a:pPr marL="0" lvl="0" indent="0">
              <a:buNone/>
            </a:pPr>
            <a:r>
              <a:rPr lang="en-US" sz="1000" b="1" u="none" strike="noStrike" cap="none" dirty="0">
                <a:solidFill>
                  <a:srgbClr val="000000"/>
                </a:solidFill>
                <a:effectLst/>
                <a:latin typeface="Calibri" panose="020F0502020204030204" pitchFamily="34" charset="0"/>
                <a:cs typeface="Calibri" panose="020F0502020204030204" pitchFamily="34" charset="0"/>
                <a:sym typeface="Arial"/>
              </a:rPr>
              <a:t>Studies in Family Planning</a:t>
            </a: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 </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Your complete dataset, as well as key data collection tools (e.g., questionnaires) should be openly available or available upon request</a:t>
            </a: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a:t>
            </a:r>
            <a:endParaRPr lang="en-US" sz="8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lvl="0" indent="0">
              <a:buNone/>
            </a:pP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Les revues de </a:t>
            </a:r>
            <a:r>
              <a:rPr lang="en-US" sz="1000" b="1" u="none" strike="noStrike" cap="none" dirty="0">
                <a:solidFill>
                  <a:srgbClr val="000000"/>
                </a:solidFill>
                <a:effectLst/>
                <a:latin typeface="Calibri" panose="020F0502020204030204" pitchFamily="34" charset="0"/>
                <a:cs typeface="Calibri" panose="020F0502020204030204" pitchFamily="34" charset="0"/>
                <a:sym typeface="Arial"/>
              </a:rPr>
              <a:t>IOP Publishing </a:t>
            </a:r>
            <a:r>
              <a:rPr lang="en-US" sz="1000" b="0" u="none" strike="noStrike" cap="none" dirty="0">
                <a:solidFill>
                  <a:srgbClr val="000000"/>
                </a:solidFill>
                <a:effectLst/>
                <a:latin typeface="Calibri" panose="020F0502020204030204" pitchFamily="34" charset="0"/>
                <a:cs typeface="Calibri" panose="020F0502020204030204" pitchFamily="34" charset="0"/>
                <a:sym typeface="Arial"/>
              </a:rPr>
              <a:t>: “Embargoes on data sharing are permitted” : </a:t>
            </a:r>
            <a:endParaRPr lang="fr-FR" sz="1000" b="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buNone/>
            </a:pPr>
            <a:r>
              <a:rPr lang="fr-FR" sz="900" i="0" baseline="0" dirty="0">
                <a:latin typeface="Calibri" panose="020F0502020204030204" pitchFamily="34" charset="0"/>
                <a:cs typeface="Calibri" panose="020F0502020204030204" pitchFamily="34" charset="0"/>
                <a:hlinkClick r:id="rId15"/>
              </a:rPr>
              <a:t>https://publishingsupport.iopscience.iop.org/iop-publishing-data-availability-policy/#embargoes</a:t>
            </a:r>
            <a:r>
              <a:rPr lang="fr-FR" sz="900" i="0" baseline="0" dirty="0">
                <a:latin typeface="Calibri" panose="020F0502020204030204" pitchFamily="34" charset="0"/>
                <a:cs typeface="Calibri" panose="020F0502020204030204" pitchFamily="34" charset="0"/>
              </a:rPr>
              <a:t>  </a:t>
            </a:r>
          </a:p>
          <a:p>
            <a:pPr marL="0" lvl="0" indent="0">
              <a:spcBef>
                <a:spcPts val="600"/>
              </a:spcBef>
              <a:buNone/>
            </a:pPr>
            <a:r>
              <a:rPr lang="fr-FR" sz="1000" b="1" i="0" u="none" strike="noStrike" cap="none" baseline="0" dirty="0" err="1">
                <a:solidFill>
                  <a:srgbClr val="000000"/>
                </a:solidFill>
                <a:effectLst/>
                <a:latin typeface="Calibri" panose="020F0502020204030204" pitchFamily="34" charset="0"/>
                <a:cs typeface="Calibri" panose="020F0502020204030204" pitchFamily="34" charset="0"/>
                <a:sym typeface="Arial"/>
              </a:rPr>
              <a:t>Ecography</a:t>
            </a:r>
            <a:r>
              <a:rPr lang="fr-FR" sz="1000" b="0" i="0" u="none" strike="noStrike" cap="none" baseline="0" dirty="0">
                <a:solidFill>
                  <a:srgbClr val="000000"/>
                </a:solidFill>
                <a:effectLst/>
                <a:latin typeface="Calibri" panose="020F0502020204030204" pitchFamily="34" charset="0"/>
                <a:cs typeface="Calibri" panose="020F0502020204030204" pitchFamily="34" charset="0"/>
                <a:sym typeface="Arial"/>
              </a:rPr>
              <a:t> : </a:t>
            </a:r>
            <a:r>
              <a:rPr lang="fr-FR" sz="900" b="0" i="0" u="none" strike="noStrike" cap="none" baseline="0" dirty="0">
                <a:solidFill>
                  <a:srgbClr val="000000"/>
                </a:solidFill>
                <a:effectLst/>
                <a:latin typeface="Calibri" panose="020F0502020204030204" pitchFamily="34" charset="0"/>
                <a:cs typeface="Calibri" panose="020F0502020204030204" pitchFamily="34" charset="0"/>
                <a:sym typeface="Arial"/>
                <a:hlinkClick r:id="rId16"/>
              </a:rPr>
              <a:t>http://www.ecography.org/authors/author-guidelines</a:t>
            </a:r>
            <a:r>
              <a:rPr lang="fr-FR" sz="900" b="0" i="0" u="none" strike="noStrike" cap="none" baseline="0" dirty="0">
                <a:solidFill>
                  <a:srgbClr val="000000"/>
                </a:solidFill>
                <a:effectLst/>
                <a:latin typeface="Calibri" panose="020F0502020204030204" pitchFamily="34" charset="0"/>
                <a:cs typeface="Calibri" panose="020F0502020204030204" pitchFamily="34" charset="0"/>
                <a:sym typeface="Arial"/>
              </a:rPr>
              <a:t> </a:t>
            </a:r>
          </a:p>
          <a:p>
            <a:pPr marL="0" lvl="0" indent="0">
              <a:spcBef>
                <a:spcPts val="400"/>
              </a:spcBef>
              <a:buNone/>
            </a:pPr>
            <a:r>
              <a:rPr lang="en-US" sz="1000" b="1" i="0" u="none" strike="noStrike" cap="none" dirty="0">
                <a:solidFill>
                  <a:srgbClr val="000000"/>
                </a:solidFill>
                <a:effectLst/>
                <a:latin typeface="Calibri" panose="020F0502020204030204" pitchFamily="34" charset="0"/>
                <a:cs typeface="Calibri" panose="020F0502020204030204" pitchFamily="34" charset="0"/>
                <a:sym typeface="Arial"/>
              </a:rPr>
              <a:t>Methods in Ecology and Evolution. </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Data should normally be made publicly available at the time of publication, but </a:t>
            </a:r>
            <a:r>
              <a:rPr lang="en-US" sz="1000" b="1" i="1" u="none" strike="noStrike" cap="none" dirty="0">
                <a:solidFill>
                  <a:srgbClr val="000000"/>
                </a:solidFill>
                <a:effectLst/>
                <a:latin typeface="Calibri" panose="020F0502020204030204" pitchFamily="34" charset="0"/>
                <a:cs typeface="Calibri" panose="020F0502020204030204" pitchFamily="34" charset="0"/>
                <a:sym typeface="Arial"/>
              </a:rPr>
              <a:t>may be postponed for up to one year</a:t>
            </a:r>
            <a:r>
              <a:rPr lang="en-US" sz="1000" b="0" i="1" u="none" strike="noStrike" cap="none" dirty="0">
                <a:solidFill>
                  <a:srgbClr val="000000"/>
                </a:solidFill>
                <a:effectLst/>
                <a:latin typeface="Calibri" panose="020F0502020204030204" pitchFamily="34" charset="0"/>
                <a:cs typeface="Calibri" panose="020F0502020204030204" pitchFamily="34" charset="0"/>
                <a:sym typeface="Arial"/>
              </a:rPr>
              <a:t>. </a:t>
            </a:r>
            <a:r>
              <a:rPr lang="en-US" sz="1000" i="1" baseline="0" dirty="0">
                <a:latin typeface="Calibri" panose="020F0502020204030204" pitchFamily="34" charset="0"/>
                <a:cs typeface="Calibri" panose="020F0502020204030204" pitchFamily="34" charset="0"/>
              </a:rPr>
              <a:t>Code and/or data should be made available for peer review either uploaded as a file for reviewers and editors OR given as a link to a suitable private for peer review repository</a:t>
            </a:r>
            <a:r>
              <a:rPr lang="en-US" sz="1000" i="0" baseline="0" dirty="0">
                <a:latin typeface="Calibri" panose="020F0502020204030204" pitchFamily="34" charset="0"/>
                <a:cs typeface="Calibri" panose="020F0502020204030204" pitchFamily="34" charset="0"/>
              </a:rPr>
              <a:t>. </a:t>
            </a:r>
            <a:r>
              <a:rPr lang="en-US" sz="900" i="0" baseline="0" dirty="0">
                <a:latin typeface="Calibri" panose="020F0502020204030204" pitchFamily="34" charset="0"/>
                <a:cs typeface="Calibri" panose="020F0502020204030204" pitchFamily="34" charset="0"/>
                <a:hlinkClick r:id="rId17"/>
              </a:rPr>
              <a:t>https://besjournals.onlinelibrary.wiley.com/hub/journal/2041210X/author-guidelines#data_availability</a:t>
            </a:r>
            <a:r>
              <a:rPr lang="en-US" sz="900" i="0" baseline="0" dirty="0">
                <a:latin typeface="Calibri" panose="020F0502020204030204" pitchFamily="34" charset="0"/>
                <a:cs typeface="Calibri" panose="020F0502020204030204" pitchFamily="34" charset="0"/>
              </a:rPr>
              <a:t> </a:t>
            </a:r>
            <a:endParaRPr lang="fr-FR" sz="900" i="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9018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2"/>
            <a:ext cx="5438140" cy="4005124"/>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2534691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475" y="4963320"/>
            <a:ext cx="5390934" cy="4465264"/>
          </a:xfrm>
        </p:spPr>
        <p:txBody>
          <a:bodyPr/>
          <a:lstStyle/>
          <a:p>
            <a:pPr marL="0" lvl="1" indent="0">
              <a:buClrTx/>
              <a:buSzTx/>
              <a:buNone/>
              <a:defRPr/>
            </a:pPr>
            <a:r>
              <a:rPr lang="fr-FR" sz="1000" dirty="0">
                <a:latin typeface="Calibri" panose="020F0502020204030204" pitchFamily="34" charset="0"/>
                <a:cs typeface="Calibri" panose="020F0502020204030204" pitchFamily="34" charset="0"/>
              </a:rPr>
              <a:t>Voir la fiche </a:t>
            </a:r>
            <a:r>
              <a:rPr lang="fr-FR" sz="1000" dirty="0" err="1">
                <a:latin typeface="Calibri" panose="020F0502020204030204" pitchFamily="34" charset="0"/>
                <a:cs typeface="Calibri" panose="020F0502020204030204" pitchFamily="34" charset="0"/>
              </a:rPr>
              <a:t>DoRANum</a:t>
            </a:r>
            <a:r>
              <a:rPr lang="fr-FR" sz="1000" dirty="0">
                <a:latin typeface="Calibri" panose="020F0502020204030204" pitchFamily="34" charset="0"/>
                <a:cs typeface="Calibri" panose="020F0502020204030204" pitchFamily="34" charset="0"/>
              </a:rPr>
              <a:t> « Dépôt et Entrepôts » : </a:t>
            </a:r>
            <a:r>
              <a:rPr lang="fr-FR" sz="900" dirty="0">
                <a:latin typeface="Calibri" panose="020F0502020204030204" pitchFamily="34" charset="0"/>
                <a:cs typeface="Calibri" panose="020F0502020204030204" pitchFamily="34" charset="0"/>
                <a:hlinkClick r:id="rId3"/>
              </a:rPr>
              <a:t>https://doranum.fr/depot-entrepots/fiche-synthetique/</a:t>
            </a:r>
            <a:r>
              <a:rPr lang="fr-FR" sz="900" dirty="0">
                <a:latin typeface="Calibri" panose="020F0502020204030204" pitchFamily="34" charset="0"/>
                <a:cs typeface="Calibri" panose="020F0502020204030204" pitchFamily="34" charset="0"/>
              </a:rPr>
              <a:t> </a:t>
            </a:r>
          </a:p>
          <a:p>
            <a:pPr marL="0" lvl="1">
              <a:defRPr/>
            </a:pPr>
            <a:r>
              <a:rPr lang="en-US" sz="1000" dirty="0"/>
              <a:t>“A repository that specializes in domain-discipline specific data and software will maximize the probability that the deposited data and software will be findable, accessible, interoperable and reusable (FAIR).” </a:t>
            </a:r>
            <a:r>
              <a:rPr lang="en-US" sz="800" dirty="0">
                <a:hlinkClick r:id="rId4"/>
              </a:rPr>
              <a:t>https://data.agu.org/resources/useful-domain-repositories</a:t>
            </a:r>
            <a:r>
              <a:rPr lang="en-US" sz="800" dirty="0"/>
              <a:t>  </a:t>
            </a:r>
            <a:endParaRPr lang="fr-FR" sz="800" dirty="0"/>
          </a:p>
          <a:p>
            <a:pPr marL="0" lvl="1">
              <a:defRPr/>
            </a:pPr>
            <a:endParaRPr lang="fr-FR" sz="500" dirty="0">
              <a:solidFill>
                <a:prstClr val="black"/>
              </a:solidFill>
              <a:latin typeface="Arial"/>
              <a:sym typeface="Arial"/>
            </a:endParaRPr>
          </a:p>
          <a:p>
            <a:pPr marL="0" lvl="1" indent="0">
              <a:buNone/>
              <a:defRPr/>
            </a:pPr>
            <a:r>
              <a:rPr lang="en-US" sz="1000" dirty="0"/>
              <a:t>Springer : Where a widely established research community expectation for data archiving in public repositories exists, </a:t>
            </a:r>
            <a:r>
              <a:rPr lang="en-US" sz="1000" b="1" dirty="0"/>
              <a:t>submission to a community-endorsed, public repository is mandatory. </a:t>
            </a:r>
            <a:endParaRPr lang="fr-FR" sz="1000" b="1" dirty="0"/>
          </a:p>
          <a:p>
            <a:pPr lvl="0" algn="just">
              <a:buNone/>
              <a:defRPr/>
            </a:pPr>
            <a:endParaRPr lang="fr-FR" sz="1000" dirty="0"/>
          </a:p>
          <a:p>
            <a:pPr lvl="0" algn="just">
              <a:buNone/>
              <a:defRPr/>
            </a:pPr>
            <a:r>
              <a:rPr lang="fr-FR" sz="1000" dirty="0"/>
              <a:t>La France possède depuis plus d’1 an un </a:t>
            </a:r>
            <a:r>
              <a:rPr lang="fr-FR" sz="1000" b="1" dirty="0"/>
              <a:t>entrepôt national de données </a:t>
            </a:r>
            <a:r>
              <a:rPr lang="fr-FR" sz="1000" dirty="0"/>
              <a:t>: Recherche Data Gouv (basé sur logiciel Dataverse). </a:t>
            </a:r>
            <a:r>
              <a:rPr lang="fr-FR" sz="900" dirty="0">
                <a:hlinkClick r:id="rId5"/>
              </a:rPr>
              <a:t>https://projet-recherchedatagv.ouvrirlascience.fr/actualites/detail-actualite/save-the-date-8-juillet-2022-inauguration-recherche-data-gouv</a:t>
            </a:r>
            <a:r>
              <a:rPr lang="fr-FR" sz="900" dirty="0"/>
              <a:t> </a:t>
            </a:r>
          </a:p>
          <a:p>
            <a:pPr lvl="0" algn="just">
              <a:buNone/>
              <a:defRPr/>
            </a:pPr>
            <a:r>
              <a:rPr lang="fr-FR" sz="900" dirty="0"/>
              <a:t>De nombreuses universités ont des collections dans lesquelles les chercheurs peuvent déposer des données. Pour l’Univ de Montpellier : </a:t>
            </a:r>
            <a:r>
              <a:rPr lang="fr-FR" sz="900" dirty="0">
                <a:hlinkClick r:id="rId6"/>
              </a:rPr>
              <a:t>https://entrepot.recherche.data.gouv.fr/dataverse/umontpellier</a:t>
            </a:r>
            <a:r>
              <a:rPr lang="fr-FR" sz="900" dirty="0"/>
              <a:t> </a:t>
            </a:r>
          </a:p>
          <a:p>
            <a:pPr marR="0" lvl="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500" dirty="0"/>
          </a:p>
          <a:p>
            <a:pPr marR="0" lvl="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t>Dryad : </a:t>
            </a:r>
            <a:r>
              <a:rPr lang="en-US" sz="1000" dirty="0"/>
              <a:t>repository for raw, unprocessed data that were used to support the conclusions of the article. Dryad does not accept any files with licensing terms incompatible with the Creative Commons Zero waiver. </a:t>
            </a:r>
            <a:r>
              <a:rPr lang="en-US" sz="900" dirty="0">
                <a:hlinkClick r:id="rId7"/>
              </a:rPr>
              <a:t>https://datadryad.org/stash/faq#metadata</a:t>
            </a:r>
            <a:r>
              <a:rPr lang="en-US" sz="900" dirty="0"/>
              <a:t>. Dryad have partnered with </a:t>
            </a:r>
            <a:r>
              <a:rPr lang="en-US" sz="900" dirty="0" err="1"/>
              <a:t>Zenodo</a:t>
            </a:r>
            <a:r>
              <a:rPr lang="en-US" sz="900" dirty="0"/>
              <a:t> to host software files. Submitters can select the proper license for their software, as opposed to Dryad’s CC0 license.</a:t>
            </a:r>
            <a:r>
              <a:rPr lang="en-US" sz="800" dirty="0"/>
              <a:t> </a:t>
            </a:r>
            <a:r>
              <a:rPr lang="en-US" sz="800" dirty="0">
                <a:hlinkClick r:id="rId8"/>
              </a:rPr>
              <a:t>https://datadryad.org/stash/submission_process#upload-methods</a:t>
            </a:r>
            <a:r>
              <a:rPr lang="en-US" sz="800" dirty="0"/>
              <a:t>. </a:t>
            </a:r>
            <a:endParaRPr lang="fr-FR" sz="9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5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err="1">
                <a:cs typeface="Calibri" panose="020F0502020204030204" pitchFamily="34" charset="0"/>
              </a:rPr>
              <a:t>Autre</a:t>
            </a:r>
            <a:r>
              <a:rPr lang="en-US" sz="1000" i="0" baseline="0" dirty="0">
                <a:cs typeface="Calibri" panose="020F0502020204030204" pitchFamily="34" charset="0"/>
              </a:rPr>
              <a:t> </a:t>
            </a:r>
            <a:r>
              <a:rPr lang="en-US" sz="1000" i="0" baseline="0" dirty="0" err="1">
                <a:cs typeface="Calibri" panose="020F0502020204030204" pitchFamily="34" charset="0"/>
              </a:rPr>
              <a:t>facon</a:t>
            </a:r>
            <a:r>
              <a:rPr lang="en-US" sz="1000" i="0" baseline="0" dirty="0">
                <a:cs typeface="Calibri" panose="020F0502020204030204" pitchFamily="34" charset="0"/>
              </a:rPr>
              <a:t> de </a:t>
            </a:r>
            <a:r>
              <a:rPr lang="en-US" sz="1000" i="0" baseline="0" dirty="0" err="1">
                <a:cs typeface="Calibri" panose="020F0502020204030204" pitchFamily="34" charset="0"/>
              </a:rPr>
              <a:t>chercher</a:t>
            </a:r>
            <a:r>
              <a:rPr lang="en-US" sz="1000" i="0" baseline="0" dirty="0">
                <a:cs typeface="Calibri" panose="020F0502020204030204" pitchFamily="34" charset="0"/>
              </a:rPr>
              <a:t> un entrepôt : </a:t>
            </a:r>
            <a:r>
              <a:rPr lang="fr-FR" sz="1000" kern="0" dirty="0">
                <a:solidFill>
                  <a:prstClr val="black"/>
                </a:solidFill>
                <a:ea typeface="Arial"/>
                <a:cs typeface="Arial"/>
                <a:sym typeface="Arial"/>
              </a:rPr>
              <a:t>Consulter les moteurs de recherche de données pour identifier les entrepôts utilisés pour des données similaires: </a:t>
            </a:r>
            <a:r>
              <a:rPr lang="fr-FR" sz="800" dirty="0">
                <a:solidFill>
                  <a:prstClr val="black"/>
                </a:solidFill>
                <a:latin typeface="Arial"/>
                <a:sym typeface="Arial"/>
                <a:hlinkClick r:id="rId9"/>
              </a:rPr>
              <a:t>https://commons.datacite.org/</a:t>
            </a:r>
            <a:r>
              <a:rPr lang="fr-FR" sz="800" dirty="0">
                <a:solidFill>
                  <a:prstClr val="black"/>
                </a:solidFill>
                <a:latin typeface="Arial"/>
                <a:sym typeface="Arial"/>
              </a:rPr>
              <a:t> ; </a:t>
            </a:r>
            <a:r>
              <a:rPr lang="fr-FR" sz="800" dirty="0">
                <a:solidFill>
                  <a:prstClr val="black"/>
                </a:solidFill>
                <a:latin typeface="Arial"/>
                <a:sym typeface="Arial"/>
                <a:hlinkClick r:id="rId10"/>
              </a:rPr>
              <a:t>Google </a:t>
            </a:r>
            <a:r>
              <a:rPr lang="fr-FR" sz="800" dirty="0" err="1">
                <a:solidFill>
                  <a:prstClr val="black"/>
                </a:solidFill>
                <a:latin typeface="Arial"/>
                <a:sym typeface="Arial"/>
                <a:hlinkClick r:id="rId10"/>
              </a:rPr>
              <a:t>Dataset</a:t>
            </a:r>
            <a:r>
              <a:rPr lang="fr-FR" sz="800" dirty="0">
                <a:solidFill>
                  <a:prstClr val="black"/>
                </a:solidFill>
                <a:latin typeface="Arial"/>
                <a:sym typeface="Arial"/>
                <a:hlinkClick r:id="rId10"/>
              </a:rPr>
              <a:t> </a:t>
            </a:r>
            <a:r>
              <a:rPr lang="fr-FR" sz="800" dirty="0" err="1">
                <a:solidFill>
                  <a:prstClr val="black"/>
                </a:solidFill>
                <a:latin typeface="Arial"/>
                <a:sym typeface="Arial"/>
                <a:hlinkClick r:id="rId10"/>
              </a:rPr>
              <a:t>search</a:t>
            </a:r>
            <a:r>
              <a:rPr lang="fr-FR" sz="800" dirty="0">
                <a:solidFill>
                  <a:prstClr val="black"/>
                </a:solidFill>
                <a:latin typeface="Arial"/>
                <a:sym typeface="Arial"/>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5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b="1" i="0" baseline="0" dirty="0">
                <a:latin typeface="Calibri" panose="020F0502020204030204" pitchFamily="34" charset="0"/>
                <a:cs typeface="Calibri" panose="020F0502020204030204" pitchFamily="34" charset="0"/>
              </a:rPr>
              <a:t>Data Repository Selection</a:t>
            </a:r>
            <a:r>
              <a:rPr lang="en-US" sz="1000" i="0" baseline="0" dirty="0">
                <a:latin typeface="Calibri" panose="020F0502020204030204" pitchFamily="34" charset="0"/>
                <a:cs typeface="Calibri" panose="020F0502020204030204" pitchFamily="34" charset="0"/>
              </a:rPr>
              <a:t>: Criteria That Matter. 2020. </a:t>
            </a:r>
            <a:r>
              <a:rPr lang="en-US" sz="800" i="0" baseline="0" dirty="0">
                <a:latin typeface="Calibri" panose="020F0502020204030204" pitchFamily="34" charset="0"/>
                <a:cs typeface="Calibri" panose="020F0502020204030204" pitchFamily="34" charset="0"/>
                <a:hlinkClick r:id="rId11"/>
              </a:rPr>
              <a:t>https://zenodo.org/record/4084763#.Ylfh19PP3V_</a:t>
            </a:r>
            <a:endParaRPr lang="en-US" sz="800" i="0" baseline="0" dirty="0">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schemeClr val="tx1"/>
                </a:solidFill>
                <a:effectLst/>
                <a:ea typeface="Arial"/>
                <a:cs typeface="Arial"/>
                <a:sym typeface="Arial"/>
              </a:rPr>
              <a:t>“Choose a data repository which promotes your data” dans le </a:t>
            </a:r>
            <a:r>
              <a:rPr lang="en-US" sz="1000" b="0" i="1" u="none" strike="noStrike" kern="1200" cap="none" dirty="0">
                <a:solidFill>
                  <a:schemeClr val="tx1"/>
                </a:solidFill>
                <a:effectLst/>
                <a:ea typeface="Arial"/>
                <a:cs typeface="Arial"/>
                <a:sym typeface="Arial"/>
              </a:rPr>
              <a:t>Data Management Expert Guide </a:t>
            </a:r>
            <a:r>
              <a:rPr lang="en-US" sz="1000" b="0" i="0" u="none" strike="noStrike" kern="1200" cap="none" dirty="0">
                <a:solidFill>
                  <a:schemeClr val="tx1"/>
                </a:solidFill>
                <a:effectLst/>
                <a:ea typeface="Arial"/>
                <a:cs typeface="Arial"/>
                <a:sym typeface="Arial"/>
              </a:rPr>
              <a:t>du CESSDA: </a:t>
            </a:r>
            <a:r>
              <a:rPr lang="en-US" sz="900" b="0" i="0" u="none" strike="noStrike" kern="1200" cap="none" dirty="0">
                <a:solidFill>
                  <a:schemeClr val="tx1"/>
                </a:solidFill>
                <a:effectLst/>
                <a:ea typeface="Arial"/>
                <a:cs typeface="Arial"/>
                <a:sym typeface="Arial"/>
                <a:hlinkClick r:id="rId12"/>
              </a:rPr>
              <a:t>https://zenodo.org/record/3820473#.X4g-5-06-Uk</a:t>
            </a:r>
            <a:r>
              <a:rPr lang="en-US" sz="900" b="0" i="0" u="none" strike="noStrike" kern="1200" cap="none" dirty="0">
                <a:solidFill>
                  <a:schemeClr val="tx1"/>
                </a:solidFill>
                <a:effectLst/>
                <a:ea typeface="Arial"/>
                <a:cs typeface="Arial"/>
                <a:sym typeface="Arial"/>
              </a:rPr>
              <a:t>  </a:t>
            </a:r>
            <a:r>
              <a:rPr lang="fr-FR" sz="1000" dirty="0" err="1"/>
              <a:t>Promoting</a:t>
            </a:r>
            <a:r>
              <a:rPr lang="fr-FR" sz="1000" dirty="0"/>
              <a:t> </a:t>
            </a:r>
            <a:r>
              <a:rPr lang="fr-FR" sz="1000" dirty="0" err="1"/>
              <a:t>your</a:t>
            </a:r>
            <a:r>
              <a:rPr lang="fr-FR" sz="1000" dirty="0"/>
              <a:t> data : </a:t>
            </a:r>
            <a:r>
              <a:rPr lang="fr-FR" sz="900" dirty="0">
                <a:hlinkClick r:id="rId13"/>
              </a:rPr>
              <a:t>https://www.cessda.eu/Training/Training-Resources/Library/Data-Management-Expert-Guide/6.-Archive-Publish/Promoting-your-data</a:t>
            </a:r>
            <a:r>
              <a:rPr lang="fr-FR" sz="900" dirty="0"/>
              <a:t> </a:t>
            </a:r>
            <a:endParaRPr lang="fr-FR" sz="900"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500" i="0" baseline="0" dirty="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900" kern="0" dirty="0">
              <a:solidFill>
                <a:prstClr val="black"/>
              </a:solidFill>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000" i="0" baseline="0" dirty="0">
              <a:latin typeface="Calibri" panose="020F0502020204030204" pitchFamily="34" charset="0"/>
              <a:cs typeface="Calibri" panose="020F0502020204030204" pitchFamily="34" charset="0"/>
            </a:endParaRPr>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830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3371" y="4791846"/>
            <a:ext cx="5390934" cy="1325809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000" kern="0" dirty="0">
                <a:solidFill>
                  <a:prstClr val="black"/>
                </a:solidFill>
                <a:ea typeface="Arial"/>
                <a:cs typeface="Arial"/>
                <a:sym typeface="Arial"/>
              </a:rPr>
              <a:t>Revue </a:t>
            </a:r>
            <a:r>
              <a:rPr lang="fr-FR" sz="1000" b="1" kern="0" dirty="0" err="1">
                <a:solidFill>
                  <a:prstClr val="black"/>
                </a:solidFill>
                <a:ea typeface="Arial"/>
                <a:cs typeface="Arial"/>
                <a:sym typeface="Arial"/>
              </a:rPr>
              <a:t>Ecology</a:t>
            </a:r>
            <a:r>
              <a:rPr lang="fr-FR" sz="1000" b="1" kern="0" dirty="0">
                <a:solidFill>
                  <a:prstClr val="black"/>
                </a:solidFill>
                <a:ea typeface="Arial"/>
                <a:cs typeface="Arial"/>
                <a:sym typeface="Arial"/>
              </a:rPr>
              <a:t> </a:t>
            </a:r>
            <a:r>
              <a:rPr lang="fr-FR" sz="1000" kern="0" dirty="0">
                <a:solidFill>
                  <a:prstClr val="black"/>
                </a:solidFill>
                <a:ea typeface="Arial"/>
                <a:cs typeface="Arial"/>
                <a:sym typeface="Arial"/>
              </a:rPr>
              <a:t>: « </a:t>
            </a:r>
            <a:r>
              <a:rPr lang="en-US" sz="1000" kern="0" dirty="0">
                <a:solidFill>
                  <a:prstClr val="black"/>
                </a:solidFill>
                <a:ea typeface="Arial"/>
                <a:cs typeface="Arial"/>
                <a:sym typeface="Arial"/>
              </a:rPr>
              <a:t>Personal author pages on institutional websites (such as a lab or project page) do not suffice, nor do generic cloud-storage services (such as Google Drive, Box, </a:t>
            </a:r>
            <a:r>
              <a:rPr lang="en-US" sz="1000" kern="0" dirty="0" err="1">
                <a:solidFill>
                  <a:prstClr val="black"/>
                </a:solidFill>
                <a:ea typeface="Arial"/>
                <a:cs typeface="Arial"/>
                <a:sym typeface="Arial"/>
              </a:rPr>
              <a:t>Sharepoint</a:t>
            </a:r>
            <a:r>
              <a:rPr lang="en-US" sz="1000" kern="0" dirty="0">
                <a:solidFill>
                  <a:prstClr val="black"/>
                </a:solidFill>
                <a:ea typeface="Arial"/>
                <a:cs typeface="Arial"/>
                <a:sym typeface="Arial"/>
              </a:rPr>
              <a:t>, Nimbus, or Dropbox), even if these services are licensed through a university or institution.”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kern="0" dirty="0">
                <a:solidFill>
                  <a:prstClr val="black"/>
                </a:solidFill>
                <a:ea typeface="Arial"/>
                <a:cs typeface="Arial"/>
                <a:sym typeface="Arial"/>
              </a:rPr>
              <a:t>Examples of permanent repositories include GenBank for DNA sequences, ORNL-DAAC for biogeochemical data, Knowledge Network for Biocomplexity, the NSF Arctic Data Center, and the Environmental Data Initiative (EDI).</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kern="0" dirty="0">
                <a:solidFill>
                  <a:prstClr val="black"/>
                </a:solidFill>
                <a:ea typeface="Arial"/>
                <a:cs typeface="Arial"/>
                <a:sym typeface="Arial"/>
                <a:hlinkClick r:id="rId3"/>
              </a:rPr>
              <a:t>https://www.esa.org/publications/data-policy/#repositories</a:t>
            </a:r>
            <a:r>
              <a:rPr lang="en-US" sz="1000" kern="0" dirty="0">
                <a:solidFill>
                  <a:prstClr val="black"/>
                </a:solidFill>
                <a:ea typeface="Arial"/>
                <a:cs typeface="Arial"/>
                <a:sym typeface="Arial"/>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500" kern="0" dirty="0">
              <a:solidFill>
                <a:prstClr val="black"/>
              </a:solidFill>
              <a:ea typeface="Arial"/>
              <a:cs typeface="Arial"/>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baseline="0" dirty="0">
                <a:solidFill>
                  <a:schemeClr val="tx1"/>
                </a:solidFill>
                <a:ea typeface="+mn-ea"/>
                <a:cs typeface="+mn-cs"/>
              </a:rPr>
              <a:t>Visibilité dans les entrepôts</a:t>
            </a:r>
            <a:r>
              <a:rPr lang="fr-FR" sz="1000" kern="1200" baseline="0" dirty="0">
                <a:solidFill>
                  <a:schemeClr val="tx1"/>
                </a:solidFill>
                <a:ea typeface="+mn-ea"/>
                <a:cs typeface="+mn-cs"/>
              </a:rPr>
              <a:t> + visibilité dans les moteurs de recherche (ex: </a:t>
            </a:r>
            <a:r>
              <a:rPr lang="fr-FR" sz="1000" kern="1200" baseline="0" dirty="0" err="1">
                <a:solidFill>
                  <a:schemeClr val="tx1"/>
                </a:solidFill>
                <a:ea typeface="+mn-ea"/>
                <a:cs typeface="+mn-cs"/>
              </a:rPr>
              <a:t>DataCite</a:t>
            </a:r>
            <a:r>
              <a:rPr lang="fr-FR" sz="1000" kern="1200" baseline="0" dirty="0">
                <a:solidFill>
                  <a:schemeClr val="tx1"/>
                </a:solidFill>
                <a:ea typeface="+mn-ea"/>
                <a:cs typeface="+mn-cs"/>
              </a:rPr>
              <a:t> </a:t>
            </a:r>
            <a:r>
              <a:rPr lang="fr-FR" sz="1000" kern="1200" baseline="0" dirty="0" err="1">
                <a:solidFill>
                  <a:schemeClr val="tx1"/>
                </a:solidFill>
                <a:ea typeface="+mn-ea"/>
                <a:cs typeface="+mn-cs"/>
              </a:rPr>
              <a:t>Search</a:t>
            </a:r>
            <a:r>
              <a:rPr lang="fr-FR" sz="1000" kern="1200" baseline="0" dirty="0">
                <a:solidFill>
                  <a:schemeClr val="tx1"/>
                </a:solidFill>
                <a:ea typeface="+mn-ea"/>
                <a:cs typeface="+mn-cs"/>
              </a:rPr>
              <a:t>, Data Citation Index du </a:t>
            </a:r>
            <a:r>
              <a:rPr lang="fr-FR" sz="1000" kern="1200" baseline="0" dirty="0" err="1">
                <a:solidFill>
                  <a:schemeClr val="tx1"/>
                </a:solidFill>
                <a:ea typeface="+mn-ea"/>
                <a:cs typeface="+mn-cs"/>
              </a:rPr>
              <a:t>WoS</a:t>
            </a:r>
            <a:r>
              <a:rPr lang="fr-FR" sz="1000" kern="1200" baseline="0" dirty="0">
                <a:solidFill>
                  <a:schemeClr val="tx1"/>
                </a:solidFill>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chemeClr val="tx1"/>
                </a:solidFill>
                <a:ea typeface="+mn-ea"/>
                <a:cs typeface="+mn-cs"/>
              </a:rPr>
              <a:t>Entrepôts qui valorisent vos données, les </a:t>
            </a:r>
            <a:r>
              <a:rPr lang="fr-FR" sz="1000" b="1" kern="1200" baseline="0" dirty="0">
                <a:solidFill>
                  <a:schemeClr val="tx1"/>
                </a:solidFill>
                <a:ea typeface="+mn-ea"/>
                <a:cs typeface="+mn-cs"/>
              </a:rPr>
              <a:t>exposent</a:t>
            </a:r>
            <a:r>
              <a:rPr lang="fr-FR" sz="1000" kern="1200" baseline="0" dirty="0">
                <a:solidFill>
                  <a:schemeClr val="tx1"/>
                </a:solidFill>
                <a:ea typeface="+mn-ea"/>
                <a:cs typeface="+mn-cs"/>
              </a:rPr>
              <a:t> et </a:t>
            </a:r>
            <a:r>
              <a:rPr lang="fr-FR" sz="1000" b="1" kern="1200" baseline="0" dirty="0">
                <a:solidFill>
                  <a:schemeClr val="tx1"/>
                </a:solidFill>
                <a:ea typeface="+mn-ea"/>
                <a:cs typeface="+mn-cs"/>
              </a:rPr>
              <a:t>les rendent accessibles dans divers portails</a:t>
            </a:r>
            <a:r>
              <a:rPr lang="fr-FR" sz="1000" kern="1200" baseline="0" dirty="0">
                <a:solidFill>
                  <a:schemeClr val="tx1"/>
                </a:solidFill>
                <a:ea typeface="+mn-ea"/>
                <a:cs typeface="+mn-cs"/>
              </a:rPr>
              <a:t> internationaux (et donc les </a:t>
            </a:r>
            <a:r>
              <a:rPr lang="fr-FR" sz="1000" kern="1200" baseline="0" dirty="0" err="1">
                <a:solidFill>
                  <a:schemeClr val="tx1"/>
                </a:solidFill>
                <a:ea typeface="+mn-ea"/>
                <a:cs typeface="+mn-cs"/>
              </a:rPr>
              <a:t>intégrent</a:t>
            </a:r>
            <a:r>
              <a:rPr lang="fr-FR" sz="1000" kern="1200" baseline="0" dirty="0">
                <a:solidFill>
                  <a:schemeClr val="tx1"/>
                </a:solidFill>
                <a:ea typeface="+mn-ea"/>
                <a:cs typeface="+mn-cs"/>
              </a:rPr>
              <a:t> dans des communautés scientifiques mondiales) (ex: SEANOE, GBIF)</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chemeClr val="tx1"/>
                </a:solidFill>
                <a:ea typeface="+mn-ea"/>
                <a:cs typeface="+mn-cs"/>
              </a:rPr>
              <a:t>Entrepôt qui possède un potentiel de réutilisation de vos données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chemeClr val="tx1"/>
                </a:solidFill>
                <a:ea typeface="+mn-ea"/>
                <a:cs typeface="+mn-cs"/>
              </a:rPr>
              <a:t>Entrepôt qui suit l’utilisation de vos données donc </a:t>
            </a:r>
            <a:r>
              <a:rPr lang="fr-FR" sz="1000" b="1" kern="1200" baseline="0" dirty="0">
                <a:solidFill>
                  <a:schemeClr val="tx1"/>
                </a:solidFill>
                <a:ea typeface="+mn-ea"/>
                <a:cs typeface="+mn-cs"/>
              </a:rPr>
              <a:t>suivi des citations </a:t>
            </a:r>
            <a:r>
              <a:rPr lang="fr-FR" sz="1000" kern="1200" baseline="0" dirty="0">
                <a:solidFill>
                  <a:schemeClr val="tx1"/>
                </a:solidFill>
                <a:ea typeface="+mn-ea"/>
                <a:cs typeface="+mn-cs"/>
              </a:rPr>
              <a:t>(ex: SEANOE « </a:t>
            </a:r>
            <a:r>
              <a:rPr lang="fr-FR" sz="1000" i="1" dirty="0"/>
              <a:t>Once </a:t>
            </a:r>
            <a:r>
              <a:rPr lang="fr-FR" sz="1000" i="1" dirty="0" err="1"/>
              <a:t>published</a:t>
            </a:r>
            <a:r>
              <a:rPr lang="fr-FR" sz="1000" i="1" dirty="0"/>
              <a:t>, SEANOE </a:t>
            </a:r>
            <a:r>
              <a:rPr lang="fr-FR" sz="1000" i="1" dirty="0" err="1"/>
              <a:t>will</a:t>
            </a:r>
            <a:r>
              <a:rPr lang="fr-FR" sz="1000" i="1" dirty="0"/>
              <a:t> </a:t>
            </a:r>
            <a:r>
              <a:rPr lang="fr-FR" sz="1000" b="1" i="1" dirty="0" err="1"/>
              <a:t>survey</a:t>
            </a:r>
            <a:r>
              <a:rPr lang="fr-FR" sz="1000" b="1" i="1" dirty="0"/>
              <a:t> the </a:t>
            </a:r>
            <a:r>
              <a:rPr lang="fr-FR" sz="1000" b="1" i="1" dirty="0" err="1"/>
              <a:t>dataset</a:t>
            </a:r>
            <a:r>
              <a:rPr lang="fr-FR" sz="1000" b="1" i="1" dirty="0"/>
              <a:t> citation </a:t>
            </a:r>
            <a:r>
              <a:rPr lang="fr-FR" sz="1000" i="1" dirty="0"/>
              <a:t>in articles and </a:t>
            </a:r>
            <a:r>
              <a:rPr lang="fr-FR" sz="1000" i="1" dirty="0" err="1"/>
              <a:t>will</a:t>
            </a:r>
            <a:r>
              <a:rPr lang="fr-FR" sz="1000" i="1" dirty="0"/>
              <a:t> </a:t>
            </a:r>
            <a:r>
              <a:rPr lang="fr-FR" sz="1000" i="1" dirty="0" err="1"/>
              <a:t>register</a:t>
            </a:r>
            <a:r>
              <a:rPr lang="fr-FR" sz="1000" i="1" dirty="0"/>
              <a:t> </a:t>
            </a:r>
            <a:r>
              <a:rPr lang="fr-FR" sz="1000" i="1" dirty="0" err="1"/>
              <a:t>these</a:t>
            </a:r>
            <a:r>
              <a:rPr lang="fr-FR" sz="1000" i="1" dirty="0"/>
              <a:t> citations in the </a:t>
            </a:r>
            <a:r>
              <a:rPr lang="fr-FR" sz="1000" i="1" dirty="0" err="1"/>
              <a:t>dataset</a:t>
            </a:r>
            <a:r>
              <a:rPr lang="fr-FR" sz="1000" i="1" dirty="0"/>
              <a:t> record. Download </a:t>
            </a:r>
            <a:r>
              <a:rPr lang="fr-FR" sz="1000" i="1" dirty="0" err="1"/>
              <a:t>statistics</a:t>
            </a:r>
            <a:r>
              <a:rPr lang="fr-FR" sz="1000" i="1" dirty="0"/>
              <a:t> are </a:t>
            </a:r>
            <a:r>
              <a:rPr lang="fr-FR" sz="1000" i="1" dirty="0" err="1"/>
              <a:t>reported</a:t>
            </a:r>
            <a:r>
              <a:rPr lang="fr-FR" sz="1000" i="1" dirty="0"/>
              <a:t> to </a:t>
            </a:r>
            <a:r>
              <a:rPr lang="fr-FR" sz="1000" i="1" dirty="0" err="1"/>
              <a:t>authors</a:t>
            </a:r>
            <a:r>
              <a:rPr lang="fr-FR" sz="1000" i="1" dirty="0"/>
              <a:t> once a </a:t>
            </a:r>
            <a:r>
              <a:rPr lang="fr-FR" sz="1000" i="1" dirty="0" err="1"/>
              <a:t>year</a:t>
            </a:r>
            <a:r>
              <a:rPr lang="fr-FR" sz="1000" i="1" dirty="0"/>
              <a:t> »</a:t>
            </a:r>
            <a:r>
              <a:rPr lang="fr-FR" sz="1000" dirty="0"/>
              <a:t>). </a:t>
            </a:r>
            <a:endParaRPr lang="fr-FR" sz="1000" kern="1200" baseline="0" dirty="0">
              <a:solidFill>
                <a:schemeClr val="tx1"/>
              </a:solidFill>
              <a:ea typeface="+mn-ea"/>
              <a:cs typeface="+mn-cs"/>
            </a:endParaRPr>
          </a:p>
          <a:p>
            <a:pPr marL="0" lvl="0" indent="0">
              <a:buNone/>
            </a:pPr>
            <a:r>
              <a:rPr lang="fr-FR" sz="1000" i="0" baseline="0" dirty="0"/>
              <a:t>Data </a:t>
            </a:r>
            <a:r>
              <a:rPr lang="fr-FR" sz="1000" i="0" baseline="0" dirty="0" err="1"/>
              <a:t>published</a:t>
            </a:r>
            <a:r>
              <a:rPr lang="fr-FR" sz="1000" i="0" baseline="0" dirty="0"/>
              <a:t> in </a:t>
            </a:r>
            <a:r>
              <a:rPr lang="fr-FR" sz="1000" b="1" i="0" baseline="0" dirty="0"/>
              <a:t>SEANOE</a:t>
            </a:r>
            <a:r>
              <a:rPr lang="fr-FR" sz="1000" i="0" baseline="0" dirty="0"/>
              <a:t> are </a:t>
            </a:r>
            <a:r>
              <a:rPr lang="fr-FR" sz="1000" i="0" baseline="0" dirty="0" err="1"/>
              <a:t>also</a:t>
            </a:r>
            <a:r>
              <a:rPr lang="fr-FR" sz="1000" i="0" baseline="0" dirty="0"/>
              <a:t> </a:t>
            </a:r>
            <a:r>
              <a:rPr lang="fr-FR" sz="1000" b="0" i="0" baseline="0" dirty="0" err="1"/>
              <a:t>automatically</a:t>
            </a:r>
            <a:r>
              <a:rPr lang="fr-FR" sz="1000" b="0" i="0" baseline="0" dirty="0"/>
              <a:t> </a:t>
            </a:r>
            <a:r>
              <a:rPr lang="fr-FR" sz="1000" b="1" i="0" baseline="0" dirty="0" err="1"/>
              <a:t>duplicated</a:t>
            </a:r>
            <a:r>
              <a:rPr lang="fr-FR" sz="1000" b="0" i="0" baseline="0" dirty="0"/>
              <a:t> to the </a:t>
            </a:r>
            <a:r>
              <a:rPr lang="fr-FR" sz="1000" b="0" i="0" baseline="0" dirty="0" err="1"/>
              <a:t>EMODnet</a:t>
            </a:r>
            <a:r>
              <a:rPr lang="fr-FR" sz="1000" b="0" i="0" baseline="0" dirty="0"/>
              <a:t> Data Ingestion portal </a:t>
            </a:r>
            <a:r>
              <a:rPr lang="fr-FR" sz="1000" i="0" baseline="0" dirty="0" err="1"/>
              <a:t>so</a:t>
            </a:r>
            <a:r>
              <a:rPr lang="fr-FR" sz="1000" i="0" baseline="0" dirty="0"/>
              <a:t> </a:t>
            </a:r>
            <a:r>
              <a:rPr lang="fr-FR" sz="1000" i="0" baseline="0" dirty="0" err="1"/>
              <a:t>that</a:t>
            </a:r>
            <a:r>
              <a:rPr lang="fr-FR" sz="1000" i="0" baseline="0" dirty="0"/>
              <a:t> marine data centers of the </a:t>
            </a:r>
            <a:r>
              <a:rPr lang="fr-FR" sz="1000" i="0" baseline="0" dirty="0" err="1"/>
              <a:t>EMODnet</a:t>
            </a:r>
            <a:r>
              <a:rPr lang="fr-FR" sz="1000" i="0" baseline="0" dirty="0"/>
              <a:t> Ingestion network </a:t>
            </a:r>
            <a:r>
              <a:rPr lang="fr-FR" sz="1000" i="0" baseline="0" dirty="0" err="1"/>
              <a:t>will</a:t>
            </a:r>
            <a:r>
              <a:rPr lang="fr-FR" sz="1000" i="0" baseline="0" dirty="0"/>
              <a:t> </a:t>
            </a:r>
            <a:r>
              <a:rPr lang="fr-FR" sz="1000" i="0" baseline="0" dirty="0" err="1"/>
              <a:t>be</a:t>
            </a:r>
            <a:r>
              <a:rPr lang="fr-FR" sz="1000" i="0" baseline="0" dirty="0"/>
              <a:t> </a:t>
            </a:r>
            <a:r>
              <a:rPr lang="fr-FR" sz="1000" i="0" baseline="0" dirty="0" err="1"/>
              <a:t>informed</a:t>
            </a:r>
            <a:r>
              <a:rPr lang="fr-FR" sz="1000" i="0" baseline="0" dirty="0"/>
              <a:t> about the existence and the </a:t>
            </a:r>
            <a:r>
              <a:rPr lang="fr-FR" sz="1000" i="0" baseline="0" dirty="0" err="1"/>
              <a:t>availability</a:t>
            </a:r>
            <a:r>
              <a:rPr lang="fr-FR" sz="1000" i="0" baseline="0" dirty="0"/>
              <a:t> of </a:t>
            </a:r>
            <a:r>
              <a:rPr lang="fr-FR" sz="1000" i="0" baseline="0" dirty="0" err="1"/>
              <a:t>datasets</a:t>
            </a:r>
            <a:r>
              <a:rPr lang="fr-FR" sz="1000" i="0" baseline="0" dirty="0"/>
              <a:t> </a:t>
            </a:r>
            <a:r>
              <a:rPr lang="fr-FR" sz="1000" i="0" baseline="0" dirty="0" err="1"/>
              <a:t>published</a:t>
            </a:r>
            <a:r>
              <a:rPr lang="fr-FR" sz="1000" i="0" baseline="0" dirty="0"/>
              <a:t> in SEANOE. </a:t>
            </a:r>
          </a:p>
          <a:p>
            <a:pPr marL="0" lvl="0" indent="0">
              <a:buNone/>
            </a:pPr>
            <a:r>
              <a:rPr lang="fr-FR" sz="1000" i="0" baseline="0" dirty="0" err="1"/>
              <a:t>Those</a:t>
            </a:r>
            <a:r>
              <a:rPr lang="fr-FR" sz="1000" i="0" baseline="0" dirty="0"/>
              <a:t> data centers </a:t>
            </a:r>
            <a:r>
              <a:rPr lang="fr-FR" sz="1000" i="0" baseline="0" dirty="0" err="1"/>
              <a:t>will</a:t>
            </a:r>
            <a:r>
              <a:rPr lang="fr-FR" sz="1000" i="0" baseline="0" dirty="0"/>
              <a:t> </a:t>
            </a:r>
            <a:r>
              <a:rPr lang="fr-FR" sz="1000" i="0" baseline="0" dirty="0" err="1"/>
              <a:t>then</a:t>
            </a:r>
            <a:r>
              <a:rPr lang="fr-FR" sz="1000" i="0" baseline="0" dirty="0"/>
              <a:t> </a:t>
            </a:r>
            <a:r>
              <a:rPr lang="fr-FR" sz="1000" i="0" baseline="0" dirty="0" err="1"/>
              <a:t>undertake</a:t>
            </a:r>
            <a:r>
              <a:rPr lang="fr-FR" sz="1000" i="0" baseline="0" dirty="0"/>
              <a:t> </a:t>
            </a:r>
            <a:r>
              <a:rPr lang="fr-FR" sz="1000" i="0" baseline="0" dirty="0" err="1"/>
              <a:t>activities</a:t>
            </a:r>
            <a:r>
              <a:rPr lang="fr-FR" sz="1000" i="0" baseline="0" dirty="0"/>
              <a:t> for </a:t>
            </a:r>
            <a:r>
              <a:rPr lang="fr-FR" sz="1000" i="0" baseline="0" dirty="0" err="1"/>
              <a:t>elaborating</a:t>
            </a:r>
            <a:r>
              <a:rPr lang="fr-FR" sz="1000" i="0" baseline="0" dirty="0"/>
              <a:t> </a:t>
            </a:r>
            <a:r>
              <a:rPr lang="fr-FR" sz="1000" i="0" baseline="0" dirty="0" err="1"/>
              <a:t>submitted</a:t>
            </a:r>
            <a:r>
              <a:rPr lang="fr-FR" sz="1000" i="0" baseline="0" dirty="0"/>
              <a:t> </a:t>
            </a:r>
            <a:r>
              <a:rPr lang="fr-FR" sz="1000" i="0" baseline="0" dirty="0" err="1"/>
              <a:t>datasets</a:t>
            </a:r>
            <a:r>
              <a:rPr lang="fr-FR" sz="1000" i="0" baseline="0" dirty="0"/>
              <a:t> for </a:t>
            </a:r>
            <a:r>
              <a:rPr lang="fr-FR" sz="1000" i="0" baseline="0" dirty="0" err="1"/>
              <a:t>uptake</a:t>
            </a:r>
            <a:r>
              <a:rPr lang="fr-FR" sz="1000" i="0" baseline="0" dirty="0"/>
              <a:t> in </a:t>
            </a:r>
            <a:r>
              <a:rPr lang="fr-FR" sz="1000" i="0" baseline="0" dirty="0" err="1"/>
              <a:t>their</a:t>
            </a:r>
            <a:r>
              <a:rPr lang="fr-FR" sz="1000" i="0" baseline="0" dirty="0"/>
              <a:t> national </a:t>
            </a:r>
            <a:r>
              <a:rPr lang="fr-FR" sz="1000" i="0" baseline="0" dirty="0" err="1"/>
              <a:t>databases</a:t>
            </a:r>
            <a:r>
              <a:rPr lang="fr-FR" sz="1000" i="0" baseline="0" dirty="0"/>
              <a:t> and </a:t>
            </a:r>
            <a:r>
              <a:rPr lang="fr-FR" sz="1000" b="1" i="0" baseline="0" dirty="0" err="1"/>
              <a:t>wider</a:t>
            </a:r>
            <a:r>
              <a:rPr lang="fr-FR" sz="1000" b="1" i="0" baseline="0" dirty="0"/>
              <a:t> </a:t>
            </a:r>
            <a:r>
              <a:rPr lang="fr-FR" sz="1000" b="1" i="0" baseline="0" dirty="0" err="1"/>
              <a:t>publishing</a:t>
            </a:r>
            <a:r>
              <a:rPr lang="fr-FR" sz="1000" b="1" i="0" baseline="0" dirty="0"/>
              <a:t> in </a:t>
            </a:r>
            <a:r>
              <a:rPr lang="fr-FR" sz="1000" b="1" i="0" baseline="0" dirty="0" err="1"/>
              <a:t>European</a:t>
            </a:r>
            <a:r>
              <a:rPr lang="fr-FR" sz="1000" b="1" i="0" baseline="0" dirty="0"/>
              <a:t> data </a:t>
            </a:r>
            <a:r>
              <a:rPr lang="fr-FR" sz="1000" b="1" i="0" baseline="0" dirty="0" err="1"/>
              <a:t>portals</a:t>
            </a:r>
            <a:r>
              <a:rPr lang="fr-FR" sz="1000" b="1" i="0" baseline="0" dirty="0"/>
              <a:t> </a:t>
            </a:r>
            <a:r>
              <a:rPr lang="fr-FR" sz="1000" i="0" baseline="0" dirty="0" err="1"/>
              <a:t>such</a:t>
            </a:r>
            <a:r>
              <a:rPr lang="fr-FR" sz="1000" i="0" baseline="0" dirty="0"/>
              <a:t> as </a:t>
            </a:r>
            <a:r>
              <a:rPr lang="fr-FR" sz="1000" i="0" baseline="0" dirty="0" err="1"/>
              <a:t>SeaDataNet</a:t>
            </a:r>
            <a:r>
              <a:rPr lang="fr-FR" sz="1000" i="0" baseline="0" dirty="0"/>
              <a:t>, </a:t>
            </a:r>
            <a:r>
              <a:rPr lang="fr-FR" sz="1000" i="0" baseline="0" dirty="0" err="1"/>
              <a:t>EurOBIS</a:t>
            </a:r>
            <a:r>
              <a:rPr lang="fr-FR" sz="1000" i="0" baseline="0" dirty="0"/>
              <a:t>, and </a:t>
            </a:r>
            <a:r>
              <a:rPr lang="fr-FR" sz="1000" i="0" baseline="0" dirty="0" err="1"/>
              <a:t>EMODnet</a:t>
            </a:r>
            <a:r>
              <a:rPr lang="fr-FR" sz="1000" i="0" baseline="0" dirty="0"/>
              <a:t> </a:t>
            </a:r>
            <a:r>
              <a:rPr lang="fr-FR" sz="1000" i="0" baseline="0" dirty="0" err="1"/>
              <a:t>thematic</a:t>
            </a:r>
            <a:r>
              <a:rPr lang="fr-FR" sz="1000" i="0" baseline="0" dirty="0"/>
              <a:t> </a:t>
            </a:r>
            <a:r>
              <a:rPr lang="fr-FR" sz="1000" i="0" baseline="0" dirty="0" err="1"/>
              <a:t>portals</a:t>
            </a:r>
            <a:r>
              <a:rPr lang="fr-FR" sz="1000" i="0" baseline="0" dirty="0"/>
              <a:t>, if the </a:t>
            </a:r>
            <a:r>
              <a:rPr lang="fr-FR" sz="1000" i="0" baseline="0" dirty="0" err="1"/>
              <a:t>datasets</a:t>
            </a:r>
            <a:r>
              <a:rPr lang="fr-FR" sz="1000" i="0" baseline="0" dirty="0"/>
              <a:t> are of </a:t>
            </a:r>
            <a:r>
              <a:rPr lang="fr-FR" sz="1000" i="0" baseline="0" dirty="0" err="1"/>
              <a:t>interest</a:t>
            </a:r>
            <a:r>
              <a:rPr lang="fr-FR" sz="1000" i="0" baseline="0" dirty="0"/>
              <a:t> for </a:t>
            </a:r>
            <a:r>
              <a:rPr lang="fr-FR" sz="1000" i="0" baseline="0" dirty="0" err="1"/>
              <a:t>their</a:t>
            </a:r>
            <a:r>
              <a:rPr lang="fr-FR" sz="1000" i="0" baseline="0" dirty="0"/>
              <a:t> portfolio</a:t>
            </a:r>
            <a:r>
              <a:rPr lang="fr-FR" sz="1000" dirty="0"/>
              <a:t>. </a:t>
            </a:r>
            <a:r>
              <a:rPr lang="fr-FR" sz="1000" dirty="0">
                <a:hlinkClick r:id="rId4"/>
              </a:rPr>
              <a:t>https://www.seanoe.org/html/about.htm</a:t>
            </a:r>
            <a:r>
              <a:rPr lang="fr-FR" sz="1000" dirty="0"/>
              <a:t> </a:t>
            </a:r>
            <a:endParaRPr lang="fr-FR" sz="1000" i="0" baseline="0" dirty="0"/>
          </a:p>
          <a:p>
            <a:pPr marL="0" lvl="0" indent="0" algn="l" rtl="0">
              <a:spcBef>
                <a:spcPts val="0"/>
              </a:spcBef>
              <a:spcAft>
                <a:spcPts val="0"/>
              </a:spcAft>
              <a:buNone/>
            </a:pPr>
            <a:r>
              <a:rPr lang="fr-FR" sz="1000" dirty="0"/>
              <a:t>De même pour le </a:t>
            </a:r>
            <a:r>
              <a:rPr lang="fr-FR" sz="1000" b="1" dirty="0"/>
              <a:t>GBIF</a:t>
            </a:r>
            <a:r>
              <a:rPr lang="fr-FR" sz="1000" dirty="0"/>
              <a:t> (plateforme mondiale en données de biodiversité) qui peut être alimenté par le Système d’Information de </a:t>
            </a:r>
            <a:r>
              <a:rPr lang="fr-FR" sz="1000" dirty="0" err="1"/>
              <a:t>l’iNventaire</a:t>
            </a:r>
            <a:r>
              <a:rPr lang="fr-FR" sz="1000" dirty="0"/>
              <a:t> du Patrimoine naturel (SINP) qui est l’infrastructure française de collecte des données en biodiversité. </a:t>
            </a:r>
          </a:p>
          <a:p>
            <a:pPr marL="0" lvl="0" indent="0" algn="l" rtl="0">
              <a:spcBef>
                <a:spcPts val="0"/>
              </a:spcBef>
              <a:spcAft>
                <a:spcPts val="0"/>
              </a:spcAft>
              <a:buNone/>
            </a:pPr>
            <a:r>
              <a:rPr lang="fr-FR" sz="1000" dirty="0"/>
              <a:t>Le GBIF France a vocation de rassembler toutes les données primaires sur la biodiversité hébergées en France, que celles-ci concernent la biodiversité du territoire français ou du reste du monde. </a:t>
            </a:r>
            <a:r>
              <a:rPr lang="fr-FR" sz="1000" dirty="0">
                <a:hlinkClick r:id="rId5"/>
              </a:rPr>
              <a:t>http://www.gbif.fr/page/infos/presentation-du-gbif-france</a:t>
            </a:r>
            <a:r>
              <a:rPr lang="fr-FR" sz="1000" dirty="0"/>
              <a:t>  </a:t>
            </a:r>
          </a:p>
          <a:p>
            <a:pPr marL="0" lvl="0" indent="0" algn="l" rtl="0">
              <a:spcBef>
                <a:spcPts val="0"/>
              </a:spcBef>
              <a:spcAft>
                <a:spcPts val="0"/>
              </a:spcAft>
              <a:buNone/>
            </a:pPr>
            <a:r>
              <a:rPr lang="fr-FR" sz="1000" dirty="0"/>
              <a:t>L’effort de diffusion des données françaises au niveau international se poursuit avec l’apport de plus de 10 millions de nouvelles occurrences compilées par l’INPN dans le GBIF (Actu 2022 : </a:t>
            </a:r>
            <a:r>
              <a:rPr lang="fr-FR" sz="900" dirty="0">
                <a:hlinkClick r:id="rId6"/>
              </a:rPr>
              <a:t>http://www.gbif.fr/articles/01/03/22/la-france-troisieme-pays-contributeur-du-reseau-gbif</a:t>
            </a:r>
            <a:r>
              <a:rPr lang="fr-FR" sz="900" dirty="0"/>
              <a:t> ). GBIF France: </a:t>
            </a:r>
            <a:r>
              <a:rPr lang="fr-FR" sz="900" dirty="0">
                <a:hlinkClick r:id="rId7"/>
              </a:rPr>
              <a:t>https://www.gbif.org/country/FR/publishing</a:t>
            </a:r>
            <a:r>
              <a:rPr lang="fr-FR" sz="900" dirty="0"/>
              <a:t>  </a:t>
            </a:r>
          </a:p>
          <a:p>
            <a:pPr marL="0" lvl="0" indent="0" algn="l" rtl="0">
              <a:spcBef>
                <a:spcPts val="0"/>
              </a:spcBef>
              <a:spcAft>
                <a:spcPts val="0"/>
              </a:spcAft>
              <a:buNone/>
            </a:pPr>
            <a:r>
              <a:rPr lang="fr-FR" sz="1000" dirty="0"/>
              <a:t>Ces données, agrégées au niveau national par l’INPN dans le cadre du </a:t>
            </a:r>
            <a:r>
              <a:rPr lang="fr-FR" sz="1000" dirty="0">
                <a:hlinkClick r:id="rId8"/>
              </a:rPr>
              <a:t>SINP</a:t>
            </a:r>
            <a:r>
              <a:rPr lang="fr-FR" sz="1000" dirty="0"/>
              <a:t>, contribuent à la production de nouvelles études scientifiques ainsi qu’à l’appui aux politiques publiques. Elles sont accessibles sur le site </a:t>
            </a:r>
            <a:r>
              <a:rPr lang="fr-FR" sz="1000" dirty="0">
                <a:hlinkClick r:id="rId9"/>
              </a:rPr>
              <a:t>www.gbif.org</a:t>
            </a:r>
            <a:r>
              <a:rPr lang="fr-FR" sz="1000" dirty="0"/>
              <a:t>, où elles peuvent être consultées et utilisées par la communauté scientifique internationale. L’utilisation des données mises en ligne sur GBIF.org est compilée chaque année dans la </a:t>
            </a:r>
            <a:r>
              <a:rPr lang="fr-FR" sz="1000" dirty="0">
                <a:hlinkClick r:id="rId10"/>
              </a:rPr>
              <a:t>Revue Scientifique du GBIF</a:t>
            </a:r>
            <a:r>
              <a:rPr lang="fr-FR" sz="10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5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t>Privilégiez une </a:t>
            </a:r>
            <a:r>
              <a:rPr lang="fr-FR" sz="1000" b="1" dirty="0"/>
              <a:t>licence</a:t>
            </a:r>
            <a:r>
              <a:rPr lang="fr-FR" sz="1000" dirty="0"/>
              <a:t> </a:t>
            </a:r>
            <a:r>
              <a:rPr lang="fr-FR" sz="1000" dirty="0" err="1"/>
              <a:t>tres</a:t>
            </a:r>
            <a:r>
              <a:rPr lang="fr-FR" sz="1000" dirty="0"/>
              <a:t> utilisée et compatible avec d’autres licences existantes, afin de faciliter la compilation des données avec d’autres données mises à disposition sous d’autres licences ; Choisissez la licence en tenant compte du potentiel de vos données et des restrictions appliquées selon ce choix. Moins elle est restrictive: plus grand est le potentiel de réutilisation.</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t>Dryad</a:t>
            </a:r>
            <a:r>
              <a:rPr lang="en-US" sz="1000" dirty="0"/>
              <a:t> does not accept any files with licensing terms that are incompatible with CC0. </a:t>
            </a:r>
            <a:r>
              <a:rPr lang="en-US" sz="1000" dirty="0">
                <a:hlinkClick r:id="rId11"/>
              </a:rPr>
              <a:t>https://datadryad.org/stash/faq#metadata</a:t>
            </a:r>
            <a:r>
              <a:rPr lang="en-US" sz="100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1" i="0" baseline="0" dirty="0" err="1"/>
              <a:t>Movebank</a:t>
            </a:r>
            <a:r>
              <a:rPr lang="fr-FR" sz="1000" i="0" baseline="0" dirty="0"/>
              <a:t> : </a:t>
            </a:r>
            <a:r>
              <a:rPr lang="fr-FR" sz="1000" b="1" i="0" baseline="0" dirty="0"/>
              <a:t>licence CC0 </a:t>
            </a:r>
            <a:r>
              <a:rPr lang="fr-FR" sz="1000" i="0" baseline="0" dirty="0"/>
              <a:t>par défaut: </a:t>
            </a:r>
            <a:r>
              <a:rPr lang="fr-FR" sz="1000" i="0" baseline="0" dirty="0">
                <a:hlinkClick r:id="rId12"/>
              </a:rPr>
              <a:t>https://www.movebank.org/cms/movebank-content/data-policy#data_licenses</a:t>
            </a:r>
            <a:r>
              <a:rPr lang="fr-FR" sz="1000" i="0" baseline="0" dirty="0"/>
              <a:t> </a:t>
            </a:r>
          </a:p>
          <a:p>
            <a:pPr marL="0" lvl="1">
              <a:defRPr/>
            </a:pPr>
            <a:r>
              <a:rPr lang="fr-FR" sz="1000" dirty="0"/>
              <a:t>Exemples de jeu de données sur </a:t>
            </a:r>
            <a:r>
              <a:rPr lang="fr-FR" sz="1000" b="1" dirty="0" err="1"/>
              <a:t>Movebank</a:t>
            </a:r>
            <a:r>
              <a:rPr lang="fr-FR" sz="1000" dirty="0"/>
              <a:t> : </a:t>
            </a:r>
          </a:p>
          <a:p>
            <a:pPr marL="171450" lvl="1" indent="-171450">
              <a:buFontTx/>
              <a:buChar char="-"/>
              <a:defRPr/>
            </a:pPr>
            <a:r>
              <a:rPr lang="en-US" sz="1000" dirty="0"/>
              <a:t>Data from: Simulating the transmission of foot-and-mouth disease among mobile herds in the Far North Region, Cameroon: </a:t>
            </a:r>
            <a:r>
              <a:rPr lang="fr-FR" sz="1000" dirty="0">
                <a:hlinkClick r:id="rId13"/>
              </a:rPr>
              <a:t>https://www.datarepository.movebank.org/handle/10255/move.720</a:t>
            </a:r>
            <a:r>
              <a:rPr lang="fr-FR" sz="1000" dirty="0"/>
              <a:t> </a:t>
            </a:r>
          </a:p>
          <a:p>
            <a:pPr marL="171450" lvl="1" indent="-171450">
              <a:buFontTx/>
              <a:buChar char="-"/>
              <a:defRPr/>
            </a:pPr>
            <a:r>
              <a:rPr lang="en-US" sz="1000" dirty="0"/>
              <a:t>Transhumance 2007-2011, Far North Region, Cameroon-reference-data. </a:t>
            </a:r>
            <a:r>
              <a:rPr lang="en-US" sz="1000" dirty="0">
                <a:hlinkClick r:id="rId14"/>
              </a:rPr>
              <a:t>https://www.datarepository.movebank.org/handle/10255/move.725</a:t>
            </a:r>
            <a:r>
              <a:rPr lang="en-US" sz="1000" dirty="0"/>
              <a:t>  </a:t>
            </a:r>
            <a:endParaRPr lang="fr-FR" sz="100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i="0" baseline="0" dirty="0"/>
              <a:t>Journal recommandant le dépôt des données dans </a:t>
            </a:r>
            <a:r>
              <a:rPr lang="fr-FR" sz="1000" i="0" baseline="0" dirty="0" err="1"/>
              <a:t>MoveBank</a:t>
            </a:r>
            <a:r>
              <a:rPr lang="fr-FR" sz="1000" i="0" baseline="0" dirty="0"/>
              <a:t> : Journal of </a:t>
            </a:r>
            <a:r>
              <a:rPr lang="fr-FR" sz="1000" i="0" baseline="0" dirty="0" err="1"/>
              <a:t>Zoology</a:t>
            </a:r>
            <a:r>
              <a:rPr lang="fr-FR" sz="1000" i="0" baseline="0" dirty="0"/>
              <a:t> « </a:t>
            </a:r>
            <a:r>
              <a:rPr lang="en-US" sz="1000" i="0" baseline="0" dirty="0"/>
              <a:t>Animal movement data can be optionally deposited to </a:t>
            </a:r>
            <a:r>
              <a:rPr lang="en-US" sz="1000" i="0" baseline="0" dirty="0" err="1"/>
              <a:t>Movebank</a:t>
            </a:r>
            <a:r>
              <a:rPr lang="en-US" sz="1000" i="0" baseline="0" dirty="0"/>
              <a:t> Data Repository”. </a:t>
            </a:r>
            <a:r>
              <a:rPr lang="en-US" sz="1000" i="0" baseline="0" dirty="0">
                <a:hlinkClick r:id="rId15"/>
              </a:rPr>
              <a:t>https://www.datarepository.movebank.org/</a:t>
            </a:r>
            <a:r>
              <a:rPr lang="en-US" sz="1000" i="0" baseline="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i="0" baseline="0" dirty="0"/>
              <a:t>exemple sur </a:t>
            </a:r>
            <a:r>
              <a:rPr lang="fr-FR" sz="1000" b="1" i="0" baseline="0" dirty="0"/>
              <a:t>EDI :</a:t>
            </a:r>
            <a:r>
              <a:rPr lang="fr-FR" sz="1000" i="0" baseline="0" dirty="0"/>
              <a:t> « </a:t>
            </a:r>
            <a:r>
              <a:rPr lang="en-US" sz="1000" i="1" dirty="0"/>
              <a:t>If a contributor reuse policy does not exist in the EML metadata, EDI will apply a default policy that states data and metadata are to be released as "public domain" under Creative Commons CC0 1.0 "No Rights Reserved" license.” </a:t>
            </a:r>
            <a:r>
              <a:rPr lang="en-US" sz="1000" i="1" dirty="0">
                <a:hlinkClick r:id="rId16"/>
              </a:rPr>
              <a:t>https://edirepository.org/about/about-edi</a:t>
            </a:r>
            <a:r>
              <a:rPr lang="en-US" sz="1000" i="1" dirty="0"/>
              <a:t>  </a:t>
            </a:r>
            <a:endParaRPr lang="fr-FR" sz="10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5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baseline="0" dirty="0"/>
              <a:t>Certifications :</a:t>
            </a:r>
            <a:r>
              <a:rPr lang="fr-FR" sz="1000" baseline="0" dirty="0"/>
              <a:t> CTS (</a:t>
            </a:r>
            <a:r>
              <a:rPr lang="fr-FR" sz="1000" baseline="0" dirty="0" err="1"/>
              <a:t>Core</a:t>
            </a:r>
            <a:r>
              <a:rPr lang="fr-FR" sz="1000" baseline="0" dirty="0"/>
              <a:t> Trust Seal), ODS, ISO</a:t>
            </a:r>
          </a:p>
          <a:p>
            <a:pPr marL="0" indent="0">
              <a:buNone/>
            </a:pPr>
            <a:r>
              <a:rPr lang="fr-FR" sz="1000" dirty="0"/>
              <a:t>Entrepôts certifiés CTS : </a:t>
            </a:r>
            <a:r>
              <a:rPr lang="fr-FR" sz="1000" dirty="0">
                <a:hlinkClick r:id="rId17"/>
              </a:rPr>
              <a:t>https://www.coretrustseal.org/why-certification/certified-repositories/</a:t>
            </a:r>
            <a:r>
              <a:rPr lang="fr-FR" sz="1000" dirty="0"/>
              <a:t> </a:t>
            </a:r>
          </a:p>
          <a:p>
            <a:pPr marL="0" indent="0">
              <a:buNone/>
            </a:pPr>
            <a:r>
              <a:rPr lang="fr-FR" sz="1000" dirty="0"/>
              <a:t>En 2023 : GBIF, </a:t>
            </a:r>
            <a:r>
              <a:rPr lang="fr-FR" sz="1000" dirty="0" err="1"/>
              <a:t>DataFirst</a:t>
            </a:r>
            <a:r>
              <a:rPr lang="fr-FR" sz="1000" dirty="0"/>
              <a:t>, IFREMER-SISMER, ICPSR, PANGAEA, CDSP, ISRIC-WDC </a:t>
            </a:r>
            <a:r>
              <a:rPr lang="fr-FR" sz="1000" dirty="0" err="1"/>
              <a:t>Soils</a:t>
            </a:r>
            <a:r>
              <a:rPr lang="fr-FR" sz="1000" dirty="0"/>
              <a:t> (</a:t>
            </a:r>
            <a:r>
              <a:rPr lang="fr-FR" sz="1000" dirty="0">
                <a:hlinkClick r:id="rId18"/>
              </a:rPr>
              <a:t>https://www.isric.org/about/world-data-centre-soils-wdc-soils</a:t>
            </a:r>
            <a:r>
              <a:rPr lang="fr-FR" sz="1000" dirty="0"/>
              <a:t>), </a:t>
            </a:r>
            <a:r>
              <a:rPr lang="fr-FR" sz="1000" dirty="0" err="1"/>
              <a:t>wwPDB</a:t>
            </a:r>
            <a:r>
              <a:rPr lang="fr-FR" sz="1000" dirty="0"/>
              <a:t>, EDI, CSIRO, </a:t>
            </a:r>
            <a:r>
              <a:rPr lang="fr-FR" sz="1000" dirty="0" err="1"/>
              <a:t>MoveBank</a:t>
            </a:r>
            <a:r>
              <a:rPr lang="fr-FR" sz="1000" dirty="0"/>
              <a:t>, </a:t>
            </a:r>
            <a:r>
              <a:rPr lang="fr-FR" sz="1000" dirty="0" err="1"/>
              <a:t>UniProt</a:t>
            </a:r>
            <a:r>
              <a:rPr lang="fr-FR" sz="1000" dirty="0"/>
              <a:t>, </a:t>
            </a:r>
            <a:r>
              <a:rPr lang="fr-FR" sz="1000" dirty="0" err="1"/>
              <a:t>Environmental</a:t>
            </a:r>
            <a:r>
              <a:rPr lang="fr-FR" sz="1000" dirty="0"/>
              <a:t> Information Data Centre (</a:t>
            </a:r>
            <a:r>
              <a:rPr lang="fr-FR" sz="1000" dirty="0">
                <a:hlinkClick r:id="rId19"/>
              </a:rPr>
              <a:t>http://eidc.ceh.ac.uk/</a:t>
            </a:r>
            <a:r>
              <a:rPr lang="fr-FR" sz="1000" dirty="0"/>
              <a:t>), </a:t>
            </a:r>
            <a:r>
              <a:rPr lang="en-US" sz="1000" dirty="0"/>
              <a:t>DKRZ - World Data Centre for Climate (WDCC) </a:t>
            </a:r>
            <a:r>
              <a:rPr lang="en-US" sz="1000" dirty="0">
                <a:hlinkClick r:id="rId20"/>
              </a:rPr>
              <a:t>https://www.dkrz.de/up/systems/wdcc</a:t>
            </a:r>
            <a:r>
              <a:rPr lang="en-US" sz="1000" dirty="0"/>
              <a:t>, Interdisciplinary Earth Data Alliance (</a:t>
            </a:r>
            <a:r>
              <a:rPr lang="en-US" sz="1000" dirty="0">
                <a:hlinkClick r:id="rId21"/>
              </a:rPr>
              <a:t>https://www.iedadata.org</a:t>
            </a:r>
            <a:r>
              <a:rPr lang="en-US" sz="1000" dirty="0"/>
              <a:t>)</a:t>
            </a:r>
          </a:p>
          <a:p>
            <a:pPr marL="0" indent="0"/>
            <a:endParaRPr lang="en-US" sz="500" dirty="0"/>
          </a:p>
          <a:p>
            <a:pPr marL="0" indent="0">
              <a:buNone/>
            </a:pPr>
            <a:r>
              <a:rPr lang="en-US" sz="1000" b="0" i="0" u="none" strike="noStrike" kern="1200" cap="none" dirty="0">
                <a:solidFill>
                  <a:schemeClr val="tx1"/>
                </a:solidFill>
                <a:effectLst/>
                <a:ea typeface="Arial"/>
                <a:cs typeface="Arial"/>
                <a:sym typeface="Arial"/>
              </a:rPr>
              <a:t>TRUST principles (Lin et al, 2020): Transparency, Responsibility, User Focus, Sustainability and Technology (</a:t>
            </a:r>
            <a:r>
              <a:rPr lang="en-US" sz="1000" b="0" i="0" u="none" strike="noStrike" kern="1200" cap="none" dirty="0" err="1">
                <a:solidFill>
                  <a:schemeClr val="tx1"/>
                </a:solidFill>
                <a:effectLst/>
                <a:ea typeface="Arial"/>
                <a:cs typeface="Arial"/>
                <a:sym typeface="Arial"/>
              </a:rPr>
              <a:t>issu</a:t>
            </a:r>
            <a:r>
              <a:rPr lang="en-US" sz="1000" b="0" i="0" u="none" strike="noStrike" kern="1200" cap="none" dirty="0">
                <a:solidFill>
                  <a:schemeClr val="tx1"/>
                </a:solidFill>
                <a:effectLst/>
                <a:ea typeface="Arial"/>
                <a:cs typeface="Arial"/>
                <a:sym typeface="Arial"/>
              </a:rPr>
              <a:t> du rapport EOSC sur la certification (2021): </a:t>
            </a:r>
            <a:r>
              <a:rPr lang="en-US" sz="900" b="0" i="0" u="none" strike="noStrike" kern="1200" cap="none" dirty="0">
                <a:solidFill>
                  <a:schemeClr val="tx1"/>
                </a:solidFill>
                <a:effectLst/>
                <a:ea typeface="Arial"/>
                <a:cs typeface="Arial"/>
                <a:sym typeface="Arial"/>
                <a:hlinkClick r:id="rId22"/>
              </a:rPr>
              <a:t>https://op.europa.eu/en/publication-detail/-/publication/70aa74b5-53bf-11eb-b59f-01aa75ed71a1/language-en</a:t>
            </a:r>
            <a:r>
              <a:rPr lang="en-US" sz="900" b="0" i="0" u="none" strike="noStrike" kern="1200" cap="none" dirty="0">
                <a:solidFill>
                  <a:schemeClr val="tx1"/>
                </a:solidFill>
                <a:effectLst/>
                <a:ea typeface="Arial"/>
                <a:cs typeface="Arial"/>
                <a:sym typeface="Arial"/>
              </a:rPr>
              <a:t>  (page 16) + article </a:t>
            </a:r>
            <a:r>
              <a:rPr lang="en-US" sz="900" b="0" i="0" u="none" strike="noStrike" kern="1200" cap="none" dirty="0" err="1">
                <a:solidFill>
                  <a:schemeClr val="tx1"/>
                </a:solidFill>
                <a:effectLst/>
                <a:ea typeface="Arial"/>
                <a:cs typeface="Arial"/>
                <a:sym typeface="Arial"/>
              </a:rPr>
              <a:t>d’origine</a:t>
            </a:r>
            <a:r>
              <a:rPr lang="en-US" sz="900" b="0" i="0" u="none" strike="noStrike" kern="1200" cap="none" dirty="0">
                <a:solidFill>
                  <a:schemeClr val="tx1"/>
                </a:solidFill>
                <a:effectLst/>
                <a:ea typeface="Arial"/>
                <a:cs typeface="Arial"/>
                <a:sym typeface="Arial"/>
              </a:rPr>
              <a:t> : </a:t>
            </a:r>
            <a:r>
              <a:rPr lang="en-US" sz="900" b="0" i="0" u="none" strike="noStrike" kern="1200" cap="none" dirty="0">
                <a:solidFill>
                  <a:schemeClr val="tx1"/>
                </a:solidFill>
                <a:effectLst/>
                <a:ea typeface="Arial"/>
                <a:cs typeface="Arial"/>
                <a:sym typeface="Arial"/>
                <a:hlinkClick r:id="rId23"/>
              </a:rPr>
              <a:t>https://www.nature.com/articles/s41597-020-0486-7</a:t>
            </a:r>
            <a:r>
              <a:rPr lang="en-US" sz="900" b="0" i="0" u="none" strike="noStrike" kern="1200" cap="none" dirty="0">
                <a:solidFill>
                  <a:schemeClr val="tx1"/>
                </a:solidFill>
                <a:effectLst/>
                <a:ea typeface="Arial"/>
                <a:cs typeface="Arial"/>
                <a:sym typeface="Arial"/>
              </a:rPr>
              <a:t>  </a:t>
            </a:r>
          </a:p>
          <a:p>
            <a:pPr marL="0" indent="0">
              <a:buNone/>
            </a:pPr>
            <a:endParaRPr lang="en-US" sz="500" kern="120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t>Certains entrepôts appliquent des </a:t>
            </a:r>
            <a:r>
              <a:rPr lang="fr-FR" sz="1000" b="1" dirty="0"/>
              <a:t>couts de dépôt de données </a:t>
            </a:r>
            <a:r>
              <a:rPr lang="fr-FR" sz="1000" b="0" dirty="0"/>
              <a:t>mais la plupart sont gratuits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t>PANGAEA: 300€ / data </a:t>
            </a:r>
            <a:r>
              <a:rPr lang="fr-FR" sz="1000" dirty="0" err="1"/>
              <a:t>submission</a:t>
            </a:r>
            <a:r>
              <a:rPr lang="fr-FR" sz="1000" dirty="0"/>
              <a:t>; DRYAD: 120 $ jusqu’à 20 GB + 50 $ par 10 GB supplémentaires.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err="1"/>
              <a:t>TreeBASE</a:t>
            </a:r>
            <a:r>
              <a:rPr lang="en-US" sz="1000" dirty="0"/>
              <a:t> : $ 100 /submission. </a:t>
            </a:r>
            <a:r>
              <a:rPr lang="en-US" sz="1000" dirty="0" err="1"/>
              <a:t>TreeBase</a:t>
            </a:r>
            <a:r>
              <a:rPr lang="en-US" sz="1000" dirty="0"/>
              <a:t> suggests that for each submission of data from sponsored research you contribute at least $100 towards defraying the costs of storage and dissemination, as well as in support of the additional scrutiny by </a:t>
            </a:r>
            <a:r>
              <a:rPr lang="en-US" sz="1000" dirty="0" err="1"/>
              <a:t>TreeBASE</a:t>
            </a:r>
            <a:r>
              <a:rPr lang="en-US" sz="1000" dirty="0"/>
              <a:t> staff for NSF data management compliance. </a:t>
            </a:r>
            <a:endParaRPr lang="en-US" sz="5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b="1" dirty="0"/>
              <a:t>Embargo: </a:t>
            </a:r>
            <a:r>
              <a:rPr lang="en-US" sz="1000" b="0" dirty="0"/>
              <a:t>Certain repositories offer solutions for depositing data that need to be under restricted access. This allows for data to be findable even when it can not be published openly. Examples: entrepôts de type </a:t>
            </a:r>
            <a:r>
              <a:rPr lang="en-US" sz="1000" b="1" dirty="0"/>
              <a:t>Dataverse</a:t>
            </a:r>
            <a:r>
              <a:rPr lang="en-US" sz="1000" b="0" dirty="0"/>
              <a:t>, </a:t>
            </a:r>
            <a:r>
              <a:rPr lang="en-US" sz="1000" b="1" dirty="0"/>
              <a:t>The European Genome-phenome Archive (EGA)</a:t>
            </a:r>
            <a:r>
              <a:rPr lang="en-US" sz="1000" b="0" dirty="0"/>
              <a:t> for potentially identifiable genetic and phenotypic human data.</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900" kern="0" dirty="0">
              <a:solidFill>
                <a:prstClr val="black"/>
              </a:solidFill>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000" i="0" baseline="0" dirty="0">
              <a:latin typeface="Calibri" panose="020F0502020204030204" pitchFamily="34" charset="0"/>
              <a:cs typeface="Calibri" panose="020F0502020204030204" pitchFamily="34" charset="0"/>
            </a:endParaRPr>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512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lvl="0" indent="0">
              <a:buNone/>
            </a:pPr>
            <a:r>
              <a:rPr lang="fr-FR" sz="1000" dirty="0">
                <a:latin typeface="Calibri" panose="020F0502020204030204" pitchFamily="34" charset="0"/>
                <a:cs typeface="Calibri" panose="020F0502020204030204" pitchFamily="34" charset="0"/>
              </a:rPr>
              <a:t>Scientific Data, Guide des auteurs : </a:t>
            </a:r>
            <a:r>
              <a:rPr lang="fr-FR" sz="1000" dirty="0">
                <a:latin typeface="Calibri" panose="020F0502020204030204" pitchFamily="34" charset="0"/>
                <a:cs typeface="Calibri" panose="020F0502020204030204" pitchFamily="34" charset="0"/>
                <a:hlinkClick r:id="rId3"/>
              </a:rPr>
              <a:t>https://www.nature.com/sdata/publish/submission-guidelines</a:t>
            </a:r>
            <a:r>
              <a:rPr lang="fr-FR" sz="10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fr-FR" sz="1000" dirty="0">
                <a:latin typeface="Calibri" panose="020F0502020204030204" pitchFamily="34" charset="0"/>
                <a:cs typeface="Calibri" panose="020F0502020204030204" pitchFamily="34" charset="0"/>
              </a:rPr>
              <a:t>Data policy : </a:t>
            </a:r>
            <a:r>
              <a:rPr lang="fr-FR" sz="1000" dirty="0">
                <a:latin typeface="Calibri" panose="020F0502020204030204" pitchFamily="34" charset="0"/>
                <a:cs typeface="Calibri" panose="020F0502020204030204" pitchFamily="34" charset="0"/>
                <a:hlinkClick r:id="rId4"/>
              </a:rPr>
              <a:t>https://www.nature.com/sdata/policies/data-policies</a:t>
            </a:r>
            <a:endParaRPr lang="fr-FR" sz="1000" i="0" baseline="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fr-FR" sz="1000" i="0" baseline="0" dirty="0">
              <a:latin typeface="Calibri" panose="020F0502020204030204" pitchFamily="34" charset="0"/>
              <a:cs typeface="Calibri" panose="020F0502020204030204" pitchFamily="34" charset="0"/>
            </a:endParaRPr>
          </a:p>
          <a:p>
            <a:pPr lvl="0"/>
            <a:r>
              <a:rPr lang="en-US" sz="1000" dirty="0" err="1">
                <a:latin typeface="Calibri" panose="020F0502020204030204" pitchFamily="34" charset="0"/>
                <a:cs typeface="Calibri" panose="020F0502020204030204" pitchFamily="34" charset="0"/>
              </a:rPr>
              <a:t>Exemple</a:t>
            </a:r>
            <a:r>
              <a:rPr lang="en-US" sz="1000" dirty="0">
                <a:latin typeface="Calibri" panose="020F0502020204030204" pitchFamily="34" charset="0"/>
                <a:cs typeface="Calibri" panose="020F0502020204030204" pitchFamily="34" charset="0"/>
              </a:rPr>
              <a:t> de Data paper:</a:t>
            </a:r>
          </a:p>
          <a:p>
            <a:pPr lvl="0"/>
            <a:r>
              <a:rPr lang="en-US" sz="1000" dirty="0">
                <a:latin typeface="Calibri" panose="020F0502020204030204" pitchFamily="34" charset="0"/>
                <a:cs typeface="Calibri" panose="020F0502020204030204" pitchFamily="34" charset="0"/>
              </a:rPr>
              <a:t>A global inventory of animal diversity measured in different grazing treatments. Sci Data 9, 209 (2022). </a:t>
            </a:r>
            <a:r>
              <a:rPr lang="en-US" sz="1000" dirty="0">
                <a:latin typeface="Calibri" panose="020F0502020204030204" pitchFamily="34" charset="0"/>
                <a:cs typeface="Calibri" panose="020F0502020204030204" pitchFamily="34" charset="0"/>
                <a:hlinkClick r:id="rId5"/>
              </a:rPr>
              <a:t>https://doi.org/10.1038/s41597-022-01326-1</a:t>
            </a:r>
            <a:endParaRPr lang="en-US" sz="1000" dirty="0">
              <a:latin typeface="Calibri" panose="020F0502020204030204" pitchFamily="34" charset="0"/>
              <a:cs typeface="Calibri" panose="020F0502020204030204" pitchFamily="34" charset="0"/>
            </a:endParaRPr>
          </a:p>
          <a:p>
            <a:pPr lvl="0"/>
            <a:r>
              <a:rPr lang="en-US" sz="1000" dirty="0">
                <a:latin typeface="Calibri" panose="020F0502020204030204" pitchFamily="34" charset="0"/>
                <a:cs typeface="Calibri" panose="020F0502020204030204" pitchFamily="34" charset="0"/>
              </a:rPr>
              <a:t>The data can be found at The Knowledge Network for Biocomplexity (KNB).</a:t>
            </a:r>
          </a:p>
          <a:p>
            <a:pPr lvl="0"/>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Autres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exemples</a:t>
            </a:r>
            <a:r>
              <a:rPr lang="en-US" sz="1000" dirty="0">
                <a:latin typeface="Calibri" panose="020F0502020204030204" pitchFamily="34" charset="0"/>
                <a:cs typeface="Calibri" panose="020F0502020204030204" pitchFamily="34" charset="0"/>
              </a:rPr>
              <a:t> de </a:t>
            </a:r>
            <a:r>
              <a:rPr lang="en-US" sz="1000" dirty="0" err="1">
                <a:latin typeface="Calibri" panose="020F0502020204030204" pitchFamily="34" charset="0"/>
                <a:cs typeface="Calibri" panose="020F0502020204030204" pitchFamily="34" charset="0"/>
              </a:rPr>
              <a:t>listes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d’entrepôts</a:t>
            </a:r>
            <a:r>
              <a:rPr lang="en-US" sz="1000" dirty="0">
                <a:latin typeface="Calibri" panose="020F0502020204030204" pitchFamily="34" charset="0"/>
                <a:cs typeface="Calibri" panose="020F0502020204030204" pitchFamily="34" charset="0"/>
              </a:rPr>
              <a:t> proposes: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 Applied and Environmental Microbiology: </a:t>
            </a:r>
            <a:r>
              <a:rPr lang="en-US" sz="1000" dirty="0">
                <a:latin typeface="Calibri" panose="020F0502020204030204" pitchFamily="34" charset="0"/>
                <a:cs typeface="Calibri" panose="020F0502020204030204" pitchFamily="34" charset="0"/>
                <a:hlinkClick r:id="rId6"/>
              </a:rPr>
              <a:t>https://journals.asm.org/list-data-repositories</a:t>
            </a:r>
            <a:r>
              <a:rPr lang="en-US" sz="100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dirty="0">
                <a:latin typeface="Calibri" panose="020F0502020204030204" pitchFamily="34" charset="0"/>
                <a:cs typeface="Calibri" panose="020F0502020204030204" pitchFamily="34" charset="0"/>
              </a:rPr>
              <a:t>Functional Ecology et </a:t>
            </a:r>
            <a:r>
              <a:rPr lang="en-US" sz="1000" dirty="0" err="1">
                <a:latin typeface="Calibri" panose="020F0502020204030204" pitchFamily="34" charset="0"/>
                <a:cs typeface="Calibri" panose="020F0502020204030204" pitchFamily="34" charset="0"/>
              </a:rPr>
              <a:t>toutes</a:t>
            </a:r>
            <a:r>
              <a:rPr lang="en-US" sz="1000" dirty="0">
                <a:latin typeface="Calibri" panose="020F0502020204030204" pitchFamily="34" charset="0"/>
                <a:cs typeface="Calibri" panose="020F0502020204030204" pitchFamily="34" charset="0"/>
              </a:rPr>
              <a:t> les revues de la British Ecological Society : </a:t>
            </a:r>
            <a:r>
              <a:rPr lang="en-US" sz="1000" dirty="0">
                <a:latin typeface="Calibri" panose="020F0502020204030204" pitchFamily="34" charset="0"/>
                <a:cs typeface="Calibri" panose="020F0502020204030204" pitchFamily="34" charset="0"/>
                <a:hlinkClick r:id="rId7"/>
              </a:rPr>
              <a:t>https://besjournals.onlinelibrary.wiley.com/hub/data_archiving_policy</a:t>
            </a:r>
            <a:r>
              <a:rPr lang="en-US" sz="100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dirty="0" err="1">
                <a:latin typeface="Calibri" panose="020F0502020204030204" pitchFamily="34" charset="0"/>
                <a:cs typeface="Calibri" panose="020F0502020204030204" pitchFamily="34" charset="0"/>
              </a:rPr>
              <a:t>Dont</a:t>
            </a:r>
            <a:r>
              <a:rPr lang="en-US" sz="1000" dirty="0">
                <a:latin typeface="Calibri" panose="020F0502020204030204" pitchFamily="34" charset="0"/>
                <a:cs typeface="Calibri" panose="020F0502020204030204" pitchFamily="34" charset="0"/>
              </a:rPr>
              <a:t> Ecology and evolution : </a:t>
            </a:r>
            <a:r>
              <a:rPr lang="en-US" sz="1000" dirty="0">
                <a:latin typeface="Calibri" panose="020F0502020204030204" pitchFamily="34" charset="0"/>
                <a:cs typeface="Calibri" panose="020F0502020204030204" pitchFamily="34" charset="0"/>
                <a:hlinkClick r:id="rId7"/>
              </a:rPr>
              <a:t>https://besjournals.onlinelibrary.wiley.com/hub/data_archiving_policy</a:t>
            </a:r>
            <a:r>
              <a:rPr lang="en-US" sz="100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000" dirty="0">
              <a:latin typeface="Calibri" panose="020F0502020204030204" pitchFamily="34" charset="0"/>
              <a:cs typeface="Calibri" panose="020F0502020204030204" pitchFamily="34" charset="0"/>
            </a:endParaRPr>
          </a:p>
          <a:p>
            <a:pPr lvl="0"/>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72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2"/>
            <a:ext cx="5438140" cy="4005124"/>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1" i="0" baseline="0" dirty="0"/>
              <a:t>Entrepôt </a:t>
            </a:r>
            <a:r>
              <a:rPr lang="en-US" sz="1000" b="1" i="0" baseline="0" dirty="0" err="1"/>
              <a:t>d’Elsevier</a:t>
            </a:r>
            <a:r>
              <a:rPr lang="en-US" sz="1000" b="1" i="0" baseline="0" dirty="0"/>
              <a:t> </a:t>
            </a:r>
            <a:r>
              <a:rPr lang="en-US" sz="1000" dirty="0">
                <a:hlinkClick r:id="rId3"/>
              </a:rPr>
              <a:t>Mendeley Data</a:t>
            </a:r>
            <a:r>
              <a:rPr lang="en-US" sz="1000" dirty="0"/>
              <a:t> is a certified, free-to-use repository that hosts open data from all disciplines, whatever its format (e.g., raw and processed data, tables, codes and software).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solidFill>
                  <a:prstClr val="black"/>
                </a:solidFill>
                <a:cs typeface="Calibri" panose="020F0502020204030204" pitchFamily="34" charset="0"/>
              </a:rPr>
              <a:t>qqs revues ont des collaborations avec DRYAD</a:t>
            </a:r>
            <a:r>
              <a:rPr lang="fr-FR" sz="1000" dirty="0">
                <a:solidFill>
                  <a:prstClr val="black"/>
                </a:solidFill>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baseline="0" dirty="0">
                <a:cs typeface="Calibri" panose="020F0502020204030204" pitchFamily="34" charset="0"/>
              </a:rPr>
              <a:t>Ecological Monographs </a:t>
            </a:r>
            <a:r>
              <a:rPr lang="en-US" sz="1000" i="0" baseline="0" dirty="0">
                <a:cs typeface="Calibri" panose="020F0502020204030204" pitchFamily="34" charset="0"/>
              </a:rPr>
              <a:t>: authors who deposit data in Dryad will incur a $50 data subsidy fee.</a:t>
            </a:r>
          </a:p>
          <a:p>
            <a:pPr marL="0" indent="0">
              <a:buNone/>
            </a:pPr>
            <a:r>
              <a:rPr lang="en-US" sz="1000" b="1" i="0" baseline="0" dirty="0">
                <a:cs typeface="Calibri" panose="020F0502020204030204" pitchFamily="34" charset="0"/>
              </a:rPr>
              <a:t>Behavioral Ecology </a:t>
            </a:r>
            <a:r>
              <a:rPr lang="en-US" sz="1000" i="0" baseline="0" dirty="0">
                <a:cs typeface="Calibri" panose="020F0502020204030204" pitchFamily="34" charset="0"/>
              </a:rPr>
              <a:t>will provide data deposition in Dryad at no charge. Alternative, equivalent repositories may be considered by the Editor-in-Chief.</a:t>
            </a:r>
            <a:r>
              <a:rPr lang="en-US" sz="800" i="0" baseline="0" dirty="0">
                <a:cs typeface="Calibri" panose="020F0502020204030204" pitchFamily="34" charset="0"/>
              </a:rPr>
              <a:t> </a:t>
            </a:r>
            <a:r>
              <a:rPr lang="en-US" sz="800" i="0" baseline="0" dirty="0">
                <a:cs typeface="Calibri" panose="020F0502020204030204" pitchFamily="34" charset="0"/>
                <a:hlinkClick r:id="rId4"/>
              </a:rPr>
              <a:t>https://academic.oup.com/beheco/pages/information_for_authors</a:t>
            </a:r>
            <a:r>
              <a:rPr lang="en-US" sz="800" i="0" baseline="0" dirty="0">
                <a:cs typeface="Calibri" panose="020F0502020204030204" pitchFamily="34" charset="0"/>
              </a:rPr>
              <a:t> </a:t>
            </a:r>
          </a:p>
          <a:p>
            <a:pPr marL="0" indent="0">
              <a:buNone/>
            </a:pPr>
            <a:r>
              <a:rPr lang="en-US" sz="1000" b="1" i="0" baseline="0" dirty="0">
                <a:latin typeface="+mn-lt"/>
                <a:cs typeface="Calibri" panose="020F0502020204030204" pitchFamily="34" charset="0"/>
              </a:rPr>
              <a:t>The Plant Phenome Journal</a:t>
            </a:r>
          </a:p>
          <a:p>
            <a:pPr marL="0" indent="0">
              <a:buNone/>
            </a:pPr>
            <a:r>
              <a:rPr lang="en-US" sz="1000" b="0" i="0" baseline="0" dirty="0" err="1">
                <a:latin typeface="+mn-lt"/>
                <a:cs typeface="Calibri" panose="020F0502020204030204" pitchFamily="34" charset="0"/>
              </a:rPr>
              <a:t>Plusieurs</a:t>
            </a:r>
            <a:r>
              <a:rPr lang="en-US" sz="1000" b="0" i="0" baseline="0" dirty="0">
                <a:latin typeface="+mn-lt"/>
                <a:cs typeface="Calibri" panose="020F0502020204030204" pitchFamily="34" charset="0"/>
              </a:rPr>
              <a:t> revues de </a:t>
            </a:r>
            <a:r>
              <a:rPr lang="en-US" sz="1000" b="1" i="0" baseline="0" dirty="0">
                <a:latin typeface="+mn-lt"/>
                <a:cs typeface="Calibri" panose="020F0502020204030204" pitchFamily="34" charset="0"/>
              </a:rPr>
              <a:t>Oxford University Press : </a:t>
            </a:r>
            <a:r>
              <a:rPr lang="en-US" sz="900" b="0" i="0" baseline="0" dirty="0">
                <a:latin typeface="Calibri" panose="020F0502020204030204" pitchFamily="34" charset="0"/>
                <a:cs typeface="Calibri" panose="020F0502020204030204" pitchFamily="34" charset="0"/>
                <a:hlinkClick r:id="rId5"/>
              </a:rPr>
              <a:t>https://academic.oup.com/pages/open-research/research-data#choosing</a:t>
            </a:r>
            <a:r>
              <a:rPr lang="en-US" sz="900" b="0" i="0" baseline="0" dirty="0">
                <a:latin typeface="Calibri" panose="020F0502020204030204" pitchFamily="34" charset="0"/>
                <a:cs typeface="Calibri" panose="020F0502020204030204" pitchFamily="34" charset="0"/>
              </a:rPr>
              <a:t>  </a:t>
            </a:r>
            <a:endParaRPr lang="en-US" sz="800" b="0" i="0" baseline="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p>
          <a:p>
            <a:pPr>
              <a:buNone/>
            </a:pPr>
            <a:r>
              <a:rPr lang="en-US" sz="1000" b="1" i="0" baseline="0" dirty="0"/>
              <a:t>Exemples de revues acceptant les </a:t>
            </a:r>
            <a:r>
              <a:rPr lang="en-US" sz="1000" b="1" i="0" baseline="0" dirty="0" err="1"/>
              <a:t>données</a:t>
            </a:r>
            <a:r>
              <a:rPr lang="en-US" sz="1000" b="1" i="0" baseline="0" dirty="0"/>
              <a:t> </a:t>
            </a:r>
            <a:r>
              <a:rPr lang="en-US" sz="1000" b="1" i="0" baseline="0" dirty="0" err="1"/>
              <a:t>en</a:t>
            </a:r>
            <a:r>
              <a:rPr lang="en-US" sz="1000" b="1" i="0" baseline="0" dirty="0"/>
              <a:t> “supplementary files” : </a:t>
            </a:r>
          </a:p>
          <a:p>
            <a:pPr>
              <a:buNone/>
            </a:pPr>
            <a:r>
              <a:rPr lang="en-US" sz="1000" b="1" i="0" dirty="0"/>
              <a:t>New </a:t>
            </a:r>
            <a:r>
              <a:rPr lang="en-US" sz="1000" b="1" i="0" dirty="0" err="1"/>
              <a:t>Phytologist</a:t>
            </a:r>
            <a:r>
              <a:rPr lang="en-US" sz="1000" b="1" i="0" dirty="0"/>
              <a:t> </a:t>
            </a:r>
            <a:r>
              <a:rPr lang="en-US" sz="1000" i="0" dirty="0"/>
              <a:t>:</a:t>
            </a:r>
            <a:r>
              <a:rPr lang="en-US" sz="1000" dirty="0"/>
              <a:t> Where feasible, data should be included as part of the article or as supporting information. </a:t>
            </a:r>
            <a:r>
              <a:rPr lang="en-US" sz="800" dirty="0">
                <a:hlinkClick r:id="rId6"/>
              </a:rPr>
              <a:t>https://nph.onlinelibrary.wiley.com/hub/journal/14698137/about/author-guidelines</a:t>
            </a:r>
            <a:r>
              <a:rPr lang="en-US" sz="800" dirty="0"/>
              <a:t>  </a:t>
            </a:r>
            <a:endParaRPr lang="en-US" sz="800" i="0"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1457996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158750" indent="0">
              <a:buNone/>
            </a:pPr>
            <a:r>
              <a:rPr lang="fr-FR" sz="1000" i="0" baseline="0" dirty="0"/>
              <a:t>La licence de diffusion définit les conditions de diffusion et réutilisation</a:t>
            </a:r>
          </a:p>
          <a:p>
            <a:pPr marL="158750" indent="0">
              <a:buNone/>
            </a:pPr>
            <a:r>
              <a:rPr lang="fr-FR" sz="1000" i="0" baseline="0" dirty="0"/>
              <a:t>Choisir la licence vous permet de garder un moyen de contrôle sur la réutilisation de vos données. C’est vous qui décidez ce que le </a:t>
            </a:r>
            <a:r>
              <a:rPr lang="fr-FR" sz="1000" i="0" baseline="0" dirty="0" err="1"/>
              <a:t>réutilisateur</a:t>
            </a:r>
            <a:r>
              <a:rPr lang="fr-FR" sz="1000" i="0" baseline="0" dirty="0"/>
              <a:t> peut faire avec vos données et dans quelles conditions. </a:t>
            </a:r>
          </a:p>
          <a:p>
            <a:pPr marL="158750" indent="0">
              <a:buNone/>
            </a:pPr>
            <a:r>
              <a:rPr lang="fr-FR" sz="1000" i="0" baseline="0" dirty="0"/>
              <a:t>Par exemple vous pouvez interdire que vos données soient réutilisées dans un but de développement commercial.</a:t>
            </a:r>
          </a:p>
          <a:p>
            <a:pPr marL="158750" indent="0">
              <a:buNone/>
            </a:pPr>
            <a:endParaRPr lang="fr-FR" sz="1000" i="0" baseline="0" dirty="0"/>
          </a:p>
          <a:p>
            <a:pPr marL="158750" indent="0">
              <a:buNone/>
            </a:pPr>
            <a:r>
              <a:rPr lang="fr-FR" sz="1000" b="1" i="0" baseline="0" dirty="0"/>
              <a:t>Vidéos sur les </a:t>
            </a:r>
            <a:r>
              <a:rPr lang="fr-FR" sz="1000" b="1" dirty="0"/>
              <a:t>licences Creative Commons</a:t>
            </a:r>
            <a:endParaRPr lang="fr-FR" sz="1000" b="1" i="0" baseline="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000"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dirty="0"/>
              <a:t>Creative Commons? C’est quoi ça? : </a:t>
            </a:r>
            <a:r>
              <a:rPr lang="fr-FR" sz="1000" i="0" baseline="0" dirty="0">
                <a:hlinkClick r:id="rId3"/>
              </a:rPr>
              <a:t>https://www.youtube.com/watch?v=gftrFKqtUlU</a:t>
            </a:r>
            <a:r>
              <a:rPr lang="fr-FR" sz="1000" i="0" baseline="0" dirty="0"/>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0" dirty="0"/>
              <a:t>Comprendre les licences </a:t>
            </a:r>
            <a:r>
              <a:rPr lang="fr-FR" sz="1000" b="0" dirty="0" err="1"/>
              <a:t>creative</a:t>
            </a:r>
            <a:r>
              <a:rPr lang="fr-FR" sz="1000" b="0" dirty="0"/>
              <a:t> </a:t>
            </a:r>
            <a:r>
              <a:rPr lang="fr-FR" sz="1000" b="0" dirty="0" err="1"/>
              <a:t>commons</a:t>
            </a:r>
            <a:r>
              <a:rPr lang="fr-FR" sz="1000" b="0" dirty="0"/>
              <a:t>: </a:t>
            </a:r>
            <a:r>
              <a:rPr lang="fr-FR" sz="1000" b="0" dirty="0">
                <a:hlinkClick r:id="rId4"/>
              </a:rPr>
              <a:t>https://www.youtube.com/watch?v=ntxJhUKTPII</a:t>
            </a:r>
            <a:r>
              <a:rPr lang="fr-FR" sz="1000" b="0" dirty="0"/>
              <a:t>   </a:t>
            </a:r>
          </a:p>
          <a:p>
            <a:pPr marL="158750" indent="0">
              <a:buNone/>
            </a:pPr>
            <a:endParaRPr lang="fr-FR" sz="1000" i="0" baseline="0" dirty="0"/>
          </a:p>
          <a:p>
            <a:pPr marL="158750" indent="0">
              <a:buNone/>
            </a:pPr>
            <a:r>
              <a:rPr lang="fr-FR" sz="1000" b="1" i="0" baseline="0" dirty="0"/>
              <a:t>Quizz</a:t>
            </a:r>
            <a:r>
              <a:rPr lang="fr-FR" sz="1000" i="0" baseline="0" dirty="0"/>
              <a:t> en anglais sur les licences Créative Commons: </a:t>
            </a:r>
            <a:r>
              <a:rPr lang="fr-FR" sz="1000" i="0" baseline="0" dirty="0">
                <a:hlinkClick r:id="rId5"/>
              </a:rPr>
              <a:t>https://uniofcam.libwizard.com/f/CreativeCommons</a:t>
            </a:r>
            <a:r>
              <a:rPr lang="fr-FR" sz="1000" i="0" baseline="0" dirty="0"/>
              <a:t> </a:t>
            </a:r>
          </a:p>
          <a:p>
            <a:pPr marL="158750" indent="0">
              <a:buNone/>
            </a:pPr>
            <a:endParaRPr lang="fr-FR" sz="1000" i="0" baseline="0" dirty="0"/>
          </a:p>
          <a:p>
            <a:pPr marL="158750" indent="0">
              <a:buNone/>
            </a:pPr>
            <a:r>
              <a:rPr lang="en-US" sz="1000" dirty="0"/>
              <a:t>Creative Common have developed a tool - the </a:t>
            </a:r>
            <a:r>
              <a:rPr lang="en-US" sz="1000" dirty="0">
                <a:hlinkClick r:id="rId6"/>
              </a:rPr>
              <a:t>License Chooser</a:t>
            </a:r>
            <a:r>
              <a:rPr lang="en-US" sz="1000" dirty="0"/>
              <a:t>.</a:t>
            </a:r>
            <a:endParaRPr lang="fr-FR" sz="1000" i="0" baseline="0" dirty="0"/>
          </a:p>
        </p:txBody>
      </p:sp>
    </p:spTree>
    <p:extLst>
      <p:ext uri="{BB962C8B-B14F-4D97-AF65-F5344CB8AC3E}">
        <p14:creationId xmlns:p14="http://schemas.microsoft.com/office/powerpoint/2010/main" val="3364368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3788" y="5118725"/>
            <a:ext cx="5390305" cy="6875963"/>
          </a:xfrm>
          <a:prstGeom prst="rect">
            <a:avLst/>
          </a:prstGeom>
        </p:spPr>
        <p:txBody>
          <a:bodyPr spcFirstLastPara="1" wrap="square" lIns="91425" tIns="91425" rIns="91425" bIns="91425" anchor="t" anchorCtr="0">
            <a:noAutofit/>
          </a:bodyPr>
          <a:lstStyle/>
          <a:p>
            <a:pPr marL="158750" indent="0">
              <a:buNone/>
            </a:pPr>
            <a:r>
              <a:rPr lang="en-US" sz="1000" b="1" i="0" u="none" strike="noStrike" cap="none" dirty="0">
                <a:solidFill>
                  <a:srgbClr val="000000"/>
                </a:solidFill>
                <a:effectLst/>
                <a:ea typeface="Arial"/>
                <a:cs typeface="Arial"/>
                <a:sym typeface="Arial"/>
              </a:rPr>
              <a:t>BMC Research Notes</a:t>
            </a:r>
            <a:r>
              <a:rPr lang="en-US" sz="1000" b="0" i="1" u="none" strike="noStrike" cap="none" dirty="0">
                <a:solidFill>
                  <a:srgbClr val="000000"/>
                </a:solidFill>
                <a:effectLst/>
                <a:ea typeface="Arial"/>
                <a:cs typeface="Arial"/>
                <a:sym typeface="Arial"/>
              </a:rPr>
              <a:t> </a:t>
            </a:r>
            <a:r>
              <a:rPr lang="en-US" sz="1000" b="0" i="0" u="none" strike="noStrike" cap="none" dirty="0">
                <a:solidFill>
                  <a:srgbClr val="000000"/>
                </a:solidFill>
                <a:effectLst/>
                <a:ea typeface="Arial"/>
                <a:cs typeface="Arial"/>
                <a:sym typeface="Arial"/>
              </a:rPr>
              <a:t>(BioMed Central): </a:t>
            </a:r>
            <a:r>
              <a:rPr lang="en-US" sz="1000" b="0" i="0" u="none" strike="noStrike" cap="none" dirty="0">
                <a:solidFill>
                  <a:srgbClr val="000000"/>
                </a:solidFill>
                <a:effectLst/>
                <a:ea typeface="Arial"/>
                <a:cs typeface="Arial"/>
                <a:sym typeface="Arial"/>
                <a:hlinkClick r:id="rId3"/>
              </a:rPr>
              <a:t>https://bmcresnotes.biomedcentral.com/</a:t>
            </a:r>
            <a:r>
              <a:rPr lang="en-US" sz="1000" b="0" i="0" u="none" strike="noStrike" cap="none" dirty="0">
                <a:solidFill>
                  <a:srgbClr val="000000"/>
                </a:solidFill>
                <a:effectLst/>
                <a:ea typeface="Arial"/>
                <a:cs typeface="Arial"/>
                <a:sym typeface="Arial"/>
              </a:rPr>
              <a:t>  </a:t>
            </a:r>
            <a:endParaRPr lang="fr-FR" sz="1000" b="0" i="0" u="none" strike="noStrike" cap="none" dirty="0">
              <a:solidFill>
                <a:srgbClr val="000000"/>
              </a:solidFill>
              <a:effectLst/>
              <a:ea typeface="Arial"/>
              <a:cs typeface="Arial"/>
              <a:sym typeface="Arial"/>
            </a:endParaRPr>
          </a:p>
          <a:p>
            <a:pPr marL="158750" indent="0">
              <a:buNone/>
            </a:pPr>
            <a:r>
              <a:rPr lang="fr-FR" sz="1000" b="0" i="0" u="none" strike="noStrike" cap="none" dirty="0">
                <a:solidFill>
                  <a:srgbClr val="000000"/>
                </a:solidFill>
                <a:effectLst/>
                <a:cs typeface="Arial"/>
                <a:sym typeface="Arial"/>
              </a:rPr>
              <a:t>Licences pour le texte (CC-BY) et pour les données (</a:t>
            </a:r>
            <a:r>
              <a:rPr lang="fr-FR" sz="1000" b="1" i="0" u="none" strike="noStrike" cap="none" dirty="0">
                <a:solidFill>
                  <a:srgbClr val="000000"/>
                </a:solidFill>
                <a:effectLst/>
                <a:cs typeface="Arial"/>
                <a:sym typeface="Arial"/>
              </a:rPr>
              <a:t>CC0</a:t>
            </a:r>
            <a:r>
              <a:rPr lang="fr-FR" sz="1000" b="0" i="0" u="none" strike="noStrike" cap="none" dirty="0">
                <a:solidFill>
                  <a:srgbClr val="000000"/>
                </a:solidFill>
                <a:effectLst/>
                <a:cs typeface="Arial"/>
                <a:sym typeface="Arial"/>
              </a:rPr>
              <a:t>) : </a:t>
            </a:r>
            <a:r>
              <a:rPr lang="fr-FR" sz="1000" dirty="0">
                <a:hlinkClick r:id="rId4"/>
              </a:rPr>
              <a:t>https://www.biomedcentral.com/about/policies/license-agreement</a:t>
            </a:r>
            <a:r>
              <a:rPr lang="fr-FR" sz="1000" dirty="0"/>
              <a:t> (</a:t>
            </a:r>
            <a:r>
              <a:rPr lang="en-US" sz="1000" i="1" dirty="0"/>
              <a:t>In line with </a:t>
            </a:r>
            <a:r>
              <a:rPr lang="en-US" sz="1000" i="1" dirty="0">
                <a:hlinkClick r:id="rId5"/>
              </a:rPr>
              <a:t>BMC's Open Data Policy</a:t>
            </a:r>
            <a:r>
              <a:rPr lang="en-US" sz="1000" i="1" dirty="0"/>
              <a:t>, data included in the article shall be made available under the </a:t>
            </a:r>
            <a:r>
              <a:rPr lang="en-US" sz="1000" i="1" dirty="0">
                <a:hlinkClick r:id="rId6"/>
              </a:rPr>
              <a:t>Creative Commons 1.0 Public Domain Dedication waiver</a:t>
            </a:r>
            <a:r>
              <a:rPr lang="en-US" sz="1000" i="1" dirty="0"/>
              <a:t>, unless otherwise stated). </a:t>
            </a:r>
            <a:endParaRPr lang="en-US" sz="1000" dirty="0"/>
          </a:p>
          <a:p>
            <a:pPr marL="158750" indent="0">
              <a:spcBef>
                <a:spcPts val="300"/>
              </a:spcBef>
              <a:buNone/>
            </a:pPr>
            <a:r>
              <a:rPr lang="en-US" sz="1000" b="1" dirty="0" err="1"/>
              <a:t>GigaScience</a:t>
            </a:r>
            <a:r>
              <a:rPr lang="en-US" sz="1000" b="1" dirty="0"/>
              <a:t> </a:t>
            </a:r>
            <a:r>
              <a:rPr lang="en-US" sz="1000" dirty="0"/>
              <a:t>: </a:t>
            </a:r>
            <a:r>
              <a:rPr lang="en-US" sz="1000" dirty="0">
                <a:hlinkClick r:id="rId7"/>
              </a:rPr>
              <a:t>https://academic.oup.com/gigascience/pages/data_note</a:t>
            </a:r>
            <a:r>
              <a:rPr lang="en-US" sz="1000" dirty="0"/>
              <a:t> “</a:t>
            </a:r>
            <a:r>
              <a:rPr lang="en-US" sz="1000" i="1" dirty="0"/>
              <a:t>the accompanying datasets must be accessible by any researcher wishing to use them under a </a:t>
            </a:r>
            <a:r>
              <a:rPr lang="en-US" sz="1000" b="1" i="1" dirty="0"/>
              <a:t>CC0</a:t>
            </a:r>
            <a:r>
              <a:rPr lang="en-US" sz="1000" i="1" dirty="0"/>
              <a:t> </a:t>
            </a:r>
            <a:r>
              <a:rPr lang="en-US" sz="1000" i="1" dirty="0" err="1"/>
              <a:t>licence</a:t>
            </a:r>
            <a:r>
              <a:rPr lang="en-US" sz="1000" i="1" dirty="0"/>
              <a:t> </a:t>
            </a:r>
            <a:r>
              <a:rPr lang="en-US" sz="1000" i="0" dirty="0"/>
              <a:t>(</a:t>
            </a:r>
            <a:r>
              <a:rPr lang="en-US" sz="1000" i="0" dirty="0">
                <a:hlinkClick r:id="rId8"/>
              </a:rPr>
              <a:t>https://academic.oup.com/gigascience/pages/editorial_policies_and_reporting_standards</a:t>
            </a:r>
            <a:r>
              <a:rPr lang="en-US" sz="1000" i="1" dirty="0"/>
              <a:t>). </a:t>
            </a:r>
          </a:p>
          <a:p>
            <a:pPr marL="158750" indent="0">
              <a:spcBef>
                <a:spcPts val="300"/>
              </a:spcBef>
              <a:buNone/>
            </a:pPr>
            <a:r>
              <a:rPr lang="en-US" sz="1000" b="1" dirty="0"/>
              <a:t>F1000 Research </a:t>
            </a:r>
            <a:r>
              <a:rPr lang="en-US" sz="1000" dirty="0"/>
              <a:t>: </a:t>
            </a:r>
            <a:r>
              <a:rPr lang="en-US" sz="1000" dirty="0">
                <a:hlinkClick r:id="rId9"/>
              </a:rPr>
              <a:t>https://f1000research.com/browse/articles?articleTypes=DATA_NOTE</a:t>
            </a:r>
            <a:r>
              <a:rPr lang="en-US" sz="1000" dirty="0"/>
              <a:t>  </a:t>
            </a:r>
          </a:p>
          <a:p>
            <a:pPr marL="158750" indent="0">
              <a:buNone/>
            </a:pPr>
            <a:r>
              <a:rPr lang="en-US" sz="1000" i="1" dirty="0"/>
              <a:t>Where it is possible, data should be deposited in a </a:t>
            </a:r>
            <a:r>
              <a:rPr lang="en-US" sz="1000" i="1" dirty="0" err="1"/>
              <a:t>recognised</a:t>
            </a:r>
            <a:r>
              <a:rPr lang="en-US" sz="1000" i="1" dirty="0"/>
              <a:t> open repository under a </a:t>
            </a:r>
            <a:r>
              <a:rPr lang="en-US" sz="1000" b="1" i="1" dirty="0"/>
              <a:t>CC0 license </a:t>
            </a:r>
            <a:r>
              <a:rPr lang="en-US" sz="1000" i="1" dirty="0"/>
              <a:t>prior to article submission</a:t>
            </a:r>
            <a:r>
              <a:rPr lang="en-US" sz="1000" dirty="0"/>
              <a:t>” (</a:t>
            </a:r>
            <a:r>
              <a:rPr lang="en-US" sz="1000" dirty="0">
                <a:hlinkClick r:id="rId10"/>
              </a:rPr>
              <a:t>https://f1000research.com/for-authors/data-guidelines#hosting</a:t>
            </a:r>
            <a:r>
              <a:rPr lang="en-US" sz="1000" dirty="0"/>
              <a:t>). </a:t>
            </a:r>
          </a:p>
          <a:p>
            <a:pPr marL="158750" indent="0">
              <a:spcBef>
                <a:spcPts val="300"/>
              </a:spcBef>
              <a:buNone/>
            </a:pPr>
            <a:r>
              <a:rPr lang="en-US" sz="1000" b="1" dirty="0" err="1">
                <a:sym typeface="Arial"/>
              </a:rPr>
              <a:t>Environmetrics</a:t>
            </a:r>
            <a:r>
              <a:rPr lang="en-US" sz="1000" b="1" dirty="0">
                <a:sym typeface="Arial"/>
              </a:rPr>
              <a:t> </a:t>
            </a:r>
            <a:r>
              <a:rPr lang="en-US" sz="1000" dirty="0">
                <a:sym typeface="Arial"/>
              </a:rPr>
              <a:t>(Wiley): </a:t>
            </a:r>
            <a:r>
              <a:rPr lang="en-US" sz="1000" dirty="0"/>
              <a:t>Upon acceptance for publication, Data Files will be deposited to </a:t>
            </a:r>
            <a:r>
              <a:rPr lang="en-US" sz="1000" dirty="0" err="1">
                <a:hlinkClick r:id="rId11"/>
              </a:rPr>
              <a:t>figshare</a:t>
            </a:r>
            <a:r>
              <a:rPr lang="en-US" sz="1000" dirty="0"/>
              <a:t>, by Wiley, on behalf of the authors. A </a:t>
            </a:r>
            <a:r>
              <a:rPr lang="en-US" sz="1000" dirty="0">
                <a:hlinkClick r:id="rId12"/>
              </a:rPr>
              <a:t>CC-Zero</a:t>
            </a:r>
            <a:r>
              <a:rPr lang="en-US" sz="1000" dirty="0"/>
              <a:t> (no rights reserved) license will be applied by default. </a:t>
            </a:r>
            <a:r>
              <a:rPr lang="en-US" sz="1000" dirty="0">
                <a:hlinkClick r:id="rId13"/>
              </a:rPr>
              <a:t>https://onlinelibrary.wiley.com/page/journal/1099095x/homepage/ForAuthors.html</a:t>
            </a:r>
            <a:r>
              <a:rPr lang="en-US" sz="1000" dirty="0"/>
              <a:t> </a:t>
            </a:r>
            <a:endParaRPr lang="en-US" sz="1000" b="1" dirty="0">
              <a:sym typeface="Arial"/>
            </a:endParaRPr>
          </a:p>
          <a:p>
            <a:pPr marL="158750" marR="0" lvl="0" indent="0" algn="l" defTabSz="914400" rtl="0" eaLnBrk="1" fontAlgn="auto" latinLnBrk="0" hangingPunct="1">
              <a:lnSpc>
                <a:spcPct val="100000"/>
              </a:lnSpc>
              <a:spcBef>
                <a:spcPts val="300"/>
              </a:spcBef>
              <a:spcAft>
                <a:spcPts val="0"/>
              </a:spcAft>
              <a:buClr>
                <a:srgbClr val="000000"/>
              </a:buClr>
              <a:buSzPts val="1100"/>
              <a:buFont typeface="Arial"/>
              <a:buNone/>
              <a:tabLst/>
              <a:defRPr/>
            </a:pPr>
            <a:r>
              <a:rPr lang="en-US" sz="1000" b="1" i="0" u="none" strike="noStrike" cap="none" dirty="0">
                <a:solidFill>
                  <a:srgbClr val="000000"/>
                </a:solidFill>
                <a:effectLst/>
                <a:ea typeface="Arial"/>
                <a:cs typeface="Arial"/>
                <a:sym typeface="Arial"/>
              </a:rPr>
              <a:t>Journal of Open Health Data</a:t>
            </a:r>
            <a:r>
              <a:rPr lang="en-US" sz="1000" b="0" i="0" u="none" strike="noStrike" cap="none" dirty="0">
                <a:solidFill>
                  <a:srgbClr val="000000"/>
                </a:solidFill>
                <a:effectLst/>
                <a:ea typeface="Arial"/>
                <a:cs typeface="Arial"/>
                <a:sym typeface="Arial"/>
              </a:rPr>
              <a:t>: </a:t>
            </a:r>
            <a:r>
              <a:rPr lang="en-US" sz="1000" b="0" i="0" u="none" strike="noStrike" cap="none" dirty="0">
                <a:solidFill>
                  <a:srgbClr val="000000"/>
                </a:solidFill>
                <a:effectLst/>
                <a:ea typeface="Arial"/>
                <a:cs typeface="Arial"/>
                <a:sym typeface="Arial"/>
                <a:hlinkClick r:id="rId14"/>
              </a:rPr>
              <a:t>http://openhealthdata.metajnl.com/</a:t>
            </a:r>
            <a:endParaRPr lang="fr-FR" sz="1000" b="0" i="0" u="none" strike="noStrike" cap="none" dirty="0">
              <a:solidFill>
                <a:srgbClr val="000000"/>
              </a:solidFill>
              <a:effectLst/>
              <a:ea typeface="Arial"/>
              <a:cs typeface="Arial"/>
              <a:sym typeface="Arial"/>
            </a:endParaRPr>
          </a:p>
          <a:p>
            <a:pPr marL="158750" indent="0">
              <a:buNone/>
            </a:pPr>
            <a:r>
              <a:rPr lang="en-US" sz="1000" dirty="0"/>
              <a:t>data should be deposited under an open license that permits unrestricted access (e.g. CC0, CC-BY) or otherwise, under moderate access. More restrictive licenses can be used if a valid reason (e.g. patient information, legal) is present.</a:t>
            </a:r>
            <a:endParaRPr lang="fr-FR" sz="1000" dirty="0"/>
          </a:p>
          <a:p>
            <a:pPr marL="158750" indent="0">
              <a:spcBef>
                <a:spcPts val="300"/>
              </a:spcBef>
              <a:buNone/>
            </a:pPr>
            <a:r>
              <a:rPr lang="fr-FR" sz="1000" b="1" dirty="0"/>
              <a:t>Journal of </a:t>
            </a:r>
            <a:r>
              <a:rPr lang="fr-FR" sz="1000" b="1" dirty="0" err="1"/>
              <a:t>Environmental</a:t>
            </a:r>
            <a:r>
              <a:rPr lang="fr-FR" sz="1000" b="1" dirty="0"/>
              <a:t> </a:t>
            </a:r>
            <a:r>
              <a:rPr lang="fr-FR" sz="1000" b="1" dirty="0" err="1"/>
              <a:t>Quality</a:t>
            </a:r>
            <a:r>
              <a:rPr lang="fr-FR" sz="1000" b="1" dirty="0"/>
              <a:t> </a:t>
            </a:r>
            <a:r>
              <a:rPr lang="fr-FR" sz="1000" dirty="0"/>
              <a:t>: </a:t>
            </a:r>
            <a:r>
              <a:rPr lang="fr-FR" sz="1000" dirty="0">
                <a:hlinkClick r:id="rId15"/>
              </a:rPr>
              <a:t>https://acsess.onlinelibrary.wiley.com/journal/15372537</a:t>
            </a:r>
            <a:r>
              <a:rPr lang="fr-FR" sz="1000" dirty="0"/>
              <a:t>  </a:t>
            </a:r>
          </a:p>
          <a:p>
            <a:pPr marL="158750" indent="0">
              <a:buNone/>
            </a:pPr>
            <a:r>
              <a:rPr lang="fr-FR" sz="1000" dirty="0"/>
              <a:t>possibilité de licences différentes en fonction des jeux de données (</a:t>
            </a:r>
            <a:r>
              <a:rPr lang="en-US" sz="1000" i="1" dirty="0"/>
              <a:t>Datasets can contain a wide variety of content, and each may have a </a:t>
            </a:r>
            <a:r>
              <a:rPr lang="en-US" sz="1000" b="1" i="1" dirty="0"/>
              <a:t>different license</a:t>
            </a:r>
            <a:r>
              <a:rPr lang="en-US" sz="1000" i="1" dirty="0"/>
              <a:t>, or intellectual property ownership, which must be separately specified in the content metadata</a:t>
            </a:r>
            <a:r>
              <a:rPr lang="en-US" sz="1000" dirty="0"/>
              <a:t>. </a:t>
            </a:r>
            <a:r>
              <a:rPr lang="en-US" sz="1000" dirty="0">
                <a:hlinkClick r:id="rId16"/>
              </a:rPr>
              <a:t>https://dl.sciencesocieties.org/publications/jeq/author-instructions-datasets</a:t>
            </a:r>
            <a:r>
              <a:rPr lang="en-US" sz="1000" dirty="0"/>
              <a:t>  </a:t>
            </a:r>
          </a:p>
          <a:p>
            <a:pPr marL="158750" indent="0">
              <a:buNone/>
            </a:pPr>
            <a:r>
              <a:rPr lang="en-US" sz="1000" dirty="0"/>
              <a:t>ASA, CSSA, and SSSA collaborates with Dryad Digital Repository. Authors may choose to host their article-associated data in Dryad at no cost. </a:t>
            </a:r>
          </a:p>
          <a:p>
            <a:pPr marL="158750" indent="0">
              <a:spcBef>
                <a:spcPts val="300"/>
              </a:spcBef>
              <a:buNone/>
            </a:pPr>
            <a:r>
              <a:rPr lang="en-US" sz="1000" b="1" dirty="0"/>
              <a:t>The Plant Phenome Journal </a:t>
            </a:r>
            <a:r>
              <a:rPr lang="en-US" sz="1000" dirty="0"/>
              <a:t>: articles are published under the CC BY-NC-ND (attribution, noncommercial, no derivatives) license. But authors may request a CC BY (attribution) license. </a:t>
            </a:r>
          </a:p>
          <a:p>
            <a:pPr marL="158750" indent="0">
              <a:spcBef>
                <a:spcPts val="300"/>
              </a:spcBef>
              <a:buNone/>
            </a:pPr>
            <a:r>
              <a:rPr lang="en-US" sz="1000" dirty="0"/>
              <a:t>Silva </a:t>
            </a:r>
            <a:r>
              <a:rPr lang="en-US" sz="1000" dirty="0" err="1"/>
              <a:t>Fenica</a:t>
            </a:r>
            <a:r>
              <a:rPr lang="en-US" sz="1000" dirty="0"/>
              <a:t>: If the repository accepts, you may use the </a:t>
            </a:r>
            <a:r>
              <a:rPr lang="en-US" sz="1000" dirty="0">
                <a:hlinkClick r:id="rId17"/>
              </a:rPr>
              <a:t>CC BY-NC 4.0</a:t>
            </a:r>
            <a:r>
              <a:rPr lang="en-US" sz="1000" dirty="0"/>
              <a:t> </a:t>
            </a:r>
            <a:r>
              <a:rPr lang="en-US" sz="1000" dirty="0" err="1"/>
              <a:t>licence</a:t>
            </a:r>
            <a:r>
              <a:rPr lang="en-US" sz="1000" dirty="0"/>
              <a:t> (Attribution-</a:t>
            </a:r>
            <a:r>
              <a:rPr lang="en-US" sz="1000" dirty="0" err="1"/>
              <a:t>NonCommercial</a:t>
            </a:r>
            <a:r>
              <a:rPr lang="en-US" sz="1000" dirty="0"/>
              <a:t> 4.0 International) that prohibits commercial use of your data. </a:t>
            </a:r>
            <a:r>
              <a:rPr lang="en-US" sz="1000" dirty="0">
                <a:hlinkClick r:id="rId18"/>
              </a:rPr>
              <a:t>https://silvafennica.fi/page/authors</a:t>
            </a:r>
            <a:r>
              <a:rPr lang="en-US" sz="1000" dirty="0"/>
              <a:t> </a:t>
            </a:r>
          </a:p>
          <a:p>
            <a:pPr marL="158750" indent="0">
              <a:buNone/>
            </a:pPr>
            <a:endParaRPr lang="en-US" sz="800" i="0" baseline="0" dirty="0"/>
          </a:p>
          <a:p>
            <a:pPr marL="158750" lvl="0">
              <a:buClr>
                <a:srgbClr val="000000"/>
              </a:buClr>
              <a:buSzPts val="1100"/>
              <a:defRPr/>
            </a:pPr>
            <a:r>
              <a:rPr lang="fr-FR" sz="1100" b="1" dirty="0">
                <a:latin typeface="Calibri" panose="020F0502020204030204" pitchFamily="34" charset="0"/>
                <a:cs typeface="Calibri" panose="020F0502020204030204" pitchFamily="34" charset="0"/>
              </a:rPr>
              <a:t>La loi </a:t>
            </a:r>
            <a:r>
              <a:rPr lang="fr-FR" sz="1100" b="1" i="1" dirty="0">
                <a:latin typeface="Calibri" panose="020F0502020204030204" pitchFamily="34" charset="0"/>
                <a:cs typeface="Calibri" panose="020F0502020204030204" pitchFamily="34" charset="0"/>
              </a:rPr>
              <a:t>pour une République numérique </a:t>
            </a:r>
            <a:r>
              <a:rPr lang="fr-FR" sz="1000" i="1" dirty="0">
                <a:latin typeface="Calibri" panose="020F0502020204030204" pitchFamily="34" charset="0"/>
                <a:cs typeface="Calibri" panose="020F0502020204030204" pitchFamily="34" charset="0"/>
              </a:rPr>
              <a:t>précise que dès lors que les données liées à une publication ne sont pas protégées par un droit spécifique et qu'elles ont été rendues publiques par le chercheur, leur réutilisation est libre. (</a:t>
            </a:r>
            <a:r>
              <a:rPr lang="fr-FR" sz="1000" i="1" dirty="0">
                <a:latin typeface="Calibri" panose="020F0502020204030204" pitchFamily="34" charset="0"/>
                <a:cs typeface="Calibri" panose="020F0502020204030204" pitchFamily="34" charset="0"/>
                <a:hlinkClick r:id="rId19"/>
              </a:rPr>
              <a:t>https://www.legifrance.gouv.fr/dossierlegislatif/JORFDOLE000031589829/</a:t>
            </a:r>
            <a:r>
              <a:rPr lang="fr-FR" sz="1000" i="1" dirty="0">
                <a:latin typeface="Calibri" panose="020F0502020204030204" pitchFamily="34" charset="0"/>
                <a:cs typeface="Calibri" panose="020F0502020204030204" pitchFamily="34" charset="0"/>
              </a:rPr>
              <a:t> )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b="1" i="1" dirty="0">
                <a:latin typeface="Calibri" panose="020F0502020204030204" pitchFamily="34" charset="0"/>
                <a:cs typeface="Calibri" panose="020F0502020204030204" pitchFamily="34" charset="0"/>
              </a:rPr>
              <a:t>L'éditeur d'un écrit scientifique ne peut pas limiter la réutilisation des données </a:t>
            </a:r>
            <a:r>
              <a:rPr lang="fr-FR" sz="1000" i="1" dirty="0">
                <a:latin typeface="Calibri" panose="020F0502020204030204" pitchFamily="34" charset="0"/>
                <a:cs typeface="Calibri" panose="020F0502020204030204" pitchFamily="34" charset="0"/>
              </a:rPr>
              <a:t>rendues publiques dans la publication. La description, la publication et la réutilisation des données liées à une publication sont entrées dans la loi française, le </a:t>
            </a:r>
            <a:r>
              <a:rPr lang="fr-FR" sz="1000" b="1" i="1" dirty="0">
                <a:latin typeface="Calibri" panose="020F0502020204030204" pitchFamily="34" charset="0"/>
                <a:cs typeface="Calibri" panose="020F0502020204030204" pitchFamily="34" charset="0"/>
              </a:rPr>
              <a:t>bien-fondé de leur exposition dans des data papers </a:t>
            </a:r>
            <a:r>
              <a:rPr lang="fr-FR" sz="1000" i="1" dirty="0">
                <a:latin typeface="Calibri" panose="020F0502020204030204" pitchFamily="34" charset="0"/>
                <a:cs typeface="Calibri" panose="020F0502020204030204" pitchFamily="34" charset="0"/>
              </a:rPr>
              <a:t>s’en trouve renforcé</a:t>
            </a:r>
            <a:r>
              <a:rPr lang="fr-FR" sz="1000" dirty="0">
                <a:latin typeface="Calibri" panose="020F0502020204030204" pitchFamily="34" charset="0"/>
                <a:cs typeface="Calibri" panose="020F0502020204030204" pitchFamily="34" charset="0"/>
              </a:rPr>
              <a:t>. </a:t>
            </a:r>
          </a:p>
          <a:p>
            <a:pPr marL="158750" indent="0">
              <a:buNone/>
            </a:pPr>
            <a:endParaRPr lang="fr-FR" sz="1100" i="0" baseline="0" dirty="0"/>
          </a:p>
        </p:txBody>
      </p:sp>
    </p:spTree>
    <p:extLst>
      <p:ext uri="{BB962C8B-B14F-4D97-AF65-F5344CB8AC3E}">
        <p14:creationId xmlns:p14="http://schemas.microsoft.com/office/powerpoint/2010/main" val="291292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859917"/>
          </a:xfrm>
          <a:prstGeom prst="rect">
            <a:avLst/>
          </a:prstGeom>
        </p:spPr>
        <p:txBody>
          <a:bodyPr spcFirstLastPara="1" wrap="square" lIns="91425" tIns="91425" rIns="91425" bIns="91425" anchor="t" anchorCtr="0">
            <a:noAutofit/>
          </a:bodyPr>
          <a:lstStyle/>
          <a:p>
            <a:pPr marL="0" indent="0" algn="just" defTabSz="457200">
              <a:buClr>
                <a:srgbClr val="E2007A">
                  <a:lumMod val="60000"/>
                  <a:lumOff val="40000"/>
                </a:srgbClr>
              </a:buClr>
              <a:buSzTx/>
              <a:buNone/>
              <a:defRPr/>
            </a:pPr>
            <a:r>
              <a:rPr lang="en-US" sz="1000" b="1" dirty="0" err="1">
                <a:latin typeface="+mn-lt"/>
                <a:cs typeface="Calibri" panose="020F0502020204030204" pitchFamily="34" charset="0"/>
              </a:rPr>
              <a:t>Exemples</a:t>
            </a:r>
            <a:r>
              <a:rPr lang="en-US" sz="1000" b="1" dirty="0">
                <a:latin typeface="+mn-lt"/>
                <a:cs typeface="Calibri" panose="020F0502020204030204" pitchFamily="34" charset="0"/>
              </a:rPr>
              <a:t> de themes de Data papers:</a:t>
            </a:r>
          </a:p>
          <a:p>
            <a:pPr marL="0" indent="0" algn="just" defTabSz="457200">
              <a:buClr>
                <a:srgbClr val="E2007A">
                  <a:lumMod val="60000"/>
                  <a:lumOff val="40000"/>
                </a:srgbClr>
              </a:buClr>
              <a:buSzTx/>
              <a:buNone/>
              <a:defRPr/>
            </a:pPr>
            <a:r>
              <a:rPr lang="en-US" sz="1000" dirty="0" err="1">
                <a:latin typeface="+mn-lt"/>
                <a:cs typeface="Calibri" panose="020F0502020204030204" pitchFamily="34" charset="0"/>
              </a:rPr>
              <a:t>Inventaire</a:t>
            </a:r>
            <a:r>
              <a:rPr lang="en-US" sz="1000" dirty="0">
                <a:latin typeface="+mn-lt"/>
                <a:cs typeface="Calibri" panose="020F0502020204030204" pitchFamily="34" charset="0"/>
              </a:rPr>
              <a:t> de </a:t>
            </a:r>
            <a:r>
              <a:rPr lang="en-US" sz="1000" dirty="0" err="1">
                <a:latin typeface="+mn-lt"/>
                <a:cs typeface="Calibri" panose="020F0502020204030204" pitchFamily="34" charset="0"/>
              </a:rPr>
              <a:t>biodiversité</a:t>
            </a:r>
            <a:r>
              <a:rPr lang="en-US" sz="1000" dirty="0">
                <a:latin typeface="+mn-lt"/>
                <a:cs typeface="Calibri" panose="020F0502020204030204" pitchFamily="34" charset="0"/>
              </a:rPr>
              <a:t> </a:t>
            </a:r>
            <a:r>
              <a:rPr lang="en-US" sz="1000" dirty="0" err="1">
                <a:latin typeface="+mn-lt"/>
                <a:cs typeface="Calibri" panose="020F0502020204030204" pitchFamily="34" charset="0"/>
              </a:rPr>
              <a:t>en</a:t>
            </a:r>
            <a:r>
              <a:rPr lang="en-US" sz="1000" dirty="0">
                <a:latin typeface="+mn-lt"/>
                <a:cs typeface="Calibri" panose="020F0502020204030204" pitchFamily="34" charset="0"/>
              </a:rPr>
              <a:t> France</a:t>
            </a:r>
          </a:p>
          <a:p>
            <a:pPr marL="0" indent="0" algn="just" defTabSz="457200">
              <a:buClr>
                <a:srgbClr val="E2007A">
                  <a:lumMod val="60000"/>
                  <a:lumOff val="40000"/>
                </a:srgbClr>
              </a:buClr>
              <a:buSzTx/>
              <a:buNone/>
              <a:defRPr/>
            </a:pPr>
            <a:r>
              <a:rPr lang="fr-FR" sz="1000" dirty="0">
                <a:latin typeface="+mn-lt"/>
                <a:cs typeface="Calibri" panose="020F0502020204030204" pitchFamily="34" charset="0"/>
              </a:rPr>
              <a:t>bandes annonces de films d’horreur américains</a:t>
            </a:r>
            <a:endParaRPr lang="en-US" sz="1000" dirty="0">
              <a:latin typeface="+mn-lt"/>
              <a:cs typeface="Calibri" panose="020F0502020204030204" pitchFamily="34" charset="0"/>
            </a:endParaRPr>
          </a:p>
          <a:p>
            <a:pPr marL="0" indent="0" algn="just" defTabSz="457200">
              <a:buClr>
                <a:srgbClr val="E2007A">
                  <a:lumMod val="60000"/>
                  <a:lumOff val="40000"/>
                </a:srgbClr>
              </a:buClr>
              <a:buSzTx/>
              <a:buNone/>
              <a:defRPr/>
            </a:pPr>
            <a:r>
              <a:rPr lang="fr-FR" sz="1000" dirty="0">
                <a:latin typeface="+mn-lt"/>
                <a:cs typeface="Calibri" panose="020F0502020204030204" pitchFamily="34" charset="0"/>
              </a:rPr>
              <a:t>Le genre dans les prospectus alimentaires au Guatemala et </a:t>
            </a:r>
            <a:r>
              <a:rPr lang="fr-FR" sz="1000" dirty="0" err="1">
                <a:latin typeface="+mn-lt"/>
                <a:cs typeface="Calibri" panose="020F0502020204030204" pitchFamily="34" charset="0"/>
              </a:rPr>
              <a:t>Perou</a:t>
            </a:r>
            <a:endParaRPr lang="fr-FR" sz="1000" dirty="0">
              <a:latin typeface="+mn-lt"/>
              <a:cs typeface="Calibri" panose="020F0502020204030204" pitchFamily="34" charset="0"/>
            </a:endParaRPr>
          </a:p>
          <a:p>
            <a:pPr marL="0" indent="0" algn="just" defTabSz="457200">
              <a:buClr>
                <a:srgbClr val="E2007A">
                  <a:lumMod val="60000"/>
                  <a:lumOff val="40000"/>
                </a:srgbClr>
              </a:buClr>
              <a:buSzTx/>
              <a:buNone/>
              <a:defRPr/>
            </a:pPr>
            <a:r>
              <a:rPr lang="fr-FR" sz="1000" dirty="0">
                <a:latin typeface="+mn-lt"/>
                <a:cs typeface="Calibri" panose="020F0502020204030204" pitchFamily="34" charset="0"/>
              </a:rPr>
              <a:t>Les parcelles viticoles en Bourgogne </a:t>
            </a:r>
          </a:p>
          <a:p>
            <a:pPr marL="0" indent="0" algn="just" defTabSz="457200">
              <a:buClr>
                <a:srgbClr val="E2007A">
                  <a:lumMod val="60000"/>
                  <a:lumOff val="40000"/>
                </a:srgbClr>
              </a:buClr>
              <a:buSzTx/>
              <a:buNone/>
              <a:defRPr/>
            </a:pPr>
            <a:r>
              <a:rPr lang="fr-FR" sz="1000" dirty="0">
                <a:latin typeface="+mn-lt"/>
                <a:cs typeface="Calibri" panose="020F0502020204030204" pitchFamily="34" charset="0"/>
                <a:sym typeface="Wingdings" panose="05000000000000000000" pitchFamily="2" charset="2"/>
              </a:rPr>
              <a:t> Intérêt pour des scientifiques, associations, société civile, journalistes, enseignants, décideurs,…</a:t>
            </a:r>
            <a:endParaRPr lang="fr-FR" sz="1000" dirty="0">
              <a:latin typeface="+mn-lt"/>
              <a:cs typeface="Calibri" panose="020F0502020204030204" pitchFamily="34" charset="0"/>
            </a:endParaRPr>
          </a:p>
          <a:p>
            <a:pPr marL="0" indent="0" algn="just" defTabSz="457200">
              <a:buClr>
                <a:srgbClr val="E2007A">
                  <a:lumMod val="60000"/>
                  <a:lumOff val="40000"/>
                </a:srgbClr>
              </a:buClr>
              <a:buSzTx/>
              <a:buNone/>
              <a:defRPr/>
            </a:pPr>
            <a:endParaRPr lang="en-US" sz="1000" dirty="0">
              <a:latin typeface="+mn-lt"/>
              <a:cs typeface="Calibri" panose="020F0502020204030204" pitchFamily="34" charset="0"/>
            </a:endParaRPr>
          </a:p>
          <a:p>
            <a:pPr marL="0" indent="0" algn="just" defTabSz="457200">
              <a:buClr>
                <a:srgbClr val="E2007A">
                  <a:lumMod val="60000"/>
                  <a:lumOff val="40000"/>
                </a:srgbClr>
              </a:buClr>
              <a:buSzTx/>
              <a:buNone/>
              <a:defRPr/>
            </a:pPr>
            <a:r>
              <a:rPr lang="en-US" sz="1000" dirty="0">
                <a:latin typeface="+mn-lt"/>
                <a:cs typeface="Calibri" panose="020F0502020204030204" pitchFamily="34" charset="0"/>
              </a:rPr>
              <a:t>The nationwide ‘ZNIEFF’ inventory in France: an open dataset of more than one million species data in zones of high ecological value. </a:t>
            </a:r>
            <a:r>
              <a:rPr lang="fr-FR" sz="1000" dirty="0" err="1">
                <a:latin typeface="+mn-lt"/>
              </a:rPr>
              <a:t>Biodiversity</a:t>
            </a:r>
            <a:r>
              <a:rPr lang="fr-FR" sz="1000" dirty="0">
                <a:latin typeface="+mn-lt"/>
              </a:rPr>
              <a:t> Data Journal. 2022. </a:t>
            </a:r>
            <a:r>
              <a:rPr lang="fr-FR" sz="1000" dirty="0">
                <a:effectLst/>
                <a:latin typeface="+mn-lt"/>
                <a:hlinkClick r:id="rId3"/>
              </a:rPr>
              <a:t>https://doi.org/10.3897/BDJ.10.e71222</a:t>
            </a:r>
            <a:endParaRPr lang="fr-FR" sz="1000" dirty="0">
              <a:effectLst/>
              <a:latin typeface="+mn-lt"/>
            </a:endParaRPr>
          </a:p>
          <a:p>
            <a:pPr marL="0" indent="0" algn="just" defTabSz="457200">
              <a:buClr>
                <a:srgbClr val="E2007A">
                  <a:lumMod val="60000"/>
                  <a:lumOff val="40000"/>
                </a:srgbClr>
              </a:buClr>
              <a:buSzTx/>
              <a:buNone/>
              <a:defRPr/>
            </a:pPr>
            <a:endParaRPr lang="en-US" sz="500" dirty="0">
              <a:latin typeface="+mn-lt"/>
              <a:cs typeface="Calibri" panose="020F0502020204030204" pitchFamily="34" charset="0"/>
            </a:endParaRPr>
          </a:p>
          <a:p>
            <a:pPr marL="0" indent="0" algn="just" defTabSz="457200">
              <a:buClr>
                <a:srgbClr val="E2007A">
                  <a:lumMod val="60000"/>
                  <a:lumOff val="40000"/>
                </a:srgbClr>
              </a:buClr>
              <a:buSzTx/>
              <a:buNone/>
              <a:defRPr/>
            </a:pPr>
            <a:r>
              <a:rPr lang="en-US" sz="1000" dirty="0">
                <a:latin typeface="+mn-lt"/>
                <a:cs typeface="Calibri" panose="020F0502020204030204" pitchFamily="34" charset="0"/>
              </a:rPr>
              <a:t>A Data Set for US Horror Film Trailers. Research Data Journal for the Humanities and Social Sciences</a:t>
            </a:r>
            <a:r>
              <a:rPr lang="en-US" sz="1000" i="1" dirty="0">
                <a:latin typeface="+mn-lt"/>
                <a:cs typeface="Calibri" panose="020F0502020204030204" pitchFamily="34" charset="0"/>
              </a:rPr>
              <a:t>. </a:t>
            </a:r>
            <a:r>
              <a:rPr lang="en-US" sz="1000" dirty="0">
                <a:latin typeface="+mn-lt"/>
                <a:cs typeface="Calibri" panose="020F0502020204030204" pitchFamily="34" charset="0"/>
              </a:rPr>
              <a:t>2021.  </a:t>
            </a:r>
            <a:r>
              <a:rPr lang="en-US" sz="1000" dirty="0">
                <a:latin typeface="+mn-lt"/>
                <a:cs typeface="Calibri" panose="020F0502020204030204" pitchFamily="34" charset="0"/>
                <a:hlinkClick r:id="rId4"/>
              </a:rPr>
              <a:t>https://doi.org/10.1163/24523666-bja10017</a:t>
            </a:r>
            <a:r>
              <a:rPr lang="en-US" sz="1000" dirty="0">
                <a:latin typeface="+mn-lt"/>
                <a:cs typeface="Calibri" panose="020F0502020204030204" pitchFamily="34" charset="0"/>
              </a:rPr>
              <a:t> avec les </a:t>
            </a:r>
            <a:r>
              <a:rPr lang="en-US" sz="1000" dirty="0" err="1">
                <a:latin typeface="+mn-lt"/>
                <a:cs typeface="Calibri" panose="020F0502020204030204" pitchFamily="34" charset="0"/>
              </a:rPr>
              <a:t>données</a:t>
            </a:r>
            <a:r>
              <a:rPr lang="en-US" sz="1000" dirty="0">
                <a:latin typeface="+mn-lt"/>
                <a:cs typeface="Calibri" panose="020F0502020204030204" pitchFamily="34" charset="0"/>
              </a:rPr>
              <a:t> dans </a:t>
            </a:r>
            <a:r>
              <a:rPr lang="en-US" sz="1000" dirty="0" err="1">
                <a:latin typeface="+mn-lt"/>
                <a:cs typeface="Calibri" panose="020F0502020204030204" pitchFamily="34" charset="0"/>
              </a:rPr>
              <a:t>Zenodo</a:t>
            </a:r>
            <a:r>
              <a:rPr lang="en-US" sz="1000" dirty="0">
                <a:latin typeface="+mn-lt"/>
                <a:cs typeface="Calibri" panose="020F0502020204030204" pitchFamily="34" charset="0"/>
              </a:rPr>
              <a:t>: </a:t>
            </a:r>
            <a:r>
              <a:rPr lang="en-US" sz="1000" dirty="0">
                <a:latin typeface="+mn-lt"/>
                <a:cs typeface="Calibri" panose="020F0502020204030204" pitchFamily="34" charset="0"/>
                <a:hlinkClick r:id="rId5"/>
              </a:rPr>
              <a:t>https://zenodo.org/record/4479068#.ZG4Z5qXP17M</a:t>
            </a:r>
            <a:endParaRPr lang="en-US" sz="1000" dirty="0">
              <a:latin typeface="+mn-lt"/>
              <a:cs typeface="Calibri" panose="020F0502020204030204" pitchFamily="34" charset="0"/>
            </a:endParaRPr>
          </a:p>
          <a:p>
            <a:pPr marL="0" indent="0" algn="just" defTabSz="457200">
              <a:buClr>
                <a:srgbClr val="E2007A">
                  <a:lumMod val="60000"/>
                  <a:lumOff val="40000"/>
                </a:srgbClr>
              </a:buClr>
              <a:buSzTx/>
              <a:buNone/>
              <a:defRPr/>
            </a:pPr>
            <a:endParaRPr lang="en-US" sz="500" dirty="0">
              <a:latin typeface="+mn-lt"/>
              <a:cs typeface="Calibri" panose="020F0502020204030204" pitchFamily="34" charset="0"/>
            </a:endParaRPr>
          </a:p>
          <a:p>
            <a:pPr marL="0" indent="0" algn="just" defTabSz="457200">
              <a:buClr>
                <a:srgbClr val="E2007A">
                  <a:lumMod val="60000"/>
                  <a:lumOff val="40000"/>
                </a:srgbClr>
              </a:buClr>
              <a:buSzTx/>
              <a:buNone/>
              <a:defRPr/>
            </a:pPr>
            <a:r>
              <a:rPr lang="en-US" sz="1000" dirty="0">
                <a:latin typeface="+mn-lt"/>
                <a:cs typeface="Calibri" panose="020F0502020204030204" pitchFamily="34" charset="0"/>
              </a:rPr>
              <a:t>Data on gender representation in food and beverage print advertisements found in corner stores from Guatemala and Peru. BMC Research Note. 2021. </a:t>
            </a:r>
            <a:r>
              <a:rPr lang="fr-FR" sz="1000" dirty="0">
                <a:latin typeface="+mn-lt"/>
                <a:hlinkClick r:id="rId6"/>
              </a:rPr>
              <a:t>https://doi.org/10.1186/s13104-021-05469-z</a:t>
            </a:r>
            <a:endParaRPr lang="fr-FR" sz="1000" dirty="0">
              <a:latin typeface="+mn-lt"/>
            </a:endParaRPr>
          </a:p>
          <a:p>
            <a:pPr marL="0" indent="0" algn="just" defTabSz="457200">
              <a:buClr>
                <a:srgbClr val="E2007A">
                  <a:lumMod val="60000"/>
                  <a:lumOff val="40000"/>
                </a:srgbClr>
              </a:buClr>
              <a:buSzTx/>
              <a:buNone/>
              <a:defRPr/>
            </a:pPr>
            <a:endParaRPr lang="en-US" sz="500" dirty="0">
              <a:latin typeface="+mn-lt"/>
              <a:cs typeface="Calibri" panose="020F0502020204030204" pitchFamily="34" charset="0"/>
              <a:hlinkClick r:id="rId7"/>
            </a:endParaRPr>
          </a:p>
          <a:p>
            <a:pPr marL="0" indent="0">
              <a:buNone/>
            </a:pPr>
            <a:r>
              <a:rPr lang="fr-FR" sz="1000" dirty="0">
                <a:latin typeface="+mn-lt"/>
                <a:cs typeface="Calibri" panose="020F0502020204030204" pitchFamily="34" charset="0"/>
                <a:hlinkClick r:id="rId7"/>
              </a:rPr>
              <a:t>Les déterminants naturels et politiques des AOC viticoles de Côte-d’Or</a:t>
            </a:r>
            <a:r>
              <a:rPr lang="fr-FR" sz="1000" dirty="0">
                <a:latin typeface="+mn-lt"/>
                <a:cs typeface="Calibri" panose="020F0502020204030204" pitchFamily="34" charset="0"/>
              </a:rPr>
              <a:t>. 2021. </a:t>
            </a:r>
            <a:r>
              <a:rPr lang="fr-FR" sz="1000" dirty="0">
                <a:latin typeface="+mn-lt"/>
                <a:cs typeface="Calibri" panose="020F0502020204030204" pitchFamily="34" charset="0"/>
                <a:hlinkClick r:id="rId7"/>
              </a:rPr>
              <a:t>https://journals.openedition.org/cybergeo/36443</a:t>
            </a:r>
            <a:r>
              <a:rPr lang="fr-FR" sz="1000" dirty="0">
                <a:latin typeface="+mn-lt"/>
                <a:cs typeface="Calibri" panose="020F0502020204030204" pitchFamily="34" charset="0"/>
              </a:rPr>
              <a:t> </a:t>
            </a:r>
          </a:p>
          <a:p>
            <a:pPr marL="0" indent="0">
              <a:buNone/>
            </a:pPr>
            <a:endParaRPr lang="fr-FR" sz="1000" dirty="0">
              <a:latin typeface="+mn-lt"/>
              <a:cs typeface="Calibri" panose="020F0502020204030204" pitchFamily="34" charset="0"/>
            </a:endParaRPr>
          </a:p>
          <a:p>
            <a:pPr marL="0" indent="0">
              <a:buNone/>
            </a:pPr>
            <a:r>
              <a:rPr lang="fr-FR" sz="1000" dirty="0">
                <a:latin typeface="+mn-lt"/>
                <a:cs typeface="Calibri" panose="020F0502020204030204" pitchFamily="34" charset="0"/>
              </a:rPr>
              <a:t>Autres exemples </a:t>
            </a:r>
          </a:p>
          <a:p>
            <a:pPr marL="0" indent="0">
              <a:buNone/>
            </a:pPr>
            <a:r>
              <a:rPr lang="fr-FR" sz="1000" dirty="0">
                <a:latin typeface="+mn-lt"/>
                <a:cs typeface="Calibri" panose="020F0502020204030204" pitchFamily="34" charset="0"/>
              </a:rPr>
              <a:t>ATLANTIC BIRDS: a data set of </a:t>
            </a:r>
            <a:r>
              <a:rPr lang="fr-FR" sz="1000" dirty="0" err="1">
                <a:latin typeface="+mn-lt"/>
                <a:cs typeface="Calibri" panose="020F0502020204030204" pitchFamily="34" charset="0"/>
              </a:rPr>
              <a:t>bird</a:t>
            </a:r>
            <a:r>
              <a:rPr lang="fr-FR" sz="1000" dirty="0">
                <a:latin typeface="+mn-lt"/>
                <a:cs typeface="Calibri" panose="020F0502020204030204" pitchFamily="34" charset="0"/>
              </a:rPr>
              <a:t> </a:t>
            </a:r>
            <a:r>
              <a:rPr lang="fr-FR" sz="1000" dirty="0" err="1">
                <a:latin typeface="+mn-lt"/>
                <a:cs typeface="Calibri" panose="020F0502020204030204" pitchFamily="34" charset="0"/>
              </a:rPr>
              <a:t>species</a:t>
            </a:r>
            <a:r>
              <a:rPr lang="fr-FR" sz="1000" dirty="0">
                <a:latin typeface="+mn-lt"/>
                <a:cs typeface="Calibri" panose="020F0502020204030204" pitchFamily="34" charset="0"/>
              </a:rPr>
              <a:t> </a:t>
            </a:r>
            <a:r>
              <a:rPr lang="fr-FR" sz="1000" dirty="0" err="1">
                <a:latin typeface="+mn-lt"/>
                <a:cs typeface="Calibri" panose="020F0502020204030204" pitchFamily="34" charset="0"/>
              </a:rPr>
              <a:t>from</a:t>
            </a:r>
            <a:r>
              <a:rPr lang="fr-FR" sz="1000" dirty="0">
                <a:latin typeface="+mn-lt"/>
                <a:cs typeface="Calibri" panose="020F0502020204030204" pitchFamily="34" charset="0"/>
              </a:rPr>
              <a:t> the </a:t>
            </a:r>
            <a:r>
              <a:rPr lang="fr-FR" sz="1000" dirty="0" err="1">
                <a:latin typeface="+mn-lt"/>
                <a:cs typeface="Calibri" panose="020F0502020204030204" pitchFamily="34" charset="0"/>
              </a:rPr>
              <a:t>Brazilian</a:t>
            </a:r>
            <a:r>
              <a:rPr lang="fr-FR" sz="1000" dirty="0">
                <a:latin typeface="+mn-lt"/>
                <a:cs typeface="Calibri" panose="020F0502020204030204" pitchFamily="34" charset="0"/>
              </a:rPr>
              <a:t> Atlantic Forest. </a:t>
            </a:r>
            <a:r>
              <a:rPr lang="fr-FR" sz="1000" dirty="0">
                <a:latin typeface="+mn-lt"/>
                <a:cs typeface="Calibri" panose="020F0502020204030204" pitchFamily="34" charset="0"/>
                <a:hlinkClick r:id="rId8"/>
              </a:rPr>
              <a:t>https://doi.org/10.1002/ecy.2119</a:t>
            </a:r>
            <a:endParaRPr lang="fr-FR" sz="1000" dirty="0">
              <a:latin typeface="+mn-lt"/>
              <a:cs typeface="Calibri" panose="020F0502020204030204" pitchFamily="34" charset="0"/>
            </a:endParaRPr>
          </a:p>
          <a:p>
            <a:pPr marL="0" indent="0">
              <a:buNone/>
            </a:pPr>
            <a:endParaRPr lang="fr-FR" sz="500" dirty="0">
              <a:latin typeface="+mn-lt"/>
              <a:cs typeface="Calibri" panose="020F0502020204030204" pitchFamily="34" charset="0"/>
            </a:endParaRPr>
          </a:p>
          <a:p>
            <a:pPr marL="0" marR="0" lvl="0" indent="0" algn="just" defTabSz="45720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lang="fr-FR" sz="1000" dirty="0">
                <a:latin typeface="+mn-lt"/>
                <a:cs typeface="Calibri" panose="020F0502020204030204" pitchFamily="34" charset="0"/>
              </a:rPr>
              <a:t>Autres types de données pouvant intéresser du grand public : celles pouvant avoir un impact sociétal : par exemples des données sur les conditions de vie, sur l’</a:t>
            </a:r>
            <a:r>
              <a:rPr lang="fr-FR" sz="1000" dirty="0" err="1">
                <a:latin typeface="+mn-lt"/>
                <a:cs typeface="Calibri" panose="020F0502020204030204" pitchFamily="34" charset="0"/>
              </a:rPr>
              <a:t>égalite</a:t>
            </a:r>
            <a:r>
              <a:rPr lang="fr-FR" sz="1000" dirty="0">
                <a:latin typeface="+mn-lt"/>
                <a:cs typeface="Calibri" panose="020F0502020204030204" pitchFamily="34" charset="0"/>
              </a:rPr>
              <a:t> homme/femmes dans la société,…</a:t>
            </a:r>
          </a:p>
          <a:p>
            <a:pPr marL="0" marR="0" lvl="0" indent="0" algn="just" defTabSz="45720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lang="fr-FR" sz="1000" dirty="0">
                <a:latin typeface="+mn-lt"/>
                <a:cs typeface="Calibri" panose="020F0502020204030204" pitchFamily="34" charset="0"/>
              </a:rPr>
              <a:t>Données pouvant intéresser des </a:t>
            </a:r>
            <a:r>
              <a:rPr lang="fr-FR" sz="1000" dirty="0" err="1">
                <a:latin typeface="+mn-lt"/>
                <a:cs typeface="Calibri" panose="020F0502020204030204" pitchFamily="34" charset="0"/>
              </a:rPr>
              <a:t>ONGs</a:t>
            </a:r>
            <a:r>
              <a:rPr lang="fr-FR" sz="1000" dirty="0">
                <a:latin typeface="+mn-lt"/>
                <a:cs typeface="Calibri" panose="020F0502020204030204" pitchFamily="34" charset="0"/>
              </a:rPr>
              <a:t>, des décideurs ou le grand public: données environnementales, par exemple sur des taux de pesticides dans des rivières, … </a:t>
            </a:r>
          </a:p>
          <a:p>
            <a:pPr marL="0" marR="0" lvl="0" indent="0" defTabSz="45720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endParaRPr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0760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B590517-EA39-4362-A53C-627CE19DB192}" type="slidenum">
              <a:rPr lang="fr-FR" smtClean="0"/>
              <a:t>40</a:t>
            </a:fld>
            <a:endParaRPr lang="fr-FR"/>
          </a:p>
        </p:txBody>
      </p:sp>
    </p:spTree>
    <p:extLst>
      <p:ext uri="{BB962C8B-B14F-4D97-AF65-F5344CB8AC3E}">
        <p14:creationId xmlns:p14="http://schemas.microsoft.com/office/powerpoint/2010/main" val="853666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662465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a:solidFill>
                  <a:srgbClr val="000000"/>
                </a:solidFill>
                <a:ea typeface="Arial"/>
                <a:cs typeface="Arial"/>
                <a:sym typeface="Arial"/>
              </a:rPr>
              <a:t>Le partage des données est nécessaire pour </a:t>
            </a:r>
            <a:r>
              <a:rPr lang="fr-FR" sz="1000" b="1" i="0" u="none" strike="noStrike" cap="none" dirty="0">
                <a:solidFill>
                  <a:srgbClr val="000000"/>
                </a:solidFill>
                <a:ea typeface="Arial"/>
                <a:cs typeface="Arial"/>
                <a:sym typeface="Arial"/>
              </a:rPr>
              <a:t>répondre aux grands défis de société </a:t>
            </a:r>
            <a:r>
              <a:rPr lang="fr-FR" sz="1000" b="0" i="0" u="none" strike="noStrike" cap="none" dirty="0">
                <a:solidFill>
                  <a:srgbClr val="000000"/>
                </a:solidFill>
                <a:ea typeface="Arial"/>
                <a:cs typeface="Arial"/>
                <a:sym typeface="Arial"/>
              </a:rPr>
              <a:t>qui sont complexes et interdisciplinaires : changement climatique, conservation de la biodiversité, santé publique, protection de l’environnement, agriculture et alimentation durables,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500" dirty="0"/>
          </a:p>
          <a:p>
            <a:pPr marL="0" indent="0">
              <a:buFont typeface="Wingdings" panose="05000000000000000000" pitchFamily="2" charset="2"/>
              <a:buNone/>
            </a:pPr>
            <a:r>
              <a:rPr lang="fr-FR" sz="1000" b="0" dirty="0">
                <a:cs typeface="Calibri" panose="020F0502020204030204" pitchFamily="34" charset="0"/>
              </a:rPr>
              <a:t>Avantage du </a:t>
            </a:r>
            <a:r>
              <a:rPr lang="fr-FR" sz="1000" b="0" i="1" dirty="0">
                <a:cs typeface="Calibri" panose="020F0502020204030204" pitchFamily="34" charset="0"/>
              </a:rPr>
              <a:t>Data paper </a:t>
            </a:r>
            <a:r>
              <a:rPr lang="fr-FR" sz="1000" b="0" dirty="0">
                <a:cs typeface="Calibri" panose="020F0502020204030204" pitchFamily="34" charset="0"/>
              </a:rPr>
              <a:t>: tous les contributeurs peuvent être co-auteur d’un </a:t>
            </a:r>
            <a:r>
              <a:rPr lang="fr-FR" sz="1000" b="0" i="1" dirty="0">
                <a:cs typeface="Calibri" panose="020F0502020204030204" pitchFamily="34" charset="0"/>
              </a:rPr>
              <a:t>Data paper</a:t>
            </a:r>
            <a:r>
              <a:rPr lang="fr-FR" sz="1000" b="0" dirty="0">
                <a:cs typeface="Calibri" panose="020F0502020204030204" pitchFamily="34" charset="0"/>
              </a:rPr>
              <a:t>. Permet de valoriser le travail d’informaticiens, documentalistes, gestionnaires ou administratifs, etc... qui interviennent dans la collecte ou la gestion de données et qui ne seraient</a:t>
            </a:r>
            <a:r>
              <a:rPr lang="fr-FR" sz="1000" b="0" baseline="0" dirty="0">
                <a:cs typeface="Calibri" panose="020F0502020204030204" pitchFamily="34" charset="0"/>
              </a:rPr>
              <a:t> pas éligibles comme co-auteurs pour des </a:t>
            </a:r>
            <a:r>
              <a:rPr lang="fr-FR" sz="1000" b="0" i="1" baseline="0" dirty="0">
                <a:cs typeface="Calibri" panose="020F0502020204030204" pitchFamily="34" charset="0"/>
              </a:rPr>
              <a:t>Research papers </a:t>
            </a:r>
            <a:r>
              <a:rPr lang="fr-FR" sz="1000" b="0" baseline="0" dirty="0">
                <a:cs typeface="Calibri" panose="020F0502020204030204" pitchFamily="34" charset="0"/>
              </a:rPr>
              <a:t>selon les règles classiques d’</a:t>
            </a:r>
            <a:r>
              <a:rPr lang="fr-FR" sz="1000" b="0" baseline="0" dirty="0" err="1">
                <a:cs typeface="Calibri" panose="020F0502020204030204" pitchFamily="34" charset="0"/>
              </a:rPr>
              <a:t>autorship</a:t>
            </a:r>
            <a:r>
              <a:rPr lang="fr-FR" sz="1000" b="0" baseline="0" dirty="0">
                <a:cs typeface="Calibri" panose="020F0502020204030204" pitchFamily="34" charset="0"/>
              </a:rPr>
              <a:t> définies par les éditeurs et souvent basées sur l’ICMJE (</a:t>
            </a:r>
            <a:r>
              <a:rPr lang="en-US" sz="1000" b="0" i="1" baseline="0" dirty="0">
                <a:cs typeface="Calibri" panose="020F0502020204030204" pitchFamily="34" charset="0"/>
              </a:rPr>
              <a:t>Defining Role of Authors and Contributors: </a:t>
            </a:r>
            <a:r>
              <a:rPr lang="fr-FR" sz="800" b="0" baseline="0" dirty="0">
                <a:cs typeface="Calibri" panose="020F0502020204030204" pitchFamily="34" charset="0"/>
                <a:hlinkClick r:id="rId3"/>
              </a:rPr>
              <a:t>http://www.icmje.org/recommendations/browse/roles-and-responsibilities/defining-the-role-of-authors-and-contributors.html</a:t>
            </a:r>
            <a:r>
              <a:rPr lang="fr-FR" sz="800" b="0" baseline="0" dirty="0">
                <a:cs typeface="Calibri" panose="020F0502020204030204" pitchFamily="34" charset="0"/>
              </a:rPr>
              <a:t>).</a:t>
            </a:r>
          </a:p>
          <a:p>
            <a:pPr marL="0" indent="0">
              <a:buFont typeface="Wingdings" panose="05000000000000000000" pitchFamily="2" charset="2"/>
              <a:buNone/>
            </a:pPr>
            <a:r>
              <a:rPr lang="fr-FR" sz="1000" b="0" baseline="0" dirty="0" err="1">
                <a:cs typeface="Calibri" panose="020F0502020204030204" pitchFamily="34" charset="0"/>
              </a:rPr>
              <a:t>Regles</a:t>
            </a:r>
            <a:r>
              <a:rPr lang="fr-FR" sz="1000" b="0" baseline="0" dirty="0">
                <a:cs typeface="Calibri" panose="020F0502020204030204" pitchFamily="34" charset="0"/>
              </a:rPr>
              <a:t> ICMJE, appliquée par la plupart des revues pour les articles de recherche:</a:t>
            </a:r>
          </a:p>
          <a:p>
            <a:pPr marL="88900" marR="0" lvl="0" algn="l" defTabSz="914400" rtl="0" eaLnBrk="1" fontAlgn="auto" latinLnBrk="0" hangingPunct="1">
              <a:lnSpc>
                <a:spcPct val="100000"/>
              </a:lnSpc>
              <a:buClr>
                <a:srgbClr val="E2007A"/>
              </a:buClr>
              <a:buSzTx/>
              <a:buFont typeface="Arial"/>
              <a:buNone/>
              <a:tabLst/>
              <a:defRPr/>
            </a:pP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1.</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 </a:t>
            </a: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Contributions substantielles </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à la conception ou aux méthodes de la recherche ou à l’acquisition, l’analyse ou l’interprétation des données ; ET</a:t>
            </a:r>
            <a:br>
              <a:rPr kumimoji="0" lang="fr-FR" sz="900" b="0" i="0" u="none" strike="noStrike" kern="0" cap="none" spc="0" normalizeH="0" baseline="0" noProof="0" dirty="0">
                <a:ln>
                  <a:noFill/>
                </a:ln>
                <a:solidFill>
                  <a:srgbClr val="000000"/>
                </a:solidFill>
                <a:effectLst/>
                <a:uLnTx/>
                <a:uFillTx/>
                <a:cs typeface="Calibri" panose="020F0502020204030204" pitchFamily="34" charset="0"/>
                <a:sym typeface="Arial"/>
              </a:rPr>
            </a:b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2.</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 </a:t>
            </a: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Rédaction préliminaire </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de l’article ou sa révision critique impliquant une contribution importante au contenu intellectuel ; ET</a:t>
            </a:r>
            <a:br>
              <a:rPr kumimoji="0" lang="fr-FR" sz="900" b="0" i="0" u="none" strike="noStrike" kern="0" cap="none" spc="0" normalizeH="0" baseline="0" noProof="0" dirty="0">
                <a:ln>
                  <a:noFill/>
                </a:ln>
                <a:solidFill>
                  <a:srgbClr val="000000"/>
                </a:solidFill>
                <a:effectLst/>
                <a:uLnTx/>
                <a:uFillTx/>
                <a:cs typeface="Calibri" panose="020F0502020204030204" pitchFamily="34" charset="0"/>
                <a:sym typeface="Arial"/>
              </a:rPr>
            </a:b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3.</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 </a:t>
            </a: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Approbation finale </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de la version à publier ; ET</a:t>
            </a:r>
            <a:br>
              <a:rPr kumimoji="0" lang="fr-FR" sz="900" b="0" i="0" u="none" strike="noStrike" kern="0" cap="none" spc="0" normalizeH="0" baseline="0" noProof="0" dirty="0">
                <a:ln>
                  <a:noFill/>
                </a:ln>
                <a:solidFill>
                  <a:srgbClr val="000000"/>
                </a:solidFill>
                <a:effectLst/>
                <a:uLnTx/>
                <a:uFillTx/>
                <a:cs typeface="Calibri" panose="020F0502020204030204" pitchFamily="34" charset="0"/>
                <a:sym typeface="Arial"/>
              </a:rPr>
            </a:b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4.</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 </a:t>
            </a:r>
            <a:r>
              <a:rPr kumimoji="0" lang="fr-FR" sz="900" b="1" i="1" u="none" strike="noStrike" kern="0" cap="none" spc="0" normalizeH="0" baseline="0" noProof="0" dirty="0">
                <a:ln>
                  <a:noFill/>
                </a:ln>
                <a:solidFill>
                  <a:srgbClr val="000000"/>
                </a:solidFill>
                <a:effectLst/>
                <a:uLnTx/>
                <a:uFillTx/>
                <a:cs typeface="Calibri" panose="020F0502020204030204" pitchFamily="34" charset="0"/>
                <a:sym typeface="Arial"/>
              </a:rPr>
              <a:t>Engagement</a:t>
            </a:r>
            <a:r>
              <a:rPr kumimoji="0" lang="fr-FR" sz="900" b="0" i="1" u="none" strike="noStrike" kern="0" cap="none" spc="0" normalizeH="0" baseline="0" noProof="0" dirty="0">
                <a:ln>
                  <a:noFill/>
                </a:ln>
                <a:solidFill>
                  <a:srgbClr val="000000"/>
                </a:solidFill>
                <a:effectLst/>
                <a:uLnTx/>
                <a:uFillTx/>
                <a:cs typeface="Calibri" panose="020F0502020204030204" pitchFamily="34" charset="0"/>
                <a:sym typeface="Arial"/>
              </a:rPr>
              <a:t> à assumer l’imputabilité pour tous les aspects de la recherche en veillant à ce que les questions liées à l’exactitude ou l’intégrité de toute partie de l’œuvre soient examinées de manière appropriée et résolues.</a:t>
            </a:r>
            <a:r>
              <a:rPr kumimoji="0" lang="fr-FR" sz="900" b="0" i="0" u="none" strike="noStrike" kern="0" cap="none" spc="0" normalizeH="0" baseline="0" noProof="0" dirty="0">
                <a:ln>
                  <a:noFill/>
                </a:ln>
                <a:solidFill>
                  <a:srgbClr val="0070C0"/>
                </a:solidFill>
                <a:effectLst/>
                <a:uLnTx/>
                <a:uFillTx/>
                <a:cs typeface="Calibri" panose="020F0502020204030204" pitchFamily="34" charset="0"/>
                <a:sym typeface="Arial"/>
              </a:rPr>
              <a:t> </a:t>
            </a:r>
          </a:p>
          <a:p>
            <a:pPr marL="88900" marR="0" lvl="0" algn="l" defTabSz="914400" rtl="0" eaLnBrk="1" fontAlgn="auto" latinLnBrk="0" hangingPunct="1">
              <a:lnSpc>
                <a:spcPct val="100000"/>
              </a:lnSpc>
              <a:buClr>
                <a:srgbClr val="E2007A"/>
              </a:buClr>
              <a:buSzTx/>
              <a:buFont typeface="Arial"/>
              <a:buNone/>
              <a:tabLst/>
              <a:defRPr/>
            </a:pPr>
            <a:endParaRPr kumimoji="0" lang="fr-FR" sz="500" b="0" i="0" u="none" strike="noStrike" kern="0" cap="none" spc="0" normalizeH="0" baseline="0" noProof="0" dirty="0">
              <a:ln>
                <a:noFill/>
              </a:ln>
              <a:solidFill>
                <a:srgbClr val="0070C0"/>
              </a:solidFill>
              <a:effectLst/>
              <a:uLnTx/>
              <a:uFillTx/>
              <a:cs typeface="Calibri" panose="020F0502020204030204" pitchFamily="34" charset="0"/>
              <a:sym typeface="Arial"/>
            </a:endParaRPr>
          </a:p>
          <a:p>
            <a:pPr lvl="0">
              <a:buClr>
                <a:srgbClr val="000000"/>
              </a:buClr>
              <a:buSzPts val="1100"/>
              <a:defRPr/>
            </a:pPr>
            <a:r>
              <a:rPr lang="fr-FR" sz="1000" dirty="0">
                <a:cs typeface="Calibri" panose="020F0502020204030204" pitchFamily="34" charset="0"/>
              </a:rPr>
              <a:t>L’éditeur </a:t>
            </a:r>
            <a:r>
              <a:rPr lang="fr-FR" sz="1000" dirty="0" err="1">
                <a:cs typeface="Calibri" panose="020F0502020204030204" pitchFamily="34" charset="0"/>
              </a:rPr>
              <a:t>Pensoft</a:t>
            </a:r>
            <a:r>
              <a:rPr lang="fr-FR" sz="1000" dirty="0">
                <a:cs typeface="Calibri" panose="020F0502020204030204" pitchFamily="34" charset="0"/>
              </a:rPr>
              <a:t> édite plusieurs revues dans le domaine de la biodiversité et de l’écologie, la plupart publient des </a:t>
            </a:r>
            <a:r>
              <a:rPr lang="fr-FR" sz="1000" i="1" dirty="0">
                <a:cs typeface="Calibri" panose="020F0502020204030204" pitchFamily="34" charset="0"/>
              </a:rPr>
              <a:t>Data papers</a:t>
            </a:r>
            <a:r>
              <a:rPr lang="fr-FR" sz="1000" dirty="0">
                <a:cs typeface="Calibri" panose="020F0502020204030204" pitchFamily="34" charset="0"/>
              </a:rPr>
              <a:t>.  A l’origine, le partenariat GBIF avec </a:t>
            </a:r>
            <a:r>
              <a:rPr lang="fr-FR" sz="1000" dirty="0" err="1">
                <a:cs typeface="Calibri" panose="020F0502020204030204" pitchFamily="34" charset="0"/>
              </a:rPr>
              <a:t>Pensoft</a:t>
            </a:r>
            <a:r>
              <a:rPr lang="fr-FR" sz="1000" dirty="0">
                <a:cs typeface="Calibri" panose="020F0502020204030204" pitchFamily="34" charset="0"/>
              </a:rPr>
              <a:t>  a été motivé par la volonté de rendre compte du temps et de l’investissement des personnels dans l’informatisation des données et la construction des bases de données </a:t>
            </a:r>
            <a:r>
              <a:rPr lang="fr-FR" sz="900" dirty="0">
                <a:cs typeface="Calibri" panose="020F0502020204030204" pitchFamily="34" charset="0"/>
              </a:rPr>
              <a:t>: </a:t>
            </a:r>
            <a:r>
              <a:rPr lang="fr-FR" sz="800" dirty="0">
                <a:cs typeface="Calibri" panose="020F0502020204030204" pitchFamily="34" charset="0"/>
                <a:hlinkClick r:id="rId4"/>
              </a:rPr>
              <a:t>httpmi-gt-donnees.pages.math.unistra.fr/site/download/Christine%20Hadrossek%20-%20Synth%C3%A8se%20webinaire%20du%205%20novembres://%20Data%20Paper.pdf</a:t>
            </a:r>
            <a:r>
              <a:rPr lang="fr-FR" sz="800" dirty="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5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000" dirty="0">
                <a:latin typeface="+mn-lt"/>
                <a:cs typeface="Calibri" panose="020F0502020204030204" pitchFamily="34" charset="0"/>
              </a:rPr>
              <a:t>Il est temps de reconnaître la paternité des données ouvertes : concept de DATA AUTHORS. </a:t>
            </a:r>
            <a:r>
              <a:rPr lang="fr-FR" sz="800" dirty="0">
                <a:latin typeface="+mn-lt"/>
                <a:cs typeface="Calibri" panose="020F0502020204030204" pitchFamily="34" charset="0"/>
                <a:hlinkClick r:id="rId5"/>
              </a:rPr>
              <a:t>https://www.redactionmedicale.fr/2022/04/il-est-temps-de-reconnaitre-la-paternite-des-donnees-ouvertes-concept-de-data-authors?utm_source=sendinblue&amp;utm_campaign=Newsletter%20davril%202022%20envoye%20le%202%20mai%202022&amp;utm_medium=email</a:t>
            </a:r>
            <a:r>
              <a:rPr lang="fr-FR" sz="800" dirty="0">
                <a:latin typeface="+mn-lt"/>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mn-lt"/>
                <a:cs typeface="Calibri" panose="020F0502020204030204" pitchFamily="34" charset="0"/>
              </a:rPr>
              <a:t>Time to recognize authorship of open data. </a:t>
            </a:r>
            <a:r>
              <a:rPr lang="en-US" sz="900" dirty="0">
                <a:latin typeface="+mn-lt"/>
                <a:cs typeface="Calibri" panose="020F0502020204030204" pitchFamily="34" charset="0"/>
                <a:hlinkClick r:id="rId6"/>
              </a:rPr>
              <a:t>https://www.nature.com/articles/d41586-022-00921-x</a:t>
            </a:r>
            <a:r>
              <a:rPr lang="en-US" sz="900" dirty="0">
                <a:latin typeface="+mn-lt"/>
                <a:cs typeface="Calibri" panose="020F0502020204030204" pitchFamily="34" charset="0"/>
              </a:rPr>
              <a:t>   </a:t>
            </a:r>
            <a:endParaRPr lang="fr-FR" sz="9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latin typeface="+mn-lt"/>
                <a:cs typeface="Calibri" panose="020F0502020204030204" pitchFamily="34" charset="0"/>
              </a:rPr>
              <a:t>Data Authorship as an Incentive to Data Sharing</a:t>
            </a:r>
            <a:r>
              <a:rPr lang="en-US" sz="900" dirty="0">
                <a:latin typeface="+mn-lt"/>
                <a:cs typeface="Calibri" panose="020F0502020204030204" pitchFamily="34" charset="0"/>
              </a:rPr>
              <a:t>. </a:t>
            </a:r>
            <a:r>
              <a:rPr lang="en-US" sz="900" dirty="0">
                <a:latin typeface="+mn-lt"/>
                <a:cs typeface="Calibri" panose="020F0502020204030204" pitchFamily="34" charset="0"/>
                <a:hlinkClick r:id="rId7"/>
              </a:rPr>
              <a:t>https://www.nejm.org/doi/full/10.1056/NEJMsb1616595?query=featured_data-sharing</a:t>
            </a:r>
            <a:r>
              <a:rPr lang="en-US" sz="900" dirty="0">
                <a:latin typeface="+mn-lt"/>
                <a:cs typeface="Calibri" panose="020F0502020204030204" pitchFamily="34" charset="0"/>
              </a:rPr>
              <a:t>  </a:t>
            </a:r>
          </a:p>
          <a:p>
            <a:pPr marL="0" indent="0">
              <a:buNone/>
            </a:pPr>
            <a:r>
              <a:rPr lang="fr-FR" sz="1000" dirty="0">
                <a:latin typeface="+mn-lt"/>
                <a:cs typeface="Calibri" panose="020F0502020204030204" pitchFamily="34" charset="0"/>
              </a:rPr>
              <a:t>Fiche CoopIST : Définir les auteurs d’une publication.  </a:t>
            </a:r>
            <a:r>
              <a:rPr lang="fr-FR" sz="800" dirty="0">
                <a:latin typeface="+mn-lt"/>
                <a:cs typeface="Calibri" panose="020F0502020204030204" pitchFamily="34" charset="0"/>
                <a:hlinkClick r:id="rId8" tooltip="Lien vers https://doi.org/10.18167/coopist/0006"/>
              </a:rPr>
              <a:t>https://doi.org/10.18167/coopist/0006</a:t>
            </a:r>
            <a:endParaRPr lang="fr-FR" sz="800" dirty="0">
              <a:latin typeface="+mn-lt"/>
              <a:cs typeface="Calibri" panose="020F0502020204030204" pitchFamily="34" charset="0"/>
            </a:endParaRPr>
          </a:p>
          <a:p>
            <a:pPr marL="0" indent="0">
              <a:buNone/>
            </a:pPr>
            <a:r>
              <a:rPr lang="fr-FR" sz="800" dirty="0">
                <a:latin typeface="+mn-lt"/>
                <a:cs typeface="Calibri" panose="020F0502020204030204" pitchFamily="34" charset="0"/>
                <a:hlinkClick r:id="rId9"/>
              </a:rPr>
              <a:t>https://coop-ist.cirad.fr/etre-auteur/definir-les-auteurs/1-qui-est-auteur-d-une-publication-les-quatre-conditions</a:t>
            </a:r>
            <a:r>
              <a:rPr lang="fr-FR" sz="800" dirty="0">
                <a:latin typeface="+mn-lt"/>
                <a:cs typeface="Calibri" panose="020F0502020204030204" pitchFamily="34" charset="0"/>
              </a:rPr>
              <a:t> </a:t>
            </a:r>
          </a:p>
          <a:p>
            <a:pPr marL="0" indent="0">
              <a:buNone/>
            </a:pPr>
            <a:endParaRPr lang="fr-FR" sz="500" dirty="0">
              <a:latin typeface="+mn-lt"/>
              <a:cs typeface="Calibri" panose="020F0502020204030204" pitchFamily="34" charset="0"/>
            </a:endParaRPr>
          </a:p>
          <a:p>
            <a:pPr marL="0" indent="0">
              <a:buNone/>
            </a:pPr>
            <a:r>
              <a:rPr lang="fr-FR" sz="900" dirty="0">
                <a:latin typeface="+mn-lt"/>
                <a:cs typeface="Calibri" panose="020F0502020204030204" pitchFamily="34" charset="0"/>
              </a:rPr>
              <a:t>Le droit moral de l’auteur permet au créateur d’une œuvre d’être cité en qualité d’auteur. </a:t>
            </a:r>
          </a:p>
          <a:p>
            <a:pPr marL="0" indent="0">
              <a:buNone/>
            </a:pPr>
            <a:r>
              <a:rPr lang="fr-FR" sz="900" dirty="0">
                <a:latin typeface="+mn-lt"/>
                <a:cs typeface="Calibri" panose="020F0502020204030204" pitchFamily="34" charset="0"/>
              </a:rPr>
              <a:t>Il est aussi utilisé pour empêcher que la création ne soit exploitée par un tiers sans autorisation ou que la paternité de l’œuvre ne soit attribuée à un tiers. </a:t>
            </a:r>
          </a:p>
          <a:p>
            <a:pPr marL="0" indent="0">
              <a:buNone/>
            </a:pPr>
            <a:r>
              <a:rPr lang="fr-FR" sz="900" dirty="0">
                <a:latin typeface="+mn-lt"/>
                <a:cs typeface="Calibri" panose="020F0502020204030204" pitchFamily="34" charset="0"/>
              </a:rPr>
              <a:t>Le droit de paternité (ou droit de la protection des œuvres) permet ainsi à un auteur de s’opposer à toute personne souhaitant s’arroger les bénéfices moraux et patrimoniaux d’une œuvre qu’il a créée. </a:t>
            </a:r>
          </a:p>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latin typeface="+mn-lt"/>
            </a:endParaRPr>
          </a:p>
        </p:txBody>
      </p:sp>
    </p:spTree>
    <p:extLst>
      <p:ext uri="{BB962C8B-B14F-4D97-AF65-F5344CB8AC3E}">
        <p14:creationId xmlns:p14="http://schemas.microsoft.com/office/powerpoint/2010/main" val="693116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lvl="1">
              <a:defRPr/>
            </a:pPr>
            <a:r>
              <a:rPr lang="en-US" sz="1000" dirty="0"/>
              <a:t>Advantages of depositing data in internationally recognized repositories include: (</a:t>
            </a:r>
            <a:r>
              <a:rPr lang="en-US" sz="1000" dirty="0">
                <a:hlinkClick r:id="rId3"/>
              </a:rPr>
              <a:t>https://riojournal.com/article/12431/list/9/</a:t>
            </a:r>
            <a:r>
              <a:rPr lang="en-US" sz="1000" dirty="0"/>
              <a:t> ) </a:t>
            </a:r>
          </a:p>
          <a:p>
            <a:pPr marL="0" lvl="1">
              <a:defRPr/>
            </a:pPr>
            <a:r>
              <a:rPr lang="en-US" sz="1000" dirty="0"/>
              <a:t>- </a:t>
            </a:r>
            <a:r>
              <a:rPr lang="en-US" sz="1000" b="1" dirty="0"/>
              <a:t>Visibility</a:t>
            </a:r>
            <a:r>
              <a:rPr lang="en-US" sz="1000" dirty="0"/>
              <a:t>: Making your data available online (and linking it to the publication) provides an independent way for others to discover your work.</a:t>
            </a:r>
          </a:p>
          <a:p>
            <a:pPr marL="0" lvl="1">
              <a:defRPr/>
            </a:pPr>
            <a:r>
              <a:rPr lang="en-US" sz="1000" dirty="0"/>
              <a:t>- </a:t>
            </a:r>
            <a:r>
              <a:rPr lang="en-US" sz="1000" b="1" dirty="0" err="1"/>
              <a:t>Citability</a:t>
            </a:r>
            <a:r>
              <a:rPr lang="en-US" sz="1000" dirty="0"/>
              <a:t>: all data you deposit will receive a persistent identifier that can be used in a citation.</a:t>
            </a:r>
          </a:p>
          <a:p>
            <a:pPr marL="0" lvl="1">
              <a:defRPr/>
            </a:pPr>
            <a:r>
              <a:rPr lang="en-US" sz="1000" dirty="0"/>
              <a:t>- </a:t>
            </a:r>
            <a:r>
              <a:rPr lang="en-US" sz="1000" b="1" dirty="0"/>
              <a:t>Workload reduction</a:t>
            </a:r>
            <a:r>
              <a:rPr lang="en-US" sz="1000" dirty="0"/>
              <a:t>: if you receive individual requests for data, you can simply direct them to the files in the repository.</a:t>
            </a:r>
          </a:p>
          <a:p>
            <a:pPr marL="0" lvl="1">
              <a:defRPr/>
            </a:pPr>
            <a:r>
              <a:rPr lang="en-US" sz="1000" dirty="0"/>
              <a:t>- </a:t>
            </a:r>
            <a:r>
              <a:rPr lang="en-US" sz="1000" b="1" dirty="0"/>
              <a:t>Preservation</a:t>
            </a:r>
            <a:r>
              <a:rPr lang="en-US" sz="1000" dirty="0"/>
              <a:t>: your data files will be safely archived in perpetuity.</a:t>
            </a:r>
          </a:p>
          <a:p>
            <a:pPr marL="0" lvl="1">
              <a:defRPr/>
            </a:pPr>
            <a:r>
              <a:rPr lang="en-US" sz="1000" dirty="0"/>
              <a:t> </a:t>
            </a:r>
            <a:r>
              <a:rPr lang="en-US" sz="1000" b="1" dirty="0"/>
              <a:t>-  Impact</a:t>
            </a:r>
            <a:r>
              <a:rPr lang="en-US" sz="1000" dirty="0"/>
              <a:t>: other researchers have more opportunities to use and cite your work.</a:t>
            </a:r>
          </a:p>
          <a:p>
            <a:pPr>
              <a:defRPr/>
            </a:pPr>
            <a:endParaRPr lang="en-US" sz="1000" dirty="0"/>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ea typeface="Arial"/>
                <a:cs typeface="Arial"/>
                <a:sym typeface="Arial"/>
              </a:rPr>
              <a:t>Attractivité sur vos recherches et peut-être de nouvelles collaborations et de nouveaux projets (ou postes)</a:t>
            </a: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endParaRPr lang="fr-FR" sz="1000" b="0" i="0" u="none" strike="noStrike" cap="none" dirty="0">
              <a:solidFill>
                <a:srgbClr val="000000"/>
              </a:solidFill>
              <a:ea typeface="Arial"/>
              <a:cs typeface="Arial"/>
              <a:sym typeface="Arial"/>
            </a:endParaRPr>
          </a:p>
          <a:p>
            <a:pPr marL="0" marR="0" lvl="1" indent="0" algn="l" defTabSz="457200" rtl="0" eaLnBrk="1" fontAlgn="auto" latinLnBrk="0" hangingPunct="1">
              <a:lnSpc>
                <a:spcPct val="100000"/>
              </a:lnSpc>
              <a:spcBef>
                <a:spcPts val="400"/>
              </a:spcBef>
              <a:spcAft>
                <a:spcPts val="0"/>
              </a:spcAft>
              <a:buClr>
                <a:srgbClr val="E2007A"/>
              </a:buClr>
              <a:buSzPts val="1100"/>
              <a:buFont typeface="Wingdings" panose="05000000000000000000" pitchFamily="2" charset="2"/>
              <a:buNone/>
              <a:tabLst>
                <a:tab pos="1076325" algn="l"/>
              </a:tabLst>
              <a:defRPr/>
            </a:pPr>
            <a:r>
              <a:rPr lang="fr-FR" sz="1000" b="0" i="0" u="none" strike="noStrike" cap="none" dirty="0">
                <a:solidFill>
                  <a:srgbClr val="000000"/>
                </a:solidFill>
                <a:ea typeface="Arial"/>
                <a:cs typeface="Arial"/>
                <a:sym typeface="Arial"/>
              </a:rPr>
              <a:t>Source de l’illustration : Nos pensées. La valeur de la reconnaissance. </a:t>
            </a:r>
            <a:r>
              <a:rPr lang="fr-FR" sz="1000" b="0" i="0" u="none" strike="noStrike" cap="none" dirty="0">
                <a:solidFill>
                  <a:srgbClr val="000000"/>
                </a:solidFill>
                <a:ea typeface="Arial"/>
                <a:cs typeface="Arial"/>
                <a:sym typeface="Arial"/>
                <a:hlinkClick r:id="rId4"/>
              </a:rPr>
              <a:t>https://nospensees.fr/la-valeur-de-la-reconnaissance/</a:t>
            </a:r>
            <a:r>
              <a:rPr lang="fr-FR" sz="1000" b="0" i="0" u="none" strike="noStrike" cap="none" dirty="0">
                <a:solidFill>
                  <a:srgbClr val="000000"/>
                </a:solidFill>
                <a:ea typeface="Arial"/>
                <a:cs typeface="Arial"/>
                <a:sym typeface="Arial"/>
              </a:rPr>
              <a:t>  </a:t>
            </a:r>
          </a:p>
          <a:p>
            <a:pPr>
              <a:defRPr/>
            </a:pP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latin typeface="+mn-lt"/>
            </a:endParaRPr>
          </a:p>
        </p:txBody>
      </p:sp>
    </p:spTree>
    <p:extLst>
      <p:ext uri="{BB962C8B-B14F-4D97-AF65-F5344CB8AC3E}">
        <p14:creationId xmlns:p14="http://schemas.microsoft.com/office/powerpoint/2010/main" val="2602257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6ce86cacd_0_1: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6ce86cacd_0_1: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Illustration: https://www.google.com/</a:t>
            </a:r>
            <a:r>
              <a:rPr lang="fr-FR" sz="1000" dirty="0" err="1"/>
              <a:t>imgres?imgurl</a:t>
            </a:r>
            <a:r>
              <a:rPr lang="fr-FR" sz="1000" dirty="0"/>
              <a:t>=https%3A%2F%2Fimage1.slideserve.com%2F2055403%2Fmerci-pour-votre-attention-l.jpg&amp;imgrefurl=https%3A%2F%2Fwww.slideserve.com%2Fjela%2Fpise-et-sa-tour&amp;tbnid=14Ojgaj7CB7V5M&amp;vet=12ahUKEwjI_N_314r9AhVPXfEDHdTkBusQMyhaegUIARCbAQ..i&amp;docid=XpUwmlsMzRb5FM&amp;w=1024&amp;h=576&amp;q=powerpoint%20merci%20de%20votre%20attention&amp;hl=</a:t>
            </a:r>
            <a:r>
              <a:rPr lang="fr-FR" sz="1000" dirty="0" err="1"/>
              <a:t>fr&amp;client</a:t>
            </a:r>
            <a:r>
              <a:rPr lang="fr-FR" sz="1000" dirty="0"/>
              <a:t>=</a:t>
            </a:r>
            <a:r>
              <a:rPr lang="fr-FR" sz="1000" dirty="0" err="1"/>
              <a:t>firefox-b-d&amp;ved</a:t>
            </a:r>
            <a:r>
              <a:rPr lang="fr-FR" sz="1000" dirty="0"/>
              <a:t>=2ahUKEwjI_N_314r9AhVPXfEDHdTkBusQMyhaegUIARCbAQ</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5949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3788" y="5118725"/>
            <a:ext cx="5390305" cy="54030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7933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B590517-EA39-4362-A53C-627CE19DB192}" type="slidenum">
              <a:rPr lang="fr-FR" smtClean="0"/>
              <a:t>45</a:t>
            </a:fld>
            <a:endParaRPr lang="fr-FR"/>
          </a:p>
        </p:txBody>
      </p:sp>
    </p:spTree>
    <p:extLst>
      <p:ext uri="{BB962C8B-B14F-4D97-AF65-F5344CB8AC3E}">
        <p14:creationId xmlns:p14="http://schemas.microsoft.com/office/powerpoint/2010/main" val="220661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4"/>
            <a:ext cx="5438140" cy="4713430"/>
          </a:xfrm>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Survey data of a traditional communal water irrigation system in Northern Thailand. </a:t>
            </a:r>
            <a:r>
              <a:rPr lang="fr-FR" sz="1000" dirty="0">
                <a:solidFill>
                  <a:srgbClr val="00B050"/>
                </a:solidFill>
              </a:rPr>
              <a:t>Data in Brief: </a:t>
            </a:r>
            <a:r>
              <a:rPr lang="fr-FR" sz="1000" dirty="0">
                <a:hlinkClick r:id="rId3" tooltip="Persistent link using digital object identifier"/>
              </a:rPr>
              <a:t>https://doi.org/10.1016/j.dib.2022.108515</a:t>
            </a:r>
            <a:r>
              <a:rPr lang="fr-FR" sz="1000" dirty="0"/>
              <a:t> </a:t>
            </a:r>
            <a:endParaRPr lang="en-US" sz="1000" dirty="0">
              <a:solidFill>
                <a:prstClr val="black"/>
              </a:solidFill>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A global experimental dataset for assessing grain legume production.  </a:t>
            </a:r>
            <a:r>
              <a:rPr lang="en-US" sz="1000" dirty="0">
                <a:solidFill>
                  <a:srgbClr val="00B050"/>
                </a:solidFill>
              </a:rPr>
              <a:t>Scientific Data</a:t>
            </a:r>
            <a:r>
              <a:rPr lang="en-US" sz="1000" dirty="0">
                <a:solidFill>
                  <a:prstClr val="black"/>
                </a:solidFill>
              </a:rPr>
              <a:t>: </a:t>
            </a:r>
            <a:r>
              <a:rPr lang="fr-FR" sz="1000" dirty="0">
                <a:solidFill>
                  <a:prstClr val="black"/>
                </a:solidFill>
                <a:hlinkClick r:id="rId4"/>
              </a:rPr>
              <a:t>https://doi.org/10.1038/sdata.2016.84</a:t>
            </a:r>
            <a:r>
              <a:rPr lang="fr-FR" sz="1000" dirty="0">
                <a:solidFill>
                  <a:prstClr val="black"/>
                </a:solidFill>
              </a:rPr>
              <a:t> </a:t>
            </a:r>
            <a:endParaRPr lang="en-US" sz="1000" dirty="0">
              <a:solidFill>
                <a:prstClr val="black"/>
              </a:solidFill>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cs typeface="Calibri" panose="020F0502020204030204" pitchFamily="34" charset="0"/>
              </a:rPr>
              <a:t>Données</a:t>
            </a:r>
            <a:r>
              <a:rPr lang="en-US" sz="1000" dirty="0">
                <a:cs typeface="Calibri" panose="020F0502020204030204" pitchFamily="34" charset="0"/>
              </a:rPr>
              <a:t> </a:t>
            </a:r>
            <a:r>
              <a:rPr lang="en-US" sz="1000" dirty="0" err="1">
                <a:cs typeface="Calibri" panose="020F0502020204030204" pitchFamily="34" charset="0"/>
              </a:rPr>
              <a:t>déposées</a:t>
            </a:r>
            <a:r>
              <a:rPr lang="en-US" sz="1000" dirty="0">
                <a:cs typeface="Calibri" panose="020F0502020204030204" pitchFamily="34" charset="0"/>
              </a:rPr>
              <a:t> dans </a:t>
            </a:r>
            <a:r>
              <a:rPr lang="en-US" sz="1000" dirty="0" err="1">
                <a:cs typeface="Calibri" panose="020F0502020204030204" pitchFamily="34" charset="0"/>
              </a:rPr>
              <a:t>l’</a:t>
            </a:r>
            <a:r>
              <a:rPr lang="en-US" sz="1000" dirty="0" err="1">
                <a:solidFill>
                  <a:srgbClr val="00B050"/>
                </a:solidFill>
                <a:cs typeface="Calibri" panose="020F0502020204030204" pitchFamily="34" charset="0"/>
              </a:rPr>
              <a:t>entrepot</a:t>
            </a:r>
            <a:r>
              <a:rPr lang="en-US" sz="1000" dirty="0">
                <a:solidFill>
                  <a:srgbClr val="00B050"/>
                </a:solidFill>
                <a:cs typeface="Calibri" panose="020F0502020204030204" pitchFamily="34" charset="0"/>
              </a:rPr>
              <a:t> DRYAD.</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prstClr val="black"/>
              </a:solidFill>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solidFill>
                  <a:prstClr val="black"/>
                </a:solidFill>
              </a:rPr>
              <a:t>The ‘Plantain-</a:t>
            </a:r>
            <a:r>
              <a:rPr lang="fr-FR" sz="1000" dirty="0" err="1">
                <a:solidFill>
                  <a:prstClr val="black"/>
                </a:solidFill>
              </a:rPr>
              <a:t>Optim</a:t>
            </a:r>
            <a:r>
              <a:rPr lang="fr-FR" sz="1000" dirty="0">
                <a:solidFill>
                  <a:prstClr val="black"/>
                </a:solidFill>
              </a:rPr>
              <a:t>’ </a:t>
            </a:r>
            <a:r>
              <a:rPr lang="fr-FR" sz="1000" dirty="0" err="1">
                <a:solidFill>
                  <a:prstClr val="black"/>
                </a:solidFill>
              </a:rPr>
              <a:t>dataset</a:t>
            </a:r>
            <a:r>
              <a:rPr lang="fr-FR" sz="1000" dirty="0">
                <a:solidFill>
                  <a:prstClr val="black"/>
                </a:solidFill>
              </a:rPr>
              <a:t>. </a:t>
            </a:r>
            <a:r>
              <a:rPr lang="fr-FR" sz="1000" dirty="0">
                <a:solidFill>
                  <a:srgbClr val="00B050"/>
                </a:solidFill>
              </a:rPr>
              <a:t>Data in Brief: </a:t>
            </a:r>
            <a:r>
              <a:rPr lang="fr-FR" sz="1000" dirty="0">
                <a:solidFill>
                  <a:prstClr val="black"/>
                </a:solidFill>
                <a:hlinkClick r:id="rId5" tooltip="Persistent link using digital object identifier"/>
              </a:rPr>
              <a:t>https://doi.org/10.1016/j.dib.2018.01.065</a:t>
            </a:r>
            <a:r>
              <a:rPr lang="fr-FR" sz="1000" dirty="0">
                <a:solidFill>
                  <a:prstClr val="black"/>
                </a:solidFill>
              </a:rPr>
              <a:t> </a:t>
            </a:r>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cs typeface="Calibri" panose="020F0502020204030204" pitchFamily="34" charset="0"/>
              </a:rPr>
              <a:t>Données déposées dans l’</a:t>
            </a:r>
            <a:r>
              <a:rPr lang="fr-FR" sz="1000" dirty="0" err="1">
                <a:cs typeface="Calibri" panose="020F0502020204030204" pitchFamily="34" charset="0"/>
              </a:rPr>
              <a:t>entrepot</a:t>
            </a:r>
            <a:r>
              <a:rPr lang="fr-FR" sz="1000" dirty="0">
                <a:cs typeface="Calibri" panose="020F0502020204030204" pitchFamily="34" charset="0"/>
              </a:rPr>
              <a:t> </a:t>
            </a:r>
            <a:r>
              <a:rPr lang="fr-FR" sz="1000" dirty="0">
                <a:solidFill>
                  <a:srgbClr val="00B050"/>
                </a:solidFill>
                <a:cs typeface="Calibri" panose="020F0502020204030204" pitchFamily="34" charset="0"/>
              </a:rPr>
              <a:t>Dataverse (fichiers en .txt)</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5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Eco-physiological responses of 24 sunflower genotypes to water deficit. </a:t>
            </a:r>
            <a:r>
              <a:rPr lang="fr-FR" sz="1000" dirty="0">
                <a:solidFill>
                  <a:srgbClr val="00B050"/>
                </a:solidFill>
              </a:rPr>
              <a:t>Data in Brief: </a:t>
            </a:r>
            <a:r>
              <a:rPr lang="fr-FR" sz="1000" dirty="0">
                <a:solidFill>
                  <a:prstClr val="black"/>
                </a:solidFill>
                <a:hlinkClick r:id="rId6"/>
              </a:rPr>
              <a:t>https://doi.org/10.1016/j.dib.2018.10.045</a:t>
            </a:r>
            <a:r>
              <a:rPr lang="fr-FR" sz="1000" dirty="0">
                <a:solidFill>
                  <a:prstClr val="black"/>
                </a:solidFill>
              </a:rPr>
              <a:t> </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cs typeface="Calibri" panose="020F0502020204030204" pitchFamily="34" charset="0"/>
              </a:rPr>
              <a:t>Données</a:t>
            </a:r>
            <a:r>
              <a:rPr lang="en-US" sz="1000" dirty="0">
                <a:cs typeface="Calibri" panose="020F0502020204030204" pitchFamily="34" charset="0"/>
              </a:rPr>
              <a:t> </a:t>
            </a:r>
            <a:r>
              <a:rPr lang="en-US" sz="1000" dirty="0" err="1">
                <a:cs typeface="Calibri" panose="020F0502020204030204" pitchFamily="34" charset="0"/>
              </a:rPr>
              <a:t>déposées</a:t>
            </a:r>
            <a:r>
              <a:rPr lang="en-US" sz="1000" dirty="0">
                <a:cs typeface="Calibri" panose="020F0502020204030204" pitchFamily="34" charset="0"/>
              </a:rPr>
              <a:t> dans </a:t>
            </a:r>
            <a:r>
              <a:rPr lang="en-US" sz="1000" dirty="0" err="1">
                <a:cs typeface="Calibri" panose="020F0502020204030204" pitchFamily="34" charset="0"/>
              </a:rPr>
              <a:t>l’</a:t>
            </a:r>
            <a:r>
              <a:rPr lang="en-US" sz="1000" dirty="0" err="1">
                <a:solidFill>
                  <a:srgbClr val="00B050"/>
                </a:solidFill>
                <a:cs typeface="Calibri" panose="020F0502020204030204" pitchFamily="34" charset="0"/>
              </a:rPr>
              <a:t>entrepot</a:t>
            </a:r>
            <a:r>
              <a:rPr lang="en-US" sz="1000" dirty="0">
                <a:solidFill>
                  <a:srgbClr val="00B050"/>
                </a:solidFill>
                <a:cs typeface="Calibri" panose="020F0502020204030204" pitchFamily="34" charset="0"/>
              </a:rPr>
              <a:t> Sunrise archive (INRA)</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Global database of Hemiptera-Phytoplasma-Plant biological interactions. </a:t>
            </a:r>
            <a:r>
              <a:rPr lang="en-US" sz="1000" dirty="0">
                <a:solidFill>
                  <a:srgbClr val="00B050"/>
                </a:solidFill>
              </a:rPr>
              <a:t>Biodiversity Data Journal: </a:t>
            </a:r>
            <a:r>
              <a:rPr lang="en-US" sz="1000" dirty="0">
                <a:solidFill>
                  <a:prstClr val="black"/>
                </a:solidFill>
                <a:hlinkClick r:id="rId7"/>
              </a:rPr>
              <a:t>https://bdj.pensoft.net/article/32910/</a:t>
            </a:r>
            <a:r>
              <a:rPr lang="en-US" sz="1000" dirty="0">
                <a:solidFill>
                  <a:prstClr val="black"/>
                </a:solidFill>
              </a:rPr>
              <a:t>  </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solidFill>
                  <a:srgbClr val="00B050"/>
                </a:solidFill>
                <a:cs typeface="Calibri" panose="020F0502020204030204" pitchFamily="34" charset="0"/>
              </a:rPr>
              <a:t>Données</a:t>
            </a:r>
            <a:r>
              <a:rPr lang="en-US" sz="1000" dirty="0">
                <a:solidFill>
                  <a:srgbClr val="00B050"/>
                </a:solidFill>
                <a:cs typeface="Calibri" panose="020F0502020204030204" pitchFamily="34" charset="0"/>
              </a:rPr>
              <a:t> </a:t>
            </a:r>
            <a:r>
              <a:rPr lang="en-US" sz="1000" dirty="0" err="1">
                <a:solidFill>
                  <a:srgbClr val="00B050"/>
                </a:solidFill>
                <a:cs typeface="Calibri" panose="020F0502020204030204" pitchFamily="34" charset="0"/>
              </a:rPr>
              <a:t>déposées</a:t>
            </a:r>
            <a:r>
              <a:rPr lang="en-US" sz="1000" dirty="0">
                <a:solidFill>
                  <a:srgbClr val="00B050"/>
                </a:solidFill>
                <a:cs typeface="Calibri" panose="020F0502020204030204" pitchFamily="34" charset="0"/>
              </a:rPr>
              <a:t> dans </a:t>
            </a:r>
            <a:r>
              <a:rPr lang="en-US" sz="1000" dirty="0" err="1">
                <a:solidFill>
                  <a:srgbClr val="00B050"/>
                </a:solidFill>
                <a:cs typeface="Calibri" panose="020F0502020204030204" pitchFamily="34" charset="0"/>
              </a:rPr>
              <a:t>l’entrepot</a:t>
            </a:r>
            <a:r>
              <a:rPr lang="en-US" sz="1000" dirty="0">
                <a:solidFill>
                  <a:srgbClr val="00B050"/>
                </a:solidFill>
                <a:cs typeface="Calibri" panose="020F0502020204030204" pitchFamily="34" charset="0"/>
              </a:rPr>
              <a:t> </a:t>
            </a:r>
            <a:r>
              <a:rPr lang="en-US" sz="1000" dirty="0" err="1">
                <a:solidFill>
                  <a:srgbClr val="00B050"/>
                </a:solidFill>
                <a:cs typeface="Calibri" panose="020F0502020204030204" pitchFamily="34" charset="0"/>
              </a:rPr>
              <a:t>Zenodo</a:t>
            </a:r>
            <a:r>
              <a:rPr lang="en-US" sz="1000" dirty="0">
                <a:solidFill>
                  <a:srgbClr val="00B050"/>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5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cs typeface="Calibri" panose="020F0502020204030204" pitchFamily="34" charset="0"/>
              </a:rPr>
              <a:t>Data on the effects of fertilization on growth rates, biomass allocation, carbohydrates and nutrients of nitrogen-fixing and non-nitrogen-fixing tree legumes during tropical forest restoration. (</a:t>
            </a:r>
            <a:r>
              <a:rPr lang="en-US" sz="1000" i="1" dirty="0">
                <a:solidFill>
                  <a:prstClr val="black"/>
                </a:solidFill>
                <a:cs typeface="Calibri" panose="020F0502020204030204" pitchFamily="34" charset="0"/>
              </a:rPr>
              <a:t>The dataset describes how Amazonian tree legumes and Acacia adjust growth and carbohydrate allocation under nutrient deficiencies and fertilization</a:t>
            </a:r>
            <a:r>
              <a:rPr lang="en-US" sz="1000" dirty="0">
                <a:solidFill>
                  <a:prstClr val="black"/>
                </a:solidFill>
                <a:cs typeface="Calibri" panose="020F0502020204030204" pitchFamily="34" charset="0"/>
              </a:rPr>
              <a:t>). </a:t>
            </a:r>
            <a:r>
              <a:rPr lang="en-US" sz="1000" dirty="0">
                <a:solidFill>
                  <a:srgbClr val="00B050"/>
                </a:solidFill>
                <a:cs typeface="Calibri" panose="020F0502020204030204" pitchFamily="34" charset="0"/>
              </a:rPr>
              <a:t>BMC Research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cs typeface="Calibri" panose="020F0502020204030204" pitchFamily="34" charset="0"/>
              </a:rPr>
              <a:t>Données</a:t>
            </a:r>
            <a:r>
              <a:rPr lang="en-US" sz="1000" dirty="0">
                <a:solidFill>
                  <a:srgbClr val="00B050"/>
                </a:solidFill>
                <a:cs typeface="Calibri" panose="020F0502020204030204" pitchFamily="34" charset="0"/>
              </a:rPr>
              <a:t> </a:t>
            </a:r>
            <a:r>
              <a:rPr lang="en-US" sz="1000" dirty="0" err="1">
                <a:solidFill>
                  <a:srgbClr val="00B050"/>
                </a:solidFill>
                <a:cs typeface="Calibri" panose="020F0502020204030204" pitchFamily="34" charset="0"/>
              </a:rPr>
              <a:t>déposées</a:t>
            </a:r>
            <a:r>
              <a:rPr lang="en-US" sz="1000" dirty="0">
                <a:solidFill>
                  <a:srgbClr val="00B050"/>
                </a:solidFill>
                <a:cs typeface="Calibri" panose="020F0502020204030204" pitchFamily="34" charset="0"/>
              </a:rPr>
              <a:t> dans </a:t>
            </a:r>
            <a:r>
              <a:rPr lang="en-US" sz="1000" dirty="0" err="1">
                <a:solidFill>
                  <a:srgbClr val="00B050"/>
                </a:solidFill>
                <a:cs typeface="Calibri" panose="020F0502020204030204" pitchFamily="34" charset="0"/>
              </a:rPr>
              <a:t>l’entrepot</a:t>
            </a:r>
            <a:r>
              <a:rPr lang="en-US" sz="1000" dirty="0">
                <a:solidFill>
                  <a:srgbClr val="00B050"/>
                </a:solidFill>
                <a:cs typeface="Calibri" panose="020F0502020204030204" pitchFamily="34" charset="0"/>
              </a:rPr>
              <a:t> </a:t>
            </a:r>
            <a:r>
              <a:rPr lang="en-US" sz="1000" dirty="0" err="1">
                <a:solidFill>
                  <a:srgbClr val="00B050"/>
                </a:solidFill>
                <a:cs typeface="Calibri" panose="020F0502020204030204" pitchFamily="34" charset="0"/>
              </a:rPr>
              <a:t>Figshare</a:t>
            </a:r>
            <a:r>
              <a:rPr lang="en-US" sz="1000" dirty="0">
                <a:solidFill>
                  <a:srgbClr val="00B050"/>
                </a:solidFill>
                <a:cs typeface="Calibri" panose="020F0502020204030204" pitchFamily="34" charset="0"/>
              </a:rPr>
              <a:t>.</a:t>
            </a:r>
            <a:endParaRPr lang="fr-FR" sz="10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5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Calibri" panose="020F0502020204030204" pitchFamily="34" charset="0"/>
              </a:rPr>
              <a:t>Retrieving and processing </a:t>
            </a:r>
            <a:r>
              <a:rPr lang="en-US" sz="1000" dirty="0" err="1">
                <a:cs typeface="Calibri" panose="020F0502020204030204" pitchFamily="34" charset="0"/>
              </a:rPr>
              <a:t>agro</a:t>
            </a:r>
            <a:r>
              <a:rPr lang="en-US" sz="1000" dirty="0">
                <a:cs typeface="Calibri" panose="020F0502020204030204" pitchFamily="34" charset="0"/>
              </a:rPr>
              <a:t>-meteorological data from API-client sources using R software. (</a:t>
            </a:r>
            <a:r>
              <a:rPr lang="en-US" sz="1000" i="1" dirty="0">
                <a:cs typeface="Calibri" panose="020F0502020204030204" pitchFamily="34" charset="0"/>
              </a:rPr>
              <a:t>The objective of this dataset containing a code-tutorial is to assist end users to retrieve and process gridded weather data using R software)</a:t>
            </a:r>
            <a:r>
              <a:rPr lang="en-US" sz="1000" dirty="0">
                <a:cs typeface="Calibri" panose="020F0502020204030204" pitchFamily="34" charset="0"/>
              </a:rPr>
              <a:t>. </a:t>
            </a:r>
            <a:r>
              <a:rPr lang="en-US" sz="1000" dirty="0">
                <a:solidFill>
                  <a:srgbClr val="00B050"/>
                </a:solidFill>
                <a:cs typeface="Calibri" panose="020F0502020204030204" pitchFamily="34" charset="0"/>
              </a:rPr>
              <a:t>BMC Research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B050"/>
                </a:solidFill>
                <a:cs typeface="Calibri" panose="020F0502020204030204" pitchFamily="34" charset="0"/>
              </a:rPr>
              <a:t>Données</a:t>
            </a:r>
            <a:r>
              <a:rPr lang="en-US" sz="1000" dirty="0">
                <a:solidFill>
                  <a:srgbClr val="00B050"/>
                </a:solidFill>
                <a:cs typeface="Calibri" panose="020F0502020204030204" pitchFamily="34" charset="0"/>
              </a:rPr>
              <a:t> </a:t>
            </a:r>
            <a:r>
              <a:rPr lang="en-US" sz="1000" dirty="0" err="1">
                <a:solidFill>
                  <a:srgbClr val="00B050"/>
                </a:solidFill>
                <a:cs typeface="Calibri" panose="020F0502020204030204" pitchFamily="34" charset="0"/>
              </a:rPr>
              <a:t>déposées</a:t>
            </a:r>
            <a:r>
              <a:rPr lang="en-US" sz="1000" dirty="0">
                <a:solidFill>
                  <a:srgbClr val="00B050"/>
                </a:solidFill>
                <a:cs typeface="Calibri" panose="020F0502020204030204" pitchFamily="34" charset="0"/>
              </a:rPr>
              <a:t> dans </a:t>
            </a:r>
            <a:r>
              <a:rPr lang="fr-FR" sz="1000" dirty="0">
                <a:solidFill>
                  <a:srgbClr val="00B050"/>
                </a:solidFill>
                <a:cs typeface="Calibri" panose="020F0502020204030204" pitchFamily="34" charset="0"/>
              </a:rPr>
              <a:t>Harvard Dataverse</a:t>
            </a:r>
            <a:r>
              <a:rPr lang="fr-FR" sz="1000" dirty="0">
                <a:cs typeface="Calibri" panose="020F0502020204030204" pitchFamily="34" charset="0"/>
              </a:rPr>
              <a:t>: </a:t>
            </a:r>
            <a:r>
              <a:rPr lang="fr-FR" sz="1000" dirty="0">
                <a:cs typeface="Calibri" panose="020F0502020204030204" pitchFamily="34" charset="0"/>
                <a:hlinkClick r:id="rId8"/>
              </a:rPr>
              <a:t>https://bmcresnotes.biomedcentral.com/articles/10.1186/s13104-021-05622-8</a:t>
            </a:r>
            <a:r>
              <a:rPr lang="fr-FR" sz="1000" dirty="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500" dirty="0">
              <a:solidFill>
                <a:srgbClr val="00B050"/>
              </a:solidFill>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857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3922401"/>
          </a:xfrm>
        </p:spPr>
        <p:txBody>
          <a:bodyPr/>
          <a:lstStyle/>
          <a:p>
            <a:pPr lvl="0">
              <a:defRPr/>
            </a:pPr>
            <a:r>
              <a:rPr lang="en-US" sz="1000" dirty="0"/>
              <a:t>Diversity of Woody Species in </a:t>
            </a:r>
            <a:r>
              <a:rPr lang="en-US" sz="1000" dirty="0" err="1"/>
              <a:t>Djamde</a:t>
            </a:r>
            <a:r>
              <a:rPr lang="en-US" sz="1000" dirty="0"/>
              <a:t> Wildlife Reserve, Northern Togo, West Africa. Data Science Journal. 2019. </a:t>
            </a:r>
            <a:r>
              <a:rPr lang="en-US" sz="900" dirty="0">
                <a:hlinkClick r:id="rId3"/>
              </a:rPr>
              <a:t>http://doi.org/10.5334/dsj-2019-018</a:t>
            </a:r>
            <a:r>
              <a:rPr lang="en-US" sz="900" dirty="0"/>
              <a:t> </a:t>
            </a:r>
          </a:p>
          <a:p>
            <a:pPr lvl="0"/>
            <a:r>
              <a:rPr lang="fr-FR" sz="1000" dirty="0"/>
              <a:t>Données dans le GBIF du Togo.</a:t>
            </a:r>
            <a:r>
              <a:rPr lang="en-US" sz="1000" dirty="0">
                <a:hlinkClick r:id="rId4"/>
              </a:rPr>
              <a:t> </a:t>
            </a:r>
            <a:r>
              <a:rPr lang="en-US" sz="900" dirty="0">
                <a:hlinkClick r:id="rId4"/>
              </a:rPr>
              <a:t>http://ipt-togo.gbif.fr/resource?r=reserve_djamde#</a:t>
            </a:r>
            <a:endParaRPr lang="en-US" sz="900" dirty="0"/>
          </a:p>
          <a:p>
            <a:pPr lvl="0" algn="just">
              <a:spcBef>
                <a:spcPts val="200"/>
              </a:spcBef>
              <a:spcAft>
                <a:spcPts val="0"/>
              </a:spcAft>
              <a:buFont typeface="Wingdings" panose="05000000000000000000" pitchFamily="2" charset="2"/>
              <a:buNone/>
            </a:pPr>
            <a:endParaRPr lang="en-US" sz="500" dirty="0">
              <a:solidFill>
                <a:prstClr val="black"/>
              </a:solidFill>
              <a:latin typeface="Calibri" panose="020F0502020204030204" pitchFamily="34" charset="0"/>
              <a:cs typeface="Calibri" panose="020F0502020204030204" pitchFamily="34" charset="0"/>
            </a:endParaRPr>
          </a:p>
          <a:p>
            <a:pPr lvl="0" algn="just">
              <a:spcBef>
                <a:spcPts val="200"/>
              </a:spcBef>
              <a:spcAft>
                <a:spcPts val="0"/>
              </a:spcAft>
              <a:buFont typeface="Wingdings" panose="05000000000000000000" pitchFamily="2" charset="2"/>
              <a:buNone/>
            </a:pPr>
            <a:r>
              <a:rPr lang="en-US" sz="1000" dirty="0">
                <a:solidFill>
                  <a:prstClr val="black"/>
                </a:solidFill>
                <a:latin typeface="Calibri" panose="020F0502020204030204" pitchFamily="34" charset="0"/>
                <a:cs typeface="Calibri" panose="020F0502020204030204" pitchFamily="34" charset="0"/>
              </a:rPr>
              <a:t>The </a:t>
            </a:r>
            <a:r>
              <a:rPr lang="en-US" sz="1000" dirty="0" err="1">
                <a:solidFill>
                  <a:prstClr val="black"/>
                </a:solidFill>
                <a:latin typeface="Calibri" panose="020F0502020204030204" pitchFamily="34" charset="0"/>
                <a:cs typeface="Calibri" panose="020F0502020204030204" pitchFamily="34" charset="0"/>
              </a:rPr>
              <a:t>GenTree</a:t>
            </a:r>
            <a:r>
              <a:rPr lang="en-US" sz="1000" dirty="0">
                <a:solidFill>
                  <a:prstClr val="black"/>
                </a:solidFill>
                <a:latin typeface="Calibri" panose="020F0502020204030204" pitchFamily="34" charset="0"/>
                <a:cs typeface="Calibri" panose="020F0502020204030204" pitchFamily="34" charset="0"/>
              </a:rPr>
              <a:t> Platform: growth traits and tree-level environmental data in 12 European forest tree species: </a:t>
            </a:r>
            <a:r>
              <a:rPr lang="en-US" sz="1000" i="1" dirty="0" err="1">
                <a:solidFill>
                  <a:srgbClr val="00B050"/>
                </a:solidFill>
                <a:latin typeface="Calibri" panose="020F0502020204030204" pitchFamily="34" charset="0"/>
                <a:cs typeface="Calibri" panose="020F0502020204030204" pitchFamily="34" charset="0"/>
              </a:rPr>
              <a:t>GigaScience</a:t>
            </a:r>
            <a:r>
              <a:rPr lang="en-US" sz="1000" i="1" dirty="0">
                <a:solidFill>
                  <a:srgbClr val="00B050"/>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GigaDB</a:t>
            </a:r>
            <a:r>
              <a:rPr lang="en-US" sz="1000" dirty="0">
                <a:solidFill>
                  <a:srgbClr val="00B050"/>
                </a:solidFill>
                <a:latin typeface="Calibri" panose="020F0502020204030204" pitchFamily="34" charset="0"/>
                <a:cs typeface="Calibri" panose="020F0502020204030204" pitchFamily="34" charset="0"/>
              </a:rPr>
              <a:t> repository (</a:t>
            </a:r>
            <a:r>
              <a:rPr lang="en-US" sz="900" dirty="0">
                <a:solidFill>
                  <a:srgbClr val="00B050"/>
                </a:solidFill>
                <a:latin typeface="Calibri" panose="020F0502020204030204" pitchFamily="34" charset="0"/>
                <a:cs typeface="Calibri" panose="020F0502020204030204" pitchFamily="34" charset="0"/>
                <a:hlinkClick r:id="rId5"/>
              </a:rPr>
              <a:t>http://gigadb.org/dataset/100855</a:t>
            </a:r>
            <a:r>
              <a:rPr lang="en-US" sz="1000" dirty="0">
                <a:solidFill>
                  <a:srgbClr val="00B050"/>
                </a:solidFill>
                <a:latin typeface="Calibri" panose="020F0502020204030204" pitchFamily="34" charset="0"/>
                <a:cs typeface="Calibri" panose="020F0502020204030204" pitchFamily="34" charset="0"/>
              </a:rPr>
              <a:t>) under a CC0 license et dans Figshare </a:t>
            </a:r>
            <a:r>
              <a:rPr lang="en-US" sz="900" dirty="0">
                <a:solidFill>
                  <a:srgbClr val="00B050"/>
                </a:solidFill>
                <a:latin typeface="Calibri" panose="020F0502020204030204" pitchFamily="34" charset="0"/>
                <a:cs typeface="Calibri" panose="020F0502020204030204" pitchFamily="34" charset="0"/>
                <a:hlinkClick r:id="rId6"/>
              </a:rPr>
              <a:t>https://figshare.com/s/4d57474fd63864a6dfd8</a:t>
            </a:r>
            <a:r>
              <a:rPr lang="en-US" sz="900" dirty="0">
                <a:solidFill>
                  <a:srgbClr val="00B050"/>
                </a:solidFill>
                <a:latin typeface="Calibri" panose="020F0502020204030204" pitchFamily="34" charset="0"/>
                <a:cs typeface="Calibri" panose="020F0502020204030204" pitchFamily="34" charset="0"/>
              </a:rPr>
              <a:t> </a:t>
            </a:r>
          </a:p>
          <a:p>
            <a:pPr lvl="0" algn="just">
              <a:spcBef>
                <a:spcPts val="200"/>
              </a:spcBef>
              <a:spcAft>
                <a:spcPts val="0"/>
              </a:spcAft>
              <a:buFont typeface="Wingdings" panose="05000000000000000000" pitchFamily="2" charset="2"/>
              <a:buNone/>
            </a:pPr>
            <a:endParaRPr lang="en-US" sz="500" dirty="0">
              <a:solidFill>
                <a:srgbClr val="00B050"/>
              </a:solidFill>
              <a:latin typeface="Calibri" panose="020F0502020204030204" pitchFamily="34" charset="0"/>
              <a:cs typeface="Calibri" panose="020F0502020204030204" pitchFamily="34" charset="0"/>
            </a:endParaRPr>
          </a:p>
          <a:p>
            <a:pPr lvl="0" algn="just">
              <a:spcBef>
                <a:spcPts val="200"/>
              </a:spcBef>
              <a:spcAft>
                <a:spcPts val="0"/>
              </a:spcAft>
              <a:buFont typeface="Wingdings" panose="05000000000000000000" pitchFamily="2" charset="2"/>
              <a:buNone/>
            </a:pPr>
            <a:r>
              <a:rPr lang="fr-FR" sz="1000" dirty="0">
                <a:latin typeface="Calibri" panose="020F0502020204030204" pitchFamily="34" charset="0"/>
                <a:cs typeface="Calibri" panose="020F0502020204030204" pitchFamily="34" charset="0"/>
              </a:rPr>
              <a:t>Data on the </a:t>
            </a:r>
            <a:r>
              <a:rPr lang="fr-FR" sz="1000" dirty="0" err="1">
                <a:latin typeface="Calibri" panose="020F0502020204030204" pitchFamily="34" charset="0"/>
                <a:cs typeface="Calibri" panose="020F0502020204030204" pitchFamily="34" charset="0"/>
              </a:rPr>
              <a:t>effects</a:t>
            </a:r>
            <a:r>
              <a:rPr lang="fr-FR" sz="1000" dirty="0">
                <a:latin typeface="Calibri" panose="020F0502020204030204" pitchFamily="34" charset="0"/>
                <a:cs typeface="Calibri" panose="020F0502020204030204" pitchFamily="34" charset="0"/>
              </a:rPr>
              <a:t> of </a:t>
            </a:r>
            <a:r>
              <a:rPr lang="fr-FR" sz="1000" dirty="0" err="1">
                <a:latin typeface="Calibri" panose="020F0502020204030204" pitchFamily="34" charset="0"/>
                <a:cs typeface="Calibri" panose="020F0502020204030204" pitchFamily="34" charset="0"/>
              </a:rPr>
              <a:t>fertilization</a:t>
            </a:r>
            <a:r>
              <a:rPr lang="fr-FR" sz="1000" dirty="0">
                <a:latin typeface="Calibri" panose="020F0502020204030204" pitchFamily="34" charset="0"/>
                <a:cs typeface="Calibri" panose="020F0502020204030204" pitchFamily="34" charset="0"/>
              </a:rPr>
              <a:t> on </a:t>
            </a:r>
            <a:r>
              <a:rPr lang="fr-FR" sz="1000" dirty="0" err="1">
                <a:latin typeface="Calibri" panose="020F0502020204030204" pitchFamily="34" charset="0"/>
                <a:cs typeface="Calibri" panose="020F0502020204030204" pitchFamily="34" charset="0"/>
              </a:rPr>
              <a:t>growth</a:t>
            </a:r>
            <a:r>
              <a:rPr lang="fr-FR" sz="1000" dirty="0">
                <a:latin typeface="Calibri" panose="020F0502020204030204" pitchFamily="34" charset="0"/>
                <a:cs typeface="Calibri" panose="020F0502020204030204" pitchFamily="34" charset="0"/>
              </a:rPr>
              <a:t> rates, </a:t>
            </a:r>
            <a:r>
              <a:rPr lang="fr-FR" sz="1000" dirty="0" err="1">
                <a:latin typeface="Calibri" panose="020F0502020204030204" pitchFamily="34" charset="0"/>
                <a:cs typeface="Calibri" panose="020F0502020204030204" pitchFamily="34" charset="0"/>
              </a:rPr>
              <a:t>biomass</a:t>
            </a:r>
            <a:r>
              <a:rPr lang="fr-FR" sz="1000" dirty="0">
                <a:latin typeface="Calibri" panose="020F0502020204030204" pitchFamily="34" charset="0"/>
                <a:cs typeface="Calibri" panose="020F0502020204030204" pitchFamily="34" charset="0"/>
              </a:rPr>
              <a:t> allocation, carbohydrates and </a:t>
            </a:r>
            <a:r>
              <a:rPr lang="fr-FR" sz="1000" dirty="0" err="1">
                <a:latin typeface="Calibri" panose="020F0502020204030204" pitchFamily="34" charset="0"/>
                <a:cs typeface="Calibri" panose="020F0502020204030204" pitchFamily="34" charset="0"/>
              </a:rPr>
              <a:t>nutrients</a:t>
            </a:r>
            <a:r>
              <a:rPr lang="fr-FR" sz="1000" dirty="0">
                <a:latin typeface="Calibri" panose="020F0502020204030204" pitchFamily="34" charset="0"/>
                <a:cs typeface="Calibri" panose="020F0502020204030204" pitchFamily="34" charset="0"/>
              </a:rPr>
              <a:t> of </a:t>
            </a:r>
            <a:r>
              <a:rPr lang="fr-FR" sz="1000" dirty="0" err="1">
                <a:latin typeface="Calibri" panose="020F0502020204030204" pitchFamily="34" charset="0"/>
                <a:cs typeface="Calibri" panose="020F0502020204030204" pitchFamily="34" charset="0"/>
              </a:rPr>
              <a:t>nitrogen</a:t>
            </a:r>
            <a:r>
              <a:rPr lang="fr-FR" sz="1000" dirty="0">
                <a:latin typeface="Calibri" panose="020F0502020204030204" pitchFamily="34" charset="0"/>
                <a:cs typeface="Calibri" panose="020F0502020204030204" pitchFamily="34" charset="0"/>
              </a:rPr>
              <a:t>-fixing and non-</a:t>
            </a:r>
            <a:r>
              <a:rPr lang="fr-FR" sz="1000" dirty="0" err="1">
                <a:latin typeface="Calibri" panose="020F0502020204030204" pitchFamily="34" charset="0"/>
                <a:cs typeface="Calibri" panose="020F0502020204030204" pitchFamily="34" charset="0"/>
              </a:rPr>
              <a:t>nitrogen</a:t>
            </a:r>
            <a:r>
              <a:rPr lang="fr-FR" sz="1000" dirty="0">
                <a:latin typeface="Calibri" panose="020F0502020204030204" pitchFamily="34" charset="0"/>
                <a:cs typeface="Calibri" panose="020F0502020204030204" pitchFamily="34" charset="0"/>
              </a:rPr>
              <a:t>-fixing </a:t>
            </a:r>
            <a:r>
              <a:rPr lang="fr-FR" sz="1000" dirty="0" err="1">
                <a:latin typeface="Calibri" panose="020F0502020204030204" pitchFamily="34" charset="0"/>
                <a:cs typeface="Calibri" panose="020F0502020204030204" pitchFamily="34" charset="0"/>
              </a:rPr>
              <a:t>tree</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legumes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during</a:t>
            </a:r>
            <a:r>
              <a:rPr lang="fr-FR" sz="1000" dirty="0">
                <a:latin typeface="Calibri" panose="020F0502020204030204" pitchFamily="34" charset="0"/>
                <a:cs typeface="Calibri" panose="020F0502020204030204" pitchFamily="34" charset="0"/>
              </a:rPr>
              <a:t> tropical </a:t>
            </a:r>
            <a:r>
              <a:rPr lang="fr-FR" sz="1000" dirty="0" err="1">
                <a:latin typeface="Calibri" panose="020F0502020204030204" pitchFamily="34" charset="0"/>
                <a:cs typeface="Calibri" panose="020F0502020204030204" pitchFamily="34" charset="0"/>
              </a:rPr>
              <a:t>forest</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restoration</a:t>
            </a:r>
            <a:r>
              <a:rPr lang="fr-FR" sz="1000" dirty="0">
                <a:latin typeface="Calibri" panose="020F0502020204030204" pitchFamily="34" charset="0"/>
                <a:cs typeface="Calibri" panose="020F0502020204030204" pitchFamily="34" charset="0"/>
              </a:rPr>
              <a:t>. </a:t>
            </a:r>
            <a:r>
              <a:rPr lang="fr-FR" sz="1000" i="1" dirty="0">
                <a:solidFill>
                  <a:srgbClr val="00B050"/>
                </a:solidFill>
                <a:latin typeface="Calibri" panose="020F0502020204030204" pitchFamily="34" charset="0"/>
                <a:cs typeface="Calibri" panose="020F0502020204030204" pitchFamily="34" charset="0"/>
              </a:rPr>
              <a:t>BMC </a:t>
            </a:r>
            <a:r>
              <a:rPr lang="fr-FR" sz="1000" i="1" dirty="0" err="1">
                <a:solidFill>
                  <a:srgbClr val="00B050"/>
                </a:solidFill>
                <a:latin typeface="Calibri" panose="020F0502020204030204" pitchFamily="34" charset="0"/>
                <a:cs typeface="Calibri" panose="020F0502020204030204" pitchFamily="34" charset="0"/>
              </a:rPr>
              <a:t>Res</a:t>
            </a:r>
            <a:r>
              <a:rPr lang="fr-FR" sz="1000" i="1" dirty="0">
                <a:solidFill>
                  <a:srgbClr val="00B050"/>
                </a:solidFill>
                <a:latin typeface="Calibri" panose="020F0502020204030204" pitchFamily="34" charset="0"/>
                <a:cs typeface="Calibri" panose="020F0502020204030204" pitchFamily="34" charset="0"/>
              </a:rPr>
              <a:t> Notes.</a:t>
            </a:r>
            <a:r>
              <a:rPr lang="fr-FR" sz="1000" dirty="0">
                <a:solidFill>
                  <a:srgbClr val="00B050"/>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2021. </a:t>
            </a:r>
            <a:r>
              <a:rPr lang="fr-FR" sz="900" dirty="0">
                <a:latin typeface="Calibri" panose="020F0502020204030204" pitchFamily="34" charset="0"/>
                <a:cs typeface="Calibri" panose="020F0502020204030204" pitchFamily="34" charset="0"/>
                <a:hlinkClick r:id="rId7"/>
              </a:rPr>
              <a:t>https://doi.org/10.1186/s13104-021-05552-5</a:t>
            </a:r>
            <a:r>
              <a:rPr lang="fr-FR" sz="9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Données dans </a:t>
            </a:r>
            <a:r>
              <a:rPr lang="en-US" sz="1000" dirty="0">
                <a:latin typeface="Calibri" panose="020F0502020204030204" pitchFamily="34" charset="0"/>
                <a:cs typeface="Calibri" panose="020F0502020204030204" pitchFamily="34" charset="0"/>
              </a:rPr>
              <a:t>Figshare.</a:t>
            </a:r>
          </a:p>
          <a:p>
            <a:pPr lvl="0" algn="just">
              <a:spcBef>
                <a:spcPts val="200"/>
              </a:spcBef>
              <a:buNone/>
            </a:pPr>
            <a:r>
              <a:rPr lang="en-US" sz="900" dirty="0">
                <a:latin typeface="Calibri" panose="020F0502020204030204" pitchFamily="34" charset="0"/>
                <a:cs typeface="Calibri" panose="020F0502020204030204" pitchFamily="34" charset="0"/>
                <a:hlinkClick r:id="rId8"/>
              </a:rPr>
              <a:t>https://doi.org/10.6084/m9.figshare.12869960.v6</a:t>
            </a:r>
            <a:r>
              <a:rPr lang="en-US" sz="900" dirty="0">
                <a:latin typeface="Calibri" panose="020F0502020204030204" pitchFamily="34" charset="0"/>
                <a:cs typeface="Calibri" panose="020F0502020204030204" pitchFamily="34" charset="0"/>
              </a:rPr>
              <a:t>. </a:t>
            </a:r>
            <a:endParaRPr lang="fr-FR" sz="900" dirty="0">
              <a:latin typeface="Calibri" panose="020F0502020204030204" pitchFamily="34" charset="0"/>
              <a:cs typeface="Calibri" panose="020F0502020204030204" pitchFamily="34" charset="0"/>
            </a:endParaRPr>
          </a:p>
          <a:p>
            <a:pPr marL="298450" lvl="0" algn="just">
              <a:spcBef>
                <a:spcPts val="200"/>
              </a:spcBef>
              <a:spcAft>
                <a:spcPts val="0"/>
              </a:spcAft>
              <a:buFont typeface="Wingdings" panose="05000000000000000000" pitchFamily="2" charset="2"/>
              <a:buNone/>
            </a:pPr>
            <a:endParaRPr lang="en-US" sz="500" dirty="0">
              <a:solidFill>
                <a:srgbClr val="00B050"/>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dirty="0">
                <a:solidFill>
                  <a:prstClr val="black"/>
                </a:solidFill>
                <a:latin typeface="Calibri" panose="020F0502020204030204" pitchFamily="34" charset="0"/>
                <a:cs typeface="Calibri" panose="020F0502020204030204" pitchFamily="34" charset="0"/>
              </a:rPr>
              <a:t>3 decades of annual growth, mortality, physical condition, and microsite for ten tropical rainforest tree species: </a:t>
            </a:r>
            <a:r>
              <a:rPr lang="en-US" sz="1000" dirty="0">
                <a:solidFill>
                  <a:srgbClr val="00B050"/>
                </a:solidFill>
                <a:latin typeface="Calibri" panose="020F0502020204030204" pitchFamily="34" charset="0"/>
                <a:cs typeface="Calibri" panose="020F0502020204030204" pitchFamily="34" charset="0"/>
              </a:rPr>
              <a:t>Ecology / </a:t>
            </a:r>
            <a:r>
              <a:rPr lang="en-US" sz="1000" dirty="0" err="1">
                <a:solidFill>
                  <a:schemeClr val="tx1"/>
                </a:solidFill>
                <a:latin typeface="Calibri" panose="020F0502020204030204" pitchFamily="34" charset="0"/>
                <a:cs typeface="Calibri" panose="020F0502020204030204" pitchFamily="34" charset="0"/>
              </a:rPr>
              <a:t>données</a:t>
            </a:r>
            <a:r>
              <a:rPr lang="en-US" sz="1000" dirty="0">
                <a:solidFill>
                  <a:schemeClr val="tx1"/>
                </a:solidFill>
                <a:latin typeface="Calibri" panose="020F0502020204030204" pitchFamily="34" charset="0"/>
                <a:cs typeface="Calibri" panose="020F0502020204030204" pitchFamily="34" charset="0"/>
              </a:rPr>
              <a:t> dans </a:t>
            </a:r>
            <a:r>
              <a:rPr lang="es-ES" sz="1000" dirty="0" err="1">
                <a:latin typeface="Calibri" panose="020F0502020204030204" pitchFamily="34" charset="0"/>
                <a:cs typeface="Calibri" panose="020F0502020204030204" pitchFamily="34" charset="0"/>
              </a:rPr>
              <a:t>Dryad</a:t>
            </a:r>
            <a:r>
              <a:rPr lang="es-ES" sz="1000" dirty="0">
                <a:latin typeface="Calibri" panose="020F0502020204030204" pitchFamily="34" charset="0"/>
                <a:cs typeface="Calibri" panose="020F0502020204030204" pitchFamily="34" charset="0"/>
              </a:rPr>
              <a:t> Digital </a:t>
            </a:r>
            <a:r>
              <a:rPr lang="es-ES" sz="1000" dirty="0" err="1">
                <a:latin typeface="Calibri" panose="020F0502020204030204" pitchFamily="34" charset="0"/>
                <a:cs typeface="Calibri" panose="020F0502020204030204" pitchFamily="34" charset="0"/>
              </a:rPr>
              <a:t>Repository</a:t>
            </a:r>
            <a:r>
              <a:rPr lang="es-ES" sz="1000" dirty="0">
                <a:latin typeface="Calibri" panose="020F0502020204030204" pitchFamily="34" charset="0"/>
                <a:cs typeface="Calibri" panose="020F0502020204030204" pitchFamily="34" charset="0"/>
              </a:rPr>
              <a:t>: </a:t>
            </a:r>
            <a:r>
              <a:rPr lang="es-ES" sz="900" dirty="0">
                <a:latin typeface="Calibri" panose="020F0502020204030204" pitchFamily="34" charset="0"/>
                <a:cs typeface="Calibri" panose="020F0502020204030204" pitchFamily="34" charset="0"/>
                <a:hlinkClick r:id="rId9"/>
              </a:rPr>
              <a:t>https://doi.org/10.5061/dryad.g7b3302</a:t>
            </a:r>
            <a:r>
              <a:rPr lang="es-ES" sz="900" dirty="0">
                <a:latin typeface="Calibri" panose="020F0502020204030204" pitchFamily="34" charset="0"/>
                <a:cs typeface="Calibri" panose="020F0502020204030204" pitchFamily="34" charset="0"/>
              </a:rPr>
              <a:t>. 2018. </a:t>
            </a:r>
            <a:r>
              <a:rPr lang="fr-FR" sz="900" dirty="0">
                <a:latin typeface="Calibri" panose="020F0502020204030204" pitchFamily="34" charset="0"/>
                <a:cs typeface="Calibri" panose="020F0502020204030204" pitchFamily="34" charset="0"/>
                <a:hlinkClick r:id="rId10"/>
              </a:rPr>
              <a:t>https://doi.org/10.1002/ecy.2394</a:t>
            </a:r>
            <a:endParaRPr lang="en-US" sz="900" dirty="0">
              <a:solidFill>
                <a:srgbClr val="00B050"/>
              </a:solidFill>
              <a:latin typeface="Calibri" panose="020F0502020204030204" pitchFamily="34" charset="0"/>
              <a:cs typeface="Calibri" panose="020F0502020204030204" pitchFamily="34" charset="0"/>
            </a:endParaRPr>
          </a:p>
          <a:p>
            <a:pPr lvl="0" algn="just">
              <a:spcBef>
                <a:spcPts val="200"/>
              </a:spcBef>
              <a:spcAft>
                <a:spcPts val="0"/>
              </a:spcAft>
              <a:buFont typeface="Wingdings" panose="05000000000000000000" pitchFamily="2" charset="2"/>
              <a:buNone/>
            </a:pPr>
            <a:endParaRPr lang="en-US" sz="500" dirty="0">
              <a:solidFill>
                <a:srgbClr val="00B050"/>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a:latin typeface="Calibri" panose="020F0502020204030204" pitchFamily="34" charset="0"/>
                <a:cs typeface="Calibri" panose="020F0502020204030204" pitchFamily="34" charset="0"/>
              </a:rPr>
              <a:t>Data on </a:t>
            </a:r>
            <a:r>
              <a:rPr lang="en-US" sz="1000" b="0" dirty="0" err="1">
                <a:latin typeface="Calibri" panose="020F0502020204030204" pitchFamily="34" charset="0"/>
                <a:cs typeface="Calibri" panose="020F0502020204030204" pitchFamily="34" charset="0"/>
              </a:rPr>
              <a:t>dendrometric</a:t>
            </a:r>
            <a:r>
              <a:rPr lang="en-US" sz="1000" b="0" dirty="0">
                <a:latin typeface="Calibri" panose="020F0502020204030204" pitchFamily="34" charset="0"/>
                <a:cs typeface="Calibri" panose="020F0502020204030204" pitchFamily="34" charset="0"/>
              </a:rPr>
              <a:t> parameters, basic wood density, below- and aboveground biomass of tree species from Mangrove, Miombo, Mopane, and </a:t>
            </a:r>
            <a:r>
              <a:rPr lang="en-US" sz="1000" b="0" dirty="0" err="1">
                <a:latin typeface="Calibri" panose="020F0502020204030204" pitchFamily="34" charset="0"/>
                <a:cs typeface="Calibri" panose="020F0502020204030204" pitchFamily="34" charset="0"/>
              </a:rPr>
              <a:t>Mecrusse</a:t>
            </a:r>
            <a:r>
              <a:rPr lang="en-US" sz="1000" b="0" dirty="0">
                <a:latin typeface="Calibri" panose="020F0502020204030204" pitchFamily="34" charset="0"/>
                <a:cs typeface="Calibri" panose="020F0502020204030204" pitchFamily="34" charset="0"/>
              </a:rPr>
              <a:t> woodlands. </a:t>
            </a:r>
            <a:r>
              <a:rPr lang="en-US" sz="1000" b="0" i="1" dirty="0">
                <a:solidFill>
                  <a:srgbClr val="00B050"/>
                </a:solidFill>
                <a:latin typeface="Calibri" panose="020F0502020204030204" pitchFamily="34" charset="0"/>
                <a:cs typeface="Calibri" panose="020F0502020204030204" pitchFamily="34" charset="0"/>
              </a:rPr>
              <a:t>Data in Brief </a:t>
            </a:r>
            <a:r>
              <a:rPr lang="en-US" sz="1000" b="0" dirty="0">
                <a:solidFill>
                  <a:srgbClr val="00B050"/>
                </a:solidFill>
                <a:latin typeface="Calibri" panose="020F0502020204030204" pitchFamily="34" charset="0"/>
                <a:cs typeface="Calibri" panose="020F0502020204030204" pitchFamily="34" charset="0"/>
              </a:rPr>
              <a:t>/ </a:t>
            </a:r>
            <a:r>
              <a:rPr lang="en-US" sz="1000" b="0" dirty="0" err="1">
                <a:solidFill>
                  <a:srgbClr val="00B050"/>
                </a:solidFill>
                <a:latin typeface="Calibri" panose="020F0502020204030204" pitchFamily="34" charset="0"/>
                <a:cs typeface="Calibri" panose="020F0502020204030204" pitchFamily="34" charset="0"/>
              </a:rPr>
              <a:t>données</a:t>
            </a:r>
            <a:r>
              <a:rPr lang="en-US" sz="1000" b="0" dirty="0">
                <a:solidFill>
                  <a:srgbClr val="00B050"/>
                </a:solidFill>
                <a:latin typeface="Calibri" panose="020F0502020204030204" pitchFamily="34" charset="0"/>
                <a:cs typeface="Calibri" panose="020F0502020204030204" pitchFamily="34" charset="0"/>
              </a:rPr>
              <a:t> dans </a:t>
            </a:r>
            <a:r>
              <a:rPr lang="fr-FR" sz="1000" i="1" dirty="0" err="1">
                <a:solidFill>
                  <a:srgbClr val="00B050"/>
                </a:solidFill>
                <a:latin typeface="Calibri" panose="020F0502020204030204" pitchFamily="34" charset="0"/>
                <a:cs typeface="Calibri" panose="020F0502020204030204" pitchFamily="34" charset="0"/>
              </a:rPr>
              <a:t>Mendeley</a:t>
            </a:r>
            <a:r>
              <a:rPr lang="fr-FR" sz="1000" i="1" dirty="0">
                <a:solidFill>
                  <a:srgbClr val="00B050"/>
                </a:solidFill>
                <a:latin typeface="Calibri" panose="020F0502020204030204" pitchFamily="34" charset="0"/>
                <a:cs typeface="Calibri" panose="020F0502020204030204" pitchFamily="34" charset="0"/>
              </a:rPr>
              <a:t> Data</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1"/>
              </a:rPr>
              <a:t>https://data.mendeley.com/datasets/f8rx3dhjhx/draft?a=1c23bbed-d1b1-4fc3-8d08-b412f91ce965</a:t>
            </a:r>
            <a:r>
              <a:rPr lang="en-US" sz="900" b="0" dirty="0">
                <a:latin typeface="Calibri" panose="020F0502020204030204" pitchFamily="34" charset="0"/>
                <a:cs typeface="Calibri" panose="020F0502020204030204" pitchFamily="34" charset="0"/>
              </a:rPr>
              <a:t>. 2020. </a:t>
            </a:r>
            <a:r>
              <a:rPr lang="fr-FR" sz="900" dirty="0">
                <a:latin typeface="Calibri" panose="020F0502020204030204" pitchFamily="34" charset="0"/>
                <a:cs typeface="Calibri" panose="020F0502020204030204" pitchFamily="34" charset="0"/>
                <a:hlinkClick r:id="rId12" tooltip="Persistent link using digital object identifier"/>
              </a:rPr>
              <a:t>https://doi.org/10.1016/j.dib.2020.105154</a:t>
            </a:r>
            <a:r>
              <a:rPr lang="fr-FR" sz="900" dirty="0">
                <a:latin typeface="Calibri" panose="020F0502020204030204" pitchFamily="34" charset="0"/>
                <a:cs typeface="Calibri" panose="020F0502020204030204" pitchFamily="34" charset="0"/>
              </a:rPr>
              <a:t> </a:t>
            </a:r>
            <a:endParaRPr lang="en-US" sz="900" b="0" dirty="0">
              <a:latin typeface="Calibri" panose="020F0502020204030204" pitchFamily="34" charset="0"/>
              <a:cs typeface="Calibri" panose="020F0502020204030204" pitchFamily="34" charset="0"/>
            </a:endParaRPr>
          </a:p>
          <a:p>
            <a:pPr lvl="0" algn="just">
              <a:spcBef>
                <a:spcPts val="200"/>
              </a:spcBef>
              <a:spcAft>
                <a:spcPts val="0"/>
              </a:spcAft>
              <a:buFont typeface="Wingdings" panose="05000000000000000000" pitchFamily="2" charset="2"/>
              <a:buNone/>
            </a:pPr>
            <a:endParaRPr lang="fr-FR" sz="1000" b="0" dirty="0">
              <a:solidFill>
                <a:srgbClr val="00B050"/>
              </a:solidFill>
              <a:latin typeface="Calibri" panose="020F0502020204030204" pitchFamily="34" charset="0"/>
              <a:cs typeface="Calibri" panose="020F0502020204030204" pitchFamily="34" charset="0"/>
            </a:endParaRPr>
          </a:p>
          <a:p>
            <a:endParaRPr lang="en-US" sz="1100" b="0" dirty="0">
              <a:solidFill>
                <a:srgbClr val="00B050"/>
              </a:solidFill>
              <a:latin typeface="Calibri" panose="020F0502020204030204" pitchFamily="34" charset="0"/>
              <a:cs typeface="Calibri" panose="020F0502020204030204" pitchFamily="34" charset="0"/>
            </a:endParaRPr>
          </a:p>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463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47134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prstClr val="black"/>
                </a:solidFill>
                <a:latin typeface="Calibri" panose="020F0502020204030204" pitchFamily="34" charset="0"/>
                <a:ea typeface="Arial"/>
                <a:cs typeface="Calibri" panose="020F0502020204030204" pitchFamily="34" charset="0"/>
                <a:sym typeface="Arial"/>
              </a:rPr>
              <a:t>GIbase1.0: A database of green infrastructure plant species in England and Scotland. </a:t>
            </a:r>
            <a:r>
              <a:rPr lang="en-US" sz="1000" b="0" i="1" u="none" strike="noStrike" kern="1200" cap="none" dirty="0">
                <a:solidFill>
                  <a:srgbClr val="00B050"/>
                </a:solidFill>
                <a:latin typeface="Calibri" panose="020F0502020204030204" pitchFamily="34" charset="0"/>
                <a:ea typeface="Arial"/>
                <a:cs typeface="Calibri" panose="020F0502020204030204" pitchFamily="34" charset="0"/>
                <a:sym typeface="Arial"/>
              </a:rPr>
              <a:t>Ecological Solutions and Evidence. </a:t>
            </a:r>
            <a:r>
              <a:rPr lang="fr-FR" sz="900" dirty="0">
                <a:latin typeface="Calibri" panose="020F0502020204030204" pitchFamily="34" charset="0"/>
                <a:cs typeface="Calibri" panose="020F0502020204030204" pitchFamily="34" charset="0"/>
                <a:hlinkClick r:id="rId3"/>
              </a:rPr>
              <a:t>https://doi.org/10.1002/2688-8319.12133</a:t>
            </a:r>
            <a:r>
              <a:rPr lang="fr-FR"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dirty="0">
                <a:solidFill>
                  <a:schemeClr val="tx1"/>
                </a:solidFill>
                <a:latin typeface="Calibri" panose="020F0502020204030204" pitchFamily="34" charset="0"/>
                <a:ea typeface="Arial"/>
                <a:cs typeface="Calibri" panose="020F0502020204030204" pitchFamily="34" charset="0"/>
                <a:sym typeface="Arial"/>
              </a:rPr>
              <a:t>Les données sont dans DRYAD: </a:t>
            </a:r>
            <a:r>
              <a:rPr lang="fr-FR" sz="900" b="0" i="0" u="none" strike="noStrike" kern="1200" cap="none" dirty="0">
                <a:solidFill>
                  <a:srgbClr val="00B050"/>
                </a:solidFill>
                <a:latin typeface="Calibri" panose="020F0502020204030204" pitchFamily="34" charset="0"/>
                <a:ea typeface="Arial"/>
                <a:cs typeface="Calibri" panose="020F0502020204030204" pitchFamily="34" charset="0"/>
                <a:sym typeface="Arial"/>
                <a:hlinkClick r:id="rId4"/>
              </a:rPr>
              <a:t>https://datadryad.org/stash/dataset/doi:10.5061/dryad.0gb5mkm23</a:t>
            </a:r>
            <a:r>
              <a:rPr lang="fr-FR" sz="900" b="0" i="0" u="none" strike="noStrike" kern="1200" cap="none" dirty="0">
                <a:solidFill>
                  <a:srgbClr val="00B050"/>
                </a:solidFill>
                <a:latin typeface="Calibri" panose="020F0502020204030204" pitchFamily="34" charset="0"/>
                <a:ea typeface="Arial"/>
                <a:cs typeface="Calibri" panose="020F0502020204030204" pitchFamily="34" charset="0"/>
                <a:sym typeface="Arial"/>
              </a:rPr>
              <a:t> </a:t>
            </a:r>
            <a:endParaRPr lang="en-US" sz="900" b="0" i="0" u="none" strike="noStrike" kern="1200" cap="none" dirty="0">
              <a:solidFill>
                <a:srgbClr val="00B050"/>
              </a:solidFill>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b="0" i="0" u="none" strike="noStrike" kern="1200" cap="none" dirty="0">
              <a:solidFill>
                <a:prstClr val="black"/>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Commensal small mammal trapping data in Southern Senegal, 2012–2015: where invasive species meet native ones. </a:t>
            </a:r>
            <a:r>
              <a:rPr lang="en-US" sz="1000" b="0" i="1" u="none" strike="noStrike" kern="1200" cap="none" dirty="0">
                <a:solidFill>
                  <a:srgbClr val="00B050"/>
                </a:solidFill>
                <a:latin typeface="Calibri" panose="020F0502020204030204" pitchFamily="34" charset="0"/>
                <a:cs typeface="Calibri" panose="020F0502020204030204" pitchFamily="34" charset="0"/>
                <a:sym typeface="Arial"/>
              </a:rPr>
              <a:t>Ecology.</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Données dans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l’entrepôt</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de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l’IRD</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900" b="0" i="0" u="none" strike="noStrike" kern="1200" cap="none" dirty="0">
                <a:solidFill>
                  <a:prstClr val="black"/>
                </a:solidFill>
                <a:latin typeface="Calibri" panose="020F0502020204030204" pitchFamily="34" charset="0"/>
                <a:cs typeface="Calibri" panose="020F0502020204030204" pitchFamily="34" charset="0"/>
                <a:sym typeface="Arial"/>
                <a:hlinkClick r:id="rId5"/>
              </a:rPr>
              <a:t>https://dataverse.ird.fr/dataset.xhtml?persistentId=doi:10.23708/PQTQDA</a:t>
            </a:r>
            <a:r>
              <a:rPr lang="en-US" sz="9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(Pour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accéder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à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l’article</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entier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car </a:t>
            </a:r>
            <a:r>
              <a:rPr lang="en-US" sz="1000" b="0" i="1" u="none" strike="noStrike" kern="1200" cap="none" dirty="0">
                <a:solidFill>
                  <a:prstClr val="black"/>
                </a:solidFill>
                <a:latin typeface="Calibri" panose="020F0502020204030204" pitchFamily="34" charset="0"/>
                <a:cs typeface="Calibri" panose="020F0502020204030204" pitchFamily="34" charset="0"/>
                <a:sym typeface="Arial"/>
              </a:rPr>
              <a:t>Ecology</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ne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publie</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que le résumé,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il</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faut</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ouvrir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le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fichier</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zip qui </a:t>
            </a:r>
            <a:r>
              <a:rPr lang="en-US" sz="1000" b="0" i="0" u="none" strike="noStrike" kern="1200" cap="none" dirty="0" err="1">
                <a:solidFill>
                  <a:prstClr val="black"/>
                </a:solidFill>
                <a:latin typeface="Calibri" panose="020F0502020204030204" pitchFamily="34" charset="0"/>
                <a:cs typeface="Calibri" panose="020F0502020204030204" pitchFamily="34" charset="0"/>
                <a:sym typeface="Arial"/>
              </a:rPr>
              <a:t>est</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 dans </a:t>
            </a:r>
            <a:r>
              <a:rPr lang="en-US" sz="1000" b="0" i="1" u="none" strike="noStrike" kern="1200" cap="none" dirty="0">
                <a:solidFill>
                  <a:prstClr val="black"/>
                </a:solidFill>
                <a:latin typeface="Calibri" panose="020F0502020204030204" pitchFamily="34" charset="0"/>
                <a:cs typeface="Calibri" panose="020F0502020204030204" pitchFamily="34" charset="0"/>
                <a:sym typeface="Arial"/>
              </a:rPr>
              <a:t>Supporting information</a:t>
            </a:r>
            <a:r>
              <a:rPr lang="en-US" sz="1000" b="0" i="0" u="none" strike="noStrike" kern="1200" cap="none" dirty="0">
                <a:solidFill>
                  <a:prstClr val="black"/>
                </a:solidFill>
                <a:latin typeface="Calibri" panose="020F0502020204030204" pitchFamily="34" charset="0"/>
                <a:cs typeface="Calibri" panose="020F0502020204030204" pitchFamily="34" charset="0"/>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Tundra Trait Team: A database of plant traits spanning the tundra biome: </a:t>
            </a:r>
            <a:r>
              <a:rPr lang="en-US" sz="1000" i="1" dirty="0">
                <a:solidFill>
                  <a:srgbClr val="00B050"/>
                </a:solidFill>
                <a:latin typeface="Calibri" panose="020F0502020204030204" pitchFamily="34" charset="0"/>
                <a:cs typeface="Calibri" panose="020F0502020204030204" pitchFamily="34" charset="0"/>
              </a:rPr>
              <a:t>Global Ecology and Biogeography </a:t>
            </a:r>
            <a:r>
              <a:rPr lang="fr-FR" sz="1000" dirty="0">
                <a:solidFill>
                  <a:srgbClr val="00B050"/>
                </a:solidFill>
                <a:latin typeface="Calibri" panose="020F0502020204030204" pitchFamily="34" charset="0"/>
                <a:cs typeface="Calibri" panose="020F0502020204030204" pitchFamily="34" charset="0"/>
              </a:rPr>
              <a:t>/ données dans </a:t>
            </a:r>
            <a:r>
              <a:rPr lang="fr-FR" sz="1000" b="0" i="0" u="none" strike="noStrike" kern="1200" dirty="0" err="1">
                <a:solidFill>
                  <a:srgbClr val="00B050"/>
                </a:solidFill>
                <a:effectLst/>
                <a:latin typeface="Calibri" panose="020F0502020204030204" pitchFamily="34" charset="0"/>
                <a:ea typeface="+mn-ea"/>
                <a:cs typeface="Calibri" panose="020F0502020204030204" pitchFamily="34" charset="0"/>
              </a:rPr>
              <a:t>github</a:t>
            </a:r>
            <a:r>
              <a:rPr lang="fr-FR" sz="1000" b="0" i="0" u="none" strike="noStrike" kern="1200" dirty="0">
                <a:solidFill>
                  <a:srgbClr val="00B050"/>
                </a:solidFill>
                <a:effectLst/>
                <a:latin typeface="Calibri" panose="020F0502020204030204" pitchFamily="34" charset="0"/>
                <a:ea typeface="+mn-ea"/>
                <a:cs typeface="Calibri" panose="020F0502020204030204" pitchFamily="34" charset="0"/>
              </a:rPr>
              <a:t> et and Polar Data catalogue et dans TRY.</a:t>
            </a:r>
            <a:r>
              <a:rPr lang="fr-FR" sz="1000" dirty="0">
                <a:solidFill>
                  <a:srgbClr val="00B050"/>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3 decades of annual growth, mortality, physical condition, and microsite for ten tropical rainforest tree species: </a:t>
            </a:r>
            <a:r>
              <a:rPr lang="en-US" sz="1000" i="1" dirty="0">
                <a:solidFill>
                  <a:srgbClr val="00B050"/>
                </a:solidFill>
                <a:latin typeface="Calibri" panose="020F0502020204030204" pitchFamily="34" charset="0"/>
                <a:cs typeface="Calibri" panose="020F0502020204030204" pitchFamily="34" charset="0"/>
              </a:rPr>
              <a:t>Ecology</a:t>
            </a:r>
            <a:r>
              <a:rPr lang="en-US" sz="1000" dirty="0">
                <a:solidFill>
                  <a:srgbClr val="00B050"/>
                </a:solidFill>
                <a:latin typeface="Calibri" panose="020F0502020204030204" pitchFamily="34" charset="0"/>
                <a:cs typeface="Calibri" panose="020F0502020204030204" pitchFamily="34" charset="0"/>
              </a:rPr>
              <a:t> / entrepôt Dryad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paper avec </a:t>
            </a:r>
            <a:r>
              <a:rPr lang="en-US" sz="1000" dirty="0" err="1">
                <a:latin typeface="Calibri" panose="020F0502020204030204" pitchFamily="34" charset="0"/>
                <a:cs typeface="Calibri" panose="020F0502020204030204" pitchFamily="34" charset="0"/>
              </a:rPr>
              <a:t>metadonnées</a:t>
            </a:r>
            <a:r>
              <a:rPr lang="en-US" sz="1000" dirty="0">
                <a:latin typeface="Calibri" panose="020F0502020204030204" pitchFamily="34" charset="0"/>
                <a:cs typeface="Calibri" panose="020F0502020204030204" pitchFamily="34" charset="0"/>
              </a:rPr>
              <a:t>: </a:t>
            </a:r>
            <a:r>
              <a:rPr lang="en-US" sz="900" baseline="0" dirty="0">
                <a:solidFill>
                  <a:srgbClr val="00B050"/>
                </a:solidFill>
                <a:latin typeface="Calibri" panose="020F0502020204030204" pitchFamily="34" charset="0"/>
                <a:cs typeface="Calibri" panose="020F0502020204030204" pitchFamily="34" charset="0"/>
                <a:hlinkClick r:id="rId6"/>
              </a:rPr>
              <a:t>https://esajournals.onlinelibrary.wiley.com/action/downloadSupplement?doi=10.1002%2Fecy.2394&amp;file=ecy2394-sup-0002-MetadataS1.pdf</a:t>
            </a:r>
            <a:r>
              <a:rPr lang="en-US" sz="900" baseline="0" dirty="0">
                <a:solidFill>
                  <a:srgbClr val="00B050"/>
                </a:solidFill>
                <a:latin typeface="Calibri" panose="020F0502020204030204" pitchFamily="34" charset="0"/>
                <a:cs typeface="Calibri" panose="020F0502020204030204" pitchFamily="34" charset="0"/>
              </a:rPr>
              <a:t>  </a:t>
            </a:r>
            <a:endParaRPr lang="en-US" sz="9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8 million phenological and sky images from 29 ecosystems from the Arctic to the tropics: the Phenological Eyes Network: </a:t>
            </a:r>
            <a:r>
              <a:rPr lang="en-US" sz="1000" dirty="0">
                <a:solidFill>
                  <a:srgbClr val="00B050"/>
                </a:solidFill>
                <a:latin typeface="Calibri" panose="020F0502020204030204" pitchFamily="34" charset="0"/>
                <a:cs typeface="Calibri" panose="020F0502020204030204" pitchFamily="34" charset="0"/>
              </a:rPr>
              <a:t>Ecological Research / LTER </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Japon</a:t>
            </a:r>
            <a:r>
              <a:rPr lang="en-US" sz="10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paper avec </a:t>
            </a:r>
            <a:r>
              <a:rPr lang="en-US" sz="1000" dirty="0" err="1">
                <a:latin typeface="Calibri" panose="020F0502020204030204" pitchFamily="34" charset="0"/>
                <a:cs typeface="Calibri" panose="020F0502020204030204" pitchFamily="34" charset="0"/>
              </a:rPr>
              <a:t>metadonnées</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7"/>
              </a:rPr>
              <a:t>http://db.cger.nies.go.jp/JaLTER/ER_DataPapers/archives/2018/ERDP-2018-05/metadata</a:t>
            </a:r>
            <a:r>
              <a:rPr lang="en-US"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hlinkClick r:id="rId8"/>
              </a:rPr>
              <a:t>http://db.cger.nies.go.jp/JaLTER/metacat/metacat/ERDP-2018-05.1/jalter-en</a:t>
            </a:r>
            <a:r>
              <a:rPr lang="en-US"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Geographic description: Bounding coordinates (W/E/N/S) + Min et Max altitude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step by step procedures: Time-lapse camera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A global spatially explicit database of changes in island </a:t>
            </a:r>
            <a:r>
              <a:rPr lang="en-US" sz="1000" dirty="0" err="1">
                <a:latin typeface="Calibri" panose="020F0502020204030204" pitchFamily="34" charset="0"/>
                <a:cs typeface="Calibri" panose="020F0502020204030204" pitchFamily="34" charset="0"/>
              </a:rPr>
              <a:t>palaeo</a:t>
            </a:r>
            <a:r>
              <a:rPr lang="en-US" sz="1000" dirty="0">
                <a:latin typeface="Calibri" panose="020F0502020204030204" pitchFamily="34" charset="0"/>
                <a:cs typeface="Calibri" panose="020F0502020204030204" pitchFamily="34" charset="0"/>
              </a:rPr>
              <a:t>‐area and archipelago configuration during the late Quaternary: </a:t>
            </a:r>
            <a:r>
              <a:rPr lang="en-US" sz="1000" dirty="0">
                <a:solidFill>
                  <a:srgbClr val="00B050"/>
                </a:solidFill>
                <a:latin typeface="Calibri" panose="020F0502020204030204" pitchFamily="34" charset="0"/>
                <a:cs typeface="Calibri" panose="020F0502020204030204" pitchFamily="34" charset="0"/>
              </a:rPr>
              <a:t>Global Ecology and Biogeography / PANGAEA </a:t>
            </a: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b="0" dirty="0">
              <a:solidFill>
                <a:srgbClr val="00B050"/>
              </a:solidFill>
              <a:latin typeface="+mn-lt"/>
              <a:cs typeface="Calibri" panose="020F0502020204030204" pitchFamily="34" charset="0"/>
            </a:endParaRPr>
          </a:p>
          <a:p>
            <a:r>
              <a:rPr lang="fr-FR" sz="1000" b="0" dirty="0">
                <a:latin typeface="+mn-lt"/>
              </a:rPr>
              <a:t>Online digital archive of </a:t>
            </a:r>
            <a:r>
              <a:rPr lang="fr-FR" sz="1000" b="0" dirty="0" err="1">
                <a:latin typeface="+mn-lt"/>
              </a:rPr>
              <a:t>aerial</a:t>
            </a:r>
            <a:r>
              <a:rPr lang="fr-FR" sz="1000" b="0" dirty="0">
                <a:latin typeface="+mn-lt"/>
              </a:rPr>
              <a:t> </a:t>
            </a:r>
            <a:r>
              <a:rPr lang="fr-FR" sz="1000" b="0" dirty="0" err="1">
                <a:latin typeface="+mn-lt"/>
              </a:rPr>
              <a:t>photographs</a:t>
            </a:r>
            <a:r>
              <a:rPr lang="fr-FR" sz="1000" b="0" dirty="0">
                <a:latin typeface="+mn-lt"/>
              </a:rPr>
              <a:t> (1935–1941) of </a:t>
            </a:r>
            <a:r>
              <a:rPr lang="fr-FR" sz="1000" b="0" dirty="0" err="1">
                <a:latin typeface="+mn-lt"/>
              </a:rPr>
              <a:t>Ethiopia</a:t>
            </a:r>
            <a:r>
              <a:rPr lang="fr-FR" sz="1000" b="0" dirty="0">
                <a:latin typeface="+mn-lt"/>
              </a:rPr>
              <a:t>. </a:t>
            </a:r>
            <a:r>
              <a:rPr lang="fr-FR" sz="1000" b="0" dirty="0" err="1">
                <a:latin typeface="+mn-lt"/>
              </a:rPr>
              <a:t>Geoscience</a:t>
            </a:r>
            <a:r>
              <a:rPr lang="fr-FR" sz="1000" b="0" dirty="0">
                <a:latin typeface="+mn-lt"/>
              </a:rPr>
              <a:t> data Journal. </a:t>
            </a:r>
            <a:r>
              <a:rPr lang="fr-FR" sz="1000" dirty="0"/>
              <a:t>2021</a:t>
            </a:r>
          </a:p>
          <a:p>
            <a:r>
              <a:rPr lang="fr-FR" sz="900" dirty="0">
                <a:hlinkClick r:id="rId9"/>
              </a:rPr>
              <a:t>https://doi.org/10.1002/gdj3.115</a:t>
            </a:r>
            <a:endParaRPr lang="fr-FR" sz="900" dirty="0"/>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1000" dirty="0">
              <a:solidFill>
                <a:srgbClr val="00B050"/>
              </a:solidFill>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101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 database of freshwater fish species of the Amazon Basin. </a:t>
            </a:r>
            <a:r>
              <a:rPr kumimoji="0" lang="en-US" sz="1000" b="0" i="1"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rPr>
              <a:t>Scientific Data</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hlinkClick r:id="rId3"/>
              </a:rPr>
              <a:t>https://doi.org/10.1038/s41597-020-0436-4</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The current version of the database can be retrieved from Figshare</a:t>
            </a:r>
            <a:r>
              <a:rPr lang="en-US" sz="1000" b="0" i="0" u="none" strike="noStrike" cap="none" baseline="30000" dirty="0">
                <a:solidFill>
                  <a:srgbClr val="000000"/>
                </a:solidFill>
                <a:latin typeface="Calibri" panose="020F0502020204030204" pitchFamily="34" charset="0"/>
                <a:cs typeface="Calibri" panose="020F0502020204030204" pitchFamily="34" charset="0"/>
                <a:sym typeface="Arial"/>
                <a:hlinkClick r:id="rId4" tooltip="Jézéquel, C. et al. A database of freshwater fish species of the Amazon Basin. figshare &#10;                  https://doi.org/10.6084/m9.figshare.9923762&#10;                  &#10;                 (2020)."/>
              </a:rPr>
              <a:t>31</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the </a:t>
            </a:r>
            <a:r>
              <a:rPr lang="en-US" sz="1000" b="0" i="0" u="none" strike="noStrike" cap="none" dirty="0" err="1">
                <a:solidFill>
                  <a:srgbClr val="000000"/>
                </a:solidFill>
                <a:latin typeface="Calibri" panose="020F0502020204030204" pitchFamily="34" charset="0"/>
                <a:cs typeface="Calibri" panose="020F0502020204030204" pitchFamily="34" charset="0"/>
                <a:sym typeface="Arial"/>
              </a:rPr>
              <a:t>AmazonFish</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website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5"/>
              </a:rPr>
              <a:t>https://www.amazon-fish.com/</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and the Freshwater Biodiversity data portal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6"/>
              </a:rPr>
              <a:t>https://data.freshwaterbiodiversity.eu/</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endParaRPr lang="fr-FR"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AmphiBIO</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 global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database</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for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amphibian</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ecological</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traits. </a:t>
            </a:r>
            <a:r>
              <a:rPr kumimoji="0" lang="en-US" sz="1000" b="0" i="1"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rPr>
              <a:t>Scientific Data</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7"/>
              </a:rPr>
              <a:t>https://doi.org/10.1038/sdata.2017.123</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Données dans </a:t>
            </a:r>
            <a:r>
              <a:rPr lang="fr-FR" sz="1000" b="0" i="0" u="none" strike="noStrike" cap="none" dirty="0" err="1">
                <a:solidFill>
                  <a:srgbClr val="000000"/>
                </a:solidFill>
                <a:latin typeface="Calibri" panose="020F0502020204030204" pitchFamily="34" charset="0"/>
                <a:cs typeface="Calibri" panose="020F0502020204030204" pitchFamily="34" charset="0"/>
                <a:sym typeface="Arial"/>
              </a:rPr>
              <a:t>Figshare</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8"/>
              </a:rPr>
              <a:t>https://figshare.com/articles/dataset/Oliveira_et_al_AmphiBIO_v1/4644424</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158750" indent="0">
              <a:buNone/>
            </a:pPr>
            <a:endParaRPr lang="fr-FR"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indent="0">
              <a:buNone/>
            </a:pPr>
            <a:r>
              <a:rPr lang="en-US" sz="1000" b="0" i="0" u="none" strike="noStrike" cap="none" dirty="0">
                <a:solidFill>
                  <a:prstClr val="black"/>
                </a:solidFill>
                <a:latin typeface="Calibri" panose="020F0502020204030204" pitchFamily="34" charset="0"/>
                <a:cs typeface="Calibri" panose="020F0502020204030204" pitchFamily="34" charset="0"/>
                <a:sym typeface="Arial"/>
              </a:rPr>
              <a:t>The data of the Swedish Malaise Trap Project, a countrywide inventory of Sweden's insect fauna</a:t>
            </a:r>
            <a:r>
              <a:rPr lang="en-US" sz="1000" b="0" i="0" u="none" strike="noStrike" cap="none" dirty="0">
                <a:solidFill>
                  <a:srgbClr val="00B050"/>
                </a:solidFill>
                <a:latin typeface="Calibri" panose="020F0502020204030204" pitchFamily="34" charset="0"/>
                <a:cs typeface="Calibri" panose="020F0502020204030204" pitchFamily="34" charset="0"/>
                <a:sym typeface="Arial"/>
              </a:rPr>
              <a:t>. </a:t>
            </a:r>
            <a:r>
              <a:rPr lang="pt-BR" sz="1000" b="0" i="1" u="none" strike="noStrike" cap="none" dirty="0">
                <a:solidFill>
                  <a:srgbClr val="00B050"/>
                </a:solidFill>
                <a:latin typeface="Calibri" panose="020F0502020204030204" pitchFamily="34" charset="0"/>
                <a:cs typeface="Calibri" panose="020F0502020204030204" pitchFamily="34" charset="0"/>
                <a:sym typeface="Arial"/>
              </a:rPr>
              <a:t>Biodiversity Data Journal</a:t>
            </a:r>
            <a:r>
              <a:rPr lang="pt-BR" sz="1000" b="0" i="0" u="none" strike="noStrike" cap="none" dirty="0">
                <a:solidFill>
                  <a:srgbClr val="00B050"/>
                </a:solidFill>
                <a:latin typeface="Calibri" panose="020F0502020204030204" pitchFamily="34" charset="0"/>
                <a:cs typeface="Calibri" panose="020F0502020204030204" pitchFamily="34" charset="0"/>
                <a:sym typeface="Arial"/>
              </a:rPr>
              <a:t>. </a:t>
            </a:r>
            <a:r>
              <a:rPr lang="pt-BR" sz="1000" b="0" i="0" u="none" strike="noStrike" cap="none" dirty="0">
                <a:solidFill>
                  <a:srgbClr val="000000"/>
                </a:solidFill>
                <a:latin typeface="Calibri" panose="020F0502020204030204" pitchFamily="34" charset="0"/>
                <a:cs typeface="Calibri" panose="020F0502020204030204" pitchFamily="34" charset="0"/>
                <a:sym typeface="Arial"/>
              </a:rPr>
              <a:t>doi: 10.3897/BDJ.8.e56286    </a:t>
            </a:r>
            <a:endParaRPr lang="en-US"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cap="none" dirty="0" err="1">
                <a:solidFill>
                  <a:srgbClr val="000000"/>
                </a:solidFill>
                <a:latin typeface="Calibri" panose="020F0502020204030204" pitchFamily="34" charset="0"/>
                <a:cs typeface="Calibri" panose="020F0502020204030204" pitchFamily="34" charset="0"/>
                <a:sym typeface="Arial"/>
              </a:rPr>
              <a:t>Données</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dans: SMTP Collection Inventory: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9"/>
              </a:rPr>
              <a:t>https://doi.org/10.15468/5becml;</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SMTP Taxonomic Datasets (available as 79 datasets as published by Station </a:t>
            </a:r>
            <a:r>
              <a:rPr lang="en-US" sz="1000" b="0" i="0" u="none" strike="noStrike" cap="none" dirty="0" err="1">
                <a:solidFill>
                  <a:srgbClr val="000000"/>
                </a:solidFill>
                <a:latin typeface="Calibri" panose="020F0502020204030204" pitchFamily="34" charset="0"/>
                <a:cs typeface="Calibri" panose="020F0502020204030204" pitchFamily="34" charset="0"/>
                <a:sym typeface="Arial"/>
              </a:rPr>
              <a:t>Linné</a:t>
            </a:r>
            <a:r>
              <a:rPr lang="en-US" sz="1000" b="0" i="0" u="none" strike="noStrike" cap="none" dirty="0">
                <a:solidFill>
                  <a:srgbClr val="000000"/>
                </a:solidFill>
                <a:latin typeface="Calibri" panose="020F0502020204030204" pitchFamily="34" charset="0"/>
                <a:cs typeface="Calibri" panose="020F0502020204030204" pitchFamily="34" charset="0"/>
                <a:sym typeface="Arial"/>
              </a:rPr>
              <a:t>): </a:t>
            </a:r>
            <a:r>
              <a:rPr lang="en-US" sz="1000" b="0" i="0" u="none" strike="noStrike" cap="none" dirty="0">
                <a:solidFill>
                  <a:srgbClr val="000000"/>
                </a:solidFill>
                <a:latin typeface="Calibri" panose="020F0502020204030204" pitchFamily="34" charset="0"/>
                <a:cs typeface="Calibri" panose="020F0502020204030204" pitchFamily="34" charset="0"/>
                <a:sym typeface="Arial"/>
                <a:hlinkClick r:id="rId10"/>
              </a:rPr>
              <a:t>https://www.gbif.org/publisher/bee30abf-e3a6-4e4e-b626-7ef57800b027</a:t>
            </a:r>
            <a:endParaRPr lang="en-US"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cap="none" dirty="0">
                <a:solidFill>
                  <a:srgbClr val="000000"/>
                </a:solidFill>
                <a:latin typeface="Calibri" panose="020F0502020204030204" pitchFamily="34" charset="0"/>
                <a:cs typeface="Calibri" panose="020F0502020204030204" pitchFamily="34" charset="0"/>
                <a:sym typeface="Arial"/>
              </a:rPr>
              <a:t>Aquatic eDNA for monitoring French Guiana biodiversity.</a:t>
            </a:r>
            <a:r>
              <a:rPr lang="pt-BR" sz="1000" b="0" i="0" u="none" strike="noStrike" cap="none" dirty="0">
                <a:solidFill>
                  <a:srgbClr val="00B050"/>
                </a:solidFill>
                <a:latin typeface="Calibri" panose="020F0502020204030204" pitchFamily="34" charset="0"/>
                <a:cs typeface="Calibri" panose="020F0502020204030204" pitchFamily="34" charset="0"/>
                <a:sym typeface="Arial"/>
              </a:rPr>
              <a:t> </a:t>
            </a:r>
            <a:r>
              <a:rPr lang="pt-BR" sz="1000" b="0" i="1" u="none" strike="noStrike" cap="none" dirty="0">
                <a:solidFill>
                  <a:srgbClr val="00B050"/>
                </a:solidFill>
                <a:latin typeface="Calibri" panose="020F0502020204030204" pitchFamily="34" charset="0"/>
                <a:cs typeface="Calibri" panose="020F0502020204030204" pitchFamily="34" charset="0"/>
                <a:sym typeface="Arial"/>
              </a:rPr>
              <a:t>Biodiversity Data Journal. </a:t>
            </a:r>
            <a:r>
              <a:rPr lang="pt-BR" sz="1000" b="0" i="0" u="none" strike="noStrike" cap="none" dirty="0">
                <a:solidFill>
                  <a:srgbClr val="00B050"/>
                </a:solidFill>
                <a:latin typeface="Calibri" panose="020F0502020204030204" pitchFamily="34" charset="0"/>
                <a:cs typeface="Calibri" panose="020F0502020204030204" pitchFamily="34" charset="0"/>
                <a:sym typeface="Arial"/>
                <a:hlinkClick r:id="rId11"/>
              </a:rPr>
              <a:t>https://bdj.pensoft.net/article/37518/instance/5252969/</a:t>
            </a:r>
            <a:r>
              <a:rPr lang="pt-BR" sz="1000" b="0" i="0" u="none" strike="noStrike" cap="none" dirty="0">
                <a:solidFill>
                  <a:srgbClr val="00B050"/>
                </a:solidFill>
                <a:latin typeface="Calibri" panose="020F0502020204030204" pitchFamily="34" charset="0"/>
                <a:cs typeface="Calibri" panose="020F0502020204030204" pitchFamily="34" charset="0"/>
                <a:sym typeface="Arial"/>
              </a:rPr>
              <a:t> Données disponibles dans le portail de l’IRD pour la biodiversité Amazonienne (</a:t>
            </a:r>
            <a:r>
              <a:rPr lang="pt-BR" sz="1000" b="0" i="0" u="none" strike="noStrike" cap="none" dirty="0">
                <a:solidFill>
                  <a:srgbClr val="000000"/>
                </a:solidFill>
                <a:latin typeface="Calibri" panose="020F0502020204030204" pitchFamily="34" charset="0"/>
                <a:cs typeface="Calibri" panose="020F0502020204030204" pitchFamily="34" charset="0"/>
                <a:sym typeface="Arial"/>
              </a:rPr>
              <a:t>CEBA geoportal: </a:t>
            </a:r>
            <a:r>
              <a:rPr lang="pt-BR" sz="1000" b="0" i="0" u="none" strike="noStrike" cap="none" dirty="0">
                <a:solidFill>
                  <a:srgbClr val="000000"/>
                </a:solidFill>
                <a:latin typeface="Calibri" panose="020F0502020204030204" pitchFamily="34" charset="0"/>
                <a:cs typeface="Calibri" panose="020F0502020204030204" pitchFamily="34" charset="0"/>
                <a:sym typeface="Arial"/>
                <a:hlinkClick r:id="rId12"/>
              </a:rPr>
              <a:t>http://vmcebagn-dev.ird.fr</a:t>
            </a:r>
            <a:r>
              <a:rPr lang="pt-BR" sz="1000" b="0" i="0" u="none" strike="noStrike" cap="none" dirty="0">
                <a:solidFill>
                  <a:srgbClr val="000000"/>
                </a:solidFill>
                <a:latin typeface="Calibri" panose="020F0502020204030204" pitchFamily="34" charset="0"/>
                <a:cs typeface="Calibri" panose="020F0502020204030204" pitchFamily="34" charset="0"/>
                <a:sym typeface="Arial"/>
              </a:rPr>
              <a:t>): </a:t>
            </a:r>
            <a:r>
              <a:rPr lang="fr-FR" sz="1000" b="0" i="0" u="none" strike="noStrike" cap="none" dirty="0">
                <a:solidFill>
                  <a:srgbClr val="000000"/>
                </a:solidFill>
                <a:latin typeface="Calibri" panose="020F0502020204030204" pitchFamily="34" charset="0"/>
                <a:cs typeface="Calibri" panose="020F0502020204030204" pitchFamily="34" charset="0"/>
                <a:sym typeface="Arial"/>
                <a:hlinkClick r:id="rId13"/>
              </a:rPr>
              <a:t>http://vmcebagn-dev.ird.fr/geonetwork/srv/eng/search?=eng#|5617a9ff-d0aa-48a9-b2c2-cb7fd5b92692</a:t>
            </a:r>
            <a:r>
              <a:rPr lang="fr-FR" sz="1000" b="0" i="0" u="none" strike="noStrike" cap="none" dirty="0">
                <a:solidFill>
                  <a:srgbClr val="000000"/>
                </a:solidFill>
                <a:latin typeface="Calibri" panose="020F0502020204030204" pitchFamily="34" charset="0"/>
                <a:cs typeface="Calibri" panose="020F0502020204030204" pitchFamily="34" charset="0"/>
                <a:sym typeface="Arial"/>
              </a:rPr>
              <a:t> </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25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0" indent="0">
              <a:buNone/>
            </a:pPr>
            <a:endParaRPr lang="fr-FR" sz="1100" dirty="0">
              <a:latin typeface="+mn-lt"/>
            </a:endParaRPr>
          </a:p>
        </p:txBody>
      </p:sp>
      <p:sp>
        <p:nvSpPr>
          <p:cNvPr id="4" name="Espace réservé du numéro de diapositive 3"/>
          <p:cNvSpPr>
            <a:spLocks noGrp="1"/>
          </p:cNvSpPr>
          <p:nvPr>
            <p:ph type="sldNum" sz="quarter" idx="5"/>
          </p:nvPr>
        </p:nvSpPr>
        <p:spPr/>
        <p:txBody>
          <a:bodyPr/>
          <a:lstStyle/>
          <a:p>
            <a:fld id="{FB590517-EA39-4362-A53C-627CE19DB192}" type="slidenum">
              <a:rPr lang="fr-FR" smtClean="0"/>
              <a:t>5</a:t>
            </a:fld>
            <a:endParaRPr lang="fr-FR"/>
          </a:p>
        </p:txBody>
      </p:sp>
    </p:spTree>
    <p:extLst>
      <p:ext uri="{BB962C8B-B14F-4D97-AF65-F5344CB8AC3E}">
        <p14:creationId xmlns:p14="http://schemas.microsoft.com/office/powerpoint/2010/main" val="28087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0" lvl="0" indent="0">
              <a:spcBef>
                <a:spcPts val="200"/>
              </a:spcBef>
              <a:buClrTx/>
              <a:buSzTx/>
              <a:buNone/>
              <a:defRPr/>
            </a:pPr>
            <a:r>
              <a:rPr lang="en-US" sz="1000" dirty="0">
                <a:latin typeface="Calibri" panose="020F0502020204030204" pitchFamily="34" charset="0"/>
                <a:cs typeface="Calibri" panose="020F0502020204030204" pitchFamily="34" charset="0"/>
              </a:rPr>
              <a:t>Wildlife inventory from camera-trapping surveys in the Azores (Pico and Terceira islands).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solidFill>
                  <a:schemeClr val="tx1"/>
                </a:solidFill>
                <a:latin typeface="Calibri" panose="020F0502020204030204" pitchFamily="34" charset="0"/>
                <a:cs typeface="Calibri" panose="020F0502020204030204" pitchFamily="34" charset="0"/>
              </a:rPr>
              <a:t>2020. </a:t>
            </a:r>
            <a:r>
              <a:rPr lang="en-US" sz="1000" dirty="0">
                <a:latin typeface="Calibri" panose="020F0502020204030204" pitchFamily="34" charset="0"/>
                <a:cs typeface="Calibri" panose="020F0502020204030204" pitchFamily="34" charset="0"/>
              </a:rPr>
              <a:t>8: e47865. </a:t>
            </a:r>
            <a:r>
              <a:rPr lang="en-US" sz="1000" dirty="0">
                <a:latin typeface="Calibri" panose="020F0502020204030204" pitchFamily="34" charset="0"/>
                <a:cs typeface="Calibri" panose="020F0502020204030204" pitchFamily="34" charset="0"/>
                <a:hlinkClick r:id="rId3"/>
              </a:rPr>
              <a:t>https://doi.org/10.3897/BDJ.8.e47865</a:t>
            </a:r>
            <a:r>
              <a:rPr lang="en-US" sz="1000" dirty="0">
                <a:latin typeface="Calibri" panose="020F0502020204030204" pitchFamily="34" charset="0"/>
                <a:cs typeface="Calibri" panose="020F0502020204030204" pitchFamily="34" charset="0"/>
              </a:rPr>
              <a:t>. Données dans </a:t>
            </a:r>
            <a:r>
              <a:rPr lang="en-US" sz="1000" dirty="0" err="1">
                <a:latin typeface="Calibri" panose="020F0502020204030204" pitchFamily="34" charset="0"/>
                <a:cs typeface="Calibri" panose="020F0502020204030204" pitchFamily="34" charset="0"/>
              </a:rPr>
              <a:t>l’entrepôt</a:t>
            </a:r>
            <a:r>
              <a:rPr lang="en-US" sz="1000" dirty="0">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GBIF: </a:t>
            </a:r>
            <a:r>
              <a:rPr lang="en-US" sz="900" dirty="0">
                <a:latin typeface="Calibri" panose="020F0502020204030204" pitchFamily="34" charset="0"/>
                <a:cs typeface="Calibri" panose="020F0502020204030204" pitchFamily="34" charset="0"/>
                <a:hlinkClick r:id="rId4"/>
              </a:rPr>
              <a:t>http://ipt.gbif.pt/ipt/resource?r=camera_trapping_azores</a:t>
            </a:r>
            <a:r>
              <a:rPr lang="en-US" sz="9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Aft>
                <a:spcPts val="0"/>
              </a:spcAft>
              <a:buClrTx/>
              <a:buSzTx/>
              <a:buFontTx/>
              <a:buNone/>
              <a:tabLst/>
              <a:defRPr/>
            </a:pPr>
            <a:endParaRPr lang="en-US" sz="800" dirty="0">
              <a:solidFill>
                <a:srgbClr val="00B05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Jaguar movement database: a GPS‐based movement dataset of an apex predator in the Neotropics: </a:t>
            </a:r>
            <a:r>
              <a:rPr lang="en-US" sz="1000" i="1" dirty="0">
                <a:solidFill>
                  <a:srgbClr val="00B050"/>
                </a:solidFill>
                <a:latin typeface="Calibri" panose="020F0502020204030204" pitchFamily="34" charset="0"/>
                <a:cs typeface="Calibri" panose="020F0502020204030204" pitchFamily="34" charset="0"/>
              </a:rPr>
              <a:t>Ecology</a:t>
            </a:r>
            <a:r>
              <a:rPr lang="en-US" sz="1000" dirty="0">
                <a:solidFill>
                  <a:srgbClr val="00B050"/>
                </a:solidFill>
                <a:latin typeface="Calibri" panose="020F0502020204030204" pitchFamily="34" charset="0"/>
                <a:cs typeface="Calibri" panose="020F0502020204030204" pitchFamily="34" charset="0"/>
              </a:rPr>
              <a:t> / DRYAD et Zenodo </a:t>
            </a:r>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fichiers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originaux</a:t>
            </a:r>
            <a:r>
              <a:rPr lang="en-US" sz="1000" baseline="0" dirty="0">
                <a:latin typeface="Calibri" panose="020F0502020204030204" pitchFamily="34" charset="0"/>
                <a:cs typeface="Calibri" panose="020F0502020204030204" pitchFamily="34" charset="0"/>
              </a:rPr>
              <a:t> chez les auteurs : </a:t>
            </a:r>
            <a:r>
              <a:rPr lang="en-US" sz="900" baseline="0" dirty="0">
                <a:latin typeface="Calibri" panose="020F0502020204030204" pitchFamily="34" charset="0"/>
                <a:cs typeface="Calibri" panose="020F0502020204030204" pitchFamily="34" charset="0"/>
                <a:hlinkClick r:id="rId5"/>
              </a:rPr>
              <a:t>https://esajournals.onlinelibrary.wiley.com/action/downloadSupplement?doi=10.1002%2Fecy.2379&amp;file=ecy2379-sup-0002-MetadataS1.pdf</a:t>
            </a:r>
            <a:r>
              <a:rPr lang="en-US" sz="900" baseline="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8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latin typeface="Calibri" panose="020F0502020204030204" pitchFamily="34" charset="0"/>
                <a:cs typeface="Calibri" panose="020F0502020204030204" pitchFamily="34" charset="0"/>
              </a:rPr>
              <a:t>Kakila</a:t>
            </a:r>
            <a:r>
              <a:rPr lang="en-US" sz="1000" dirty="0">
                <a:latin typeface="Calibri" panose="020F0502020204030204" pitchFamily="34" charset="0"/>
                <a:cs typeface="Calibri" panose="020F0502020204030204" pitchFamily="34" charset="0"/>
              </a:rPr>
              <a:t> database: Towards a FAIR community approved database of cetacean presence in the waters of the Guadeloupe Archipelago, based on citizen science. </a:t>
            </a:r>
            <a:r>
              <a:rPr lang="en-US" sz="1000" dirty="0" err="1">
                <a:latin typeface="Calibri" panose="020F0502020204030204" pitchFamily="34" charset="0"/>
                <a:cs typeface="Calibri" panose="020F0502020204030204" pitchFamily="34" charset="0"/>
              </a:rPr>
              <a:t>Coché</a:t>
            </a:r>
            <a:r>
              <a:rPr lang="en-US" sz="1000" dirty="0">
                <a:latin typeface="Calibri" panose="020F0502020204030204" pitchFamily="34" charset="0"/>
                <a:cs typeface="Calibri" panose="020F0502020204030204" pitchFamily="34" charset="0"/>
              </a:rPr>
              <a:t> et a.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solidFill>
                  <a:schemeClr val="tx1"/>
                </a:solidFill>
                <a:latin typeface="Calibri" panose="020F0502020204030204" pitchFamily="34" charset="0"/>
                <a:cs typeface="Calibri" panose="020F0502020204030204" pitchFamily="34" charset="0"/>
              </a:rPr>
              <a:t>2021. </a:t>
            </a:r>
            <a:r>
              <a:rPr lang="fr-FR" sz="1000" dirty="0">
                <a:latin typeface="Calibri" panose="020F0502020204030204" pitchFamily="34" charset="0"/>
                <a:cs typeface="Calibri" panose="020F0502020204030204" pitchFamily="34" charset="0"/>
              </a:rPr>
              <a:t>9: e69022. </a:t>
            </a:r>
            <a:r>
              <a:rPr lang="fr-FR" sz="1000" dirty="0">
                <a:effectLst/>
                <a:latin typeface="Calibri" panose="020F0502020204030204" pitchFamily="34" charset="0"/>
                <a:cs typeface="Calibri" panose="020F0502020204030204" pitchFamily="34" charset="0"/>
                <a:hlinkClick r:id="rId6"/>
              </a:rPr>
              <a:t>https://doi.org/10.3897/BDJ.9.e69022</a:t>
            </a:r>
            <a:r>
              <a:rPr lang="fr-FR" sz="1000" dirty="0">
                <a:effectLst/>
                <a:latin typeface="Calibri" panose="020F0502020204030204" pitchFamily="34" charset="0"/>
                <a:cs typeface="Calibri" panose="020F0502020204030204" pitchFamily="34" charset="0"/>
              </a:rPr>
              <a:t> Données dans l’entrepôt national </a:t>
            </a:r>
            <a:r>
              <a:rPr lang="fr-FR" sz="1000" dirty="0">
                <a:solidFill>
                  <a:srgbClr val="00B050"/>
                </a:solidFill>
                <a:effectLst/>
                <a:latin typeface="Calibri" panose="020F0502020204030204" pitchFamily="34" charset="0"/>
                <a:cs typeface="Calibri" panose="020F0502020204030204" pitchFamily="34" charset="0"/>
              </a:rPr>
              <a:t>PNDB</a:t>
            </a:r>
            <a:r>
              <a:rPr lang="fr-FR" sz="1000" dirty="0">
                <a:effectLst/>
                <a:latin typeface="Calibri" panose="020F0502020204030204" pitchFamily="34" charset="0"/>
                <a:cs typeface="Calibri" panose="020F0502020204030204" pitchFamily="34" charset="0"/>
              </a:rPr>
              <a:t> (mais pas d’</a:t>
            </a:r>
            <a:r>
              <a:rPr lang="fr-FR" sz="1000" dirty="0" err="1">
                <a:effectLst/>
                <a:latin typeface="Calibri" panose="020F0502020204030204" pitchFamily="34" charset="0"/>
                <a:cs typeface="Calibri" panose="020F0502020204030204" pitchFamily="34" charset="0"/>
              </a:rPr>
              <a:t>acces</a:t>
            </a:r>
            <a:r>
              <a:rPr lang="fr-FR" sz="1000" dirty="0">
                <a:effectLst/>
                <a:latin typeface="Calibri" panose="020F0502020204030204" pitchFamily="34" charset="0"/>
                <a:cs typeface="Calibri" panose="020F0502020204030204" pitchFamily="34" charset="0"/>
              </a:rPr>
              <a:t> lors consultation en mars 2022).</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8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The Hummingbird Collection of the Natural History and Science Museum of the University of Porto (MHNC-UP), Portugal.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latin typeface="Calibri" panose="020F0502020204030204" pitchFamily="34" charset="0"/>
                <a:cs typeface="Calibri" panose="020F0502020204030204" pitchFamily="34" charset="0"/>
              </a:rPr>
              <a:t>9: e59913. </a:t>
            </a:r>
            <a:r>
              <a:rPr lang="en-US" sz="1000" dirty="0">
                <a:effectLst/>
                <a:latin typeface="Calibri" panose="020F0502020204030204" pitchFamily="34" charset="0"/>
                <a:cs typeface="Calibri" panose="020F0502020204030204" pitchFamily="34" charset="0"/>
                <a:hlinkClick r:id="rId7"/>
              </a:rPr>
              <a:t>https://doi.org/10.3897/BDJ.9.e59913</a:t>
            </a:r>
            <a:r>
              <a:rPr lang="en-US" sz="1000" dirty="0">
                <a:effectLst/>
                <a:latin typeface="Calibri" panose="020F0502020204030204" pitchFamily="34" charset="0"/>
                <a:cs typeface="Calibri" panose="020F0502020204030204" pitchFamily="34" charset="0"/>
              </a:rPr>
              <a:t>. Données dans </a:t>
            </a:r>
            <a:r>
              <a:rPr lang="en-US" sz="1000" dirty="0">
                <a:solidFill>
                  <a:srgbClr val="00B050"/>
                </a:solidFill>
                <a:effectLst/>
                <a:latin typeface="Calibri" panose="020F0502020204030204" pitchFamily="34" charset="0"/>
                <a:cs typeface="Calibri" panose="020F0502020204030204" pitchFamily="34" charset="0"/>
              </a:rPr>
              <a:t>GBIF: </a:t>
            </a:r>
            <a:r>
              <a:rPr lang="en-US" sz="1000" dirty="0">
                <a:effectLst/>
                <a:latin typeface="Calibri" panose="020F0502020204030204" pitchFamily="34" charset="0"/>
                <a:cs typeface="Calibri" panose="020F0502020204030204" pitchFamily="34" charset="0"/>
                <a:hlinkClick r:id="rId8"/>
              </a:rPr>
              <a:t>https://www.gbif.org/dataset/17f6f3d0-b5ef-434b-95a8-cc32d8e5236f</a:t>
            </a:r>
            <a:r>
              <a:rPr lang="en-US" sz="1000" dirty="0">
                <a:effectLst/>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A quasi-experimental study of </a:t>
            </a:r>
            <a:r>
              <a:rPr lang="en-US" sz="1000" i="0" dirty="0">
                <a:latin typeface="Calibri" panose="020F0502020204030204" pitchFamily="34" charset="0"/>
                <a:cs typeface="Calibri" panose="020F0502020204030204" pitchFamily="34" charset="0"/>
              </a:rPr>
              <a:t>impacts of Tanzania’s wildlife management areas on rural livelihoods and wealth : </a:t>
            </a:r>
            <a:r>
              <a:rPr lang="en-US" sz="1000" i="1" dirty="0">
                <a:solidFill>
                  <a:srgbClr val="00B050"/>
                </a:solidFill>
                <a:latin typeface="Calibri" panose="020F0502020204030204" pitchFamily="34" charset="0"/>
                <a:cs typeface="Calibri" panose="020F0502020204030204" pitchFamily="34" charset="0"/>
              </a:rPr>
              <a:t>Scientific data </a:t>
            </a:r>
            <a:r>
              <a:rPr lang="en-US" sz="1000" dirty="0">
                <a:solidFill>
                  <a:srgbClr val="00B050"/>
                </a:solidFill>
                <a:latin typeface="Calibri" panose="020F0502020204030204" pitchFamily="34" charset="0"/>
                <a:cs typeface="Calibri" panose="020F0502020204030204" pitchFamily="34" charset="0"/>
              </a:rPr>
              <a:t>/ UK data service </a:t>
            </a:r>
            <a:r>
              <a:rPr lang="en-US" sz="1000" dirty="0">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hlinkClick r:id="rId9"/>
              </a:rPr>
              <a:t>http://reshare.ukdataservice.ac.uk/852960/</a:t>
            </a:r>
            <a:r>
              <a:rPr lang="en-US" sz="1000" dirty="0">
                <a:latin typeface="Calibri" panose="020F0502020204030204" pitchFamily="34" charset="0"/>
                <a:cs typeface="Calibri" panose="020F0502020204030204" pitchFamily="34" charset="0"/>
              </a:rPr>
              <a:t> : data </a:t>
            </a:r>
            <a:r>
              <a:rPr lang="en-US" sz="1000" dirty="0" err="1">
                <a:latin typeface="Calibri" panose="020F0502020204030204" pitchFamily="34" charset="0"/>
                <a:cs typeface="Calibri" panose="020F0502020204030204" pitchFamily="34" charset="0"/>
              </a:rPr>
              <a:t>accessibles</a:t>
            </a:r>
            <a:r>
              <a:rPr lang="en-US" sz="1000" dirty="0">
                <a:latin typeface="Calibri" panose="020F0502020204030204" pitchFamily="34" charset="0"/>
                <a:cs typeface="Calibri" panose="020F0502020204030204" pitchFamily="34" charset="0"/>
              </a:rPr>
              <a:t> sur inscription</a:t>
            </a:r>
            <a:r>
              <a:rPr lang="en-US" sz="1000" baseline="0" dirty="0">
                <a:latin typeface="Calibri" panose="020F0502020204030204" pitchFamily="34" charset="0"/>
                <a:cs typeface="Calibri" panose="020F0502020204030204" pitchFamily="34" charset="0"/>
              </a:rPr>
              <a:t> ?)</a:t>
            </a:r>
            <a:endParaRPr lang="fr-FR" sz="1000" dirty="0">
              <a:solidFill>
                <a:srgbClr val="00B050"/>
              </a:solidFill>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151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47134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rPr>
              <a:t>A meteorological dataset of the West African monsoon during the 2016 DACCIWA campaign. </a:t>
            </a:r>
            <a:r>
              <a:rPr lang="en-US" sz="1000" i="1" dirty="0">
                <a:solidFill>
                  <a:srgbClr val="00B050"/>
                </a:solidFill>
              </a:rPr>
              <a:t>Scientific Dat</a:t>
            </a:r>
            <a:r>
              <a:rPr lang="en-US" sz="1000" dirty="0">
                <a:solidFill>
                  <a:srgbClr val="00B050"/>
                </a:solidFill>
              </a:rPr>
              <a:t>a</a:t>
            </a:r>
            <a:r>
              <a:rPr lang="en-US" sz="1000" dirty="0"/>
              <a:t>. </a:t>
            </a:r>
            <a:r>
              <a:rPr lang="en-US" sz="1000" dirty="0">
                <a:hlinkClick r:id="rId3"/>
              </a:rPr>
              <a:t>https://www.nature.com/articles/s41597-022-01277-7#Sec10</a:t>
            </a:r>
            <a:r>
              <a:rPr lang="en-U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rPr>
              <a:t>Les </a:t>
            </a:r>
            <a:r>
              <a:rPr lang="en-US" sz="1000" dirty="0" err="1">
                <a:solidFill>
                  <a:prstClr val="black"/>
                </a:solidFill>
              </a:rPr>
              <a:t>données</a:t>
            </a:r>
            <a:r>
              <a:rPr lang="en-US" sz="1000" dirty="0">
                <a:solidFill>
                  <a:prstClr val="black"/>
                </a:solidFill>
              </a:rPr>
              <a:t> </a:t>
            </a:r>
            <a:r>
              <a:rPr lang="en-US" sz="1000" dirty="0" err="1">
                <a:solidFill>
                  <a:prstClr val="black"/>
                </a:solidFill>
              </a:rPr>
              <a:t>sont</a:t>
            </a:r>
            <a:r>
              <a:rPr lang="en-US" sz="1000" dirty="0">
                <a:solidFill>
                  <a:prstClr val="black"/>
                </a:solidFill>
              </a:rPr>
              <a:t> dans </a:t>
            </a:r>
            <a:r>
              <a:rPr lang="en-US" sz="1000" dirty="0" err="1">
                <a:solidFill>
                  <a:prstClr val="black"/>
                </a:solidFill>
              </a:rPr>
              <a:t>l’entrepôt</a:t>
            </a:r>
            <a:r>
              <a:rPr lang="en-US" sz="1000" dirty="0">
                <a:solidFill>
                  <a:prstClr val="black"/>
                </a:solidFill>
              </a:rPr>
              <a:t> </a:t>
            </a:r>
            <a:r>
              <a:rPr lang="en-US" sz="1000" dirty="0">
                <a:solidFill>
                  <a:srgbClr val="00B050"/>
                </a:solidFill>
              </a:rPr>
              <a:t>BAOBAB</a:t>
            </a:r>
            <a:r>
              <a:rPr lang="en-US" sz="1000" dirty="0">
                <a:solidFill>
                  <a:prstClr val="black"/>
                </a:solidFill>
              </a:rPr>
              <a:t> = </a:t>
            </a:r>
            <a:r>
              <a:rPr lang="en-US" sz="1000" dirty="0"/>
              <a:t>Base Afrique de </a:t>
            </a:r>
            <a:r>
              <a:rPr lang="en-US" sz="1000" dirty="0" err="1"/>
              <a:t>l’Ouest</a:t>
            </a:r>
            <a:r>
              <a:rPr lang="en-US" sz="1000" dirty="0"/>
              <a:t> Beyond AMMA Base database </a:t>
            </a:r>
            <a:r>
              <a:rPr lang="en-US" sz="900" dirty="0">
                <a:hlinkClick r:id="rId4"/>
              </a:rPr>
              <a:t>http://baobab.sedoo.fr/DACCIWA/</a:t>
            </a:r>
            <a:r>
              <a:rPr lang="en-US" sz="900" dirty="0"/>
              <a:t> </a:t>
            </a:r>
            <a:r>
              <a:rPr lang="en-US" sz="1000" dirty="0"/>
              <a:t>where it is organised by country (Benin, Ghana, Nigeria), instrument and measured parameter. </a:t>
            </a:r>
            <a:endParaRPr lang="en-US" sz="10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solidFill>
                <a:prstClr val="black"/>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cs typeface="Calibri" panose="020F0502020204030204" pitchFamily="34" charset="0"/>
              </a:rPr>
              <a:t>Reconstruction of a long-term historical daily maximum and minimum air temperature network dataset for Ireland (1831-1968). </a:t>
            </a:r>
            <a:r>
              <a:rPr lang="en-US" sz="1000" dirty="0">
                <a:solidFill>
                  <a:srgbClr val="00B050"/>
                </a:solidFill>
                <a:cs typeface="Calibri" panose="020F0502020204030204" pitchFamily="34" charset="0"/>
              </a:rPr>
              <a:t>Geoscience Data Journal</a:t>
            </a:r>
            <a:r>
              <a:rPr lang="en-US" sz="1000" dirty="0">
                <a:solidFill>
                  <a:prstClr val="black"/>
                </a:solidFill>
                <a:cs typeface="Calibri" panose="020F0502020204030204" pitchFamily="34" charset="0"/>
              </a:rPr>
              <a:t>. 2020.  </a:t>
            </a:r>
            <a:r>
              <a:rPr lang="en-US" sz="1000" dirty="0">
                <a:solidFill>
                  <a:prstClr val="black"/>
                </a:solidFill>
                <a:cs typeface="Calibri" panose="020F0502020204030204" pitchFamily="34" charset="0"/>
                <a:hlinkClick r:id="rId5"/>
              </a:rPr>
              <a:t>https://doi.org/10.1002/gdj3.92</a:t>
            </a:r>
            <a:endParaRPr lang="en-US" sz="1000" dirty="0">
              <a:solidFill>
                <a:prstClr val="black"/>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cs typeface="Calibri" panose="020F0502020204030204" pitchFamily="34" charset="0"/>
              </a:rPr>
              <a:t>Les </a:t>
            </a:r>
            <a:r>
              <a:rPr lang="en-US" sz="1000" dirty="0" err="1">
                <a:solidFill>
                  <a:prstClr val="black"/>
                </a:solidFill>
                <a:cs typeface="Calibri" panose="020F0502020204030204" pitchFamily="34" charset="0"/>
              </a:rPr>
              <a:t>données</a:t>
            </a:r>
            <a:r>
              <a:rPr lang="en-US" sz="1000" dirty="0">
                <a:solidFill>
                  <a:prstClr val="black"/>
                </a:solidFill>
                <a:cs typeface="Calibri" panose="020F0502020204030204" pitchFamily="34" charset="0"/>
              </a:rPr>
              <a:t> </a:t>
            </a:r>
            <a:r>
              <a:rPr lang="en-US" sz="1000" dirty="0" err="1">
                <a:solidFill>
                  <a:prstClr val="black"/>
                </a:solidFill>
                <a:cs typeface="Calibri" panose="020F0502020204030204" pitchFamily="34" charset="0"/>
              </a:rPr>
              <a:t>sont</a:t>
            </a:r>
            <a:r>
              <a:rPr lang="en-US" sz="1000" dirty="0">
                <a:solidFill>
                  <a:prstClr val="black"/>
                </a:solidFill>
                <a:cs typeface="Calibri" panose="020F0502020204030204" pitchFamily="34" charset="0"/>
              </a:rPr>
              <a:t> dans : </a:t>
            </a:r>
            <a:r>
              <a:rPr lang="en-US" sz="1000" dirty="0" err="1">
                <a:cs typeface="Calibri" panose="020F0502020204030204" pitchFamily="34" charset="0"/>
              </a:rPr>
              <a:t>edepositIreland</a:t>
            </a:r>
            <a:r>
              <a:rPr lang="en-US" sz="1000" dirty="0">
                <a:cs typeface="Calibri" panose="020F0502020204030204" pitchFamily="34" charset="0"/>
              </a:rPr>
              <a:t> (</a:t>
            </a:r>
            <a:r>
              <a:rPr lang="en-US" sz="1000" dirty="0">
                <a:cs typeface="Calibri" panose="020F0502020204030204" pitchFamily="34" charset="0"/>
                <a:hlinkClick r:id="rId6"/>
              </a:rPr>
              <a:t>http://hdl.handle.net/2262/92442</a:t>
            </a:r>
            <a:r>
              <a:rPr lang="en-US" sz="1000" dirty="0">
                <a:cs typeface="Calibri" panose="020F0502020204030204" pitchFamily="34" charset="0"/>
              </a:rPr>
              <a:t>) and The Met </a:t>
            </a:r>
            <a:r>
              <a:rPr lang="en-US" sz="1000" dirty="0" err="1">
                <a:cs typeface="Calibri" panose="020F0502020204030204" pitchFamily="34" charset="0"/>
              </a:rPr>
              <a:t>Éireann</a:t>
            </a:r>
            <a:r>
              <a:rPr lang="en-US" sz="1000" dirty="0">
                <a:cs typeface="Calibri" panose="020F0502020204030204" pitchFamily="34" charset="0"/>
              </a:rPr>
              <a:t> website (</a:t>
            </a:r>
            <a:r>
              <a:rPr lang="en-US" sz="1000" dirty="0">
                <a:cs typeface="Calibri" panose="020F0502020204030204" pitchFamily="34" charset="0"/>
                <a:hlinkClick r:id="rId7"/>
              </a:rPr>
              <a:t>https://www.met.ie/climate/available-data/long-term-data-sets</a:t>
            </a:r>
            <a:r>
              <a:rPr lang="en-US" sz="1000" dirty="0">
                <a:cs typeface="Calibri" panose="020F0502020204030204" pitchFamily="34" charset="0"/>
              </a:rPr>
              <a:t>).</a:t>
            </a:r>
            <a:r>
              <a:rPr lang="en-US" sz="1000" dirty="0">
                <a:solidFill>
                  <a:prstClr val="black"/>
                </a:solidFill>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solidFill>
                <a:prstClr val="black"/>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Calibri" panose="020F0502020204030204" pitchFamily="34" charset="0"/>
              </a:rPr>
              <a:t>Data on and methodology for measurements of microclimate and matter dynamics in transition zones between forest and adjacent arable land: </a:t>
            </a:r>
            <a:r>
              <a:rPr lang="en-US" sz="1000" dirty="0">
                <a:solidFill>
                  <a:srgbClr val="00B050"/>
                </a:solidFill>
                <a:cs typeface="Calibri" panose="020F0502020204030204" pitchFamily="34" charset="0"/>
              </a:rPr>
              <a:t>One Ecosystem </a:t>
            </a:r>
            <a:r>
              <a:rPr lang="en-US" sz="1000" dirty="0">
                <a:solidFill>
                  <a:schemeClr val="tx1"/>
                </a:solidFill>
                <a:cs typeface="Calibri" panose="020F0502020204030204" pitchFamily="34" charset="0"/>
              </a:rPr>
              <a:t>/ les </a:t>
            </a:r>
            <a:r>
              <a:rPr lang="en-US" sz="1000" dirty="0" err="1">
                <a:solidFill>
                  <a:schemeClr val="tx1"/>
                </a:solidFill>
                <a:cs typeface="Calibri" panose="020F0502020204030204" pitchFamily="34" charset="0"/>
              </a:rPr>
              <a:t>données</a:t>
            </a:r>
            <a:r>
              <a:rPr lang="en-US" sz="1000" dirty="0">
                <a:solidFill>
                  <a:schemeClr val="tx1"/>
                </a:solidFill>
                <a:cs typeface="Calibri" panose="020F0502020204030204" pitchFamily="34" charset="0"/>
              </a:rPr>
              <a:t> </a:t>
            </a:r>
            <a:r>
              <a:rPr lang="en-US" sz="1000" dirty="0" err="1">
                <a:solidFill>
                  <a:schemeClr val="tx1"/>
                </a:solidFill>
                <a:cs typeface="Calibri" panose="020F0502020204030204" pitchFamily="34" charset="0"/>
              </a:rPr>
              <a:t>sont</a:t>
            </a:r>
            <a:r>
              <a:rPr lang="en-US" sz="1000" dirty="0">
                <a:solidFill>
                  <a:schemeClr val="tx1"/>
                </a:solidFill>
                <a:cs typeface="Calibri" panose="020F0502020204030204" pitchFamily="34" charset="0"/>
              </a:rPr>
              <a:t> dans </a:t>
            </a:r>
            <a:r>
              <a:rPr lang="en-US" sz="1000" i="1" dirty="0">
                <a:solidFill>
                  <a:schemeClr val="tx1"/>
                </a:solidFill>
                <a:cs typeface="Calibri" panose="020F0502020204030204" pitchFamily="34" charset="0"/>
              </a:rPr>
              <a:t>Supplementary files</a:t>
            </a:r>
            <a:r>
              <a:rPr lang="en-US" sz="1000" dirty="0">
                <a:solidFill>
                  <a:schemeClr val="tx1"/>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solidFill>
                <a:schemeClr val="tx1"/>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cs typeface="Calibri" panose="020F0502020204030204" pitchFamily="34" charset="0"/>
              </a:rPr>
              <a:t>Long-term groundwater resource observatory for Southwestern Madagascar. </a:t>
            </a:r>
            <a:r>
              <a:rPr lang="fr-FR" sz="1000" i="1" dirty="0" err="1">
                <a:cs typeface="Calibri" panose="020F0502020204030204" pitchFamily="34" charset="0"/>
              </a:rPr>
              <a:t>Hydrological</a:t>
            </a:r>
            <a:r>
              <a:rPr lang="fr-FR" sz="1000" i="1" dirty="0">
                <a:cs typeface="Calibri" panose="020F0502020204030204" pitchFamily="34" charset="0"/>
              </a:rPr>
              <a:t> </a:t>
            </a:r>
            <a:r>
              <a:rPr lang="fr-FR" sz="1000" i="1" dirty="0" err="1">
                <a:cs typeface="Calibri" panose="020F0502020204030204" pitchFamily="34" charset="0"/>
              </a:rPr>
              <a:t>Processes</a:t>
            </a:r>
            <a:r>
              <a:rPr lang="fr-FR" sz="1000" i="1" dirty="0">
                <a:cs typeface="Calibri" panose="020F0502020204030204" pitchFamily="34" charset="0"/>
              </a:rPr>
              <a:t>. </a:t>
            </a:r>
            <a:r>
              <a:rPr lang="fr-FR" sz="1000" dirty="0">
                <a:cs typeface="Calibri" panose="020F0502020204030204" pitchFamily="34" charset="0"/>
              </a:rPr>
              <a:t>2021.</a:t>
            </a:r>
            <a:r>
              <a:rPr lang="en-US" sz="1000" dirty="0">
                <a:solidFill>
                  <a:prstClr val="black"/>
                </a:solidFill>
                <a:cs typeface="Calibri" panose="020F0502020204030204" pitchFamily="34" charset="0"/>
              </a:rPr>
              <a:t> </a:t>
            </a:r>
            <a:r>
              <a:rPr lang="fr-FR" sz="1000" dirty="0">
                <a:cs typeface="Calibri" panose="020F0502020204030204" pitchFamily="34" charset="0"/>
                <a:hlinkClick r:id="rId8"/>
              </a:rPr>
              <a:t>https://doi.org/10.1002/hyp.14108</a:t>
            </a:r>
            <a:r>
              <a:rPr lang="fr-FR" sz="1000" dirty="0">
                <a:cs typeface="Calibri" panose="020F0502020204030204" pitchFamily="34" charset="0"/>
              </a:rPr>
              <a:t> Données dans </a:t>
            </a:r>
            <a:r>
              <a:rPr lang="en-US" sz="1000" dirty="0">
                <a:solidFill>
                  <a:srgbClr val="00B050"/>
                </a:solidFill>
                <a:cs typeface="Calibri" panose="020F0502020204030204" pitchFamily="34" charset="0"/>
              </a:rPr>
              <a:t>Mendeley</a:t>
            </a:r>
            <a:r>
              <a:rPr lang="en-US" sz="1000" dirty="0">
                <a:cs typeface="Calibri" panose="020F0502020204030204" pitchFamily="34" charset="0"/>
              </a:rPr>
              <a:t>: </a:t>
            </a:r>
            <a:r>
              <a:rPr lang="en-US" sz="900" dirty="0">
                <a:cs typeface="Calibri" panose="020F0502020204030204" pitchFamily="34" charset="0"/>
                <a:hlinkClick r:id="rId9"/>
              </a:rPr>
              <a:t>https://data.mendeley.com/datasets/sndcjn5mc5/draft?a=156849b0-ac6e-4497-a642-0d5b70127efe</a:t>
            </a:r>
            <a:r>
              <a:rPr lang="en-US" sz="900" dirty="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Calibri" panose="020F0502020204030204" pitchFamily="34" charset="0"/>
              </a:rPr>
              <a:t>The data set is available and updated every 3–6 months at: </a:t>
            </a:r>
            <a:r>
              <a:rPr lang="en-US" sz="900" dirty="0">
                <a:cs typeface="Calibri" panose="020F0502020204030204" pitchFamily="34" charset="0"/>
                <a:hlinkClick r:id="rId10"/>
              </a:rPr>
              <a:t>https://www.actioncontrelafaim.org/en/groundwater-resource-observatory-for-the-southwestern-madagascar/</a:t>
            </a:r>
            <a:r>
              <a:rPr lang="en-US" sz="900" dirty="0">
                <a:cs typeface="Calibri" panose="020F0502020204030204" pitchFamily="34" charset="0"/>
              </a:rPr>
              <a:t>.</a:t>
            </a:r>
            <a:r>
              <a:rPr lang="fr-FR" sz="900" dirty="0">
                <a:cs typeface="Calibri" panose="020F0502020204030204" pitchFamily="34" charset="0"/>
              </a:rPr>
              <a:t> </a:t>
            </a:r>
            <a:endParaRPr lang="en-US" sz="900" dirty="0">
              <a:solidFill>
                <a:prstClr val="black"/>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b="0" dirty="0">
              <a:solidFill>
                <a:srgbClr val="00B050"/>
              </a:solidFill>
              <a:cs typeface="Calibri" panose="020F0502020204030204" pitchFamily="34" charset="0"/>
            </a:endParaRPr>
          </a:p>
          <a:p>
            <a:pPr marL="0" indent="0">
              <a:buNone/>
            </a:pPr>
            <a:r>
              <a:rPr lang="en-US" sz="1000" b="0" dirty="0">
                <a:cs typeface="Calibri" panose="020F0502020204030204" pitchFamily="34" charset="0"/>
              </a:rPr>
              <a:t>Satellite-based time-series of sea-surface temperature since 1981 for climate applications. </a:t>
            </a:r>
            <a:r>
              <a:rPr lang="en-US" sz="1000" b="0" dirty="0">
                <a:solidFill>
                  <a:srgbClr val="00B050"/>
                </a:solidFill>
                <a:cs typeface="Calibri" panose="020F0502020204030204" pitchFamily="34" charset="0"/>
              </a:rPr>
              <a:t>Scientific Data</a:t>
            </a:r>
            <a:r>
              <a:rPr lang="en-US" sz="1000" b="0" dirty="0">
                <a:cs typeface="Calibri" panose="020F0502020204030204" pitchFamily="34" charset="0"/>
              </a:rPr>
              <a:t>. </a:t>
            </a:r>
            <a:r>
              <a:rPr lang="fr-FR" sz="1000" dirty="0">
                <a:cs typeface="Calibri" panose="020F0502020204030204" pitchFamily="34" charset="0"/>
                <a:hlinkClick r:id="rId11"/>
              </a:rPr>
              <a:t>https://doi.org/10.1038/s41597-019-0236-x</a:t>
            </a:r>
            <a:r>
              <a:rPr lang="fr-FR" sz="1000" dirty="0">
                <a:cs typeface="Calibri" panose="020F0502020204030204" pitchFamily="34" charset="0"/>
              </a:rPr>
              <a:t>. Données ; </a:t>
            </a:r>
            <a:r>
              <a:rPr lang="en-US" sz="1000" b="0" dirty="0">
                <a:cs typeface="Calibri" panose="020F0502020204030204" pitchFamily="34" charset="0"/>
              </a:rPr>
              <a:t>Code availability: </a:t>
            </a:r>
            <a:r>
              <a:rPr lang="en-US" sz="1000" dirty="0">
                <a:cs typeface="Calibri" panose="020F0502020204030204" pitchFamily="34" charset="0"/>
              </a:rPr>
              <a:t>For the toolbox SNAP see </a:t>
            </a:r>
            <a:r>
              <a:rPr lang="en-US" sz="900" dirty="0">
                <a:cs typeface="Calibri" panose="020F0502020204030204" pitchFamily="34" charset="0"/>
                <a:hlinkClick r:id="rId12"/>
              </a:rPr>
              <a:t>http://step.esa.int/main/toolboxes/snap/</a:t>
            </a:r>
            <a:r>
              <a:rPr lang="en-US" sz="900" dirty="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b="0" dirty="0">
              <a:cs typeface="Calibri" panose="020F0502020204030204" pitchFamily="34" charset="0"/>
            </a:endParaRPr>
          </a:p>
          <a:p>
            <a:pPr marL="0" lvl="0" indent="0">
              <a:buClrTx/>
              <a:buSzTx/>
              <a:buNone/>
              <a:defRPr/>
            </a:pPr>
            <a:r>
              <a:rPr lang="fr-FR" sz="1000" dirty="0" err="1">
                <a:cs typeface="Calibri" panose="020F0502020204030204" pitchFamily="34" charset="0"/>
              </a:rPr>
              <a:t>ClimateEU</a:t>
            </a:r>
            <a:r>
              <a:rPr lang="fr-FR" sz="1000" dirty="0">
                <a:cs typeface="Calibri" panose="020F0502020204030204" pitchFamily="34" charset="0"/>
              </a:rPr>
              <a:t>, </a:t>
            </a:r>
            <a:r>
              <a:rPr lang="fr-FR" sz="1000" dirty="0" err="1">
                <a:cs typeface="Calibri" panose="020F0502020204030204" pitchFamily="34" charset="0"/>
              </a:rPr>
              <a:t>scale</a:t>
            </a:r>
            <a:r>
              <a:rPr lang="fr-FR" sz="1000" dirty="0">
                <a:cs typeface="Calibri" panose="020F0502020204030204" pitchFamily="34" charset="0"/>
              </a:rPr>
              <a:t>-free </a:t>
            </a:r>
            <a:r>
              <a:rPr lang="fr-FR" sz="1000" dirty="0" err="1">
                <a:cs typeface="Calibri" panose="020F0502020204030204" pitchFamily="34" charset="0"/>
              </a:rPr>
              <a:t>climate</a:t>
            </a:r>
            <a:r>
              <a:rPr lang="fr-FR" sz="1000" dirty="0">
                <a:cs typeface="Calibri" panose="020F0502020204030204" pitchFamily="34" charset="0"/>
              </a:rPr>
              <a:t> </a:t>
            </a:r>
            <a:r>
              <a:rPr lang="fr-FR" sz="1000" dirty="0" err="1">
                <a:cs typeface="Calibri" panose="020F0502020204030204" pitchFamily="34" charset="0"/>
              </a:rPr>
              <a:t>normals</a:t>
            </a:r>
            <a:r>
              <a:rPr lang="fr-FR" sz="1000" dirty="0">
                <a:cs typeface="Calibri" panose="020F0502020204030204" pitchFamily="34" charset="0"/>
              </a:rPr>
              <a:t>, </a:t>
            </a:r>
            <a:r>
              <a:rPr lang="fr-FR" sz="1000" dirty="0" err="1">
                <a:cs typeface="Calibri" panose="020F0502020204030204" pitchFamily="34" charset="0"/>
              </a:rPr>
              <a:t>historical</a:t>
            </a:r>
            <a:r>
              <a:rPr lang="fr-FR" sz="1000" dirty="0">
                <a:cs typeface="Calibri" panose="020F0502020204030204" pitchFamily="34" charset="0"/>
              </a:rPr>
              <a:t> time </a:t>
            </a:r>
            <a:r>
              <a:rPr lang="fr-FR" sz="1000" dirty="0" err="1">
                <a:cs typeface="Calibri" panose="020F0502020204030204" pitchFamily="34" charset="0"/>
              </a:rPr>
              <a:t>series</a:t>
            </a:r>
            <a:r>
              <a:rPr lang="fr-FR" sz="1000" dirty="0">
                <a:cs typeface="Calibri" panose="020F0502020204030204" pitchFamily="34" charset="0"/>
              </a:rPr>
              <a:t>, and future projections for Europe. </a:t>
            </a:r>
            <a:r>
              <a:rPr lang="fr-FR" sz="1000" dirty="0">
                <a:solidFill>
                  <a:srgbClr val="00B050"/>
                </a:solidFill>
                <a:cs typeface="Calibri" panose="020F0502020204030204" pitchFamily="34" charset="0"/>
              </a:rPr>
              <a:t>Scientific Data</a:t>
            </a:r>
            <a:r>
              <a:rPr lang="fr-FR" sz="1000" i="1" dirty="0">
                <a:cs typeface="Calibri" panose="020F0502020204030204" pitchFamily="34" charset="0"/>
              </a:rPr>
              <a:t>. </a:t>
            </a:r>
            <a:r>
              <a:rPr lang="fr-FR" sz="1000" dirty="0">
                <a:cs typeface="Calibri" panose="020F0502020204030204" pitchFamily="34" charset="0"/>
              </a:rPr>
              <a:t>2020. </a:t>
            </a:r>
            <a:r>
              <a:rPr lang="fr-FR" sz="1000" dirty="0">
                <a:cs typeface="Calibri" panose="020F0502020204030204" pitchFamily="34" charset="0"/>
                <a:hlinkClick r:id="rId13"/>
              </a:rPr>
              <a:t>https://doi.org/10.1038/s41597-020-00763-0</a:t>
            </a:r>
            <a:endParaRPr lang="en-US" sz="10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Calibri" panose="020F0502020204030204" pitchFamily="34" charset="0"/>
              </a:rPr>
              <a:t>Datasets available in 2 formats, the </a:t>
            </a:r>
            <a:r>
              <a:rPr lang="en-US" sz="1000" i="1" dirty="0" err="1">
                <a:cs typeface="Calibri" panose="020F0502020204030204" pitchFamily="34" charset="0"/>
              </a:rPr>
              <a:t>ClimateEU</a:t>
            </a:r>
            <a:r>
              <a:rPr lang="en-US" sz="1000" dirty="0">
                <a:cs typeface="Calibri" panose="020F0502020204030204" pitchFamily="34" charset="0"/>
              </a:rPr>
              <a:t> software package and climate grids. The </a:t>
            </a:r>
            <a:r>
              <a:rPr lang="en-US" sz="1000" i="1" dirty="0" err="1">
                <a:cs typeface="Calibri" panose="020F0502020204030204" pitchFamily="34" charset="0"/>
              </a:rPr>
              <a:t>ClimateEU</a:t>
            </a:r>
            <a:r>
              <a:rPr lang="en-US" sz="1000" dirty="0">
                <a:cs typeface="Calibri" panose="020F0502020204030204" pitchFamily="34" charset="0"/>
              </a:rPr>
              <a:t> software package can be obtained from </a:t>
            </a:r>
            <a:r>
              <a:rPr lang="en-US" sz="1000" dirty="0">
                <a:solidFill>
                  <a:srgbClr val="00B050"/>
                </a:solidFill>
                <a:cs typeface="Calibri" panose="020F0502020204030204" pitchFamily="34" charset="0"/>
              </a:rPr>
              <a:t>Figshare</a:t>
            </a:r>
            <a:r>
              <a:rPr lang="en-US" sz="1000" baseline="30000" dirty="0">
                <a:cs typeface="Calibri" panose="020F0502020204030204" pitchFamily="34" charset="0"/>
                <a:hlinkClick r:id="rId14" tooltip="Marchi, M. et al. ClimateEU: Scale-free climate normals, historical time series, and future projections for Europe. figshare &#10;https://doi.org/10.6084/m9.figshare.c.4846122&#10;&#10; (2020)."/>
              </a:rPr>
              <a:t>14</a:t>
            </a:r>
            <a:r>
              <a:rPr lang="en-US" sz="1000" dirty="0">
                <a:cs typeface="Calibri" panose="020F0502020204030204" pitchFamily="34" charset="0"/>
              </a:rPr>
              <a:t>, with the latest version also available via anonymous download without registration requirements at </a:t>
            </a:r>
            <a:r>
              <a:rPr lang="en-US" sz="1000" dirty="0">
                <a:cs typeface="Calibri" panose="020F0502020204030204" pitchFamily="34" charset="0"/>
                <a:hlinkClick r:id="rId15"/>
              </a:rPr>
              <a:t>http://tinyurl.com/ClimateEU</a:t>
            </a:r>
            <a:r>
              <a:rPr lang="en-US" sz="1000" dirty="0">
                <a:cs typeface="Calibri" panose="020F0502020204030204" pitchFamily="34" charset="0"/>
              </a:rPr>
              <a:t>. </a:t>
            </a:r>
            <a:endParaRPr lang="en-US" sz="10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3872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5528586"/>
          </a:xfrm>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A global database of land management, land-use change and climate change effects on soil organic carbon. </a:t>
            </a:r>
            <a:r>
              <a:rPr lang="en-US" sz="1000" dirty="0">
                <a:solidFill>
                  <a:srgbClr val="00B050"/>
                </a:solidFill>
              </a:rPr>
              <a:t>Scientific Data: </a:t>
            </a:r>
            <a:r>
              <a:rPr lang="fr-FR" sz="1000" dirty="0">
                <a:hlinkClick r:id="rId3"/>
              </a:rPr>
              <a:t>https://doi.org/10.1038/s41597-022-01318-1</a:t>
            </a:r>
            <a:r>
              <a:rPr lang="fr-FR" sz="1000" dirty="0"/>
              <a:t> </a:t>
            </a:r>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solidFill>
                  <a:prstClr val="black"/>
                </a:solidFill>
              </a:rPr>
              <a:t>Les données sont dans le Dataverse du Cirad : </a:t>
            </a:r>
            <a:r>
              <a:rPr lang="fr-FR" sz="1000" dirty="0">
                <a:hlinkClick r:id="rId4"/>
              </a:rPr>
              <a:t>https://doi.org/10.18167/DVN1/KKPLR8</a:t>
            </a:r>
            <a:r>
              <a:rPr lang="fr-FR" sz="1000" dirty="0"/>
              <a:t>. </a:t>
            </a:r>
            <a:endParaRPr lang="en-US" sz="1000" dirty="0">
              <a:solidFill>
                <a:prstClr val="black"/>
              </a:solidFill>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prstClr val="black"/>
              </a:solidFill>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cs typeface="Calibri" panose="020F0502020204030204" pitchFamily="34" charset="0"/>
              </a:rPr>
              <a:t>Soil hydraulic functions of international soils measured with the EEM and the HYPROP device: </a:t>
            </a:r>
            <a:r>
              <a:rPr lang="en-US" sz="1000" dirty="0">
                <a:solidFill>
                  <a:srgbClr val="00B050"/>
                </a:solidFill>
                <a:cs typeface="Calibri" panose="020F0502020204030204" pitchFamily="34" charset="0"/>
              </a:rPr>
              <a:t>Open Data Journal for Agricultural Research. </a:t>
            </a:r>
            <a:r>
              <a:rPr lang="en-US" sz="1000" dirty="0">
                <a:cs typeface="Calibri" panose="020F0502020204030204" pitchFamily="34" charset="0"/>
              </a:rPr>
              <a:t>Les </a:t>
            </a:r>
            <a:r>
              <a:rPr lang="en-US" sz="1000" dirty="0" err="1">
                <a:cs typeface="Calibri" panose="020F0502020204030204" pitchFamily="34" charset="0"/>
              </a:rPr>
              <a:t>données</a:t>
            </a:r>
            <a:r>
              <a:rPr lang="en-US" sz="1000" dirty="0">
                <a:cs typeface="Calibri" panose="020F0502020204030204" pitchFamily="34" charset="0"/>
              </a:rPr>
              <a:t> </a:t>
            </a:r>
            <a:r>
              <a:rPr lang="en-US" sz="1000" dirty="0" err="1">
                <a:cs typeface="Calibri" panose="020F0502020204030204" pitchFamily="34" charset="0"/>
              </a:rPr>
              <a:t>sont</a:t>
            </a:r>
            <a:r>
              <a:rPr lang="en-US" sz="1000" dirty="0">
                <a:cs typeface="Calibri" panose="020F0502020204030204" pitchFamily="34" charset="0"/>
              </a:rPr>
              <a:t> dans </a:t>
            </a:r>
            <a:r>
              <a:rPr lang="en-US" sz="1000" dirty="0" err="1">
                <a:cs typeface="Calibri" panose="020F0502020204030204" pitchFamily="34" charset="0"/>
              </a:rPr>
              <a:t>l’entrepôt</a:t>
            </a:r>
            <a:r>
              <a:rPr lang="en-US" sz="1000" dirty="0">
                <a:cs typeface="Calibri" panose="020F0502020204030204" pitchFamily="34" charset="0"/>
              </a:rPr>
              <a:t> </a:t>
            </a:r>
            <a:r>
              <a:rPr lang="en-US" sz="1000" dirty="0">
                <a:solidFill>
                  <a:srgbClr val="00B050"/>
                </a:solidFill>
                <a:cs typeface="Calibri" panose="020F0502020204030204" pitchFamily="34" charset="0"/>
              </a:rPr>
              <a:t>ZALF</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cs typeface="Calibri" panose="020F0502020204030204" pitchFamily="34" charset="0"/>
              </a:rPr>
              <a:t>Dataset on ammonia, nitrous oxide, methane, and carbon dioxide fluxes from 2 soils fertilized amended with treated and non-treated cattle slurry: </a:t>
            </a:r>
            <a:r>
              <a:rPr lang="en-US" sz="1000" dirty="0">
                <a:solidFill>
                  <a:srgbClr val="00B050"/>
                </a:solidFill>
                <a:cs typeface="Calibri" panose="020F0502020204030204" pitchFamily="34" charset="0"/>
              </a:rPr>
              <a:t>Data in Brief / </a:t>
            </a:r>
            <a:r>
              <a:rPr lang="en-US" sz="1000" dirty="0" err="1">
                <a:solidFill>
                  <a:srgbClr val="00B050"/>
                </a:solidFill>
                <a:cs typeface="Calibri" panose="020F0502020204030204" pitchFamily="34" charset="0"/>
              </a:rPr>
              <a:t>données</a:t>
            </a:r>
            <a:r>
              <a:rPr lang="en-US" sz="1000" dirty="0">
                <a:solidFill>
                  <a:srgbClr val="00B050"/>
                </a:solidFill>
                <a:cs typeface="Calibri" panose="020F0502020204030204" pitchFamily="34" charset="0"/>
              </a:rPr>
              <a:t> dans </a:t>
            </a:r>
            <a:r>
              <a:rPr lang="en-US" sz="1000" dirty="0" err="1">
                <a:solidFill>
                  <a:srgbClr val="00B050"/>
                </a:solidFill>
                <a:cs typeface="Calibri" panose="020F0502020204030204" pitchFamily="34" charset="0"/>
              </a:rPr>
              <a:t>l’article</a:t>
            </a:r>
            <a:r>
              <a:rPr lang="en-US" sz="1000" dirty="0">
                <a:solidFill>
                  <a:srgbClr val="00B050"/>
                </a:solidFill>
                <a:cs typeface="Calibri" panose="020F0502020204030204" pitchFamily="34" charset="0"/>
              </a:rPr>
              <a:t>.</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GB" sz="1000" dirty="0"/>
              <a:t>LUCAS Soil Biodiversity and LUCAS Soil Pesticides, new tools for research and policy development. </a:t>
            </a:r>
            <a:r>
              <a:rPr lang="en-US" sz="1000" dirty="0">
                <a:solidFill>
                  <a:srgbClr val="00B050"/>
                </a:solidFill>
              </a:rPr>
              <a:t>European Journal of Soil Science. </a:t>
            </a:r>
            <a:r>
              <a:rPr lang="en-GB" sz="1000" dirty="0"/>
              <a:t>2022. </a:t>
            </a:r>
            <a:r>
              <a:rPr lang="fr-FR" sz="1000" dirty="0">
                <a:hlinkClick r:id="rId5"/>
              </a:rPr>
              <a:t>https://doi.org/10.1111/ejss.13299</a:t>
            </a:r>
            <a:endParaRPr lang="fr-FR" sz="1000" dirty="0"/>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t>All generated data are made available to the public through the </a:t>
            </a:r>
            <a:r>
              <a:rPr lang="en-US" sz="1000" dirty="0">
                <a:solidFill>
                  <a:srgbClr val="00B050"/>
                </a:solidFill>
              </a:rPr>
              <a:t>EU Soil Observatory and European Soil Data Centre </a:t>
            </a:r>
            <a:r>
              <a:rPr lang="en-US" sz="1000" dirty="0"/>
              <a:t>(</a:t>
            </a:r>
            <a:r>
              <a:rPr lang="en-US" sz="1000" dirty="0">
                <a:hlinkClick r:id="rId6"/>
              </a:rPr>
              <a:t>https://esdac.jrc.ec.europa.eu/resource-type/datasets</a:t>
            </a:r>
            <a:r>
              <a:rPr lang="en-US" sz="1000" dirty="0"/>
              <a:t>). </a:t>
            </a:r>
            <a:endParaRPr lang="fr-FR" sz="1000" dirty="0"/>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srgbClr val="00B050"/>
              </a:solidFill>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cs typeface="Calibri" panose="020F0502020204030204" pitchFamily="34" charset="0"/>
              </a:rPr>
              <a:t>Soil microbial biomass and enzyme data after six years of cover crop and compost treatments in organic vegetable production : </a:t>
            </a:r>
            <a:r>
              <a:rPr lang="en-US" sz="1000" dirty="0">
                <a:solidFill>
                  <a:srgbClr val="00B050"/>
                </a:solidFill>
                <a:cs typeface="Calibri" panose="020F0502020204030204" pitchFamily="34" charset="0"/>
              </a:rPr>
              <a:t>Data in Brief.</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err="1">
                <a:cs typeface="Calibri" panose="020F0502020204030204" pitchFamily="34" charset="0"/>
              </a:rPr>
              <a:t>Données</a:t>
            </a:r>
            <a:r>
              <a:rPr lang="en-US" sz="1000" dirty="0">
                <a:cs typeface="Calibri" panose="020F0502020204030204" pitchFamily="34" charset="0"/>
              </a:rPr>
              <a:t> </a:t>
            </a:r>
            <a:r>
              <a:rPr lang="fr-FR" sz="1000" dirty="0">
                <a:cs typeface="Calibri" panose="020F0502020204030204" pitchFamily="34" charset="0"/>
              </a:rPr>
              <a:t>dans l'article et dans </a:t>
            </a:r>
            <a:r>
              <a:rPr lang="fr-FR" sz="1000" dirty="0">
                <a:solidFill>
                  <a:srgbClr val="00B050"/>
                </a:solidFill>
                <a:cs typeface="Calibri" panose="020F0502020204030204" pitchFamily="34" charset="0"/>
              </a:rPr>
              <a:t>NCBI </a:t>
            </a:r>
            <a:r>
              <a:rPr lang="fr-FR" sz="1000" dirty="0" err="1">
                <a:solidFill>
                  <a:srgbClr val="00B050"/>
                </a:solidFill>
                <a:cs typeface="Calibri" panose="020F0502020204030204" pitchFamily="34" charset="0"/>
              </a:rPr>
              <a:t>BioProject</a:t>
            </a:r>
            <a:r>
              <a:rPr lang="fr-FR" sz="1000" dirty="0">
                <a:solidFill>
                  <a:srgbClr val="00B050"/>
                </a:solidFill>
                <a:cs typeface="Calibri" panose="020F0502020204030204" pitchFamily="34" charset="0"/>
              </a:rPr>
              <a:t> </a:t>
            </a:r>
            <a:r>
              <a:rPr lang="fr-FR" sz="1000" dirty="0">
                <a:cs typeface="Calibri" panose="020F0502020204030204" pitchFamily="34" charset="0"/>
              </a:rPr>
              <a:t>pour les séquences bactériennes</a:t>
            </a:r>
            <a:r>
              <a:rPr lang="fr-FR" sz="1000" dirty="0">
                <a:solidFill>
                  <a:srgbClr val="00B050"/>
                </a:solidFill>
                <a:cs typeface="Calibri" panose="020F0502020204030204" pitchFamily="34" charset="0"/>
              </a:rPr>
              <a:t>.</a:t>
            </a:r>
          </a:p>
          <a:p>
            <a:pPr lvl="0" algn="just">
              <a:spcBef>
                <a:spcPts val="200"/>
              </a:spcBef>
              <a:spcAft>
                <a:spcPts val="0"/>
              </a:spcAft>
              <a:buFont typeface="Wingdings" panose="05000000000000000000" pitchFamily="2" charset="2"/>
              <a:buNone/>
            </a:pPr>
            <a:endParaRPr lang="fr-FR" sz="500" dirty="0">
              <a:solidFill>
                <a:srgbClr val="00B050"/>
              </a:solidFill>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err="1">
                <a:cs typeface="Calibri" panose="020F0502020204030204" pitchFamily="34" charset="0"/>
              </a:rPr>
              <a:t>Autre</a:t>
            </a:r>
            <a:r>
              <a:rPr lang="en-US" sz="1000" b="0" dirty="0">
                <a:cs typeface="Calibri" panose="020F0502020204030204" pitchFamily="34" charset="0"/>
              </a:rPr>
              <a:t> data papers:</a:t>
            </a: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b="0" dirty="0">
                <a:cs typeface="Calibri" panose="020F0502020204030204" pitchFamily="34" charset="0"/>
              </a:rPr>
              <a:t>A dataset from a 3-year network of field measurements of soil organic nitrogen mineralization under a mild oceanic temperate climate. </a:t>
            </a:r>
            <a:r>
              <a:rPr lang="en-US" sz="1000" b="0" i="1" dirty="0">
                <a:solidFill>
                  <a:srgbClr val="00B050"/>
                </a:solidFill>
                <a:cs typeface="Calibri" panose="020F0502020204030204" pitchFamily="34" charset="0"/>
                <a:hlinkClick r:id="rId7" tooltip="Go to Data in Brief on ScienceDirect">
                  <a:extLst>
                    <a:ext uri="{A12FA001-AC4F-418D-AE19-62706E023703}">
                      <ahyp:hlinkClr xmlns:ahyp="http://schemas.microsoft.com/office/drawing/2018/hyperlinkcolor" val="tx"/>
                    </a:ext>
                  </a:extLst>
                </a:hlinkClick>
              </a:rPr>
              <a:t>Data in Brief</a:t>
            </a:r>
            <a:r>
              <a:rPr lang="en-US" sz="1000" b="0" i="1" dirty="0">
                <a:solidFill>
                  <a:srgbClr val="00B050"/>
                </a:solidFill>
                <a:cs typeface="Calibri" panose="020F0502020204030204" pitchFamily="34" charset="0"/>
              </a:rPr>
              <a:t> / entrepôt </a:t>
            </a:r>
            <a:r>
              <a:rPr lang="en-US" sz="1000" b="0" i="1" dirty="0" err="1">
                <a:solidFill>
                  <a:srgbClr val="00B050"/>
                </a:solidFill>
                <a:cs typeface="Calibri" panose="020F0502020204030204" pitchFamily="34" charset="0"/>
              </a:rPr>
              <a:t>INRAe</a:t>
            </a:r>
            <a:r>
              <a:rPr lang="en-US" sz="1000" b="0" dirty="0">
                <a:solidFill>
                  <a:srgbClr val="00B050"/>
                </a:solidFill>
                <a:cs typeface="Calibri" panose="020F0502020204030204" pitchFamily="34" charset="0"/>
              </a:rPr>
              <a:t>.</a:t>
            </a:r>
            <a:r>
              <a:rPr lang="en-US" sz="1000" b="0" dirty="0">
                <a:cs typeface="Calibri" panose="020F0502020204030204" pitchFamily="34" charset="0"/>
              </a:rPr>
              <a:t> 2021: </a:t>
            </a:r>
            <a:r>
              <a:rPr lang="en-US" sz="900" b="0" dirty="0">
                <a:cs typeface="Calibri" panose="020F0502020204030204" pitchFamily="34" charset="0"/>
                <a:hlinkClick r:id="rId8"/>
              </a:rPr>
              <a:t>https://www.sciencedirect.com/science/article/pii/S2352340921000792</a:t>
            </a:r>
            <a:r>
              <a:rPr lang="en-US" sz="900" b="0" dirty="0">
                <a:cs typeface="Calibri" panose="020F0502020204030204" pitchFamily="34" charset="0"/>
              </a:rPr>
              <a:t>  </a:t>
            </a: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endParaRPr lang="en-US" sz="500" b="0" dirty="0">
              <a:cs typeface="Calibri" panose="020F0502020204030204" pitchFamily="34" charset="0"/>
            </a:endParaRPr>
          </a:p>
          <a:p>
            <a:pPr lvl="0" algn="just">
              <a:spcBef>
                <a:spcPts val="200"/>
              </a:spcBef>
              <a:defRPr/>
            </a:pPr>
            <a:r>
              <a:rPr lang="en-US" sz="1000" b="0" dirty="0">
                <a:cs typeface="Calibri" panose="020F0502020204030204" pitchFamily="34" charset="0"/>
              </a:rPr>
              <a:t>A long term global daily soil moisture dataset derived from AMSR-E and AMSR2 (2002–2019). </a:t>
            </a:r>
            <a:r>
              <a:rPr lang="en-US" sz="1000" b="0" dirty="0">
                <a:solidFill>
                  <a:srgbClr val="00B050"/>
                </a:solidFill>
                <a:cs typeface="Calibri" panose="020F0502020204030204" pitchFamily="34" charset="0"/>
              </a:rPr>
              <a:t>Scientific Data</a:t>
            </a:r>
            <a:r>
              <a:rPr lang="en-US" sz="1000" dirty="0">
                <a:solidFill>
                  <a:srgbClr val="00B050"/>
                </a:solidFill>
                <a:cs typeface="Calibri" panose="020F0502020204030204" pitchFamily="34" charset="0"/>
              </a:rPr>
              <a:t>. </a:t>
            </a:r>
            <a:r>
              <a:rPr lang="en-US" sz="1000" dirty="0">
                <a:cs typeface="Calibri" panose="020F0502020204030204" pitchFamily="34" charset="0"/>
              </a:rPr>
              <a:t>2021: </a:t>
            </a:r>
            <a:r>
              <a:rPr lang="en-US" sz="1000" b="0" dirty="0">
                <a:solidFill>
                  <a:srgbClr val="00B050"/>
                </a:solidFill>
                <a:cs typeface="Calibri" panose="020F0502020204030204" pitchFamily="34" charset="0"/>
              </a:rPr>
              <a:t> </a:t>
            </a:r>
            <a:r>
              <a:rPr lang="en-US" sz="1000" dirty="0">
                <a:solidFill>
                  <a:prstClr val="black"/>
                </a:solidFill>
                <a:hlinkClick r:id="rId9"/>
              </a:rPr>
              <a:t>https://www.nature.com/articles/s41597-021-00925-8</a:t>
            </a:r>
            <a:endParaRPr lang="en-US" sz="1000" dirty="0">
              <a:solidFill>
                <a:prstClr val="black"/>
              </a:solidFill>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1000" dirty="0" err="1">
                <a:solidFill>
                  <a:prstClr val="black"/>
                </a:solidFill>
              </a:rPr>
              <a:t>Données</a:t>
            </a:r>
            <a:r>
              <a:rPr lang="en-US" sz="1000" dirty="0">
                <a:solidFill>
                  <a:prstClr val="black"/>
                </a:solidFill>
              </a:rPr>
              <a:t> dans </a:t>
            </a:r>
            <a:r>
              <a:rPr lang="fr-FR" sz="1000" dirty="0">
                <a:solidFill>
                  <a:srgbClr val="00B050"/>
                </a:solidFill>
                <a:cs typeface="Calibri" panose="020F0502020204030204" pitchFamily="34" charset="0"/>
              </a:rPr>
              <a:t>National Tibetan Plateau / </a:t>
            </a:r>
            <a:r>
              <a:rPr lang="fr-FR" sz="1000" dirty="0" err="1">
                <a:solidFill>
                  <a:srgbClr val="00B050"/>
                </a:solidFill>
                <a:cs typeface="Calibri" panose="020F0502020204030204" pitchFamily="34" charset="0"/>
              </a:rPr>
              <a:t>Third</a:t>
            </a:r>
            <a:r>
              <a:rPr lang="fr-FR" sz="1000" dirty="0">
                <a:solidFill>
                  <a:srgbClr val="00B050"/>
                </a:solidFill>
                <a:cs typeface="Calibri" panose="020F0502020204030204" pitchFamily="34" charset="0"/>
              </a:rPr>
              <a:t> Pole </a:t>
            </a:r>
            <a:r>
              <a:rPr lang="fr-FR" sz="1000" dirty="0" err="1">
                <a:solidFill>
                  <a:srgbClr val="00B050"/>
                </a:solidFill>
                <a:cs typeface="Calibri" panose="020F0502020204030204" pitchFamily="34" charset="0"/>
              </a:rPr>
              <a:t>Environment</a:t>
            </a:r>
            <a:r>
              <a:rPr lang="fr-FR" sz="1000" dirty="0">
                <a:solidFill>
                  <a:srgbClr val="00B050"/>
                </a:solidFill>
                <a:cs typeface="Calibri" panose="020F0502020204030204" pitchFamily="34" charset="0"/>
              </a:rPr>
              <a:t> Data Center </a:t>
            </a:r>
            <a:r>
              <a:rPr lang="fr-FR" sz="900" dirty="0">
                <a:cs typeface="Calibri" panose="020F0502020204030204" pitchFamily="34" charset="0"/>
              </a:rPr>
              <a:t>(</a:t>
            </a:r>
            <a:r>
              <a:rPr lang="fr-FR" sz="900" dirty="0">
                <a:cs typeface="Calibri" panose="020F0502020204030204" pitchFamily="34" charset="0"/>
                <a:hlinkClick r:id="rId10"/>
              </a:rPr>
              <a:t>https://data.tpdc.ac.cn/en/</a:t>
            </a:r>
            <a:r>
              <a:rPr lang="fr-FR" sz="900" dirty="0">
                <a:cs typeface="Calibri" panose="020F0502020204030204" pitchFamily="34" charset="0"/>
              </a:rPr>
              <a:t>)</a:t>
            </a:r>
            <a:r>
              <a:rPr lang="en-US" sz="1000" dirty="0">
                <a:cs typeface="Calibri" panose="020F0502020204030204" pitchFamily="34" charset="0"/>
              </a:rPr>
              <a:t>:</a:t>
            </a:r>
            <a:r>
              <a:rPr lang="en-US" sz="1000" b="0" dirty="0">
                <a:cs typeface="Calibri" panose="020F0502020204030204" pitchFamily="34" charset="0"/>
              </a:rPr>
              <a:t> </a:t>
            </a:r>
            <a:r>
              <a:rPr lang="en-US" sz="900" dirty="0">
                <a:cs typeface="Calibri" panose="020F0502020204030204" pitchFamily="34" charset="0"/>
                <a:hlinkClick r:id="rId9"/>
              </a:rPr>
              <a:t>https://www.nature.com/articles/s41597-021-00925-8</a:t>
            </a:r>
            <a:r>
              <a:rPr lang="en-US" sz="900" dirty="0">
                <a:cs typeface="Calibri" panose="020F0502020204030204" pitchFamily="34" charset="0"/>
              </a:rPr>
              <a:t> </a:t>
            </a:r>
            <a:r>
              <a:rPr lang="en-US" sz="1000" b="0" dirty="0">
                <a:cs typeface="Calibri" panose="020F0502020204030204" pitchFamily="34" charset="0"/>
              </a:rPr>
              <a:t>(</a:t>
            </a:r>
            <a:r>
              <a:rPr lang="en-US" sz="1000" i="1" dirty="0">
                <a:cs typeface="Calibri" panose="020F0502020204030204" pitchFamily="34" charset="0"/>
              </a:rPr>
              <a:t>data are stored in </a:t>
            </a:r>
            <a:r>
              <a:rPr lang="en-US" sz="1000" i="1" dirty="0" err="1">
                <a:cs typeface="Calibri" panose="020F0502020204030204" pitchFamily="34" charset="0"/>
              </a:rPr>
              <a:t>NetCDF</a:t>
            </a:r>
            <a:r>
              <a:rPr lang="en-US" sz="1000" i="1" dirty="0">
                <a:cs typeface="Calibri" panose="020F0502020204030204" pitchFamily="34" charset="0"/>
              </a:rPr>
              <a:t> format with 1 file per day, defined by 2 dimensions (</a:t>
            </a:r>
            <a:r>
              <a:rPr lang="en-US" sz="1000" i="1" dirty="0" err="1">
                <a:cs typeface="Calibri" panose="020F0502020204030204" pitchFamily="34" charset="0"/>
              </a:rPr>
              <a:t>lat</a:t>
            </a:r>
            <a:r>
              <a:rPr lang="en-US" sz="1000" i="1" dirty="0">
                <a:cs typeface="Calibri" panose="020F0502020204030204" pitchFamily="34" charset="0"/>
              </a:rPr>
              <a:t>, </a:t>
            </a:r>
            <a:r>
              <a:rPr lang="en-US" sz="1000" i="1" dirty="0" err="1">
                <a:cs typeface="Calibri" panose="020F0502020204030204" pitchFamily="34" charset="0"/>
              </a:rPr>
              <a:t>lon</a:t>
            </a:r>
            <a:r>
              <a:rPr lang="en-US" sz="1000" i="1" dirty="0">
                <a:cs typeface="Calibri" panose="020F0502020204030204" pitchFamily="34" charset="0"/>
              </a:rPr>
              <a:t>) and a variable soil moisture (</a:t>
            </a:r>
            <a:r>
              <a:rPr lang="en-US" sz="1000" i="1" dirty="0" err="1">
                <a:cs typeface="Calibri" panose="020F0502020204030204" pitchFamily="34" charset="0"/>
              </a:rPr>
              <a:t>soil_moisture</a:t>
            </a:r>
            <a:r>
              <a:rPr lang="en-US" sz="1000" i="1" dirty="0">
                <a:cs typeface="Calibri" panose="020F0502020204030204" pitchFamily="34" charset="0"/>
              </a:rPr>
              <a:t>). The file name is “yyyyddd.nc”, where “</a:t>
            </a:r>
            <a:r>
              <a:rPr lang="en-US" sz="1000" i="1" dirty="0" err="1">
                <a:cs typeface="Calibri" panose="020F0502020204030204" pitchFamily="34" charset="0"/>
              </a:rPr>
              <a:t>yyyy</a:t>
            </a:r>
            <a:r>
              <a:rPr lang="en-US" sz="1000" i="1" dirty="0">
                <a:cs typeface="Calibri" panose="020F0502020204030204" pitchFamily="34" charset="0"/>
              </a:rPr>
              <a:t>” stands for year and “</a:t>
            </a:r>
            <a:r>
              <a:rPr lang="en-US" sz="1000" i="1" dirty="0" err="1">
                <a:cs typeface="Calibri" panose="020F0502020204030204" pitchFamily="34" charset="0"/>
              </a:rPr>
              <a:t>ddd</a:t>
            </a:r>
            <a:r>
              <a:rPr lang="en-US" sz="1000" i="1" dirty="0">
                <a:cs typeface="Calibri" panose="020F0502020204030204" pitchFamily="34" charset="0"/>
              </a:rPr>
              <a:t>” stands for Julian date. For example, “2003001.nc” contains the global soil moisture distribution on the first day of 2003. Naming convention: yyyyddd.nc ; Variable: </a:t>
            </a:r>
            <a:r>
              <a:rPr lang="en-US" sz="1000" i="1" dirty="0" err="1">
                <a:cs typeface="Calibri" panose="020F0502020204030204" pitchFamily="34" charset="0"/>
              </a:rPr>
              <a:t>soil_moisture</a:t>
            </a:r>
            <a:r>
              <a:rPr lang="en-US" sz="1000" i="1" dirty="0">
                <a:cs typeface="Calibri" panose="020F0502020204030204" pitchFamily="34" charset="0"/>
              </a:rPr>
              <a:t>=volumetric soil moisture [m</a:t>
            </a:r>
            <a:r>
              <a:rPr lang="en-US" sz="1000" i="1" baseline="30000" dirty="0">
                <a:cs typeface="Calibri" panose="020F0502020204030204" pitchFamily="34" charset="0"/>
              </a:rPr>
              <a:t>3</a:t>
            </a:r>
            <a:r>
              <a:rPr lang="en-US" sz="1000" i="1" dirty="0">
                <a:cs typeface="Calibri" panose="020F0502020204030204" pitchFamily="34" charset="0"/>
              </a:rPr>
              <a:t>/m</a:t>
            </a:r>
            <a:r>
              <a:rPr lang="en-US" sz="1000" i="1" baseline="30000" dirty="0">
                <a:cs typeface="Calibri" panose="020F0502020204030204" pitchFamily="34" charset="0"/>
              </a:rPr>
              <a:t>3</a:t>
            </a:r>
            <a:r>
              <a:rPr lang="en-US" sz="1000" i="1" dirty="0">
                <a:cs typeface="Calibri" panose="020F0502020204030204" pitchFamily="34" charset="0"/>
              </a:rPr>
              <a:t>]).</a:t>
            </a: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endParaRPr lang="en-US" sz="1000" b="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endParaRPr lang="en-US" sz="1000" b="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9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7" y="4715153"/>
            <a:ext cx="5336175" cy="5445864"/>
          </a:xfrm>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kern="1200" dirty="0">
                <a:solidFill>
                  <a:schemeClr val="tx1"/>
                </a:solidFill>
                <a:effectLst/>
                <a:latin typeface="+mn-lt"/>
                <a:ea typeface="+mn-ea"/>
                <a:cs typeface="+mn-cs"/>
              </a:rPr>
              <a:t>Mapping Flow-Obstructing Structures on Global Rivers. </a:t>
            </a:r>
            <a:r>
              <a:rPr lang="en-US" sz="1000" kern="1200" dirty="0">
                <a:solidFill>
                  <a:srgbClr val="00B050"/>
                </a:solidFill>
                <a:effectLst/>
                <a:latin typeface="+mn-lt"/>
                <a:ea typeface="+mn-ea"/>
                <a:cs typeface="+mn-cs"/>
              </a:rPr>
              <a:t>Water Resources Research</a:t>
            </a:r>
            <a:r>
              <a:rPr lang="en-US" sz="1000" kern="1200" dirty="0">
                <a:solidFill>
                  <a:schemeClr val="tx1"/>
                </a:solidFill>
                <a:effectLst/>
                <a:latin typeface="+mn-lt"/>
                <a:ea typeface="+mn-ea"/>
                <a:cs typeface="+mn-cs"/>
              </a:rPr>
              <a:t>. 2022. </a:t>
            </a:r>
            <a:r>
              <a:rPr lang="en-GB" sz="900" u="none" strike="noStrike" kern="1200" dirty="0">
                <a:solidFill>
                  <a:schemeClr val="tx1"/>
                </a:solidFill>
                <a:effectLst/>
                <a:latin typeface="+mn-lt"/>
                <a:ea typeface="+mn-ea"/>
                <a:cs typeface="+mn-cs"/>
                <a:hlinkClick r:id="rId3"/>
              </a:rPr>
              <a:t>https://doi.org/10.1029/2021WR030386</a:t>
            </a:r>
            <a:endParaRPr lang="fr-FR"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t>Une </a:t>
            </a:r>
            <a:r>
              <a:rPr lang="en-US" sz="1000" dirty="0" err="1"/>
              <a:t>partie</a:t>
            </a:r>
            <a:r>
              <a:rPr lang="en-US" sz="1000" dirty="0"/>
              <a:t> des </a:t>
            </a:r>
            <a:r>
              <a:rPr lang="en-US" sz="1000" dirty="0" err="1"/>
              <a:t>données</a:t>
            </a:r>
            <a:r>
              <a:rPr lang="en-US" sz="1000" dirty="0"/>
              <a:t> </a:t>
            </a:r>
            <a:r>
              <a:rPr lang="en-US" sz="1000" dirty="0" err="1"/>
              <a:t>est</a:t>
            </a:r>
            <a:r>
              <a:rPr lang="en-US" sz="1000" dirty="0"/>
              <a:t> </a:t>
            </a:r>
            <a:r>
              <a:rPr lang="en-US" sz="1000" dirty="0" err="1"/>
              <a:t>deposée</a:t>
            </a:r>
            <a:r>
              <a:rPr lang="en-US" sz="1000" dirty="0"/>
              <a:t> </a:t>
            </a:r>
            <a:r>
              <a:rPr lang="en-US" sz="1000" dirty="0">
                <a:solidFill>
                  <a:srgbClr val="00B050"/>
                </a:solidFill>
              </a:rPr>
              <a:t>dans </a:t>
            </a:r>
            <a:r>
              <a:rPr lang="en-US" sz="1000" dirty="0" err="1">
                <a:solidFill>
                  <a:srgbClr val="00B050"/>
                </a:solidFill>
              </a:rPr>
              <a:t>Zenodo</a:t>
            </a:r>
            <a:r>
              <a:rPr lang="en-US" sz="1000" dirty="0">
                <a:solidFill>
                  <a:srgbClr val="00B050"/>
                </a:solidFill>
              </a:rPr>
              <a:t> et dans </a:t>
            </a:r>
            <a:r>
              <a:rPr lang="en-US" sz="1000" dirty="0" err="1">
                <a:solidFill>
                  <a:srgbClr val="00B050"/>
                </a:solidFill>
              </a:rPr>
              <a:t>Figshare</a:t>
            </a:r>
            <a:r>
              <a:rPr lang="en-US" sz="1000" dirty="0"/>
              <a:t>, les codes </a:t>
            </a:r>
            <a:r>
              <a:rPr lang="en-US" sz="1000" dirty="0" err="1"/>
              <a:t>sont</a:t>
            </a:r>
            <a:r>
              <a:rPr lang="en-US" sz="1000" dirty="0"/>
              <a:t> dans GitHub.</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Sea surface temperature (SST) and SST anomaly (SSTA) datasets over the last four decades (1977–2016) during typhoon season (May to November) in the entire Global Ocean, North Pacific Ocean, Philippine Sea, South China sea, and Eastern China Sea. </a:t>
            </a:r>
            <a:r>
              <a:rPr lang="en-US" sz="1000" dirty="0">
                <a:solidFill>
                  <a:srgbClr val="00B050"/>
                </a:solidFill>
              </a:rPr>
              <a:t>Data in Brief. 2022.</a:t>
            </a:r>
            <a:r>
              <a:rPr lang="en-US" sz="1000" dirty="0">
                <a:solidFill>
                  <a:prstClr val="black"/>
                </a:solidFill>
              </a:rPr>
              <a:t> </a:t>
            </a:r>
            <a:r>
              <a:rPr lang="fr-FR" sz="900" dirty="0">
                <a:hlinkClick r:id="rId4" tooltip="Persistent link using digital object identifier"/>
              </a:rPr>
              <a:t>https://doi.org/10.1016/j.dib.2022.108646</a:t>
            </a:r>
            <a:endParaRPr lang="fr-FR" sz="900" dirty="0"/>
          </a:p>
          <a:p>
            <a:pPr marL="0" marR="0" lvl="0" indent="0" algn="l" defTabSz="914400" rtl="0" eaLnBrk="1" fontAlgn="auto" latinLnBrk="0" hangingPunct="1">
              <a:lnSpc>
                <a:spcPct val="100000"/>
              </a:lnSpc>
              <a:spcBef>
                <a:spcPts val="200"/>
              </a:spcBef>
              <a:spcAft>
                <a:spcPts val="0"/>
              </a:spcAft>
              <a:buClrTx/>
              <a:buSzTx/>
              <a:buFontTx/>
              <a:buNone/>
              <a:tabLst/>
              <a:defRPr/>
            </a:pPr>
            <a:r>
              <a:rPr lang="fr-FR" sz="1000" dirty="0"/>
              <a:t>Les données sont dans </a:t>
            </a:r>
            <a:r>
              <a:rPr lang="fr-FR" sz="1000" dirty="0" err="1">
                <a:solidFill>
                  <a:srgbClr val="00B050"/>
                </a:solidFill>
              </a:rPr>
              <a:t>Mendeley</a:t>
            </a:r>
            <a:r>
              <a:rPr lang="fr-FR" sz="1000" dirty="0">
                <a:solidFill>
                  <a:srgbClr val="00B050"/>
                </a:solidFill>
              </a:rPr>
              <a:t> Data </a:t>
            </a:r>
            <a:r>
              <a:rPr lang="fr-FR" sz="1000" dirty="0"/>
              <a:t>: </a:t>
            </a:r>
            <a:r>
              <a:rPr lang="fr-FR" sz="900" dirty="0">
                <a:hlinkClick r:id="rId5"/>
              </a:rPr>
              <a:t>https://data.mendeley.com/datasets/4ynzr5n3s6/1</a:t>
            </a:r>
            <a:r>
              <a:rPr lang="fr-FR" sz="900" dirty="0"/>
              <a:t>  ; </a:t>
            </a:r>
            <a:r>
              <a:rPr lang="en-US" sz="900" dirty="0"/>
              <a:t>The raw data is available through </a:t>
            </a:r>
            <a:r>
              <a:rPr lang="en-US" sz="900" dirty="0">
                <a:hlinkClick r:id="rId6"/>
              </a:rPr>
              <a:t>https://psl.noaa.gov/data/gridded/data.noaa.oisst.v2.html</a:t>
            </a:r>
            <a:r>
              <a:rPr lang="en-US" sz="900" dirty="0"/>
              <a:t> and </a:t>
            </a:r>
            <a:r>
              <a:rPr lang="en-US" sz="900" dirty="0">
                <a:hlinkClick r:id="rId7"/>
              </a:rPr>
              <a:t>https://psl.noaa.gov/data/gridded/data.cobe2.html</a:t>
            </a:r>
            <a:r>
              <a:rPr lang="en-US" sz="900" dirty="0"/>
              <a:t>.</a:t>
            </a:r>
            <a:endParaRPr lang="en-US" sz="900" dirty="0">
              <a:solidFill>
                <a:prstClr val="black"/>
              </a:solidFill>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solidFill>
                <a:prstClr val="black"/>
              </a:solidFill>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solidFill>
                  <a:prstClr val="black"/>
                </a:solidFill>
              </a:rPr>
              <a:t>Simulating Core Floods in Heterogeneous Sandstone and Carbonate Rocks. </a:t>
            </a:r>
            <a:r>
              <a:rPr lang="en-US" sz="1000" dirty="0">
                <a:solidFill>
                  <a:srgbClr val="00B050"/>
                </a:solidFill>
              </a:rPr>
              <a:t>Water Resources Research. 2021 : </a:t>
            </a:r>
            <a:r>
              <a:rPr lang="fr-FR" sz="900" dirty="0">
                <a:hlinkClick r:id="rId8"/>
              </a:rPr>
              <a:t>https://doi.org/10.1029/2021WR030581 </a:t>
            </a:r>
            <a:endParaRPr lang="fr-FR" sz="900" dirty="0"/>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t>The experimental sandstone and carbonate data associated with this work may be obtained from the following data repositories: </a:t>
            </a:r>
            <a:r>
              <a:rPr lang="en-US" sz="900" dirty="0">
                <a:hlinkClick r:id="rId9"/>
              </a:rPr>
              <a:t>http://www.bgs.ac.uk/ukccs/accessions/index.html#item107811</a:t>
            </a:r>
            <a:r>
              <a:rPr lang="en-US" sz="900" dirty="0"/>
              <a:t> and </a:t>
            </a:r>
            <a:r>
              <a:rPr lang="en-US" sz="900" dirty="0">
                <a:hlinkClick r:id="rId10"/>
              </a:rPr>
              <a:t>https://www2.bgs.ac.uk/ukccs/accessions/index.html#item133485</a:t>
            </a:r>
            <a:r>
              <a:rPr lang="en-US" sz="1000" dirty="0"/>
              <a:t>, respectively. The numerical models used in this work may be obtained from the following data repository</a:t>
            </a:r>
            <a:r>
              <a:rPr lang="en-US" sz="900" dirty="0"/>
              <a:t>: </a:t>
            </a:r>
            <a:r>
              <a:rPr lang="en-US" sz="900" dirty="0">
                <a:hlinkClick r:id="rId11"/>
              </a:rPr>
              <a:t>https://doi.org/10.5285/b5811883-225f-4bad-962a-8ba43baf9a74</a:t>
            </a:r>
            <a:r>
              <a:rPr lang="en-US" sz="900" dirty="0"/>
              <a:t>.</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GB" sz="1000" dirty="0"/>
              <a:t>Catchments of German surface water bodies. </a:t>
            </a:r>
            <a:r>
              <a:rPr lang="en-GB" sz="1000" dirty="0">
                <a:solidFill>
                  <a:srgbClr val="00B050"/>
                </a:solidFill>
              </a:rPr>
              <a:t>Hydrological Processes</a:t>
            </a:r>
            <a:r>
              <a:rPr lang="en-GB" sz="1000" dirty="0"/>
              <a:t>. 2021. </a:t>
            </a:r>
            <a:r>
              <a:rPr lang="en-GB" sz="900" dirty="0">
                <a:hlinkClick r:id="rId12"/>
              </a:rPr>
              <a:t>https://doi.org/10.1002/hyp.14272</a:t>
            </a:r>
            <a:r>
              <a:rPr lang="en-GB" sz="900" dirty="0"/>
              <a:t>. </a:t>
            </a:r>
            <a:r>
              <a:rPr lang="en-US" sz="1000" dirty="0"/>
              <a:t>Dataset can be downloaded from the </a:t>
            </a:r>
            <a:r>
              <a:rPr lang="en-US" sz="1000" dirty="0">
                <a:solidFill>
                  <a:srgbClr val="00B050"/>
                </a:solidFill>
              </a:rPr>
              <a:t>IGB </a:t>
            </a:r>
            <a:r>
              <a:rPr lang="en-US" sz="1000" dirty="0" err="1">
                <a:solidFill>
                  <a:srgbClr val="00B050"/>
                </a:solidFill>
              </a:rPr>
              <a:t>GeoNode</a:t>
            </a:r>
            <a:r>
              <a:rPr lang="en-US" sz="1000" dirty="0">
                <a:solidFill>
                  <a:srgbClr val="00B050"/>
                </a:solidFill>
              </a:rPr>
              <a:t> </a:t>
            </a:r>
            <a:r>
              <a:rPr lang="en-US" sz="1000" dirty="0"/>
              <a:t>at </a:t>
            </a:r>
            <a:r>
              <a:rPr lang="en-US" sz="900" dirty="0">
                <a:hlinkClick r:id="rId13"/>
              </a:rPr>
              <a:t>https://geo.igb-berlin.de/layers/igb_geonode_data:geonode:catchments_of_german_surface_water_bodies</a:t>
            </a:r>
            <a:endParaRPr lang="fr-FR" sz="900" dirty="0"/>
          </a:p>
          <a:p>
            <a:pPr marL="0" marR="0" lvl="0" indent="0" algn="l" defTabSz="914400" rtl="0" eaLnBrk="1" fontAlgn="auto" latinLnBrk="0" hangingPunct="1">
              <a:lnSpc>
                <a:spcPct val="100000"/>
              </a:lnSpc>
              <a:spcBef>
                <a:spcPts val="200"/>
              </a:spcBef>
              <a:spcAft>
                <a:spcPts val="0"/>
              </a:spcAft>
              <a:buClrTx/>
              <a:buSzTx/>
              <a:buFontTx/>
              <a:buNone/>
              <a:tabLst/>
              <a:defRPr/>
            </a:pPr>
            <a:endParaRPr lang="en-US" sz="500" dirty="0">
              <a:cs typeface="Calibri" panose="020F050202020403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t>14 000 years of geochemical and isotopic data from Lake Simcoe, Canada. </a:t>
            </a:r>
            <a:r>
              <a:rPr lang="en-US" sz="1000" dirty="0">
                <a:solidFill>
                  <a:srgbClr val="00B050"/>
                </a:solidFill>
              </a:rPr>
              <a:t>Data in Brief. 2022. </a:t>
            </a:r>
            <a:r>
              <a:rPr lang="fr-FR" sz="900" dirty="0">
                <a:hlinkClick r:id="rId14" tooltip="Persistent link using digital object identifier"/>
              </a:rPr>
              <a:t>https://doi.org/10.1016/j.dib.2022.108541</a:t>
            </a:r>
            <a:r>
              <a:rPr lang="fr-FR" sz="900" dirty="0"/>
              <a:t>. </a:t>
            </a:r>
            <a:r>
              <a:rPr lang="fr-FR" sz="1000" dirty="0"/>
              <a:t>Les données sont dans </a:t>
            </a:r>
            <a:r>
              <a:rPr lang="nl-NL" sz="1000" dirty="0" err="1">
                <a:solidFill>
                  <a:srgbClr val="00B050"/>
                </a:solidFill>
              </a:rPr>
              <a:t>Zenodo</a:t>
            </a:r>
            <a:r>
              <a:rPr lang="nl-NL" sz="1000" dirty="0"/>
              <a:t> : </a:t>
            </a:r>
            <a:r>
              <a:rPr lang="nl-NL" sz="900" dirty="0">
                <a:hlinkClick r:id="rId15"/>
              </a:rPr>
              <a:t>https://doi.org/10.5281/zenodo.6959403</a:t>
            </a:r>
            <a:r>
              <a:rPr lang="nl-NL" sz="900" dirty="0"/>
              <a:t>.</a:t>
            </a:r>
            <a:endParaRPr lang="en-GB" sz="900" dirty="0"/>
          </a:p>
          <a:p>
            <a:pPr marL="0" marR="0" lvl="0" indent="0" algn="l" defTabSz="914400" rtl="0" eaLnBrk="1" fontAlgn="auto" latinLnBrk="0" hangingPunct="1">
              <a:lnSpc>
                <a:spcPct val="100000"/>
              </a:lnSpc>
              <a:spcBef>
                <a:spcPts val="200"/>
              </a:spcBef>
              <a:spcAft>
                <a:spcPts val="0"/>
              </a:spcAft>
              <a:buClrTx/>
              <a:buSzTx/>
              <a:buFontTx/>
              <a:buNone/>
              <a:tabLst/>
              <a:defRPr/>
            </a:pPr>
            <a:endParaRPr lang="en-GB" sz="500" kern="1200" dirty="0">
              <a:solidFill>
                <a:schemeClr val="tx1"/>
              </a:solidFill>
              <a:effectLst/>
              <a:ea typeface="+mn-ea"/>
              <a:cs typeface="+mn-cs"/>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GB" sz="1000" kern="1200" dirty="0">
                <a:solidFill>
                  <a:schemeClr val="tx1"/>
                </a:solidFill>
                <a:effectLst/>
                <a:ea typeface="+mn-ea"/>
                <a:cs typeface="+mn-cs"/>
              </a:rPr>
              <a:t>Long-term groundwater resource observatory for Southwestern Madagascar. </a:t>
            </a:r>
            <a:r>
              <a:rPr lang="en-GB" sz="1000" dirty="0">
                <a:solidFill>
                  <a:srgbClr val="00B050"/>
                </a:solidFill>
              </a:rPr>
              <a:t>Hydrological Processes. </a:t>
            </a:r>
            <a:r>
              <a:rPr lang="en-GB" sz="1000" kern="1200" dirty="0">
                <a:solidFill>
                  <a:schemeClr val="tx1"/>
                </a:solidFill>
                <a:effectLst/>
                <a:ea typeface="+mn-ea"/>
                <a:cs typeface="+mn-cs"/>
              </a:rPr>
              <a:t>2021. </a:t>
            </a:r>
            <a:r>
              <a:rPr lang="en-GB" sz="900" kern="1200" dirty="0">
                <a:solidFill>
                  <a:schemeClr val="tx1"/>
                </a:solidFill>
                <a:effectLst/>
                <a:ea typeface="+mn-ea"/>
                <a:cs typeface="+mn-cs"/>
                <a:hlinkClick r:id="rId16"/>
              </a:rPr>
              <a:t>https://doi.org/10.1002/hyp.14108</a:t>
            </a:r>
            <a:r>
              <a:rPr lang="en-GB" sz="900" dirty="0"/>
              <a:t>. </a:t>
            </a:r>
            <a:r>
              <a:rPr lang="en-US" sz="1000" dirty="0"/>
              <a:t>Dataset available on </a:t>
            </a:r>
            <a:r>
              <a:rPr lang="en-US" sz="1000" dirty="0">
                <a:solidFill>
                  <a:srgbClr val="00B050"/>
                </a:solidFill>
              </a:rPr>
              <a:t>Mendeley:</a:t>
            </a:r>
            <a:r>
              <a:rPr lang="en-US" sz="1000" dirty="0"/>
              <a:t> </a:t>
            </a:r>
            <a:r>
              <a:rPr lang="en-US" sz="900" dirty="0">
                <a:hlinkClick r:id="rId17"/>
              </a:rPr>
              <a:t>https://data.mendeley.com/datasets/sndcjn5mc5/draft?a=156849b0-ac6e-4497-a642-0d5b70127efe</a:t>
            </a:r>
            <a:r>
              <a:rPr lang="en-US" sz="900" dirty="0"/>
              <a:t>. </a:t>
            </a:r>
            <a:r>
              <a:rPr lang="en-US" sz="1000" dirty="0"/>
              <a:t>The data set is updated every 3–6 months at: </a:t>
            </a:r>
            <a:r>
              <a:rPr lang="en-US" sz="900" dirty="0">
                <a:hlinkClick r:id="rId18"/>
              </a:rPr>
              <a:t>https://www.actioncontrelafaim.org/en/groundwater-resource-observatory-for-the-southwestern-madagascar/</a:t>
            </a:r>
            <a:r>
              <a:rPr lang="en-US" sz="900" dirty="0"/>
              <a:t>.</a:t>
            </a:r>
            <a:endParaRPr lang="en-US" sz="900" dirty="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596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000" dirty="0">
                <a:latin typeface="Calibri" panose="020F0502020204030204" pitchFamily="34" charset="0"/>
                <a:cs typeface="Calibri" panose="020F0502020204030204" pitchFamily="34" charset="0"/>
              </a:rPr>
              <a:t>Genome sequencing of the </a:t>
            </a:r>
            <a:r>
              <a:rPr lang="en-US" sz="1000" dirty="0" err="1">
                <a:latin typeface="Calibri" panose="020F0502020204030204" pitchFamily="34" charset="0"/>
                <a:cs typeface="Calibri" panose="020F0502020204030204" pitchFamily="34" charset="0"/>
              </a:rPr>
              <a:t>sweetpotato</a:t>
            </a:r>
            <a:r>
              <a:rPr lang="en-US" sz="1000" dirty="0">
                <a:latin typeface="Calibri" panose="020F0502020204030204" pitchFamily="34" charset="0"/>
                <a:cs typeface="Calibri" panose="020F0502020204030204" pitchFamily="34" charset="0"/>
              </a:rPr>
              <a:t> whitefly </a:t>
            </a:r>
            <a:r>
              <a:rPr lang="en-US" sz="1000" i="1" dirty="0" err="1">
                <a:latin typeface="Calibri" panose="020F0502020204030204" pitchFamily="34" charset="0"/>
                <a:cs typeface="Calibri" panose="020F0502020204030204" pitchFamily="34" charset="0"/>
              </a:rPr>
              <a:t>Bemisia</a:t>
            </a:r>
            <a:r>
              <a:rPr lang="en-US" sz="1000" i="1" dirty="0">
                <a:latin typeface="Calibri" panose="020F0502020204030204" pitchFamily="34" charset="0"/>
                <a:cs typeface="Calibri" panose="020F0502020204030204" pitchFamily="34" charset="0"/>
              </a:rPr>
              <a:t> </a:t>
            </a:r>
            <a:r>
              <a:rPr lang="en-US" sz="1000" i="1" dirty="0" err="1">
                <a:latin typeface="Calibri" panose="020F0502020204030204" pitchFamily="34" charset="0"/>
                <a:cs typeface="Calibri" panose="020F0502020204030204" pitchFamily="34" charset="0"/>
              </a:rPr>
              <a:t>tabaci</a:t>
            </a:r>
            <a:r>
              <a:rPr lang="en-US" sz="1000" i="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MED/Q: </a:t>
            </a:r>
            <a:r>
              <a:rPr lang="en-US" sz="1000" dirty="0" err="1">
                <a:solidFill>
                  <a:srgbClr val="00B050"/>
                </a:solidFill>
                <a:latin typeface="Calibri" panose="020F0502020204030204" pitchFamily="34" charset="0"/>
                <a:cs typeface="Calibri" panose="020F0502020204030204" pitchFamily="34" charset="0"/>
              </a:rPr>
              <a:t>GigaScience</a:t>
            </a:r>
            <a:r>
              <a:rPr lang="en-US" sz="1000" baseline="0" dirty="0">
                <a:solidFill>
                  <a:srgbClr val="00B050"/>
                </a:solidFill>
                <a:latin typeface="Calibri" panose="020F0502020204030204" pitchFamily="34" charset="0"/>
                <a:cs typeface="Calibri" panose="020F0502020204030204" pitchFamily="34" charset="0"/>
              </a:rPr>
              <a:t> / </a:t>
            </a:r>
            <a:r>
              <a:rPr lang="en-US" sz="1000" baseline="0" dirty="0" err="1">
                <a:solidFill>
                  <a:srgbClr val="00B050"/>
                </a:solidFill>
                <a:latin typeface="Calibri" panose="020F0502020204030204" pitchFamily="34" charset="0"/>
                <a:cs typeface="Calibri" panose="020F0502020204030204" pitchFamily="34" charset="0"/>
              </a:rPr>
              <a:t>Genbank</a:t>
            </a:r>
            <a:r>
              <a:rPr lang="en-US" sz="1000" baseline="0" dirty="0">
                <a:solidFill>
                  <a:srgbClr val="00B050"/>
                </a:solidFill>
                <a:latin typeface="Calibri" panose="020F0502020204030204" pitchFamily="34" charset="0"/>
                <a:cs typeface="Calibri" panose="020F0502020204030204" pitchFamily="34" charset="0"/>
              </a:rPr>
              <a:t> (</a:t>
            </a:r>
            <a:r>
              <a:rPr lang="en-US" sz="1000" baseline="0" dirty="0">
                <a:solidFill>
                  <a:srgbClr val="00B050"/>
                </a:solidFill>
                <a:latin typeface="Calibri" panose="020F0502020204030204" pitchFamily="34" charset="0"/>
                <a:cs typeface="Calibri" panose="020F0502020204030204" pitchFamily="34" charset="0"/>
                <a:hlinkClick r:id="rId3"/>
              </a:rPr>
              <a:t>https://www.ncbi.nlm.nih.gov/nuccore/LIED00000000</a:t>
            </a:r>
            <a:r>
              <a:rPr lang="en-US" sz="1000" baseline="0" dirty="0">
                <a:solidFill>
                  <a:srgbClr val="00B050"/>
                </a:solidFill>
                <a:latin typeface="Calibri" panose="020F0502020204030204" pitchFamily="34" charset="0"/>
                <a:cs typeface="Calibri" panose="020F0502020204030204" pitchFamily="34" charset="0"/>
              </a:rPr>
              <a:t> ) </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fr-FR" sz="5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fr-FR" sz="1000" dirty="0">
                <a:solidFill>
                  <a:prstClr val="black"/>
                </a:solidFill>
                <a:latin typeface="Calibri" panose="020F0502020204030204" pitchFamily="34" charset="0"/>
                <a:cs typeface="Calibri" panose="020F0502020204030204" pitchFamily="34" charset="0"/>
              </a:rPr>
              <a:t>Transcriptome data </a:t>
            </a:r>
            <a:r>
              <a:rPr lang="fr-FR" sz="1000" dirty="0" err="1">
                <a:solidFill>
                  <a:prstClr val="black"/>
                </a:solidFill>
                <a:latin typeface="Calibri" panose="020F0502020204030204" pitchFamily="34" charset="0"/>
                <a:cs typeface="Calibri" panose="020F0502020204030204" pitchFamily="34" charset="0"/>
              </a:rPr>
              <a:t>from</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three</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endemic</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Myrtaceae</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species</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from</a:t>
            </a:r>
            <a:r>
              <a:rPr lang="fr-FR" sz="1000" dirty="0">
                <a:solidFill>
                  <a:prstClr val="black"/>
                </a:solidFill>
                <a:latin typeface="Calibri" panose="020F0502020204030204" pitchFamily="34" charset="0"/>
                <a:cs typeface="Calibri" panose="020F0502020204030204" pitchFamily="34" charset="0"/>
              </a:rPr>
              <a:t> New Caledonia </a:t>
            </a:r>
            <a:r>
              <a:rPr lang="fr-FR" sz="1000" dirty="0" err="1">
                <a:solidFill>
                  <a:prstClr val="black"/>
                </a:solidFill>
                <a:latin typeface="Calibri" panose="020F0502020204030204" pitchFamily="34" charset="0"/>
                <a:cs typeface="Calibri" panose="020F0502020204030204" pitchFamily="34" charset="0"/>
              </a:rPr>
              <a:t>displaying</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contrasting</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responses</a:t>
            </a:r>
            <a:r>
              <a:rPr lang="fr-FR" sz="1000" dirty="0">
                <a:solidFill>
                  <a:prstClr val="black"/>
                </a:solidFill>
                <a:latin typeface="Calibri" panose="020F0502020204030204" pitchFamily="34" charset="0"/>
                <a:cs typeface="Calibri" panose="020F0502020204030204" pitchFamily="34" charset="0"/>
              </a:rPr>
              <a:t> to </a:t>
            </a:r>
            <a:r>
              <a:rPr lang="fr-FR" sz="1000" dirty="0" err="1">
                <a:solidFill>
                  <a:prstClr val="black"/>
                </a:solidFill>
                <a:latin typeface="Calibri" panose="020F0502020204030204" pitchFamily="34" charset="0"/>
                <a:cs typeface="Calibri" panose="020F0502020204030204" pitchFamily="34" charset="0"/>
              </a:rPr>
              <a:t>myrtle</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rust</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Austropuccinia</a:t>
            </a:r>
            <a:r>
              <a:rPr lang="fr-FR" sz="1000" dirty="0">
                <a:solidFill>
                  <a:prstClr val="black"/>
                </a:solidFill>
                <a:latin typeface="Calibri" panose="020F0502020204030204" pitchFamily="34" charset="0"/>
                <a:cs typeface="Calibri" panose="020F0502020204030204" pitchFamily="34" charset="0"/>
              </a:rPr>
              <a:t> </a:t>
            </a:r>
            <a:r>
              <a:rPr lang="fr-FR" sz="1000" dirty="0" err="1">
                <a:solidFill>
                  <a:prstClr val="black"/>
                </a:solidFill>
                <a:latin typeface="Calibri" panose="020F0502020204030204" pitchFamily="34" charset="0"/>
                <a:cs typeface="Calibri" panose="020F0502020204030204" pitchFamily="34" charset="0"/>
              </a:rPr>
              <a:t>psidii</a:t>
            </a:r>
            <a:r>
              <a:rPr lang="fr-FR" sz="1000" dirty="0">
                <a:solidFill>
                  <a:prstClr val="black"/>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rPr>
              <a:t>Data in Brief / GEO (</a:t>
            </a:r>
            <a:r>
              <a:rPr lang="fr-FR" sz="1000" dirty="0">
                <a:latin typeface="Calibri" panose="020F0502020204030204" pitchFamily="34" charset="0"/>
                <a:cs typeface="Calibri" panose="020F0502020204030204" pitchFamily="34" charset="0"/>
                <a:hlinkClick r:id="rId4"/>
              </a:rPr>
              <a:t>https://www.ncbi.nlm.nih.gov/geo/query/acc.cgi?acc=GSE106750</a:t>
            </a:r>
            <a:r>
              <a:rPr lang="fr-FR" sz="1000" dirty="0">
                <a:latin typeface="Calibri" panose="020F0502020204030204" pitchFamily="34" charset="0"/>
                <a:cs typeface="Calibri" panose="020F0502020204030204" pitchFamily="34" charset="0"/>
              </a:rPr>
              <a:t> ) </a:t>
            </a:r>
          </a:p>
          <a:p>
            <a:pPr marL="0" indent="0">
              <a:spcBef>
                <a:spcPts val="200"/>
              </a:spcBef>
              <a:spcAft>
                <a:spcPts val="0"/>
              </a:spcAft>
            </a:pPr>
            <a:endParaRPr lang="fr-FR" sz="500" dirty="0">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solidFill>
                  <a:prstClr val="black"/>
                </a:solidFill>
                <a:latin typeface="Calibri" panose="020F0502020204030204" pitchFamily="34" charset="0"/>
                <a:cs typeface="Calibri" panose="020F0502020204030204" pitchFamily="34" charset="0"/>
              </a:rPr>
              <a:t>Draft Genome Resources of Two Strains (“ESVL” and “IVIA5901”) of </a:t>
            </a:r>
            <a:r>
              <a:rPr lang="en-US" sz="1000" i="1" dirty="0" err="1">
                <a:solidFill>
                  <a:prstClr val="black"/>
                </a:solidFill>
                <a:latin typeface="Calibri" panose="020F0502020204030204" pitchFamily="34" charset="0"/>
                <a:cs typeface="Calibri" panose="020F0502020204030204" pitchFamily="34" charset="0"/>
              </a:rPr>
              <a:t>Xylella</a:t>
            </a:r>
            <a:r>
              <a:rPr lang="en-US" sz="1000" i="1" dirty="0">
                <a:solidFill>
                  <a:prstClr val="black"/>
                </a:solidFill>
                <a:latin typeface="Calibri" panose="020F0502020204030204" pitchFamily="34" charset="0"/>
                <a:cs typeface="Calibri" panose="020F0502020204030204" pitchFamily="34" charset="0"/>
              </a:rPr>
              <a:t> </a:t>
            </a:r>
            <a:r>
              <a:rPr lang="en-US" sz="1000" i="1" dirty="0" err="1">
                <a:solidFill>
                  <a:prstClr val="black"/>
                </a:solidFill>
                <a:latin typeface="Calibri" panose="020F0502020204030204" pitchFamily="34" charset="0"/>
                <a:cs typeface="Calibri" panose="020F0502020204030204" pitchFamily="34" charset="0"/>
              </a:rPr>
              <a:t>fastidiosa</a:t>
            </a:r>
            <a:r>
              <a:rPr lang="en-US" sz="1000" i="1" dirty="0">
                <a:solidFill>
                  <a:prstClr val="black"/>
                </a:solidFill>
                <a:latin typeface="Calibri" panose="020F0502020204030204" pitchFamily="34" charset="0"/>
                <a:cs typeface="Calibri" panose="020F0502020204030204" pitchFamily="34" charset="0"/>
              </a:rPr>
              <a:t> </a:t>
            </a:r>
            <a:r>
              <a:rPr lang="en-US" sz="1000" dirty="0">
                <a:solidFill>
                  <a:prstClr val="black"/>
                </a:solidFill>
                <a:latin typeface="Calibri" panose="020F0502020204030204" pitchFamily="34" charset="0"/>
                <a:cs typeface="Calibri" panose="020F0502020204030204" pitchFamily="34" charset="0"/>
              </a:rPr>
              <a:t>Associated with Almond Leaf Scorch Disease in Alicante, Spain : </a:t>
            </a:r>
            <a:r>
              <a:rPr lang="en-US" sz="1000" dirty="0">
                <a:solidFill>
                  <a:srgbClr val="00B050"/>
                </a:solidFill>
                <a:latin typeface="Calibri" panose="020F0502020204030204" pitchFamily="34" charset="0"/>
                <a:cs typeface="Calibri" panose="020F0502020204030204" pitchFamily="34" charset="0"/>
              </a:rPr>
              <a:t>Phytopathology / </a:t>
            </a:r>
            <a:r>
              <a:rPr lang="en-US" sz="1000" dirty="0" err="1">
                <a:solidFill>
                  <a:srgbClr val="00B050"/>
                </a:solidFill>
                <a:latin typeface="Calibri" panose="020F0502020204030204" pitchFamily="34" charset="0"/>
                <a:cs typeface="Calibri" panose="020F0502020204030204" pitchFamily="34" charset="0"/>
              </a:rPr>
              <a:t>Genbank</a:t>
            </a:r>
            <a:r>
              <a:rPr lang="en-US" sz="1000" dirty="0">
                <a:solidFill>
                  <a:srgbClr val="00B050"/>
                </a:solidFill>
                <a:latin typeface="Calibri" panose="020F0502020204030204" pitchFamily="34" charset="0"/>
                <a:cs typeface="Calibri" panose="020F0502020204030204" pitchFamily="34" charset="0"/>
              </a:rPr>
              <a:t> (accession numbers QPQV01000000 and QPQW01000000).</a:t>
            </a:r>
          </a:p>
          <a:p>
            <a:pPr marL="0" indent="0">
              <a:spcBef>
                <a:spcPts val="200"/>
              </a:spcBef>
              <a:spcAft>
                <a:spcPts val="0"/>
              </a:spcAft>
            </a:pPr>
            <a:endParaRPr lang="en-US" sz="5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solidFill>
                  <a:prstClr val="black"/>
                </a:solidFill>
                <a:latin typeface="Calibri" panose="020F0502020204030204" pitchFamily="34" charset="0"/>
                <a:cs typeface="Calibri" panose="020F0502020204030204" pitchFamily="34" charset="0"/>
              </a:rPr>
              <a:t>72-h diurnal RNA-seq analysis of fully expanded third leaves from maize, sorghum, and foxtail millet at 3-h resolution: </a:t>
            </a:r>
            <a:r>
              <a:rPr lang="en-US" sz="1000" dirty="0">
                <a:solidFill>
                  <a:srgbClr val="00B050"/>
                </a:solidFill>
                <a:latin typeface="Calibri" panose="020F0502020204030204" pitchFamily="34" charset="0"/>
                <a:cs typeface="Calibri" panose="020F0502020204030204" pitchFamily="34" charset="0"/>
              </a:rPr>
              <a:t>BMC Research Notes / NCBI Sequence Read Archive (SRA) study accession SRP254420</a:t>
            </a:r>
            <a:r>
              <a:rPr lang="en-US" sz="1000" dirty="0">
                <a:latin typeface="Calibri" panose="020F0502020204030204" pitchFamily="34" charset="0"/>
                <a:cs typeface="Calibri" panose="020F0502020204030204" pitchFamily="34" charset="0"/>
              </a:rPr>
              <a:t>.</a:t>
            </a:r>
          </a:p>
          <a:p>
            <a:pPr marL="0" indent="0">
              <a:spcBef>
                <a:spcPts val="200"/>
              </a:spcBef>
              <a:spcAft>
                <a:spcPts val="0"/>
              </a:spcAft>
            </a:pPr>
            <a:endParaRPr lang="en-US" sz="5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latin typeface="Calibri" panose="020F0502020204030204" pitchFamily="34" charset="0"/>
                <a:cs typeface="Calibri" panose="020F0502020204030204" pitchFamily="34" charset="0"/>
              </a:rPr>
              <a:t>De novo assembly and annotation of the mangrove cricket genome. </a:t>
            </a:r>
            <a:r>
              <a:rPr lang="en-US" sz="1000" i="1" dirty="0">
                <a:latin typeface="Calibri" panose="020F0502020204030204" pitchFamily="34" charset="0"/>
                <a:cs typeface="Calibri" panose="020F0502020204030204" pitchFamily="34" charset="0"/>
              </a:rPr>
              <a:t>BMC Res Notes</a:t>
            </a: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14, </a:t>
            </a:r>
            <a:r>
              <a:rPr lang="en-US" sz="1000" dirty="0">
                <a:latin typeface="Calibri" panose="020F0502020204030204" pitchFamily="34" charset="0"/>
                <a:cs typeface="Calibri" panose="020F0502020204030204" pitchFamily="34" charset="0"/>
              </a:rPr>
              <a:t>387 (2021). </a:t>
            </a:r>
            <a:r>
              <a:rPr lang="en-US" sz="1000" dirty="0">
                <a:latin typeface="Calibri" panose="020F0502020204030204" pitchFamily="34" charset="0"/>
                <a:cs typeface="Calibri" panose="020F0502020204030204" pitchFamily="34" charset="0"/>
                <a:hlinkClick r:id="rId5"/>
              </a:rPr>
              <a:t>https://doi.org/10.1186/s13104-021-05798-z</a:t>
            </a:r>
            <a:r>
              <a:rPr lang="en-US" sz="1000" dirty="0">
                <a:latin typeface="Calibri" panose="020F0502020204030204" pitchFamily="34" charset="0"/>
                <a:cs typeface="Calibri" panose="020F0502020204030204" pitchFamily="34" charset="0"/>
              </a:rPr>
              <a:t>. Les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sont</a:t>
            </a:r>
            <a:r>
              <a:rPr lang="en-US" sz="1000" dirty="0">
                <a:latin typeface="Calibri" panose="020F0502020204030204" pitchFamily="34" charset="0"/>
                <a:cs typeface="Calibri" panose="020F0502020204030204" pitchFamily="34" charset="0"/>
              </a:rPr>
              <a:t> dans </a:t>
            </a:r>
            <a:r>
              <a:rPr lang="en-US" sz="1000" dirty="0">
                <a:solidFill>
                  <a:srgbClr val="00B050"/>
                </a:solidFill>
                <a:latin typeface="Calibri" panose="020F0502020204030204" pitchFamily="34" charset="0"/>
                <a:cs typeface="Calibri" panose="020F0502020204030204" pitchFamily="34" charset="0"/>
              </a:rPr>
              <a:t>DDBJ</a:t>
            </a:r>
            <a:r>
              <a:rPr lang="en-US" sz="1000" dirty="0">
                <a:latin typeface="Calibri" panose="020F0502020204030204" pitchFamily="34" charset="0"/>
                <a:cs typeface="Calibri" panose="020F0502020204030204" pitchFamily="34" charset="0"/>
              </a:rPr>
              <a:t> (equivalent de GenBank : </a:t>
            </a:r>
            <a:r>
              <a:rPr lang="en-US" sz="900" dirty="0">
                <a:latin typeface="Calibri" panose="020F0502020204030204" pitchFamily="34" charset="0"/>
                <a:cs typeface="Calibri" panose="020F0502020204030204" pitchFamily="34" charset="0"/>
                <a:hlinkClick r:id="rId6"/>
              </a:rPr>
              <a:t>https://www.ncbi.nlm.nih.gov/nuccore/BPSV01000000</a:t>
            </a:r>
            <a:r>
              <a:rPr lang="en-US" sz="1000" dirty="0">
                <a:latin typeface="Calibri" panose="020F0502020204030204" pitchFamily="34" charset="0"/>
                <a:cs typeface="Calibri" panose="020F0502020204030204" pitchFamily="34" charset="0"/>
              </a:rPr>
              <a:t>) under </a:t>
            </a:r>
            <a:r>
              <a:rPr lang="en-US" sz="1000" dirty="0" err="1">
                <a:latin typeface="Calibri" panose="020F0502020204030204" pitchFamily="34" charset="0"/>
                <a:cs typeface="Calibri" panose="020F0502020204030204" pitchFamily="34" charset="0"/>
              </a:rPr>
              <a:t>BioProject</a:t>
            </a:r>
            <a:r>
              <a:rPr lang="en-US" sz="1000" dirty="0">
                <a:latin typeface="Calibri" panose="020F0502020204030204" pitchFamily="34" charset="0"/>
                <a:cs typeface="Calibri" panose="020F0502020204030204" pitchFamily="34" charset="0"/>
              </a:rPr>
              <a:t> ID: PRJDB11838 et dans </a:t>
            </a:r>
            <a:r>
              <a:rPr lang="en-US" sz="1000" dirty="0" err="1">
                <a:solidFill>
                  <a:srgbClr val="00B050"/>
                </a:solidFill>
                <a:latin typeface="Calibri" panose="020F0502020204030204" pitchFamily="34" charset="0"/>
                <a:cs typeface="Calibri" panose="020F0502020204030204" pitchFamily="34" charset="0"/>
              </a:rPr>
              <a:t>Figshare</a:t>
            </a:r>
            <a:r>
              <a:rPr lang="en-US" sz="1000" dirty="0">
                <a:latin typeface="Calibri" panose="020F0502020204030204" pitchFamily="34" charset="0"/>
                <a:cs typeface="Calibri" panose="020F0502020204030204" pitchFamily="34" charset="0"/>
              </a:rPr>
              <a:t>.</a:t>
            </a:r>
          </a:p>
          <a:p>
            <a:pPr marL="0" indent="0">
              <a:spcBef>
                <a:spcPts val="200"/>
              </a:spcBef>
              <a:spcAft>
                <a:spcPts val="0"/>
              </a:spcAft>
              <a:buNone/>
            </a:pPr>
            <a:endParaRPr lang="en-US" sz="500" dirty="0">
              <a:solidFill>
                <a:srgbClr val="00B050"/>
              </a:solidFill>
              <a:latin typeface="Calibri" panose="020F0502020204030204" pitchFamily="34" charset="0"/>
              <a:cs typeface="Calibri" panose="020F0502020204030204" pitchFamily="34" charset="0"/>
            </a:endParaRPr>
          </a:p>
          <a:p>
            <a:pPr marL="0" indent="0">
              <a:spcBef>
                <a:spcPts val="200"/>
              </a:spcBef>
              <a:spcAft>
                <a:spcPts val="0"/>
              </a:spcAft>
              <a:buNone/>
            </a:pPr>
            <a:r>
              <a:rPr lang="en-US" sz="1000" dirty="0">
                <a:solidFill>
                  <a:srgbClr val="00B050"/>
                </a:solidFill>
                <a:latin typeface="Calibri" panose="020F0502020204030204" pitchFamily="34" charset="0"/>
                <a:cs typeface="Calibri" panose="020F0502020204030204" pitchFamily="34" charset="0"/>
              </a:rPr>
              <a:t>Initial data release and announcement of the 10,000 Fish Genomes Project (Fish10K). </a:t>
            </a:r>
            <a:r>
              <a:rPr lang="en-US" sz="1000" dirty="0" err="1">
                <a:solidFill>
                  <a:srgbClr val="00B050"/>
                </a:solidFill>
                <a:latin typeface="Calibri" panose="020F0502020204030204" pitchFamily="34" charset="0"/>
                <a:cs typeface="Calibri" panose="020F0502020204030204" pitchFamily="34" charset="0"/>
              </a:rPr>
              <a:t>GigaScience</a:t>
            </a:r>
            <a:r>
              <a:rPr lang="en-US" sz="1000" dirty="0">
                <a:solidFill>
                  <a:srgbClr val="00B050"/>
                </a:solidFill>
                <a:latin typeface="Calibri" panose="020F0502020204030204" pitchFamily="34" charset="0"/>
                <a:cs typeface="Calibri" panose="020F0502020204030204" pitchFamily="34" charset="0"/>
              </a:rPr>
              <a:t>, 2020,  </a:t>
            </a:r>
            <a:r>
              <a:rPr lang="en-US" sz="1000" dirty="0">
                <a:solidFill>
                  <a:srgbClr val="00B050"/>
                </a:solidFill>
                <a:latin typeface="Calibri" panose="020F0502020204030204" pitchFamily="34" charset="0"/>
                <a:cs typeface="Calibri" panose="020F0502020204030204" pitchFamily="34" charset="0"/>
                <a:hlinkClick r:id="rId7"/>
              </a:rPr>
              <a:t>https://doi.org/10.1093/gigascience/giaa080</a:t>
            </a:r>
            <a:r>
              <a:rPr lang="en-US" sz="1000" dirty="0">
                <a:solidFill>
                  <a:srgbClr val="00B050"/>
                </a:solidFill>
                <a:latin typeface="Calibri" panose="020F0502020204030204" pitchFamily="34" charset="0"/>
                <a:cs typeface="Calibri" panose="020F0502020204030204" pitchFamily="34" charset="0"/>
              </a:rPr>
              <a:t> . les </a:t>
            </a:r>
            <a:r>
              <a:rPr lang="en-US" sz="1000" dirty="0" err="1">
                <a:solidFill>
                  <a:srgbClr val="00B050"/>
                </a:solidFill>
                <a:latin typeface="Calibri" panose="020F0502020204030204" pitchFamily="34" charset="0"/>
                <a:cs typeface="Calibri" panose="020F0502020204030204" pitchFamily="34" charset="0"/>
              </a:rPr>
              <a:t>données</a:t>
            </a:r>
            <a:r>
              <a:rPr lang="en-US" sz="1000" dirty="0">
                <a:solidFill>
                  <a:srgbClr val="00B050"/>
                </a:solidFill>
                <a:latin typeface="Calibri" panose="020F0502020204030204" pitchFamily="34" charset="0"/>
                <a:cs typeface="Calibri" panose="020F0502020204030204" pitchFamily="34" charset="0"/>
              </a:rPr>
              <a:t> </a:t>
            </a:r>
            <a:r>
              <a:rPr lang="en-US" sz="1000" dirty="0" err="1">
                <a:solidFill>
                  <a:srgbClr val="00B050"/>
                </a:solidFill>
                <a:latin typeface="Calibri" panose="020F0502020204030204" pitchFamily="34" charset="0"/>
                <a:cs typeface="Calibri" panose="020F0502020204030204" pitchFamily="34" charset="0"/>
              </a:rPr>
              <a:t>sont</a:t>
            </a:r>
            <a:r>
              <a:rPr lang="en-US" sz="1000" dirty="0">
                <a:solidFill>
                  <a:srgbClr val="00B050"/>
                </a:solidFill>
                <a:latin typeface="Calibri" panose="020F0502020204030204" pitchFamily="34" charset="0"/>
                <a:cs typeface="Calibri" panose="020F0502020204030204" pitchFamily="34" charset="0"/>
              </a:rPr>
              <a:t> dans: China National </a:t>
            </a:r>
            <a:r>
              <a:rPr lang="en-US" sz="1000" dirty="0" err="1">
                <a:solidFill>
                  <a:srgbClr val="00B050"/>
                </a:solidFill>
                <a:latin typeface="Calibri" panose="020F0502020204030204" pitchFamily="34" charset="0"/>
                <a:cs typeface="Calibri" panose="020F0502020204030204" pitchFamily="34" charset="0"/>
              </a:rPr>
              <a:t>GeneBank</a:t>
            </a:r>
            <a:r>
              <a:rPr lang="en-US" sz="1000" dirty="0">
                <a:solidFill>
                  <a:srgbClr val="00B050"/>
                </a:solidFill>
                <a:latin typeface="Calibri" panose="020F0502020204030204" pitchFamily="34" charset="0"/>
                <a:cs typeface="Calibri" panose="020F0502020204030204" pitchFamily="34" charset="0"/>
              </a:rPr>
              <a:t> (</a:t>
            </a:r>
            <a:r>
              <a:rPr lang="en-US" sz="1000" dirty="0">
                <a:solidFill>
                  <a:srgbClr val="00B050"/>
                </a:solidFill>
                <a:latin typeface="Calibri" panose="020F0502020204030204" pitchFamily="34" charset="0"/>
                <a:cs typeface="Calibri" panose="020F0502020204030204" pitchFamily="34" charset="0"/>
                <a:hlinkClick r:id="rId8"/>
              </a:rPr>
              <a:t>https://db.cngb.org/cnsa</a:t>
            </a:r>
            <a:r>
              <a:rPr lang="en-US" sz="1000" dirty="0">
                <a:solidFill>
                  <a:srgbClr val="00B050"/>
                </a:solidFill>
                <a:latin typeface="Calibri" panose="020F0502020204030204" pitchFamily="34" charset="0"/>
                <a:cs typeface="Calibri" panose="020F050202020403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459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4880597"/>
          </a:xfrm>
        </p:spPr>
        <p:txBody>
          <a:bodyPr/>
          <a:lstStyle/>
          <a:p>
            <a:pPr marL="0" indent="0">
              <a:buNone/>
            </a:pPr>
            <a:r>
              <a:rPr lang="en-US" sz="1000" dirty="0" err="1">
                <a:latin typeface="Calibri" panose="020F0502020204030204" pitchFamily="34" charset="0"/>
                <a:cs typeface="Calibri" panose="020F0502020204030204" pitchFamily="34" charset="0"/>
              </a:rPr>
              <a:t>VectorNet</a:t>
            </a:r>
            <a:r>
              <a:rPr lang="en-US" sz="1000" dirty="0">
                <a:latin typeface="Calibri" panose="020F0502020204030204" pitchFamily="34" charset="0"/>
                <a:cs typeface="Calibri" panose="020F0502020204030204" pitchFamily="34" charset="0"/>
              </a:rPr>
              <a:t> Data Series 3: </a:t>
            </a:r>
            <a:r>
              <a:rPr lang="en-US" sz="1000" i="1" dirty="0" err="1">
                <a:latin typeface="Calibri" panose="020F0502020204030204" pitchFamily="34" charset="0"/>
                <a:cs typeface="Calibri" panose="020F0502020204030204" pitchFamily="34" charset="0"/>
              </a:rPr>
              <a:t>Culicoides</a:t>
            </a:r>
            <a:r>
              <a:rPr lang="en-US" sz="1000" dirty="0">
                <a:latin typeface="Calibri" panose="020F0502020204030204" pitchFamily="34" charset="0"/>
                <a:cs typeface="Calibri" panose="020F0502020204030204" pitchFamily="34" charset="0"/>
              </a:rPr>
              <a:t> Abundance Distribution Models for Europe and Surrounding Regions. </a:t>
            </a:r>
            <a:r>
              <a:rPr lang="en-US" sz="1000" i="1" dirty="0">
                <a:solidFill>
                  <a:srgbClr val="00B050"/>
                </a:solidFill>
                <a:latin typeface="Calibri" panose="020F0502020204030204" pitchFamily="34" charset="0"/>
                <a:cs typeface="Calibri" panose="020F0502020204030204" pitchFamily="34" charset="0"/>
              </a:rPr>
              <a:t>Open Health Data</a:t>
            </a:r>
            <a:r>
              <a:rPr lang="en-US" sz="1000" dirty="0">
                <a:latin typeface="Calibri" panose="020F0502020204030204" pitchFamily="34" charset="0"/>
                <a:cs typeface="Calibri" panose="020F0502020204030204" pitchFamily="34" charset="0"/>
              </a:rPr>
              <a:t>, 2020. </a:t>
            </a:r>
            <a:r>
              <a:rPr lang="en-US" sz="1000" dirty="0">
                <a:latin typeface="Calibri" panose="020F0502020204030204" pitchFamily="34" charset="0"/>
                <a:cs typeface="Calibri" panose="020F0502020204030204" pitchFamily="34" charset="0"/>
                <a:hlinkClick r:id="rId3"/>
              </a:rPr>
              <a:t>http://doi.org/10.5334/ohd.33</a:t>
            </a:r>
            <a:r>
              <a:rPr lang="en-US" sz="100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Repository : </a:t>
            </a:r>
            <a:r>
              <a:rPr lang="fr-FR" sz="1000" dirty="0">
                <a:latin typeface="Calibri" panose="020F0502020204030204" pitchFamily="34" charset="0"/>
                <a:cs typeface="Calibri" panose="020F0502020204030204" pitchFamily="34" charset="0"/>
                <a:hlinkClick r:id="rId4"/>
              </a:rPr>
              <a:t>https://doi.org/10.6084/m9.figshare.12932844</a:t>
            </a:r>
            <a:endParaRPr lang="fr-FR" sz="1000" dirty="0">
              <a:latin typeface="Calibri" panose="020F0502020204030204" pitchFamily="34" charset="0"/>
              <a:cs typeface="Calibri" panose="020F0502020204030204" pitchFamily="34" charset="0"/>
            </a:endParaRPr>
          </a:p>
          <a:p>
            <a:pPr marL="0" indent="0"/>
            <a:endParaRPr lang="fr-FR" sz="500" dirty="0">
              <a:latin typeface="Calibri" panose="020F0502020204030204" pitchFamily="34" charset="0"/>
              <a:cs typeface="Calibri" panose="020F0502020204030204" pitchFamily="34" charset="0"/>
            </a:endParaRPr>
          </a:p>
          <a:p>
            <a:pPr marL="0" indent="0">
              <a:buNone/>
            </a:pPr>
            <a:r>
              <a:rPr lang="fr-FR" sz="1000" dirty="0" err="1">
                <a:latin typeface="Calibri" panose="020F0502020204030204" pitchFamily="34" charset="0"/>
                <a:cs typeface="Calibri" panose="020F0502020204030204" pitchFamily="34" charset="0"/>
              </a:rPr>
              <a:t>Coccidioidomycosis</a:t>
            </a:r>
            <a:r>
              <a:rPr lang="fr-FR" sz="1000" dirty="0">
                <a:latin typeface="Calibri" panose="020F0502020204030204" pitchFamily="34" charset="0"/>
                <a:cs typeface="Calibri" panose="020F0502020204030204" pitchFamily="34" charset="0"/>
              </a:rPr>
              <a:t> (Valley Fever) Case Data for the </a:t>
            </a:r>
            <a:r>
              <a:rPr lang="fr-FR" sz="1000" dirty="0" err="1">
                <a:latin typeface="Calibri" panose="020F0502020204030204" pitchFamily="34" charset="0"/>
                <a:cs typeface="Calibri" panose="020F0502020204030204" pitchFamily="34" charset="0"/>
              </a:rPr>
              <a:t>Southwestern</a:t>
            </a:r>
            <a:r>
              <a:rPr lang="fr-FR" sz="1000" dirty="0">
                <a:latin typeface="Calibri" panose="020F0502020204030204" pitchFamily="34" charset="0"/>
                <a:cs typeface="Calibri" panose="020F0502020204030204" pitchFamily="34" charset="0"/>
              </a:rPr>
              <a:t> United States. 2020. </a:t>
            </a:r>
            <a:r>
              <a:rPr lang="fr-FR" sz="1000" i="1" dirty="0">
                <a:solidFill>
                  <a:srgbClr val="00B050"/>
                </a:solidFill>
                <a:latin typeface="Calibri" panose="020F0502020204030204" pitchFamily="34" charset="0"/>
                <a:cs typeface="Calibri" panose="020F0502020204030204" pitchFamily="34" charset="0"/>
              </a:rPr>
              <a:t>Open </a:t>
            </a:r>
            <a:r>
              <a:rPr lang="fr-FR" sz="1000" i="1" dirty="0" err="1">
                <a:solidFill>
                  <a:srgbClr val="00B050"/>
                </a:solidFill>
                <a:latin typeface="Calibri" panose="020F0502020204030204" pitchFamily="34" charset="0"/>
                <a:cs typeface="Calibri" panose="020F0502020204030204" pitchFamily="34" charset="0"/>
              </a:rPr>
              <a:t>Health</a:t>
            </a:r>
            <a:r>
              <a:rPr lang="fr-FR" sz="1000" i="1" dirty="0">
                <a:solidFill>
                  <a:srgbClr val="00B050"/>
                </a:solidFill>
                <a:latin typeface="Calibri" panose="020F0502020204030204" pitchFamily="34" charset="0"/>
                <a:cs typeface="Calibri" panose="020F0502020204030204" pitchFamily="34" charset="0"/>
              </a:rPr>
              <a:t> Data</a:t>
            </a:r>
            <a:r>
              <a:rPr lang="fr-FR"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hlinkClick r:id="rId5"/>
              </a:rPr>
              <a:t>http://doi.org/10.5334/ohd.31</a:t>
            </a:r>
            <a:r>
              <a:rPr lang="fr-FR" sz="100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Repository : </a:t>
            </a:r>
            <a:r>
              <a:rPr lang="fr-FR" sz="900" dirty="0">
                <a:latin typeface="Calibri" panose="020F0502020204030204" pitchFamily="34" charset="0"/>
                <a:cs typeface="Calibri" panose="020F0502020204030204" pitchFamily="34" charset="0"/>
                <a:hlinkClick r:id="rId6"/>
              </a:rPr>
              <a:t>https://github.com/valleyfever/valleyfevercasedata</a:t>
            </a:r>
            <a:r>
              <a:rPr lang="fr-FR" sz="900" dirty="0">
                <a:latin typeface="Calibri" panose="020F0502020204030204" pitchFamily="34" charset="0"/>
                <a:cs typeface="Calibri" panose="020F0502020204030204" pitchFamily="34" charset="0"/>
              </a:rPr>
              <a:t> </a:t>
            </a:r>
          </a:p>
          <a:p>
            <a:pPr marL="0" indent="0">
              <a:buNone/>
            </a:pPr>
            <a:r>
              <a:rPr lang="en-US" sz="900" dirty="0">
                <a:latin typeface="Calibri" panose="020F0502020204030204" pitchFamily="34" charset="0"/>
                <a:cs typeface="Calibri" panose="020F0502020204030204" pitchFamily="34" charset="0"/>
              </a:rPr>
              <a:t>Data for New Mexico are available but were not permitted to be released. These data may be obtained by contacting the New Mexico State Department of Health:…. Data for Utah are available but were not permitted to be released. These data may be obtained by contacting the Utah Department of Health:…</a:t>
            </a:r>
            <a:r>
              <a:rPr lang="fr-FR" sz="9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 </a:t>
            </a:r>
          </a:p>
          <a:p>
            <a:pPr marL="0" indent="0">
              <a:buNone/>
            </a:pPr>
            <a:r>
              <a:rPr lang="en-US" sz="900" dirty="0">
                <a:latin typeface="Calibri" panose="020F0502020204030204" pitchFamily="34" charset="0"/>
                <a:cs typeface="Calibri" panose="020F0502020204030204" pitchFamily="34" charset="0"/>
              </a:rPr>
              <a:t>Additional file can be found : </a:t>
            </a:r>
            <a:r>
              <a:rPr lang="en-US" sz="900" dirty="0">
                <a:latin typeface="Calibri" panose="020F0502020204030204" pitchFamily="34" charset="0"/>
                <a:cs typeface="Calibri" panose="020F0502020204030204" pitchFamily="34" charset="0"/>
                <a:hlinkClick r:id="rId7"/>
              </a:rPr>
              <a:t>Dataset 1</a:t>
            </a:r>
            <a:r>
              <a:rPr lang="en-US" sz="900" dirty="0">
                <a:latin typeface="Calibri" panose="020F0502020204030204" pitchFamily="34" charset="0"/>
                <a:cs typeface="Calibri" panose="020F0502020204030204" pitchFamily="34" charset="0"/>
              </a:rPr>
              <a:t> Coccidioidomycosis (valley fever) case data.  </a:t>
            </a:r>
            <a:r>
              <a:rPr lang="en-US" sz="900" dirty="0">
                <a:latin typeface="Calibri" panose="020F0502020204030204" pitchFamily="34" charset="0"/>
                <a:cs typeface="Calibri" panose="020F0502020204030204" pitchFamily="34" charset="0"/>
                <a:hlinkClick r:id="rId7"/>
              </a:rPr>
              <a:t>https://doi.org/10.5334/ohd.31.s1</a:t>
            </a:r>
            <a:endParaRPr lang="en-US" sz="900" dirty="0">
              <a:latin typeface="Calibri" panose="020F0502020204030204" pitchFamily="34" charset="0"/>
              <a:cs typeface="Calibri" panose="020F0502020204030204" pitchFamily="34" charset="0"/>
            </a:endParaRPr>
          </a:p>
          <a:p>
            <a:endParaRPr lang="en-US" sz="5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on the physical function of children with cerebral malaria.</a:t>
            </a:r>
            <a:r>
              <a:rPr lang="en-US" sz="1000" dirty="0">
                <a:solidFill>
                  <a:srgbClr val="00B050"/>
                </a:solidFill>
                <a:latin typeface="Calibri" panose="020F0502020204030204" pitchFamily="34" charset="0"/>
                <a:cs typeface="Calibri" panose="020F0502020204030204" pitchFamily="34" charset="0"/>
              </a:rPr>
              <a:t> </a:t>
            </a:r>
            <a:r>
              <a:rPr lang="en-US" sz="1000" i="1" dirty="0">
                <a:solidFill>
                  <a:srgbClr val="00B050"/>
                </a:solidFill>
                <a:latin typeface="Calibri" panose="020F0502020204030204" pitchFamily="34" charset="0"/>
                <a:cs typeface="Calibri" panose="020F0502020204030204" pitchFamily="34" charset="0"/>
              </a:rPr>
              <a:t>Data in Brief</a:t>
            </a:r>
            <a:r>
              <a:rPr lang="en-US" sz="1000" dirty="0">
                <a:solidFill>
                  <a:prstClr val="black"/>
                </a:solidFill>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8" tooltip="Persistent link using digital object identifier"/>
              </a:rPr>
              <a:t>https://doi.org/10.1016/j.dib.2021.106961</a:t>
            </a:r>
            <a:r>
              <a:rPr lang="fr-FR" sz="9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Données dans </a:t>
            </a:r>
            <a:r>
              <a:rPr lang="en-US" sz="1000" dirty="0" err="1">
                <a:latin typeface="Calibri" panose="020F0502020204030204" pitchFamily="34" charset="0"/>
                <a:cs typeface="Calibri" panose="020F0502020204030204" pitchFamily="34" charset="0"/>
              </a:rPr>
              <a:t>l’article</a:t>
            </a:r>
            <a:r>
              <a:rPr lang="en-US" sz="1000" dirty="0">
                <a:latin typeface="Calibri" panose="020F0502020204030204" pitchFamily="34" charset="0"/>
                <a:cs typeface="Calibri" panose="020F0502020204030204" pitchFamily="34" charset="0"/>
              </a:rPr>
              <a:t> + </a:t>
            </a:r>
            <a:r>
              <a:rPr lang="fr-FR" sz="1000" dirty="0" err="1">
                <a:solidFill>
                  <a:srgbClr val="00B050"/>
                </a:solidFill>
                <a:latin typeface="Calibri" panose="020F0502020204030204" pitchFamily="34" charset="0"/>
                <a:cs typeface="Calibri" panose="020F0502020204030204" pitchFamily="34" charset="0"/>
              </a:rPr>
              <a:t>Mendeley</a:t>
            </a:r>
            <a:r>
              <a:rPr lang="fr-FR" sz="1000" dirty="0">
                <a:solidFill>
                  <a:srgbClr val="00B050"/>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9"/>
              </a:rPr>
              <a:t>http://dx.doi.org/10.17632/2fc53mk7yd.1</a:t>
            </a:r>
            <a:endParaRPr lang="fr-FR" sz="900" dirty="0">
              <a:latin typeface="Calibri" panose="020F0502020204030204" pitchFamily="34" charset="0"/>
              <a:cs typeface="Calibri" panose="020F0502020204030204" pitchFamily="34" charset="0"/>
            </a:endParaRPr>
          </a:p>
          <a:p>
            <a:endParaRPr lang="fr-FR" sz="5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Analysis of Chagas disease vectors occurrence data: the Argentinean triatomine species database. </a:t>
            </a:r>
            <a:r>
              <a:rPr lang="en-US" sz="1000" i="1" dirty="0">
                <a:solidFill>
                  <a:srgbClr val="00B050"/>
                </a:solidFill>
                <a:latin typeface="Calibri" panose="020F0502020204030204" pitchFamily="34" charset="0"/>
                <a:cs typeface="Calibri" panose="020F0502020204030204" pitchFamily="34" charset="0"/>
              </a:rPr>
              <a:t>Biodiversity Data Journal </a:t>
            </a:r>
            <a:r>
              <a:rPr lang="en-US" sz="1000" dirty="0">
                <a:latin typeface="Calibri" panose="020F0502020204030204" pitchFamily="34" charset="0"/>
                <a:cs typeface="Calibri" panose="020F0502020204030204" pitchFamily="34" charset="0"/>
              </a:rPr>
              <a:t>2020. </a:t>
            </a:r>
            <a:r>
              <a:rPr lang="en-US" sz="1000" dirty="0">
                <a:effectLst/>
                <a:latin typeface="Calibri" panose="020F0502020204030204" pitchFamily="34" charset="0"/>
                <a:cs typeface="Calibri" panose="020F0502020204030204" pitchFamily="34" charset="0"/>
                <a:hlinkClick r:id="rId10"/>
              </a:rPr>
              <a:t>https://doi.org/10.3897/BDJ.8.e58076</a:t>
            </a:r>
            <a:r>
              <a:rPr lang="en-US" sz="1000" dirty="0">
                <a:effectLst/>
                <a:latin typeface="Calibri" panose="020F0502020204030204" pitchFamily="34" charset="0"/>
                <a:cs typeface="Calibri" panose="020F0502020204030204" pitchFamily="34" charset="0"/>
              </a:rPr>
              <a:t>. Données dans </a:t>
            </a:r>
            <a:r>
              <a:rPr lang="en-US" sz="1000" dirty="0">
                <a:solidFill>
                  <a:srgbClr val="00B050"/>
                </a:solidFill>
                <a:effectLst/>
                <a:latin typeface="Calibri" panose="020F0502020204030204" pitchFamily="34" charset="0"/>
                <a:cs typeface="Calibri" panose="020F0502020204030204" pitchFamily="34" charset="0"/>
              </a:rPr>
              <a:t>GBIF: </a:t>
            </a:r>
            <a:r>
              <a:rPr lang="fr-FR" sz="900" dirty="0">
                <a:latin typeface="Calibri" panose="020F0502020204030204" pitchFamily="34" charset="0"/>
                <a:cs typeface="Calibri" panose="020F0502020204030204" pitchFamily="34" charset="0"/>
                <a:hlinkClick r:id="rId11"/>
              </a:rPr>
              <a:t>https://www.gbif.org/dataset/94adad5f-fb11-426f-93e0-3dd02f3ccd1d</a:t>
            </a:r>
            <a:r>
              <a:rPr lang="fr-FR" sz="900" dirty="0">
                <a:latin typeface="Calibri" panose="020F0502020204030204" pitchFamily="34" charset="0"/>
                <a:cs typeface="Calibri" panose="020F0502020204030204" pitchFamily="34" charset="0"/>
              </a:rPr>
              <a:t> </a:t>
            </a:r>
          </a:p>
          <a:p>
            <a:pPr marL="0" indent="0"/>
            <a:endParaRPr lang="fr-FR" sz="5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Response2covid19, a dataset of governments’ responses to COVID-19 all around the world. </a:t>
            </a:r>
            <a:r>
              <a:rPr lang="en-US" sz="1000" i="1" dirty="0">
                <a:solidFill>
                  <a:srgbClr val="00B050"/>
                </a:solidFill>
                <a:latin typeface="Calibri" panose="020F0502020204030204" pitchFamily="34" charset="0"/>
                <a:cs typeface="Calibri" panose="020F0502020204030204" pitchFamily="34" charset="0"/>
              </a:rPr>
              <a:t>Scientific Data. </a:t>
            </a:r>
            <a:r>
              <a:rPr lang="en-US" sz="1000" dirty="0">
                <a:latin typeface="Calibri" panose="020F0502020204030204" pitchFamily="34" charset="0"/>
                <a:cs typeface="Calibri" panose="020F0502020204030204" pitchFamily="34" charset="0"/>
              </a:rPr>
              <a:t>2020.</a:t>
            </a:r>
            <a:r>
              <a:rPr lang="fr-FR" sz="1000" dirty="0">
                <a:latin typeface="Calibri" panose="020F0502020204030204" pitchFamily="34" charset="0"/>
                <a:cs typeface="Calibri" panose="020F0502020204030204" pitchFamily="34" charset="0"/>
                <a:hlinkClick r:id="rId12"/>
              </a:rPr>
              <a:t> </a:t>
            </a:r>
            <a:r>
              <a:rPr lang="fr-FR" sz="900" dirty="0">
                <a:latin typeface="Calibri" panose="020F0502020204030204" pitchFamily="34" charset="0"/>
                <a:cs typeface="Calibri" panose="020F0502020204030204" pitchFamily="34" charset="0"/>
                <a:hlinkClick r:id="rId12"/>
              </a:rPr>
              <a:t>https://doi.org/10.1038/s41597-020-00757-y</a:t>
            </a:r>
            <a:r>
              <a:rPr lang="fr-FR" sz="900" dirty="0">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Données: </a:t>
            </a:r>
            <a:r>
              <a:rPr lang="en-US" sz="1000" dirty="0" err="1">
                <a:latin typeface="Calibri" panose="020F0502020204030204" pitchFamily="34" charset="0"/>
                <a:cs typeface="Calibri" panose="020F0502020204030204" pitchFamily="34" charset="0"/>
              </a:rPr>
              <a:t>Github</a:t>
            </a:r>
            <a:r>
              <a:rPr lang="en-US" sz="1000" dirty="0">
                <a:latin typeface="Calibri" panose="020F0502020204030204" pitchFamily="34" charset="0"/>
                <a:cs typeface="Calibri" panose="020F0502020204030204" pitchFamily="34" charset="0"/>
              </a:rPr>
              <a:t> repository </a:t>
            </a:r>
            <a:r>
              <a:rPr lang="en-US" sz="900" dirty="0">
                <a:latin typeface="Calibri" panose="020F0502020204030204" pitchFamily="34" charset="0"/>
                <a:cs typeface="Calibri" panose="020F0502020204030204" pitchFamily="34" charset="0"/>
              </a:rPr>
              <a:t>(</a:t>
            </a:r>
            <a:r>
              <a:rPr lang="en-US" sz="900" dirty="0">
                <a:latin typeface="Calibri" panose="020F0502020204030204" pitchFamily="34" charset="0"/>
                <a:cs typeface="Calibri" panose="020F0502020204030204" pitchFamily="34" charset="0"/>
                <a:hlinkClick r:id="rId13"/>
              </a:rPr>
              <a:t>https://github.com/simonporcher/COVID-19-Governments-Responses</a:t>
            </a:r>
            <a:r>
              <a:rPr lang="en-US" sz="9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and an Open </a:t>
            </a:r>
            <a:r>
              <a:rPr lang="en-US" sz="1000" dirty="0">
                <a:solidFill>
                  <a:srgbClr val="00B050"/>
                </a:solidFill>
                <a:latin typeface="Calibri" panose="020F0502020204030204" pitchFamily="34" charset="0"/>
                <a:cs typeface="Calibri" panose="020F0502020204030204" pitchFamily="34" charset="0"/>
              </a:rPr>
              <a:t>ICPSR </a:t>
            </a:r>
            <a:r>
              <a:rPr lang="en-US" sz="1000" dirty="0">
                <a:latin typeface="Calibri" panose="020F0502020204030204" pitchFamily="34" charset="0"/>
                <a:cs typeface="Calibri" panose="020F0502020204030204" pitchFamily="34" charset="0"/>
              </a:rPr>
              <a:t>repository (</a:t>
            </a:r>
            <a:r>
              <a:rPr lang="en-US" sz="900" dirty="0">
                <a:latin typeface="Calibri" panose="020F0502020204030204" pitchFamily="34" charset="0"/>
                <a:cs typeface="Calibri" panose="020F0502020204030204" pitchFamily="34" charset="0"/>
                <a:hlinkClick r:id="rId14"/>
              </a:rPr>
              <a:t>https://www.openicpsr.org/openicpsr/project/119061/version/V6/view</a:t>
            </a:r>
            <a:r>
              <a:rPr lang="en-US" sz="900" dirty="0">
                <a:latin typeface="Calibri" panose="020F0502020204030204" pitchFamily="34" charset="0"/>
                <a:cs typeface="Calibri" panose="020F0502020204030204" pitchFamily="34" charset="0"/>
              </a:rPr>
              <a:t> ) </a:t>
            </a:r>
            <a:r>
              <a:rPr lang="en-US" sz="1000" dirty="0">
                <a:latin typeface="Calibri" panose="020F0502020204030204" pitchFamily="34" charset="0"/>
                <a:cs typeface="Calibri" panose="020F0502020204030204" pitchFamily="34" charset="0"/>
              </a:rPr>
              <a:t>where new data is uploaded every month. </a:t>
            </a:r>
          </a:p>
          <a:p>
            <a:pPr marL="0" indent="0">
              <a:buNone/>
            </a:pPr>
            <a:endParaRPr lang="en-US" sz="500" dirty="0">
              <a:latin typeface="Calibri" panose="020F0502020204030204" pitchFamily="34" charset="0"/>
              <a:cs typeface="Calibri" panose="020F0502020204030204" pitchFamily="34" charset="0"/>
            </a:endParaRPr>
          </a:p>
          <a:p>
            <a:r>
              <a:rPr lang="fr-FR" sz="1000" b="0" dirty="0"/>
              <a:t>Data Resource Profile: </a:t>
            </a:r>
            <a:r>
              <a:rPr lang="fr-FR" sz="1000" b="0" dirty="0" err="1"/>
              <a:t>COVerAGE</a:t>
            </a:r>
            <a:r>
              <a:rPr lang="fr-FR" sz="1000" b="0" dirty="0"/>
              <a:t>-DB: a global </a:t>
            </a:r>
            <a:r>
              <a:rPr lang="fr-FR" sz="1000" b="0" dirty="0" err="1"/>
              <a:t>demographic</a:t>
            </a:r>
            <a:r>
              <a:rPr lang="fr-FR" sz="1000" b="0" dirty="0"/>
              <a:t> </a:t>
            </a:r>
            <a:r>
              <a:rPr lang="fr-FR" sz="1000" b="0" dirty="0" err="1"/>
              <a:t>database</a:t>
            </a:r>
            <a:r>
              <a:rPr lang="fr-FR" sz="1000" b="0" dirty="0"/>
              <a:t> of COVID-19 cases and </a:t>
            </a:r>
            <a:r>
              <a:rPr lang="fr-FR" sz="1000" b="0" dirty="0" err="1"/>
              <a:t>deaths</a:t>
            </a:r>
            <a:r>
              <a:rPr lang="fr-FR" sz="1000" b="0" dirty="0"/>
              <a:t>. </a:t>
            </a:r>
            <a:r>
              <a:rPr lang="fr-FR" sz="1000" i="1" dirty="0"/>
              <a:t>International Journal of </a:t>
            </a:r>
            <a:r>
              <a:rPr lang="fr-FR" sz="1000" i="1" dirty="0" err="1"/>
              <a:t>Epidemiology</a:t>
            </a:r>
            <a:r>
              <a:rPr lang="fr-FR" sz="1000" i="1" dirty="0"/>
              <a:t>.</a:t>
            </a:r>
            <a:r>
              <a:rPr lang="fr-FR" sz="1000" dirty="0"/>
              <a:t> 2021. </a:t>
            </a:r>
            <a:r>
              <a:rPr lang="fr-FR" sz="900" dirty="0">
                <a:hlinkClick r:id="rId15"/>
              </a:rPr>
              <a:t>https://doi.org/10.1093/ije/dyab027</a:t>
            </a:r>
            <a:endParaRPr lang="en-US" sz="1000" dirty="0"/>
          </a:p>
          <a:p>
            <a:pPr marL="0" indent="0">
              <a:buNone/>
            </a:pPr>
            <a:r>
              <a:rPr lang="en-US" sz="1000" dirty="0"/>
              <a:t>Both merged input and harmonized output files can be downloaded directly from the </a:t>
            </a:r>
            <a:r>
              <a:rPr lang="en-US" sz="1000" dirty="0">
                <a:solidFill>
                  <a:srgbClr val="00B050"/>
                </a:solidFill>
              </a:rPr>
              <a:t>OSF site </a:t>
            </a:r>
            <a:r>
              <a:rPr lang="en-US" sz="1000" dirty="0"/>
              <a:t>[</a:t>
            </a:r>
            <a:r>
              <a:rPr lang="en-US" sz="1000" dirty="0">
                <a:hlinkClick r:id="rId16"/>
              </a:rPr>
              <a:t>https://osf.io/mpwjq</a:t>
            </a:r>
            <a:r>
              <a:rPr lang="en-US" sz="1000" dirty="0"/>
              <a:t> </a:t>
            </a:r>
            <a:r>
              <a:rPr lang="en-US" sz="1000" dirty="0" err="1"/>
              <a:t>doi</a:t>
            </a:r>
            <a:r>
              <a:rPr lang="en-US" sz="1000" dirty="0"/>
              <a:t>: 10.17605/OSF.IO/MPWJQ, which contains a folder called ‘Data’ with four files of primary data.</a:t>
            </a:r>
            <a:endParaRPr lang="fr-FR" sz="10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551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50736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Forecasted data of prices for the most common households’ fuels utilized in Nigeria during the period 2010–2024. </a:t>
            </a:r>
            <a:r>
              <a:rPr lang="en-US" sz="1000" dirty="0">
                <a:solidFill>
                  <a:srgbClr val="00B050"/>
                </a:solidFill>
              </a:rPr>
              <a:t>Data in Brief. 2022.</a:t>
            </a:r>
            <a:r>
              <a:rPr lang="fr-FR" sz="1000" dirty="0">
                <a:hlinkClick r:id="rId3" tooltip="Persistent link using digital object identifier"/>
              </a:rPr>
              <a:t> https://doi.org/10.1016/j.dib.2022.108561</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Raw data are in </a:t>
            </a:r>
            <a:r>
              <a:rPr lang="en-US" sz="1000" dirty="0">
                <a:solidFill>
                  <a:srgbClr val="00B050"/>
                </a:solidFill>
              </a:rPr>
              <a:t>Mendeley data </a:t>
            </a:r>
            <a:r>
              <a:rPr lang="en-US" sz="1000" dirty="0"/>
              <a:t>repository : </a:t>
            </a:r>
            <a:r>
              <a:rPr lang="en-US" sz="1000" dirty="0">
                <a:hlinkClick r:id="rId4"/>
              </a:rPr>
              <a:t>https://data.mendeley.com/datasets/rt55j2tcy3</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b="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cs typeface="Calibri" panose="020F0502020204030204" pitchFamily="34" charset="0"/>
              </a:rPr>
              <a:t>Dataset on retail outlet product prices for Botswana, Lesotho and South Africa. </a:t>
            </a:r>
            <a:r>
              <a:rPr lang="en-US" sz="1000" b="0" i="1" dirty="0">
                <a:solidFill>
                  <a:srgbClr val="00B050"/>
                </a:solidFill>
                <a:cs typeface="Calibri" panose="020F0502020204030204" pitchFamily="34" charset="0"/>
              </a:rPr>
              <a:t>Data in Brief</a:t>
            </a:r>
            <a:r>
              <a:rPr lang="en-US" sz="1000" b="0" dirty="0">
                <a:cs typeface="Calibri" panose="020F0502020204030204" pitchFamily="34" charset="0"/>
              </a:rPr>
              <a:t>.  </a:t>
            </a:r>
            <a:r>
              <a:rPr lang="en-US" sz="1000" b="0" dirty="0">
                <a:cs typeface="Calibri" panose="020F0502020204030204" pitchFamily="34" charset="0"/>
                <a:hlinkClick r:id="rId5"/>
              </a:rPr>
              <a:t>https://doi.org/10.1016/j.dib.2018.05.006</a:t>
            </a:r>
            <a:r>
              <a:rPr lang="en-US" sz="1000" b="0" dirty="0">
                <a:cs typeface="Calibri" panose="020F0502020204030204" pitchFamily="34" charset="0"/>
              </a:rPr>
              <a:t> . Données dans </a:t>
            </a:r>
            <a:r>
              <a:rPr lang="en-US" sz="1000" b="0" dirty="0" err="1">
                <a:cs typeface="Calibri" panose="020F0502020204030204" pitchFamily="34" charset="0"/>
              </a:rPr>
              <a:t>l’article</a:t>
            </a:r>
            <a:r>
              <a:rPr lang="en-US" sz="1000" dirty="0">
                <a:cs typeface="Calibri" panose="020F0502020204030204" pitchFamily="34" charset="0"/>
              </a:rPr>
              <a:t>.</a:t>
            </a:r>
            <a:endParaRPr lang="en-US" sz="1000" b="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b="0" dirty="0">
              <a:cs typeface="Calibri" panose="020F0502020204030204" pitchFamily="34" charset="0"/>
            </a:endParaRPr>
          </a:p>
          <a:p>
            <a:pPr marL="0" lvl="0" indent="0">
              <a:buClrTx/>
              <a:buSzTx/>
              <a:buNone/>
              <a:defRPr/>
            </a:pPr>
            <a:r>
              <a:rPr lang="en-US" sz="1000" dirty="0">
                <a:cs typeface="Calibri" panose="020F0502020204030204" pitchFamily="34" charset="0"/>
              </a:rPr>
              <a:t>Household economy, forest dependency &amp; opportunity costs of conservation in eastern rainforests of Madagascar. </a:t>
            </a:r>
            <a:r>
              <a:rPr lang="en-US" sz="1000" dirty="0" err="1">
                <a:cs typeface="Calibri" panose="020F0502020204030204" pitchFamily="34" charset="0"/>
              </a:rPr>
              <a:t>Poudyal</a:t>
            </a:r>
            <a:r>
              <a:rPr lang="en-US" sz="1000" dirty="0">
                <a:cs typeface="Calibri" panose="020F0502020204030204" pitchFamily="34" charset="0"/>
              </a:rPr>
              <a:t>. et al. </a:t>
            </a:r>
            <a:r>
              <a:rPr lang="en-US" sz="1000" i="1" dirty="0">
                <a:solidFill>
                  <a:srgbClr val="00B050"/>
                </a:solidFill>
                <a:cs typeface="Calibri" panose="020F0502020204030204" pitchFamily="34" charset="0"/>
              </a:rPr>
              <a:t>Scientific Data</a:t>
            </a:r>
            <a:r>
              <a:rPr lang="en-US" sz="1000" dirty="0">
                <a:cs typeface="Calibri" panose="020F0502020204030204" pitchFamily="34" charset="0"/>
              </a:rPr>
              <a:t>. 2018. 5:180225.</a:t>
            </a:r>
            <a:r>
              <a:rPr lang="fr-FR" sz="1000" dirty="0">
                <a:cs typeface="Calibri" panose="020F0502020204030204" pitchFamily="34" charset="0"/>
                <a:hlinkClick r:id="rId6"/>
              </a:rPr>
              <a:t> https://doi.org/10.1038/sdata.2018.225</a:t>
            </a:r>
            <a:endParaRPr lang="en-US" sz="10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Calibri" panose="020F0502020204030204" pitchFamily="34" charset="0"/>
              </a:rPr>
              <a:t>Both datasets have been made available as safeguarded data on the UK Data Archive’s data repository </a:t>
            </a:r>
            <a:r>
              <a:rPr lang="en-US" sz="1000" dirty="0" err="1">
                <a:cs typeface="Calibri" panose="020F0502020204030204" pitchFamily="34" charset="0"/>
              </a:rPr>
              <a:t>ReShare</a:t>
            </a:r>
            <a:r>
              <a:rPr lang="en-US" sz="1000" dirty="0">
                <a:cs typeface="Calibri" panose="020F0502020204030204" pitchFamily="34" charset="0"/>
              </a:rPr>
              <a:t>. Anyone wishing to download and use these data must register with the UKDA and agree to the conditions of their End User </a:t>
            </a:r>
            <a:r>
              <a:rPr lang="en-US" sz="1000" dirty="0" err="1">
                <a:cs typeface="Calibri" panose="020F0502020204030204" pitchFamily="34" charset="0"/>
              </a:rPr>
              <a:t>Licence</a:t>
            </a:r>
            <a:r>
              <a:rPr lang="en-US" sz="1000" dirty="0">
                <a:cs typeface="Calibri" panose="020F0502020204030204" pitchFamily="34" charset="0"/>
              </a:rPr>
              <a:t>, outlined at </a:t>
            </a:r>
            <a:r>
              <a:rPr lang="en-US" sz="900" dirty="0">
                <a:cs typeface="Calibri" panose="020F0502020204030204" pitchFamily="34" charset="0"/>
                <a:hlinkClick r:id="rId7"/>
              </a:rPr>
              <a:t>https://www.ukdataservice.ac.uk/get-data/how-to-access/conditions#/tab-end-user-licence</a:t>
            </a:r>
            <a:r>
              <a:rPr lang="en-US" sz="900"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rPr>
              <a:t>World carbon pricing database: sources and methods. </a:t>
            </a:r>
            <a:r>
              <a:rPr lang="en-US" sz="1000" dirty="0">
                <a:solidFill>
                  <a:srgbClr val="00B050"/>
                </a:solidFill>
              </a:rPr>
              <a:t>Scientific Data. 2022:</a:t>
            </a:r>
            <a:r>
              <a:rPr lang="en-US" sz="1000" dirty="0">
                <a:solidFill>
                  <a:prstClr val="black"/>
                </a:solidFill>
              </a:rPr>
              <a:t> </a:t>
            </a:r>
            <a:r>
              <a:rPr lang="en-US" sz="900" dirty="0">
                <a:solidFill>
                  <a:prstClr val="black"/>
                </a:solidFill>
                <a:hlinkClick r:id="rId8"/>
              </a:rPr>
              <a:t>https://doi.org/10.1038/s41597-022-01659-x</a:t>
            </a:r>
            <a:r>
              <a:rPr lang="en-US" sz="900" dirty="0">
                <a:solidFill>
                  <a:prstClr val="black"/>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rPr>
              <a:t>Les </a:t>
            </a:r>
            <a:r>
              <a:rPr lang="en-US" sz="1000" dirty="0" err="1">
                <a:solidFill>
                  <a:prstClr val="black"/>
                </a:solidFill>
              </a:rPr>
              <a:t>données</a:t>
            </a:r>
            <a:r>
              <a:rPr lang="en-US" sz="1000" dirty="0">
                <a:solidFill>
                  <a:prstClr val="black"/>
                </a:solidFill>
              </a:rPr>
              <a:t> </a:t>
            </a:r>
            <a:r>
              <a:rPr lang="en-US" sz="1000" dirty="0" err="1">
                <a:solidFill>
                  <a:prstClr val="black"/>
                </a:solidFill>
              </a:rPr>
              <a:t>sont</a:t>
            </a:r>
            <a:r>
              <a:rPr lang="en-US" sz="1000" dirty="0">
                <a:solidFill>
                  <a:prstClr val="black"/>
                </a:solidFill>
              </a:rPr>
              <a:t> dans </a:t>
            </a:r>
            <a:r>
              <a:rPr lang="en-US" sz="1000" dirty="0">
                <a:solidFill>
                  <a:srgbClr val="00B050"/>
                </a:solidFill>
              </a:rPr>
              <a:t>DRYAD </a:t>
            </a:r>
            <a:r>
              <a:rPr lang="en-US" sz="1000" dirty="0">
                <a:solidFill>
                  <a:prstClr val="black"/>
                </a:solidFill>
              </a:rPr>
              <a:t>: </a:t>
            </a:r>
            <a:r>
              <a:rPr lang="en-US" sz="900" dirty="0">
                <a:solidFill>
                  <a:prstClr val="black"/>
                </a:solidFill>
                <a:hlinkClick r:id="rId9"/>
              </a:rPr>
              <a:t>https://datadryad.org/stash/dataset/doi:10.5061/dryad.547d7wmbq</a:t>
            </a:r>
            <a:r>
              <a:rPr lang="en-US" sz="900" dirty="0">
                <a:solidFill>
                  <a:prstClr val="black"/>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rPr>
              <a:t>Le code </a:t>
            </a:r>
            <a:r>
              <a:rPr lang="en-US" sz="1000" dirty="0" err="1">
                <a:solidFill>
                  <a:prstClr val="black"/>
                </a:solidFill>
              </a:rPr>
              <a:t>est</a:t>
            </a:r>
            <a:r>
              <a:rPr lang="en-US" sz="1000" dirty="0">
                <a:solidFill>
                  <a:prstClr val="black"/>
                </a:solidFill>
              </a:rPr>
              <a:t> dans </a:t>
            </a:r>
            <a:r>
              <a:rPr lang="en-US" sz="1000" dirty="0">
                <a:solidFill>
                  <a:srgbClr val="00B050"/>
                </a:solidFill>
              </a:rPr>
              <a:t>GitHub</a:t>
            </a:r>
            <a:r>
              <a:rPr lang="en-US" sz="1000" dirty="0"/>
              <a:t>: </a:t>
            </a:r>
            <a:r>
              <a:rPr lang="en-US" sz="900" dirty="0">
                <a:hlinkClick r:id="rId10"/>
              </a:rPr>
              <a:t>https://github.com/g-dolphin/WorldCarbonPricingDatabase</a:t>
            </a:r>
            <a:r>
              <a:rPr lang="en-US" sz="900" dirty="0"/>
              <a:t>.</a:t>
            </a:r>
            <a:endParaRPr lang="en-US" sz="9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cs typeface="Calibri" panose="020F0502020204030204" pitchFamily="34" charset="0"/>
            </a:endParaRPr>
          </a:p>
          <a:p>
            <a:pPr marL="0" indent="0">
              <a:buClrTx/>
              <a:buSzTx/>
              <a:buNone/>
              <a:defRPr/>
            </a:pPr>
            <a:r>
              <a:rPr lang="en-US" sz="1000" dirty="0">
                <a:cs typeface="Calibri" panose="020F0502020204030204" pitchFamily="34" charset="0"/>
              </a:rPr>
              <a:t>An extensive data set on energy, economy, environmental pollution and institutional quality in the petroleum-reliant developing and transition economies.</a:t>
            </a:r>
            <a:r>
              <a:rPr lang="en-US" sz="1000" i="1" dirty="0">
                <a:solidFill>
                  <a:srgbClr val="00B050"/>
                </a:solidFill>
                <a:cs typeface="Calibri" panose="020F0502020204030204" pitchFamily="34" charset="0"/>
              </a:rPr>
              <a:t> Data in Brief</a:t>
            </a:r>
            <a:r>
              <a:rPr lang="en-US" sz="1000" dirty="0">
                <a:cs typeface="Calibri" panose="020F0502020204030204" pitchFamily="34" charset="0"/>
              </a:rPr>
              <a:t> </a:t>
            </a:r>
            <a:r>
              <a:rPr lang="fr-FR" sz="900" dirty="0">
                <a:cs typeface="Calibri" panose="020F0502020204030204" pitchFamily="34" charset="0"/>
                <a:hlinkClick r:id="rId11" tooltip="Persistent link using digital object identifier"/>
              </a:rPr>
              <a:t>https://doi.org/10.1016/j.dib.2021.106766</a:t>
            </a:r>
            <a:r>
              <a:rPr lang="fr-FR" sz="900" dirty="0">
                <a:cs typeface="Calibri" panose="020F0502020204030204" pitchFamily="34" charset="0"/>
              </a:rPr>
              <a:t>. </a:t>
            </a:r>
          </a:p>
          <a:p>
            <a:pPr marL="0" indent="0">
              <a:buClrTx/>
              <a:buSzTx/>
              <a:buNone/>
              <a:defRPr/>
            </a:pPr>
            <a:r>
              <a:rPr lang="fr-FR" sz="1000" dirty="0">
                <a:cs typeface="Calibri" panose="020F0502020204030204" pitchFamily="34" charset="0"/>
              </a:rPr>
              <a:t>Données dans l’article. Utilisation de nombreuses sources : Banque mondiale et ILO…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b="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cs typeface="Calibri" panose="020F0502020204030204" pitchFamily="34" charset="0"/>
              </a:rPr>
              <a:t>The Household, Income and </a:t>
            </a:r>
            <a:r>
              <a:rPr lang="en-US" sz="1000" b="0" dirty="0" err="1">
                <a:cs typeface="Calibri" panose="020F0502020204030204" pitchFamily="34" charset="0"/>
              </a:rPr>
              <a:t>Labour</a:t>
            </a:r>
            <a:r>
              <a:rPr lang="en-US" sz="1000" b="0" dirty="0">
                <a:cs typeface="Calibri" panose="020F0502020204030204" pitchFamily="34" charset="0"/>
              </a:rPr>
              <a:t> Dynamics in Australia (HILDA) Survey. 2020. </a:t>
            </a:r>
            <a:r>
              <a:rPr lang="de-DE" sz="1000" b="0" dirty="0">
                <a:cs typeface="Calibri" panose="020F0502020204030204" pitchFamily="34" charset="0"/>
                <a:hlinkClick r:id="rId12"/>
              </a:rPr>
              <a:t>Jahrbücher für Nationalökonomie und Statistik</a:t>
            </a:r>
            <a:r>
              <a:rPr lang="de-DE" sz="1000" b="0" dirty="0">
                <a:cs typeface="Calibri" panose="020F0502020204030204" pitchFamily="34" charset="0"/>
              </a:rPr>
              <a:t>-</a:t>
            </a:r>
            <a:r>
              <a:rPr lang="en-US" sz="1000" b="0" kern="1200" dirty="0">
                <a:solidFill>
                  <a:srgbClr val="00B050"/>
                </a:solidFill>
                <a:effectLst/>
                <a:ea typeface="+mn-ea"/>
                <a:cs typeface="Calibri" panose="020F0502020204030204" pitchFamily="34" charset="0"/>
              </a:rPr>
              <a:t>Journal of Economics and Statistics</a:t>
            </a:r>
            <a:r>
              <a:rPr lang="de-DE" sz="1000" b="0" dirty="0">
                <a:cs typeface="Calibri" panose="020F0502020204030204" pitchFamily="34" charset="0"/>
              </a:rPr>
              <a:t>: </a:t>
            </a:r>
            <a:r>
              <a:rPr lang="en-US" sz="1000" dirty="0">
                <a:cs typeface="Calibri" panose="020F0502020204030204" pitchFamily="34" charset="0"/>
                <a:hlinkClick r:id="rId13"/>
              </a:rPr>
              <a:t>https://doi.org/10.1515/jbnst-2020-0029</a:t>
            </a:r>
            <a:r>
              <a:rPr lang="en-US" sz="1000" dirty="0">
                <a:cs typeface="Calibri" panose="020F0502020204030204" pitchFamily="34" charset="0"/>
              </a:rPr>
              <a:t>. Données </a:t>
            </a:r>
            <a:r>
              <a:rPr lang="en-US" sz="1000" dirty="0" err="1">
                <a:cs typeface="Calibri" panose="020F0502020204030204" pitchFamily="34" charset="0"/>
              </a:rPr>
              <a:t>en</a:t>
            </a:r>
            <a:r>
              <a:rPr lang="en-US" sz="1000" dirty="0">
                <a:cs typeface="Calibri" panose="020F0502020204030204" pitchFamily="34" charset="0"/>
              </a:rPr>
              <a:t> </a:t>
            </a:r>
            <a:r>
              <a:rPr lang="en-US" sz="1000" dirty="0" err="1">
                <a:cs typeface="Calibri" panose="020F0502020204030204" pitchFamily="34" charset="0"/>
              </a:rPr>
              <a:t>partie</a:t>
            </a:r>
            <a:r>
              <a:rPr lang="en-US" sz="1000" dirty="0">
                <a:cs typeface="Calibri" panose="020F0502020204030204" pitchFamily="34" charset="0"/>
              </a:rPr>
              <a:t> accessible sur </a:t>
            </a:r>
            <a:r>
              <a:rPr lang="en-US" sz="1000" dirty="0">
                <a:solidFill>
                  <a:srgbClr val="00B050"/>
                </a:solidFill>
                <a:cs typeface="Calibri" panose="020F0502020204030204" pitchFamily="34" charset="0"/>
              </a:rPr>
              <a:t>Dataverse:</a:t>
            </a:r>
            <a:r>
              <a:rPr lang="en-US" sz="1000" dirty="0">
                <a:cs typeface="Calibri" panose="020F0502020204030204" pitchFamily="34" charset="0"/>
              </a:rPr>
              <a:t> </a:t>
            </a:r>
            <a:r>
              <a:rPr lang="fr-FR" sz="1000" dirty="0">
                <a:cs typeface="Calibri" panose="020F0502020204030204" pitchFamily="34" charset="0"/>
              </a:rPr>
              <a:t>Prospective </a:t>
            </a:r>
            <a:r>
              <a:rPr lang="fr-FR" sz="1000" dirty="0" err="1">
                <a:cs typeface="Calibri" panose="020F0502020204030204" pitchFamily="34" charset="0"/>
              </a:rPr>
              <a:t>users</a:t>
            </a:r>
            <a:r>
              <a:rPr lang="fr-FR" sz="1000" dirty="0">
                <a:cs typeface="Calibri" panose="020F0502020204030204" pitchFamily="34" charset="0"/>
              </a:rPr>
              <a:t> can </a:t>
            </a:r>
            <a:r>
              <a:rPr lang="fr-FR" sz="1000" dirty="0" err="1">
                <a:cs typeface="Calibri" panose="020F0502020204030204" pitchFamily="34" charset="0"/>
              </a:rPr>
              <a:t>apply</a:t>
            </a:r>
            <a:r>
              <a:rPr lang="fr-FR" sz="1000" dirty="0">
                <a:cs typeface="Calibri" panose="020F0502020204030204" pitchFamily="34" charset="0"/>
              </a:rPr>
              <a:t> online for </a:t>
            </a:r>
            <a:r>
              <a:rPr lang="fr-FR" sz="1000" dirty="0" err="1">
                <a:cs typeface="Calibri" panose="020F0502020204030204" pitchFamily="34" charset="0"/>
              </a:rPr>
              <a:t>access</a:t>
            </a:r>
            <a:r>
              <a:rPr lang="fr-FR" sz="1000" dirty="0">
                <a:cs typeface="Calibri" panose="020F0502020204030204" pitchFamily="34" charset="0"/>
              </a:rPr>
              <a:t> to </a:t>
            </a:r>
            <a:r>
              <a:rPr lang="fr-FR" sz="1000" dirty="0" err="1">
                <a:cs typeface="Calibri" panose="020F0502020204030204" pitchFamily="34" charset="0"/>
              </a:rPr>
              <a:t>these</a:t>
            </a:r>
            <a:r>
              <a:rPr lang="fr-FR" sz="1000" dirty="0">
                <a:cs typeface="Calibri" panose="020F0502020204030204" pitchFamily="34" charset="0"/>
              </a:rPr>
              <a:t> </a:t>
            </a:r>
            <a:r>
              <a:rPr lang="fr-FR" sz="1000" dirty="0" err="1">
                <a:cs typeface="Calibri" panose="020F0502020204030204" pitchFamily="34" charset="0"/>
              </a:rPr>
              <a:t>datasets</a:t>
            </a:r>
            <a:r>
              <a:rPr lang="fr-FR" sz="1000" dirty="0">
                <a:cs typeface="Calibri" panose="020F0502020204030204" pitchFamily="34" charset="0"/>
              </a:rPr>
              <a:t> </a:t>
            </a:r>
            <a:r>
              <a:rPr lang="fr-FR" sz="1000" dirty="0" err="1">
                <a:cs typeface="Calibri" panose="020F0502020204030204" pitchFamily="34" charset="0"/>
              </a:rPr>
              <a:t>through</a:t>
            </a:r>
            <a:r>
              <a:rPr lang="fr-FR" sz="1000" dirty="0">
                <a:cs typeface="Calibri" panose="020F0502020204030204" pitchFamily="34" charset="0"/>
              </a:rPr>
              <a:t> National Centre for Longitudinal Data (NCLD) Dataverse (</a:t>
            </a:r>
            <a:r>
              <a:rPr lang="fr-FR" sz="900" dirty="0">
                <a:cs typeface="Calibri" panose="020F0502020204030204" pitchFamily="34" charset="0"/>
                <a:hlinkClick r:id="rId14"/>
              </a:rPr>
              <a:t>dataverse.ada.edu.au/</a:t>
            </a:r>
            <a:r>
              <a:rPr lang="fr-FR" sz="900" dirty="0" err="1">
                <a:cs typeface="Calibri" panose="020F0502020204030204" pitchFamily="34" charset="0"/>
                <a:hlinkClick r:id="rId14"/>
              </a:rPr>
              <a:t>dataverse</a:t>
            </a:r>
            <a:r>
              <a:rPr lang="fr-FR" sz="900" dirty="0">
                <a:cs typeface="Calibri" panose="020F0502020204030204" pitchFamily="34" charset="0"/>
                <a:hlinkClick r:id="rId14"/>
              </a:rPr>
              <a:t>/</a:t>
            </a:r>
            <a:r>
              <a:rPr lang="fr-FR" sz="900" dirty="0" err="1">
                <a:cs typeface="Calibri" panose="020F0502020204030204" pitchFamily="34" charset="0"/>
                <a:hlinkClick r:id="rId14"/>
              </a:rPr>
              <a:t>ncld</a:t>
            </a:r>
            <a:r>
              <a:rPr lang="fr-FR" sz="900" dirty="0">
                <a:cs typeface="Calibri" panose="020F0502020204030204" pitchFamily="34" charset="0"/>
              </a:rPr>
              <a:t>), </a:t>
            </a:r>
            <a:r>
              <a:rPr lang="fr-FR" sz="1000" dirty="0" err="1">
                <a:cs typeface="Calibri" panose="020F0502020204030204" pitchFamily="34" charset="0"/>
              </a:rPr>
              <a:t>which</a:t>
            </a:r>
            <a:r>
              <a:rPr lang="fr-FR" sz="1000" dirty="0">
                <a:cs typeface="Calibri" panose="020F0502020204030204" pitchFamily="34" charset="0"/>
              </a:rPr>
              <a:t>, in </a:t>
            </a:r>
            <a:r>
              <a:rPr lang="fr-FR" sz="1000" dirty="0" err="1">
                <a:cs typeface="Calibri" panose="020F0502020204030204" pitchFamily="34" charset="0"/>
              </a:rPr>
              <a:t>turn</a:t>
            </a:r>
            <a:r>
              <a:rPr lang="fr-FR" sz="1000" dirty="0">
                <a:cs typeface="Calibri" panose="020F0502020204030204" pitchFamily="34" charset="0"/>
              </a:rPr>
              <a:t>, </a:t>
            </a:r>
            <a:r>
              <a:rPr lang="fr-FR" sz="1000" dirty="0" err="1">
                <a:cs typeface="Calibri" panose="020F0502020204030204" pitchFamily="34" charset="0"/>
              </a:rPr>
              <a:t>is</a:t>
            </a:r>
            <a:r>
              <a:rPr lang="fr-FR" sz="1000" dirty="0">
                <a:cs typeface="Calibri" panose="020F0502020204030204" pitchFamily="34" charset="0"/>
              </a:rPr>
              <a:t> </a:t>
            </a:r>
            <a:r>
              <a:rPr lang="fr-FR" sz="1000" dirty="0" err="1">
                <a:cs typeface="Calibri" panose="020F0502020204030204" pitchFamily="34" charset="0"/>
              </a:rPr>
              <a:t>managed</a:t>
            </a:r>
            <a:r>
              <a:rPr lang="fr-FR" sz="1000" dirty="0">
                <a:cs typeface="Calibri" panose="020F0502020204030204" pitchFamily="34" charset="0"/>
              </a:rPr>
              <a:t> by the </a:t>
            </a:r>
            <a:r>
              <a:rPr lang="fr-FR" sz="1000" dirty="0" err="1">
                <a:cs typeface="Calibri" panose="020F0502020204030204" pitchFamily="34" charset="0"/>
              </a:rPr>
              <a:t>Australian</a:t>
            </a:r>
            <a:r>
              <a:rPr lang="fr-FR" sz="1000" dirty="0">
                <a:cs typeface="Calibri" panose="020F0502020204030204" pitchFamily="34" charset="0"/>
              </a:rPr>
              <a:t> Data Archive (ADA). </a:t>
            </a:r>
            <a:endParaRPr lang="fr-FR" sz="1000"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353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a:xfrm>
            <a:off x="679768" y="4715153"/>
            <a:ext cx="5438140" cy="52114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Dataset on farmers’ perception of commodity futures market. </a:t>
            </a:r>
            <a:r>
              <a:rPr lang="en-US" sz="1000" i="1" dirty="0">
                <a:solidFill>
                  <a:srgbClr val="00B050"/>
                </a:solidFill>
                <a:cs typeface="Calibri" panose="020F0502020204030204" pitchFamily="34" charset="0"/>
              </a:rPr>
              <a:t>Data in Brief</a:t>
            </a:r>
            <a:r>
              <a:rPr lang="en-US" sz="1000" dirty="0">
                <a:cs typeface="Calibri" panose="020F0502020204030204" pitchFamily="34" charset="0"/>
              </a:rPr>
              <a:t>. 2022. </a:t>
            </a:r>
            <a:r>
              <a:rPr lang="en-US" sz="900" dirty="0">
                <a:cs typeface="Calibri" panose="020F0502020204030204" pitchFamily="34" charset="0"/>
                <a:hlinkClick r:id="rId3"/>
              </a:rPr>
              <a:t>https://doi.org/10.1016/j.dib.2022.108429</a:t>
            </a:r>
            <a:r>
              <a:rPr lang="en-US" sz="900" dirty="0">
                <a:cs typeface="Calibri" panose="020F0502020204030204" pitchFamily="34" charset="0"/>
              </a:rPr>
              <a:t>. </a:t>
            </a:r>
            <a:r>
              <a:rPr lang="en-US" sz="1000" dirty="0" err="1"/>
              <a:t>Données</a:t>
            </a:r>
            <a:r>
              <a:rPr lang="en-US" sz="1000" dirty="0"/>
              <a:t> dans </a:t>
            </a:r>
            <a:r>
              <a:rPr lang="en-US" sz="1000" dirty="0">
                <a:solidFill>
                  <a:srgbClr val="00B050"/>
                </a:solidFill>
              </a:rPr>
              <a:t>Mendeley:</a:t>
            </a:r>
            <a:r>
              <a:rPr lang="en-US" sz="1000" dirty="0"/>
              <a:t> </a:t>
            </a:r>
            <a:r>
              <a:rPr lang="en-US" sz="900" dirty="0">
                <a:hlinkClick r:id="rId4"/>
              </a:rPr>
              <a:t>https://data.mendeley.com/datasets/sndcjn5mc5/draft?a=156849b0-ac6e-4497-a642-0d5b70127efe</a:t>
            </a:r>
            <a:r>
              <a:rPr lang="en-US" sz="900" dirty="0"/>
              <a:t>. </a:t>
            </a:r>
            <a:r>
              <a:rPr lang="en-US" sz="1000" dirty="0"/>
              <a:t>Dataset available and updated every3–6 months at: </a:t>
            </a:r>
            <a:r>
              <a:rPr lang="en-US" sz="900" dirty="0">
                <a:hlinkClick r:id="rId5"/>
              </a:rPr>
              <a:t>https://www.actioncontrelafaim.org/en/groundwater-resource-observatory-for-the-southwestern-madagascar/</a:t>
            </a:r>
            <a:r>
              <a:rPr lang="en-US" sz="900" dirty="0"/>
              <a:t> .</a:t>
            </a:r>
          </a:p>
          <a:p>
            <a:pPr lvl="0"/>
            <a:endParaRPr lang="en-US" sz="500" dirty="0"/>
          </a:p>
          <a:p>
            <a:pPr marL="0" indent="0" algn="just">
              <a:buNone/>
            </a:pPr>
            <a:r>
              <a:rPr lang="en-US" sz="1000" dirty="0">
                <a:latin typeface="Calibri" panose="020F0502020204030204" pitchFamily="34" charset="0"/>
                <a:cs typeface="Calibri" panose="020F0502020204030204" pitchFamily="34" charset="0"/>
              </a:rPr>
              <a:t>Survey data on income, food security, and dietary behavior among women and children from households of differing socio-economic status in urban and peri-urban areas of Nairobi, Kenya. </a:t>
            </a:r>
            <a:r>
              <a:rPr lang="en-US" sz="1000" i="1" dirty="0">
                <a:solidFill>
                  <a:srgbClr val="00B050"/>
                </a:solidFill>
                <a:latin typeface="Calibri" panose="020F0502020204030204" pitchFamily="34" charset="0"/>
                <a:cs typeface="Calibri" panose="020F0502020204030204" pitchFamily="34" charset="0"/>
              </a:rPr>
              <a:t>Data in Brief</a:t>
            </a:r>
            <a:r>
              <a:rPr lang="en-US" sz="1000" dirty="0">
                <a:latin typeface="Calibri" panose="020F0502020204030204" pitchFamily="34" charset="0"/>
                <a:cs typeface="Calibri" panose="020F0502020204030204" pitchFamily="34" charset="0"/>
              </a:rPr>
              <a:t>. 2020. </a:t>
            </a:r>
            <a:r>
              <a:rPr lang="fr-FR" sz="900" dirty="0">
                <a:hlinkClick r:id="rId6" tooltip="Persistent link using digital object identifier"/>
              </a:rPr>
              <a:t>https://doi.org/10.1016/j.dib.2020.106542</a:t>
            </a:r>
            <a:r>
              <a:rPr lang="fr-FR" sz="900" dirty="0"/>
              <a:t>. </a:t>
            </a:r>
            <a:r>
              <a:rPr lang="fr-FR" sz="1000" dirty="0">
                <a:latin typeface="Calibri" panose="020F0502020204030204" pitchFamily="34" charset="0"/>
                <a:cs typeface="Calibri" panose="020F0502020204030204" pitchFamily="34" charset="0"/>
              </a:rPr>
              <a:t>Données dans </a:t>
            </a:r>
            <a:r>
              <a:rPr lang="fr-FR" sz="1000" dirty="0">
                <a:solidFill>
                  <a:srgbClr val="00B050"/>
                </a:solidFill>
                <a:latin typeface="Calibri" panose="020F0502020204030204" pitchFamily="34" charset="0"/>
                <a:cs typeface="Calibri" panose="020F0502020204030204" pitchFamily="34" charset="0"/>
              </a:rPr>
              <a:t>Dataverse :</a:t>
            </a:r>
            <a:r>
              <a:rPr lang="fr-FR" sz="1000" dirty="0">
                <a:latin typeface="Calibri" panose="020F0502020204030204" pitchFamily="34" charset="0"/>
                <a:cs typeface="Calibri" panose="020F0502020204030204" pitchFamily="34" charset="0"/>
              </a:rPr>
              <a:t> </a:t>
            </a:r>
            <a:r>
              <a:rPr lang="fr-FR" sz="900" dirty="0">
                <a:hlinkClick r:id="rId7"/>
              </a:rPr>
              <a:t>https://dataverse.harvard.edu/dataset.xhtml?persistentId=doi:10.7910/DVN/3JZKBO</a:t>
            </a:r>
            <a:endParaRPr lang="en-US" sz="900" dirty="0">
              <a:latin typeface="Calibri" panose="020F0502020204030204" pitchFamily="34" charset="0"/>
              <a:cs typeface="Calibri" panose="020F0502020204030204" pitchFamily="34" charset="0"/>
            </a:endParaRPr>
          </a:p>
          <a:p>
            <a:pPr marL="0" indent="0" algn="just">
              <a:buNone/>
            </a:pPr>
            <a:endParaRPr lang="en-US" sz="500"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Using Crowd-Sourced Data to Explore Police-Related-Deaths in the United States (2000–2017): The Case of Fatal Encounters. </a:t>
            </a:r>
            <a:r>
              <a:rPr lang="en-US" sz="1000" i="1" dirty="0">
                <a:solidFill>
                  <a:srgbClr val="00B050"/>
                </a:solidFill>
                <a:latin typeface="Calibri" panose="020F0502020204030204" pitchFamily="34" charset="0"/>
                <a:cs typeface="Calibri" panose="020F0502020204030204" pitchFamily="34" charset="0"/>
              </a:rPr>
              <a:t>Open Health Data. </a:t>
            </a:r>
            <a:r>
              <a:rPr lang="en-US" sz="1000" dirty="0">
                <a:latin typeface="Calibri" panose="020F0502020204030204" pitchFamily="34" charset="0"/>
                <a:cs typeface="Calibri" panose="020F0502020204030204" pitchFamily="34" charset="0"/>
              </a:rPr>
              <a:t>2019. </a:t>
            </a:r>
            <a:r>
              <a:rPr lang="en-US" sz="900" dirty="0">
                <a:latin typeface="Calibri" panose="020F0502020204030204" pitchFamily="34" charset="0"/>
                <a:cs typeface="Calibri" panose="020F0502020204030204" pitchFamily="34" charset="0"/>
                <a:hlinkClick r:id="rId8"/>
              </a:rPr>
              <a:t>http://doi.org/10.5334/ohd.30</a:t>
            </a:r>
            <a:r>
              <a:rPr lang="en-US" sz="9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Données</a:t>
            </a:r>
            <a:r>
              <a:rPr lang="en-US" sz="1000" dirty="0">
                <a:latin typeface="Calibri" panose="020F0502020204030204" pitchFamily="34" charset="0"/>
                <a:cs typeface="Calibri" panose="020F0502020204030204" pitchFamily="34" charset="0"/>
              </a:rPr>
              <a:t> at: </a:t>
            </a:r>
            <a:r>
              <a:rPr lang="en-US" sz="1000" dirty="0">
                <a:latin typeface="Calibri" panose="020F0502020204030204" pitchFamily="34" charset="0"/>
                <a:cs typeface="Calibri" panose="020F0502020204030204" pitchFamily="34" charset="0"/>
                <a:hlinkClick r:id="rId9"/>
              </a:rPr>
              <a:t>https://www.fatalencounters.org/</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10"/>
              </a:rPr>
              <a:t>https://doi.org/10.5334/ohd.30.s1</a:t>
            </a:r>
            <a:endParaRPr lang="fr-FR" sz="1000" dirty="0">
              <a:latin typeface="Calibri" panose="020F0502020204030204" pitchFamily="34" charset="0"/>
              <a:cs typeface="Calibri" panose="020F0502020204030204" pitchFamily="34" charset="0"/>
            </a:endParaRPr>
          </a:p>
          <a:p>
            <a:pPr algn="just"/>
            <a:endParaRPr lang="fr-FR" sz="5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pitchFamily="34" charset="0"/>
                <a:cs typeface="Calibri" panose="020F0502020204030204" pitchFamily="34" charset="0"/>
              </a:rPr>
              <a:t>An integrated dataset for stakeholder perceptions of environmental change and instrumented measures of change. </a:t>
            </a:r>
            <a:r>
              <a:rPr lang="en-US" sz="1000" i="1" dirty="0">
                <a:solidFill>
                  <a:srgbClr val="00B050"/>
                </a:solidFill>
                <a:latin typeface="Calibri" panose="020F0502020204030204" pitchFamily="34" charset="0"/>
                <a:cs typeface="Calibri" panose="020F0502020204030204" pitchFamily="34" charset="0"/>
              </a:rPr>
              <a:t>Data in Brief</a:t>
            </a:r>
            <a:r>
              <a:rPr lang="en-US" sz="1000" i="1" dirty="0">
                <a:solidFill>
                  <a:prstClr val="black"/>
                </a:solidFill>
                <a:latin typeface="Calibri" panose="020F0502020204030204" pitchFamily="34" charset="0"/>
                <a:cs typeface="Calibri" panose="020F0502020204030204" pitchFamily="34" charset="0"/>
              </a:rPr>
              <a:t>:</a:t>
            </a:r>
            <a:r>
              <a:rPr lang="en-US" sz="1000" dirty="0">
                <a:solidFill>
                  <a:prstClr val="black"/>
                </a:solidFill>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1" tooltip="Persistent link using digital object identifier"/>
              </a:rPr>
              <a:t>https://doi.org/10.1016/j.dib.2018.10.112</a:t>
            </a:r>
            <a:r>
              <a:rPr lang="fr-FR" sz="9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Données dans </a:t>
            </a:r>
            <a:r>
              <a:rPr lang="fr-FR" sz="1000" dirty="0" err="1">
                <a:solidFill>
                  <a:srgbClr val="00B050"/>
                </a:solidFill>
                <a:latin typeface="Calibri" panose="020F0502020204030204" pitchFamily="34" charset="0"/>
                <a:cs typeface="Calibri" panose="020F0502020204030204" pitchFamily="34" charset="0"/>
              </a:rPr>
              <a:t>Mendeley</a:t>
            </a:r>
            <a:r>
              <a:rPr lang="fr-FR" sz="1000" dirty="0">
                <a:solidFill>
                  <a:srgbClr val="00B050"/>
                </a:solidFill>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a:t>
            </a:r>
            <a:r>
              <a:rPr lang="fr-FR"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2"/>
              </a:rPr>
              <a:t>http://dx.doi.org/10.17632/cjfxg84bmx.1</a:t>
            </a:r>
            <a:endParaRPr lang="en-US" sz="900" dirty="0">
              <a:latin typeface="Calibri" panose="020F0502020204030204" pitchFamily="34" charset="0"/>
              <a:cs typeface="Calibri" panose="020F0502020204030204" pitchFamily="34" charset="0"/>
            </a:endParaRPr>
          </a:p>
          <a:p>
            <a:endParaRPr lang="en-US" sz="500"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Dependency Treebanks of Ancient Greek Prose. 2020. </a:t>
            </a:r>
            <a:r>
              <a:rPr lang="en-US" sz="1000" i="1" dirty="0">
                <a:solidFill>
                  <a:srgbClr val="00B050"/>
                </a:solidFill>
                <a:latin typeface="Calibri" panose="020F0502020204030204" pitchFamily="34" charset="0"/>
                <a:cs typeface="Calibri" panose="020F0502020204030204" pitchFamily="34" charset="0"/>
              </a:rPr>
              <a:t>Journal of Open Humanities Data. </a:t>
            </a:r>
            <a:r>
              <a:rPr lang="en-US" sz="1000" dirty="0">
                <a:latin typeface="Calibri" panose="020F0502020204030204" pitchFamily="34" charset="0"/>
                <a:cs typeface="Calibri" panose="020F0502020204030204" pitchFamily="34" charset="0"/>
                <a:hlinkClick r:id="rId13"/>
              </a:rPr>
              <a:t>http://doi.org/10.5334/johd.13</a:t>
            </a:r>
            <a:r>
              <a:rPr lang="en-US" sz="1000" dirty="0">
                <a:latin typeface="Calibri" panose="020F0502020204030204" pitchFamily="34" charset="0"/>
                <a:cs typeface="Calibri" panose="020F0502020204030204" pitchFamily="34" charset="0"/>
              </a:rPr>
              <a:t>. Données dans </a:t>
            </a:r>
            <a:r>
              <a:rPr lang="en-US" sz="1000" dirty="0">
                <a:solidFill>
                  <a:srgbClr val="00B050"/>
                </a:solidFill>
                <a:latin typeface="Calibri" panose="020F0502020204030204" pitchFamily="34" charset="0"/>
                <a:cs typeface="Calibri" panose="020F0502020204030204" pitchFamily="34" charset="0"/>
              </a:rPr>
              <a:t>Zenodo:</a:t>
            </a:r>
            <a:r>
              <a:rPr lang="en-US" sz="10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4"/>
              </a:rPr>
              <a:t>https://zenodo.org/record/3596076#.XlZ7CxP7Su4</a:t>
            </a:r>
            <a:endParaRPr lang="fr-FR" sz="900" dirty="0">
              <a:latin typeface="Calibri" panose="020F0502020204030204" pitchFamily="34" charset="0"/>
              <a:cs typeface="Calibri" panose="020F0502020204030204" pitchFamily="34" charset="0"/>
            </a:endParaRPr>
          </a:p>
          <a:p>
            <a:pPr marL="0" indent="0" algn="just"/>
            <a:endParaRPr lang="fr-FR" sz="500" dirty="0">
              <a:latin typeface="Calibri" panose="020F0502020204030204" pitchFamily="34" charset="0"/>
              <a:cs typeface="Calibri" panose="020F0502020204030204" pitchFamily="34" charset="0"/>
            </a:endParaRPr>
          </a:p>
          <a:p>
            <a:pPr marL="0" indent="0">
              <a:buNone/>
            </a:pPr>
            <a:r>
              <a:rPr lang="en-US" sz="1100" dirty="0" err="1">
                <a:latin typeface="Calibri" panose="020F0502020204030204" pitchFamily="34" charset="0"/>
                <a:cs typeface="Calibri" panose="020F0502020204030204" pitchFamily="34" charset="0"/>
              </a:rPr>
              <a:t>Autres</a:t>
            </a:r>
            <a:r>
              <a:rPr lang="en-US" sz="1100" dirty="0">
                <a:latin typeface="Calibri" panose="020F0502020204030204" pitchFamily="34" charset="0"/>
                <a:cs typeface="Calibri" panose="020F0502020204030204" pitchFamily="34" charset="0"/>
              </a:rPr>
              <a:t> data papers</a:t>
            </a:r>
          </a:p>
          <a:p>
            <a:pPr marL="0" indent="0">
              <a:buNone/>
            </a:pPr>
            <a:r>
              <a:rPr lang="en-US" sz="1000" dirty="0">
                <a:latin typeface="Calibri" panose="020F0502020204030204" pitchFamily="34" charset="0"/>
                <a:cs typeface="Calibri" panose="020F0502020204030204" pitchFamily="34" charset="0"/>
              </a:rPr>
              <a:t>A Relational Database of Roman Law Based on Justinian’s </a:t>
            </a:r>
            <a:r>
              <a:rPr lang="en-US" sz="1000" i="1" dirty="0">
                <a:latin typeface="Calibri" panose="020F0502020204030204" pitchFamily="34" charset="0"/>
                <a:cs typeface="Calibri" panose="020F0502020204030204" pitchFamily="34" charset="0"/>
              </a:rPr>
              <a:t>Digest</a:t>
            </a:r>
            <a:r>
              <a:rPr lang="en-US" sz="1000" dirty="0">
                <a:latin typeface="Calibri" panose="020F0502020204030204" pitchFamily="34" charset="0"/>
                <a:cs typeface="Calibri" panose="020F0502020204030204" pitchFamily="34" charset="0"/>
              </a:rPr>
              <a:t>. 2020. </a:t>
            </a:r>
            <a:r>
              <a:rPr lang="en-US" sz="1000" i="1" dirty="0">
                <a:solidFill>
                  <a:srgbClr val="00B050"/>
                </a:solidFill>
                <a:latin typeface="Calibri" panose="020F0502020204030204" pitchFamily="34" charset="0"/>
                <a:cs typeface="Calibri" panose="020F0502020204030204" pitchFamily="34" charset="0"/>
              </a:rPr>
              <a:t>Journal of Open Humanities Data</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5"/>
              </a:rPr>
              <a:t>http://doi.org/10.5334/johd.17</a:t>
            </a:r>
            <a:r>
              <a:rPr lang="en-US" sz="900" dirty="0">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Données </a:t>
            </a:r>
            <a:r>
              <a:rPr lang="fr-FR" sz="1000" dirty="0">
                <a:solidFill>
                  <a:srgbClr val="00B050"/>
                </a:solidFill>
                <a:latin typeface="Calibri" panose="020F0502020204030204" pitchFamily="34" charset="0"/>
                <a:cs typeface="Calibri" panose="020F0502020204030204" pitchFamily="34" charset="0"/>
              </a:rPr>
              <a:t>dans </a:t>
            </a:r>
            <a:r>
              <a:rPr lang="fr-FR" sz="1000" dirty="0" err="1">
                <a:solidFill>
                  <a:srgbClr val="00B050"/>
                </a:solidFill>
                <a:latin typeface="Calibri" panose="020F0502020204030204" pitchFamily="34" charset="0"/>
                <a:cs typeface="Calibri" panose="020F0502020204030204" pitchFamily="34" charset="0"/>
              </a:rPr>
              <a:t>Figshare</a:t>
            </a:r>
            <a:r>
              <a:rPr lang="fr-FR" sz="1000" dirty="0">
                <a:solidFill>
                  <a:srgbClr val="00B050"/>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DOI: 10.6084/m9.figshare.12333290  </a:t>
            </a:r>
          </a:p>
          <a:p>
            <a:pPr marL="0" indent="0" algn="just"/>
            <a:endParaRPr lang="fr-FR" sz="500" dirty="0">
              <a:latin typeface="Calibri" panose="020F0502020204030204" pitchFamily="34" charset="0"/>
              <a:cs typeface="Calibri" panose="020F0502020204030204" pitchFamily="34" charset="0"/>
            </a:endParaRPr>
          </a:p>
          <a:p>
            <a:pPr marL="0" indent="0" algn="just">
              <a:buNone/>
            </a:pPr>
            <a:r>
              <a:rPr lang="en-US" sz="1000" dirty="0">
                <a:latin typeface="Calibri" panose="020F0502020204030204" pitchFamily="34" charset="0"/>
                <a:cs typeface="Calibri" panose="020F0502020204030204" pitchFamily="34" charset="0"/>
              </a:rPr>
              <a:t>Digital Second Edition of Judaica Americana: A Bibliography of Publications to 1900. 2020. </a:t>
            </a:r>
            <a:r>
              <a:rPr lang="en-US" sz="1000" i="1" dirty="0">
                <a:solidFill>
                  <a:srgbClr val="00B050"/>
                </a:solidFill>
                <a:latin typeface="Calibri" panose="020F0502020204030204" pitchFamily="34" charset="0"/>
                <a:cs typeface="Calibri" panose="020F0502020204030204" pitchFamily="34" charset="0"/>
              </a:rPr>
              <a:t>Journal of Open Humanities Data</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16"/>
              </a:rPr>
              <a:t>http://doi.org/10.5334/johd.15</a:t>
            </a:r>
            <a:r>
              <a:rPr lang="en-US" sz="1000" dirty="0">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Entrepôt: </a:t>
            </a:r>
            <a:r>
              <a:rPr lang="en-US" sz="1000" dirty="0">
                <a:solidFill>
                  <a:srgbClr val="00B050"/>
                </a:solidFill>
                <a:latin typeface="Calibri" panose="020F0502020204030204" pitchFamily="34" charset="0"/>
                <a:cs typeface="Calibri" panose="020F0502020204030204" pitchFamily="34" charset="0"/>
              </a:rPr>
              <a:t>University of Pennsylvania Scholarly Commons</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a:t>
            </a:r>
            <a:r>
              <a:rPr lang="en-US" sz="900" dirty="0">
                <a:latin typeface="Calibri" panose="020F0502020204030204" pitchFamily="34" charset="0"/>
                <a:cs typeface="Calibri" panose="020F0502020204030204" pitchFamily="34" charset="0"/>
                <a:hlinkClick r:id="rId17"/>
              </a:rPr>
              <a:t>https://repository.upenn.edu/</a:t>
            </a:r>
            <a:r>
              <a:rPr lang="en-US" sz="900" dirty="0">
                <a:latin typeface="Calibri" panose="020F0502020204030204" pitchFamily="34" charset="0"/>
                <a:cs typeface="Calibri" panose="020F0502020204030204" pitchFamily="34" charset="0"/>
              </a:rPr>
              <a:t>).</a:t>
            </a:r>
            <a:r>
              <a:rPr lang="fr-FR" sz="900" b="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hlinkClick r:id="rId18"/>
              </a:rPr>
              <a:t>https://repository.upenn.edu/judaica_americana/2/</a:t>
            </a:r>
            <a:r>
              <a:rPr lang="fr-FR" sz="900" dirty="0">
                <a:latin typeface="Calibri" panose="020F0502020204030204" pitchFamily="34" charset="0"/>
                <a:cs typeface="Calibri" panose="020F0502020204030204" pitchFamily="34" charset="0"/>
              </a:rPr>
              <a:t>.</a:t>
            </a:r>
          </a:p>
          <a:p>
            <a:pPr marL="0" indent="0">
              <a:buNone/>
            </a:pPr>
            <a:endParaRPr lang="en-US" sz="5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Annotated References in the Historiography on Venice: 19</a:t>
            </a:r>
            <a:r>
              <a:rPr lang="en-US" sz="1000" baseline="30000" dirty="0">
                <a:latin typeface="Calibri" panose="020F0502020204030204" pitchFamily="34" charset="0"/>
                <a:cs typeface="Calibri" panose="020F0502020204030204" pitchFamily="34" charset="0"/>
              </a:rPr>
              <a:t>th</a:t>
            </a:r>
            <a:r>
              <a:rPr lang="en-US" sz="1000" dirty="0">
                <a:latin typeface="Calibri" panose="020F0502020204030204" pitchFamily="34" charset="0"/>
                <a:cs typeface="Calibri" panose="020F0502020204030204" pitchFamily="34" charset="0"/>
              </a:rPr>
              <a:t>–21</a:t>
            </a:r>
            <a:r>
              <a:rPr lang="en-US" sz="1000" baseline="30000" dirty="0">
                <a:latin typeface="Calibri" panose="020F0502020204030204" pitchFamily="34" charset="0"/>
                <a:cs typeface="Calibri" panose="020F0502020204030204" pitchFamily="34" charset="0"/>
              </a:rPr>
              <a:t>st</a:t>
            </a:r>
            <a:r>
              <a:rPr lang="en-US" sz="1000" dirty="0">
                <a:latin typeface="Calibri" panose="020F0502020204030204" pitchFamily="34" charset="0"/>
                <a:cs typeface="Calibri" panose="020F0502020204030204" pitchFamily="34" charset="0"/>
              </a:rPr>
              <a:t> centuries. 2017. </a:t>
            </a:r>
            <a:r>
              <a:rPr lang="en-US" sz="1000" i="1" dirty="0">
                <a:solidFill>
                  <a:srgbClr val="00B050"/>
                </a:solidFill>
                <a:latin typeface="Calibri" panose="020F0502020204030204" pitchFamily="34" charset="0"/>
                <a:cs typeface="Calibri" panose="020F0502020204030204" pitchFamily="34" charset="0"/>
              </a:rPr>
              <a:t>Journal of Open Humanities Data</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9"/>
              </a:rPr>
              <a:t>http://doi.org/10.5334/johd.9</a:t>
            </a:r>
            <a:r>
              <a:rPr lang="en-US" sz="900" dirty="0">
                <a:latin typeface="Calibri" panose="020F0502020204030204" pitchFamily="34" charset="0"/>
                <a:cs typeface="Calibri" panose="020F0502020204030204" pitchFamily="34" charset="0"/>
              </a:rPr>
              <a:t>. </a:t>
            </a:r>
            <a:r>
              <a:rPr lang="en-US" sz="1000" b="0" dirty="0">
                <a:latin typeface="Calibri" panose="020F0502020204030204" pitchFamily="34" charset="0"/>
                <a:cs typeface="Calibri" panose="020F0502020204030204" pitchFamily="34" charset="0"/>
              </a:rPr>
              <a:t>Repository </a:t>
            </a:r>
            <a:r>
              <a:rPr lang="en-US" sz="1000" dirty="0">
                <a:latin typeface="Calibri" panose="020F0502020204030204" pitchFamily="34" charset="0"/>
                <a:cs typeface="Calibri" panose="020F0502020204030204" pitchFamily="34" charset="0"/>
              </a:rPr>
              <a:t>GitHub: </a:t>
            </a:r>
            <a:r>
              <a:rPr lang="en-US" sz="900" dirty="0">
                <a:latin typeface="Calibri" panose="020F0502020204030204" pitchFamily="34" charset="0"/>
                <a:cs typeface="Calibri" panose="020F0502020204030204" pitchFamily="34" charset="0"/>
                <a:hlinkClick r:id="rId20"/>
              </a:rPr>
              <a:t>https://github.com/dhlab-epfl/LinkedBooksReferenceParsing</a:t>
            </a:r>
            <a:r>
              <a:rPr lang="en-US" sz="1000" dirty="0">
                <a:latin typeface="Calibri" panose="020F0502020204030204" pitchFamily="34" charset="0"/>
                <a:cs typeface="Calibri" panose="020F0502020204030204" pitchFamily="34" charset="0"/>
              </a:rPr>
              <a:t> et </a:t>
            </a:r>
            <a:r>
              <a:rPr lang="en-US" sz="1000" dirty="0" err="1">
                <a:solidFill>
                  <a:srgbClr val="00B050"/>
                </a:solidFill>
                <a:latin typeface="Calibri" panose="020F0502020204030204" pitchFamily="34" charset="0"/>
                <a:cs typeface="Calibri" panose="020F0502020204030204" pitchFamily="34" charset="0"/>
              </a:rPr>
              <a:t>Zenodo</a:t>
            </a:r>
            <a:r>
              <a:rPr lang="en-US" sz="1000" dirty="0">
                <a:solidFill>
                  <a:srgbClr val="00B050"/>
                </a:solidFill>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21"/>
              </a:rPr>
              <a:t>http://doi.org/10.5281/zenodo.579679</a:t>
            </a:r>
            <a:endParaRPr lang="fr-FR" sz="900" dirty="0">
              <a:latin typeface="Calibri" panose="020F0502020204030204" pitchFamily="34" charset="0"/>
              <a:cs typeface="Calibri" panose="020F0502020204030204" pitchFamily="34" charset="0"/>
            </a:endParaRPr>
          </a:p>
          <a:p>
            <a:pPr marL="0" indent="0">
              <a:buNone/>
            </a:pPr>
            <a:endParaRPr lang="en-US" sz="5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Early African-American Film Database, 1909-1930. 2018. </a:t>
            </a:r>
            <a:r>
              <a:rPr lang="en-US" sz="1000" i="1" dirty="0">
                <a:solidFill>
                  <a:srgbClr val="00B050"/>
                </a:solidFill>
                <a:latin typeface="Calibri" panose="020F0502020204030204" pitchFamily="34" charset="0"/>
                <a:cs typeface="Calibri" panose="020F0502020204030204" pitchFamily="34" charset="0"/>
              </a:rPr>
              <a:t>J. of Open Humanities Data</a:t>
            </a:r>
            <a:r>
              <a:rPr lang="en-US" sz="10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22"/>
              </a:rPr>
              <a:t>http://doi.org/10.5334/johd.7</a:t>
            </a:r>
            <a:r>
              <a:rPr lang="en-US" sz="9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Données dans </a:t>
            </a:r>
            <a:r>
              <a:rPr lang="en-US" sz="1000" dirty="0">
                <a:solidFill>
                  <a:srgbClr val="00B050"/>
                </a:solidFill>
                <a:latin typeface="Calibri" panose="020F0502020204030204" pitchFamily="34" charset="0"/>
                <a:cs typeface="Calibri" panose="020F0502020204030204" pitchFamily="34" charset="0"/>
              </a:rPr>
              <a:t>Zenodo</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mais</a:t>
            </a:r>
            <a:r>
              <a:rPr lang="en-US" sz="1000" dirty="0">
                <a:latin typeface="Calibri" panose="020F0502020204030204" pitchFamily="34" charset="0"/>
                <a:cs typeface="Calibri" panose="020F0502020204030204" pitchFamily="34" charset="0"/>
              </a:rPr>
              <a:t> pas de lien !</a:t>
            </a:r>
            <a:endParaRPr lang="fr-FR"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338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pPr marL="0" indent="0">
              <a:buNone/>
            </a:pPr>
            <a:r>
              <a:rPr lang="fr-FR" sz="1000" dirty="0">
                <a:latin typeface="Calibri" panose="020F0502020204030204" pitchFamily="34" charset="0"/>
                <a:cs typeface="Calibri" panose="020F0502020204030204" pitchFamily="34" charset="0"/>
              </a:rPr>
              <a:t>Une base de données pour étudier vingt années de dynamiques du marché immobilier résidentiel en Île-de-France. Thibault Le Corre. </a:t>
            </a:r>
            <a:r>
              <a:rPr lang="fr-FR" sz="1000" i="1" dirty="0" err="1">
                <a:solidFill>
                  <a:srgbClr val="00B050"/>
                </a:solidFill>
                <a:latin typeface="Calibri" panose="020F0502020204030204" pitchFamily="34" charset="0"/>
                <a:cs typeface="Calibri" panose="020F0502020204030204" pitchFamily="34" charset="0"/>
              </a:rPr>
              <a:t>Cybergeo</a:t>
            </a:r>
            <a:r>
              <a:rPr lang="fr-FR" sz="1000" i="1" dirty="0">
                <a:solidFill>
                  <a:srgbClr val="00B050"/>
                </a:solidFill>
                <a:latin typeface="Calibri" panose="020F0502020204030204" pitchFamily="34" charset="0"/>
                <a:cs typeface="Calibri" panose="020F0502020204030204" pitchFamily="34" charset="0"/>
              </a:rPr>
              <a:t>: </a:t>
            </a:r>
            <a:r>
              <a:rPr lang="fr-FR" sz="1000" i="1" dirty="0" err="1">
                <a:solidFill>
                  <a:srgbClr val="00B050"/>
                </a:solidFill>
                <a:latin typeface="Calibri" panose="020F0502020204030204" pitchFamily="34" charset="0"/>
                <a:cs typeface="Calibri" panose="020F0502020204030204" pitchFamily="34" charset="0"/>
              </a:rPr>
              <a:t>European</a:t>
            </a:r>
            <a:r>
              <a:rPr lang="fr-FR" sz="1000" i="1" dirty="0">
                <a:solidFill>
                  <a:srgbClr val="00B050"/>
                </a:solidFill>
                <a:latin typeface="Calibri" panose="020F0502020204030204" pitchFamily="34" charset="0"/>
                <a:cs typeface="Calibri" panose="020F0502020204030204" pitchFamily="34" charset="0"/>
              </a:rPr>
              <a:t> Journal of </a:t>
            </a:r>
            <a:r>
              <a:rPr lang="fr-FR" sz="1000" i="1" dirty="0" err="1">
                <a:solidFill>
                  <a:srgbClr val="00B050"/>
                </a:solidFill>
                <a:latin typeface="Calibri" panose="020F0502020204030204" pitchFamily="34" charset="0"/>
                <a:cs typeface="Calibri" panose="020F0502020204030204" pitchFamily="34" charset="0"/>
              </a:rPr>
              <a:t>Geography</a:t>
            </a:r>
            <a:r>
              <a:rPr lang="fr-FR" sz="1000" dirty="0">
                <a:latin typeface="Calibri" panose="020F0502020204030204" pitchFamily="34" charset="0"/>
                <a:cs typeface="Calibri" panose="020F0502020204030204" pitchFamily="34" charset="0"/>
              </a:rPr>
              <a:t>. 2021. </a:t>
            </a:r>
            <a:r>
              <a:rPr lang="fr-FR" sz="1000" dirty="0">
                <a:latin typeface="Calibri" panose="020F0502020204030204" pitchFamily="34" charset="0"/>
                <a:cs typeface="Calibri" panose="020F0502020204030204" pitchFamily="34" charset="0"/>
                <a:hlinkClick r:id="rId3"/>
              </a:rPr>
              <a:t>https://doi.org/10.4000/cybergeo.37430</a:t>
            </a:r>
            <a:r>
              <a:rPr lang="fr-FR" sz="1000" dirty="0">
                <a:latin typeface="Calibri" panose="020F0502020204030204" pitchFamily="34" charset="0"/>
                <a:cs typeface="Calibri" panose="020F0502020204030204" pitchFamily="34" charset="0"/>
              </a:rPr>
              <a:t> Données déposées dans </a:t>
            </a:r>
            <a:r>
              <a:rPr lang="fr-FR" sz="1000" dirty="0" err="1">
                <a:solidFill>
                  <a:srgbClr val="00B050"/>
                </a:solidFill>
                <a:latin typeface="Calibri" panose="020F0502020204030204" pitchFamily="34" charset="0"/>
                <a:cs typeface="Calibri" panose="020F0502020204030204" pitchFamily="34" charset="0"/>
              </a:rPr>
              <a:t>Zenodo</a:t>
            </a:r>
            <a:r>
              <a:rPr lang="fr-FR" sz="1000" dirty="0">
                <a:solidFill>
                  <a:srgbClr val="00B050"/>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 site web du projet CASSMIR (Contribution à l’Analyse Spatiale et Sociale des Marchés Immobiliers Résidentiels) : </a:t>
            </a:r>
            <a:r>
              <a:rPr lang="fr-FR" sz="1000" dirty="0">
                <a:latin typeface="Calibri" panose="020F0502020204030204" pitchFamily="34" charset="0"/>
                <a:cs typeface="Calibri" panose="020F0502020204030204" pitchFamily="34" charset="0"/>
                <a:hlinkClick r:id="rId4"/>
              </a:rPr>
              <a:t>https://tlecorre.gitpages.huma-num.fr/cassmir/</a:t>
            </a:r>
            <a:r>
              <a:rPr lang="fr-FR" sz="1000" dirty="0">
                <a:latin typeface="Calibri" panose="020F0502020204030204" pitchFamily="34" charset="0"/>
                <a:cs typeface="Calibri" panose="020F0502020204030204" pitchFamily="34" charset="0"/>
              </a:rPr>
              <a:t> </a:t>
            </a:r>
            <a:endParaRPr lang="fr-FR" sz="1000" b="0" dirty="0">
              <a:latin typeface="Calibri" panose="020F0502020204030204" pitchFamily="34" charset="0"/>
              <a:cs typeface="Calibri" panose="020F0502020204030204" pitchFamily="34" charset="0"/>
            </a:endParaRPr>
          </a:p>
          <a:p>
            <a:pPr marL="0" indent="0">
              <a:buNone/>
            </a:pPr>
            <a:endParaRPr lang="fr-FR" sz="800" dirty="0">
              <a:latin typeface="Calibri" panose="020F0502020204030204" pitchFamily="34" charset="0"/>
              <a:cs typeface="Calibri" panose="020F0502020204030204" pitchFamily="34" charset="0"/>
            </a:endParaRPr>
          </a:p>
          <a:p>
            <a:pPr marL="0" indent="0">
              <a:buNone/>
            </a:pPr>
            <a:r>
              <a:rPr lang="fr-FR" sz="1000" b="0" dirty="0">
                <a:latin typeface="Calibri" panose="020F0502020204030204" pitchFamily="34" charset="0"/>
                <a:cs typeface="Calibri" panose="020F0502020204030204" pitchFamily="34" charset="0"/>
              </a:rPr>
              <a:t>Les déterminants naturels et politiques des AOC viticoles de Côte-d’Or. </a:t>
            </a:r>
            <a:r>
              <a:rPr lang="fr-FR" sz="1000" i="1" dirty="0" err="1">
                <a:solidFill>
                  <a:srgbClr val="00B050"/>
                </a:solidFill>
                <a:latin typeface="Calibri" panose="020F0502020204030204" pitchFamily="34" charset="0"/>
                <a:cs typeface="Calibri" panose="020F0502020204030204" pitchFamily="34" charset="0"/>
              </a:rPr>
              <a:t>Cybergeo</a:t>
            </a:r>
            <a:r>
              <a:rPr lang="fr-FR" sz="1000" i="1" dirty="0">
                <a:solidFill>
                  <a:srgbClr val="00B050"/>
                </a:solidFill>
                <a:latin typeface="Calibri" panose="020F0502020204030204" pitchFamily="34" charset="0"/>
                <a:cs typeface="Calibri" panose="020F0502020204030204" pitchFamily="34" charset="0"/>
              </a:rPr>
              <a:t>: </a:t>
            </a:r>
            <a:r>
              <a:rPr lang="fr-FR" sz="1000" i="1" dirty="0" err="1">
                <a:solidFill>
                  <a:srgbClr val="00B050"/>
                </a:solidFill>
                <a:latin typeface="Calibri" panose="020F0502020204030204" pitchFamily="34" charset="0"/>
                <a:cs typeface="Calibri" panose="020F0502020204030204" pitchFamily="34" charset="0"/>
              </a:rPr>
              <a:t>European</a:t>
            </a:r>
            <a:r>
              <a:rPr lang="fr-FR" sz="1000" i="1" dirty="0">
                <a:solidFill>
                  <a:srgbClr val="00B050"/>
                </a:solidFill>
                <a:latin typeface="Calibri" panose="020F0502020204030204" pitchFamily="34" charset="0"/>
                <a:cs typeface="Calibri" panose="020F0502020204030204" pitchFamily="34" charset="0"/>
              </a:rPr>
              <a:t> Journal of </a:t>
            </a:r>
            <a:r>
              <a:rPr lang="fr-FR" sz="1000" i="1" dirty="0" err="1">
                <a:solidFill>
                  <a:srgbClr val="00B050"/>
                </a:solidFill>
                <a:latin typeface="Calibri" panose="020F0502020204030204" pitchFamily="34" charset="0"/>
                <a:cs typeface="Calibri" panose="020F0502020204030204" pitchFamily="34" charset="0"/>
              </a:rPr>
              <a:t>Geography</a:t>
            </a:r>
            <a:r>
              <a:rPr lang="fr-FR" sz="1000" b="0" dirty="0">
                <a:latin typeface="Calibri" panose="020F0502020204030204" pitchFamily="34" charset="0"/>
                <a:cs typeface="Calibri" panose="020F0502020204030204" pitchFamily="34" charset="0"/>
              </a:rPr>
              <a:t>. 2021: </a:t>
            </a:r>
            <a:r>
              <a:rPr lang="fr-FR" sz="1000" b="0" dirty="0">
                <a:latin typeface="Calibri" panose="020F0502020204030204" pitchFamily="34" charset="0"/>
                <a:cs typeface="Calibri" panose="020F0502020204030204" pitchFamily="34" charset="0"/>
                <a:hlinkClick r:id="rId5"/>
              </a:rPr>
              <a:t>https://doi.org/10.4000/cybergeo.36443</a:t>
            </a:r>
            <a:r>
              <a:rPr lang="fr-FR" sz="1000" b="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D</a:t>
            </a:r>
            <a:r>
              <a:rPr lang="fr-FR" sz="1000" b="0" dirty="0">
                <a:latin typeface="Calibri" panose="020F0502020204030204" pitchFamily="34" charset="0"/>
                <a:cs typeface="Calibri" panose="020F0502020204030204" pitchFamily="34" charset="0"/>
              </a:rPr>
              <a:t>onnées dans </a:t>
            </a:r>
            <a:r>
              <a:rPr lang="fr-FR" sz="1000" b="0" dirty="0">
                <a:solidFill>
                  <a:srgbClr val="00B050"/>
                </a:solidFill>
                <a:latin typeface="Calibri" panose="020F0502020204030204" pitchFamily="34" charset="0"/>
                <a:cs typeface="Calibri" panose="020F0502020204030204" pitchFamily="34" charset="0"/>
              </a:rPr>
              <a:t>Dataverse </a:t>
            </a:r>
            <a:r>
              <a:rPr lang="fr-FR" sz="1000" b="0" dirty="0" err="1">
                <a:solidFill>
                  <a:srgbClr val="00B050"/>
                </a:solidFill>
                <a:latin typeface="Calibri" panose="020F0502020204030204" pitchFamily="34" charset="0"/>
                <a:cs typeface="Calibri" panose="020F0502020204030204" pitchFamily="34" charset="0"/>
              </a:rPr>
              <a:t>INRAe</a:t>
            </a:r>
            <a:r>
              <a:rPr lang="fr-FR" sz="1000" b="0" dirty="0">
                <a:solidFill>
                  <a:srgbClr val="00B050"/>
                </a:solidFill>
                <a:latin typeface="Calibri" panose="020F0502020204030204" pitchFamily="34" charset="0"/>
                <a:cs typeface="Calibri" panose="020F0502020204030204" pitchFamily="34" charset="0"/>
              </a:rPr>
              <a:t> </a:t>
            </a:r>
            <a:r>
              <a:rPr lang="fr-FR" sz="1000" b="0" dirty="0">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Le document qui contient les codes R permettant de charger les données disponibles sur le serveur se trouve sur </a:t>
            </a:r>
            <a:r>
              <a:rPr lang="fr-FR" sz="900" dirty="0">
                <a:latin typeface="Calibri" panose="020F0502020204030204" pitchFamily="34" charset="0"/>
                <a:cs typeface="Calibri" panose="020F0502020204030204" pitchFamily="34" charset="0"/>
                <a:hlinkClick r:id="rId6"/>
              </a:rPr>
              <a:t>https://data.inrae.fr/dataset.xhtml?persistentId=doi:10.15454/ZZWQMN</a:t>
            </a:r>
            <a:r>
              <a:rPr lang="fr-FR" sz="900" dirty="0">
                <a:latin typeface="Calibri" panose="020F0502020204030204" pitchFamily="34" charset="0"/>
                <a:cs typeface="Calibri" panose="020F0502020204030204" pitchFamily="34" charset="0"/>
                <a:hlinkClick r:id="rId7"/>
              </a:rPr>
              <a:t> </a:t>
            </a:r>
            <a:r>
              <a:rPr lang="fr-FR" sz="1000" dirty="0">
                <a:latin typeface="Calibri" panose="020F0502020204030204" pitchFamily="34" charset="0"/>
                <a:cs typeface="Calibri" panose="020F0502020204030204" pitchFamily="34" charset="0"/>
              </a:rPr>
              <a:t>(doi:10.15454/ZZWQMN, fichier readme.txt). Avec le package Dataverse, les codes permettent de reproduire l’ensemble des résultats associés au </a:t>
            </a:r>
            <a:r>
              <a:rPr lang="fr-FR" sz="1000" i="1" dirty="0">
                <a:latin typeface="Calibri" panose="020F0502020204030204" pitchFamily="34" charset="0"/>
                <a:cs typeface="Calibri" panose="020F0502020204030204" pitchFamily="34" charset="0"/>
              </a:rPr>
              <a:t>data paper</a:t>
            </a:r>
            <a:r>
              <a:rPr lang="fr-FR" sz="1000" dirty="0">
                <a:latin typeface="Calibri" panose="020F0502020204030204" pitchFamily="34" charset="0"/>
                <a:cs typeface="Calibri" panose="020F0502020204030204" pitchFamily="34" charset="0"/>
              </a:rPr>
              <a:t>. </a:t>
            </a:r>
            <a:endParaRPr lang="fr-FR" sz="1000" b="0" dirty="0">
              <a:latin typeface="Calibri" panose="020F0502020204030204" pitchFamily="34" charset="0"/>
              <a:cs typeface="Calibri" panose="020F0502020204030204" pitchFamily="34" charset="0"/>
            </a:endParaRPr>
          </a:p>
          <a:p>
            <a:pPr marL="0" indent="0"/>
            <a:endParaRPr lang="fr-FR" sz="1000" dirty="0">
              <a:latin typeface="Calibri" panose="020F0502020204030204" pitchFamily="34" charset="0"/>
              <a:cs typeface="Calibri" panose="020F0502020204030204" pitchFamily="34" charset="0"/>
            </a:endParaRPr>
          </a:p>
          <a:p>
            <a:pPr marL="0" indent="0">
              <a:buNone/>
            </a:pPr>
            <a:r>
              <a:rPr lang="fr-FR" sz="1000" i="1" dirty="0">
                <a:solidFill>
                  <a:srgbClr val="00B050"/>
                </a:solidFill>
                <a:latin typeface="Calibri" panose="020F0502020204030204" pitchFamily="34" charset="0"/>
                <a:cs typeface="Calibri" panose="020F0502020204030204" pitchFamily="34" charset="0"/>
              </a:rPr>
              <a:t>Cahiers Agricultures</a:t>
            </a:r>
            <a:r>
              <a:rPr lang="fr-FR" sz="1000" b="0" dirty="0">
                <a:latin typeface="Calibri" panose="020F0502020204030204" pitchFamily="34" charset="0"/>
                <a:cs typeface="Calibri" panose="020F0502020204030204" pitchFamily="34" charset="0"/>
              </a:rPr>
              <a:t>. Numéro thématique « Données d’enquêtes socioéconomiques sur les ménages agricoles dans les pays du Sud ». </a:t>
            </a:r>
          </a:p>
          <a:p>
            <a:pPr marL="0" indent="0">
              <a:buNone/>
            </a:pPr>
            <a:r>
              <a:rPr lang="fr-FR" sz="900" b="0" dirty="0">
                <a:latin typeface="Calibri" panose="020F0502020204030204" pitchFamily="34" charset="0"/>
                <a:cs typeface="Calibri" panose="020F0502020204030204" pitchFamily="34" charset="0"/>
                <a:hlinkClick r:id="rId8"/>
              </a:rPr>
              <a:t>https://www.cahiersagricultures.fr/fr/component/toc/?task=topic&amp;id=889</a:t>
            </a:r>
            <a:r>
              <a:rPr lang="fr-FR" sz="900" b="0" dirty="0">
                <a:latin typeface="Calibri" panose="020F0502020204030204" pitchFamily="34" charset="0"/>
                <a:cs typeface="Calibri" panose="020F0502020204030204" pitchFamily="34" charset="0"/>
              </a:rPr>
              <a:t> </a:t>
            </a:r>
          </a:p>
          <a:p>
            <a:pPr marL="0" indent="0">
              <a:buNone/>
            </a:pPr>
            <a:r>
              <a:rPr lang="fr-FR" sz="1000" b="0" dirty="0">
                <a:latin typeface="Calibri" panose="020F0502020204030204" pitchFamily="34" charset="0"/>
                <a:cs typeface="Calibri" panose="020F0502020204030204" pitchFamily="34" charset="0"/>
              </a:rPr>
              <a:t>Données des Data papers dans le </a:t>
            </a:r>
            <a:r>
              <a:rPr lang="fr-FR" sz="1000" b="0" dirty="0">
                <a:solidFill>
                  <a:srgbClr val="00B050"/>
                </a:solidFill>
                <a:latin typeface="Calibri" panose="020F0502020204030204" pitchFamily="34" charset="0"/>
                <a:cs typeface="Calibri" panose="020F0502020204030204" pitchFamily="34" charset="0"/>
              </a:rPr>
              <a:t>Dataverse Cirad</a:t>
            </a:r>
            <a:r>
              <a:rPr lang="fr-FR" sz="1000" b="0" dirty="0">
                <a:latin typeface="Calibri" panose="020F0502020204030204" pitchFamily="34" charset="0"/>
                <a:cs typeface="Calibri" panose="020F0502020204030204" pitchFamily="34" charset="0"/>
              </a:rPr>
              <a:t>.</a:t>
            </a:r>
          </a:p>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38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3788" y="5118725"/>
            <a:ext cx="5390305" cy="540309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An annotated dataset for event-based surveillance of antimicrobial resistance. Data in Brief. 2023. </a:t>
            </a:r>
            <a:r>
              <a:rPr lang="fr-FR" sz="1000" dirty="0">
                <a:hlinkClick r:id="rId3" tooltip="Persistent link using digital object identifier"/>
              </a:rPr>
              <a:t>https://doi.org/10.1016/j.dib.2022.108870</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Les </a:t>
            </a:r>
            <a:r>
              <a:rPr lang="en-US" sz="1000" dirty="0" err="1"/>
              <a:t>données</a:t>
            </a:r>
            <a:r>
              <a:rPr lang="en-US" sz="1000" dirty="0"/>
              <a:t> </a:t>
            </a:r>
            <a:r>
              <a:rPr lang="en-US" sz="1000" dirty="0" err="1"/>
              <a:t>sont</a:t>
            </a:r>
            <a:r>
              <a:rPr lang="en-US" sz="1000" dirty="0"/>
              <a:t> dans le Dataverse INRAE.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Source de </a:t>
            </a:r>
            <a:r>
              <a:rPr lang="en-US" sz="1000" dirty="0" err="1"/>
              <a:t>l’illustration</a:t>
            </a:r>
            <a:r>
              <a:rPr lang="en-US" sz="1000" dirty="0"/>
              <a:t> “Entrepôt”: To deposit or not to deposit, that is the question” Roche et al. (2014) “Troubleshooting Public Data Archiving: Suggestions to Increase Participation”, </a:t>
            </a:r>
            <a:r>
              <a:rPr lang="en-US" sz="1000" dirty="0" err="1"/>
              <a:t>PLoS</a:t>
            </a:r>
            <a:r>
              <a:rPr lang="en-US" sz="1000" dirty="0"/>
              <a:t> Biol 12(1): e1001779. </a:t>
            </a:r>
            <a:r>
              <a:rPr lang="en-US" sz="1000" dirty="0" err="1"/>
              <a:t>doi</a:t>
            </a:r>
            <a:r>
              <a:rPr lang="en-US" sz="1000" dirty="0"/>
              <a:t>: 10.1371/journal.pbio.1001779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endParaRPr sz="1000" dirty="0"/>
          </a:p>
        </p:txBody>
      </p:sp>
    </p:spTree>
    <p:extLst>
      <p:ext uri="{BB962C8B-B14F-4D97-AF65-F5344CB8AC3E}">
        <p14:creationId xmlns:p14="http://schemas.microsoft.com/office/powerpoint/2010/main" val="192608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3788" y="5118725"/>
            <a:ext cx="5390305" cy="54030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latin typeface="Calibri" panose="020F0502020204030204" pitchFamily="34" charset="0"/>
                <a:cs typeface="Calibri" panose="020F0502020204030204" pitchFamily="34" charset="0"/>
              </a:rPr>
              <a:t>Pour évaluer l’originalité des données : </a:t>
            </a:r>
          </a:p>
          <a:p>
            <a:pPr marL="0" lvl="0" indent="0" algn="l" rtl="0">
              <a:spcBef>
                <a:spcPts val="0"/>
              </a:spcBef>
              <a:spcAft>
                <a:spcPts val="0"/>
              </a:spcAft>
              <a:buNone/>
            </a:pPr>
            <a:r>
              <a:rPr lang="fr-FR" sz="1100" dirty="0">
                <a:latin typeface="Calibri" panose="020F0502020204030204" pitchFamily="34" charset="0"/>
                <a:cs typeface="Calibri" panose="020F0502020204030204" pitchFamily="34" charset="0"/>
              </a:rPr>
              <a:t>- Explorer les </a:t>
            </a:r>
            <a:r>
              <a:rPr lang="fr-FR" sz="1100" b="0" dirty="0">
                <a:latin typeface="Calibri" panose="020F0502020204030204" pitchFamily="34" charset="0"/>
                <a:cs typeface="Calibri" panose="020F0502020204030204" pitchFamily="34" charset="0"/>
              </a:rPr>
              <a:t>moteurs de recherche de données scientifiques: </a:t>
            </a:r>
            <a:r>
              <a:rPr lang="fr-FR" sz="900" dirty="0">
                <a:latin typeface="Calibri" panose="020F0502020204030204" pitchFamily="34" charset="0"/>
                <a:cs typeface="Calibri" panose="020F0502020204030204" pitchFamily="34" charset="0"/>
                <a:hlinkClick r:id="rId3"/>
              </a:rPr>
              <a:t>https://www.datacc.org/vos-besoins/trouver-des-donnees/moteurs-de-recherche-scientifiques-et-data-journals/</a:t>
            </a:r>
            <a:endParaRPr lang="fr-FR" sz="9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100" dirty="0">
                <a:latin typeface="Calibri" panose="020F0502020204030204" pitchFamily="34" charset="0"/>
                <a:cs typeface="Calibri" panose="020F0502020204030204" pitchFamily="34" charset="0"/>
              </a:rPr>
              <a:t>- Trouver des jeux de données via des bases pluridisciplinaires et des moteurs de recherche. </a:t>
            </a:r>
            <a:r>
              <a:rPr lang="fr-FR" sz="900" dirty="0">
                <a:latin typeface="Calibri" panose="020F0502020204030204" pitchFamily="34" charset="0"/>
                <a:cs typeface="Calibri" panose="020F0502020204030204" pitchFamily="34" charset="0"/>
                <a:hlinkClick r:id="rId4" tooltip="Lien vers https://doi.org/10.18167/coopist/0071"/>
              </a:rPr>
              <a:t>https://doi.org/10.18167/coopist/0071</a:t>
            </a:r>
            <a:endParaRPr lang="fr-FR" sz="900" dirty="0">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93631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3"/>
            <a:ext cx="5438140" cy="497710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000" dirty="0"/>
          </a:p>
        </p:txBody>
      </p:sp>
    </p:spTree>
    <p:extLst>
      <p:ext uri="{BB962C8B-B14F-4D97-AF65-F5344CB8AC3E}">
        <p14:creationId xmlns:p14="http://schemas.microsoft.com/office/powerpoint/2010/main" val="341877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79768" y="4715152"/>
            <a:ext cx="5438140" cy="2826336"/>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rPr>
              <a:t>Data from an online survey on lentil consumption practices in France in 2022. Food and Ecological Systems Modelling Journal 3: e91025. </a:t>
            </a:r>
            <a:r>
              <a:rPr lang="en-US" sz="1000" dirty="0">
                <a:effectLst/>
                <a:latin typeface="Calibri" panose="020F0502020204030204" pitchFamily="34" charset="0"/>
                <a:cs typeface="Calibri" panose="020F0502020204030204" pitchFamily="34" charset="0"/>
                <a:hlinkClick r:id="rId3"/>
              </a:rPr>
              <a:t>https://doi.org/10.3897/fmj.3.91025</a:t>
            </a:r>
            <a:endParaRPr lang="en-US"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Envoi du questionnaire à différents collègues de l’INRAE (Avignon, Toulouse, Paris, Angers) + amis + étudiants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Réalisé du 5 mai 2022 - 8 juin 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cs typeface="Calibri" panose="020F0502020204030204" pitchFamily="34" charset="0"/>
              </a:rPr>
              <a:t>Données dans l’entrepôt national Recherche Data Gouv ouvert depuis juillet 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effectLst/>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sz="900" dirty="0"/>
          </a:p>
        </p:txBody>
      </p:sp>
    </p:spTree>
    <p:extLst>
      <p:ext uri="{BB962C8B-B14F-4D97-AF65-F5344CB8AC3E}">
        <p14:creationId xmlns:p14="http://schemas.microsoft.com/office/powerpoint/2010/main" val="3870518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7"/>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1" y="0"/>
            <a:ext cx="223103"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6"/>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255721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39135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fld id="{141AC103-C553-3C40-80D1-8D13FB31BDBA}" type="datetimeFigureOut">
              <a:rPr lang="fr-FR" smtClean="0"/>
              <a:t>05/02/2024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2"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7"/>
          </a:xfrm>
          <a:prstGeom prst="rect">
            <a:avLst/>
          </a:prstGeom>
        </p:spPr>
      </p:pic>
    </p:spTree>
    <p:extLst>
      <p:ext uri="{BB962C8B-B14F-4D97-AF65-F5344CB8AC3E}">
        <p14:creationId xmlns:p14="http://schemas.microsoft.com/office/powerpoint/2010/main" val="237313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1846674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1" y="1535113"/>
            <a:ext cx="4040188"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73168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152999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92088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49"/>
            <a:ext cx="3008313"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2"/>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67221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480208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51031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223103"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ISDM - Rédiger un Data paper -  8 juin 2021</a:t>
            </a: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5" y="0"/>
            <a:ext cx="223103" cy="6858000"/>
          </a:xfrm>
          <a:prstGeom prst="rect">
            <a:avLst/>
          </a:prstGeom>
        </p:spPr>
      </p:pic>
    </p:spTree>
    <p:extLst>
      <p:ext uri="{BB962C8B-B14F-4D97-AF65-F5344CB8AC3E}">
        <p14:creationId xmlns:p14="http://schemas.microsoft.com/office/powerpoint/2010/main" val="2338742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03053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673832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141AC103-C553-3C40-80D1-8D13FB31BDBA}" type="datetimeFigureOut">
              <a:rPr lang="fr-FR" smtClean="0"/>
              <a:t>05/02/2024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extLst>
      <p:ext uri="{BB962C8B-B14F-4D97-AF65-F5344CB8AC3E}">
        <p14:creationId xmlns:p14="http://schemas.microsoft.com/office/powerpoint/2010/main" val="2214212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02407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988340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24155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52823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521369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52663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2"/>
            <a:ext cx="2133600" cy="365125"/>
          </a:xfrm>
          <a:prstGeom prst="rect">
            <a:avLst/>
          </a:prstGeom>
        </p:spPr>
        <p:txBody>
          <a:bodyPr/>
          <a:lstStyle/>
          <a:p>
            <a:fld id="{141AC103-C553-3C40-80D1-8D13FB31BDBA}" type="datetimeFigureOut">
              <a:rPr lang="fr-FR" smtClean="0"/>
              <a:t>05/02/2024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1"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80777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843349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2361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141AC103-C553-3C40-80D1-8D13FB31BDBA}" type="datetimeFigureOut">
              <a:rPr lang="fr-FR" smtClean="0"/>
              <a:t>05/02/2024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extLst>
      <p:ext uri="{BB962C8B-B14F-4D97-AF65-F5344CB8AC3E}">
        <p14:creationId xmlns:p14="http://schemas.microsoft.com/office/powerpoint/2010/main" val="1980551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053573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988662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896262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898062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578944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16352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1" y="0"/>
            <a:ext cx="223103" cy="6858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2025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1" y="0"/>
            <a:ext cx="223103"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1" y="0"/>
            <a:ext cx="223103"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5.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1"/>
          <a:stretch>
            <a:fillRect/>
          </a:stretch>
        </p:blipFill>
        <p:spPr>
          <a:xfrm>
            <a:off x="1"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6635" y="6342606"/>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1"/>
          <a:stretch>
            <a:fillRect/>
          </a:stretch>
        </p:blipFill>
        <p:spPr>
          <a:xfrm>
            <a:off x="2"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6635" y="6342605"/>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2671" y="6189045"/>
            <a:ext cx="737620" cy="668956"/>
          </a:xfrm>
          <a:prstGeom prst="rect">
            <a:avLst/>
          </a:prstGeom>
        </p:spPr>
      </p:pic>
    </p:spTree>
    <p:extLst>
      <p:ext uri="{BB962C8B-B14F-4D97-AF65-F5344CB8AC3E}">
        <p14:creationId xmlns:p14="http://schemas.microsoft.com/office/powerpoint/2010/main" val="50695327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ctr" defTabSz="457189" rtl="0" eaLnBrk="1" latinLnBrk="0" hangingPunct="1">
        <a:spcBef>
          <a:spcPct val="0"/>
        </a:spcBef>
        <a:buNone/>
        <a:defRPr sz="4400" kern="1200">
          <a:solidFill>
            <a:srgbClr val="1FA22E"/>
          </a:solidFill>
          <a:latin typeface="+mj-lt"/>
          <a:ea typeface="+mj-ea"/>
          <a:cs typeface="+mj-cs"/>
        </a:defRPr>
      </a:lvl1pPr>
    </p:titleStyle>
    <p:bodyStyle>
      <a:lvl1pPr marL="457189" marR="0" indent="-457189" algn="l" defTabSz="457189"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32" marR="0" indent="-285744" algn="l" defTabSz="457189"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2971" marR="0" indent="-228594" algn="l" defTabSz="457189"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160" marR="0" indent="-228594" algn="l" defTabSz="457189"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349" marR="0" indent="-228594" algn="l" defTabSz="457189"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1" y="719333"/>
            <a:ext cx="77175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13227" y="1662600"/>
            <a:ext cx="7717500" cy="44760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1pPr>
            <a:lvl2pPr marL="914400" lvl="1"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2pPr>
            <a:lvl3pPr marL="1371600" lvl="2"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3pPr>
            <a:lvl4pPr marL="1828800" lvl="3"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4pPr>
            <a:lvl5pPr marL="2286000" lvl="4"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5pPr>
            <a:lvl6pPr marL="2743200" lvl="5"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6pPr>
            <a:lvl7pPr marL="3200400" lvl="6"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7pPr>
            <a:lvl8pPr marL="3657600" lvl="7" indent="-330200">
              <a:lnSpc>
                <a:spcPct val="115000"/>
              </a:lnSpc>
              <a:spcBef>
                <a:spcPts val="160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8pPr>
            <a:lvl9pPr marL="4114800" lvl="8" indent="-330200">
              <a:lnSpc>
                <a:spcPct val="115000"/>
              </a:lnSpc>
              <a:spcBef>
                <a:spcPts val="1600"/>
              </a:spcBef>
              <a:spcAft>
                <a:spcPts val="1600"/>
              </a:spcAft>
              <a:buClr>
                <a:schemeClr val="dk1"/>
              </a:buClr>
              <a:buSzPts val="1600"/>
              <a:buFont typeface="Open Sans"/>
              <a:buChar char="■"/>
              <a:defRPr sz="16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82118713"/>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0"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4" y="6342604"/>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extLst>
      <p:ext uri="{BB962C8B-B14F-4D97-AF65-F5344CB8AC3E}">
        <p14:creationId xmlns:p14="http://schemas.microsoft.com/office/powerpoint/2010/main" val="3374047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0"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4" y="6342604"/>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extLst>
      <p:ext uri="{BB962C8B-B14F-4D97-AF65-F5344CB8AC3E}">
        <p14:creationId xmlns:p14="http://schemas.microsoft.com/office/powerpoint/2010/main" val="316441325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image" Target="../media/image1.jpeg"/><Relationship Id="rId7" Type="http://schemas.openxmlformats.org/officeDocument/2006/relationships/hyperlink" Target="mailto:Laurence.dedieu@cirad.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doi.org/10.57745/KMGODH"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gbif.org/dataset/b528799a-2d52-4023-aa02-9ce081e3ca5f"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s://www.gbif.org/dataset/b528799a-2d52-4023-aa02-9ce081e3ca5f" TargetMode="External"/><Relationship Id="rId5" Type="http://schemas.openxmlformats.org/officeDocument/2006/relationships/image" Target="../media/image8.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hyperlink" Target="https://datasetsearch.research.google.com/" TargetMode="External"/><Relationship Id="rId3" Type="http://schemas.openxmlformats.org/officeDocument/2006/relationships/image" Target="../media/image8.png"/><Relationship Id="rId7" Type="http://schemas.openxmlformats.org/officeDocument/2006/relationships/hyperlink" Target="https://commons.datacite.or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hyperlink" Target="https://www.gbif.org/" TargetMode="External"/><Relationship Id="rId4" Type="http://schemas.openxmlformats.org/officeDocument/2006/relationships/image" Target="../media/image50.png"/><Relationship Id="rId9" Type="http://schemas.openxmlformats.org/officeDocument/2006/relationships/hyperlink" Target="https://data.mendeley.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hyperlink" Target="https://creativecommons.org/licenses/by-nc/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creativecommons.org/licenses/by-nc/4.0/" TargetMode="External"/></Relationships>
</file>

<file path=ppt/slides/_rels/slide18.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60.png"/><Relationship Id="rId21" Type="http://schemas.openxmlformats.org/officeDocument/2006/relationships/image" Target="../media/image77.png"/><Relationship Id="rId34"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8.png"/><Relationship Id="rId25" Type="http://schemas.openxmlformats.org/officeDocument/2006/relationships/image" Target="../media/image81.png"/><Relationship Id="rId33" Type="http://schemas.openxmlformats.org/officeDocument/2006/relationships/image" Target="../media/image89.PNG"/><Relationship Id="rId2" Type="http://schemas.openxmlformats.org/officeDocument/2006/relationships/notesSlide" Target="../notesSlides/notesSlide18.xml"/><Relationship Id="rId16" Type="http://schemas.openxmlformats.org/officeDocument/2006/relationships/image" Target="../media/image73.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0.png"/><Relationship Id="rId32" Type="http://schemas.openxmlformats.org/officeDocument/2006/relationships/image" Target="../media/image88.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1.png"/><Relationship Id="rId10" Type="http://schemas.openxmlformats.org/officeDocument/2006/relationships/image" Target="../media/image67.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0.png"/><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hyperlink" Target="https://ou-publier.cirad.fr/" TargetMode="External"/><Relationship Id="rId3" Type="http://schemas.openxmlformats.org/officeDocument/2006/relationships/hyperlink" Target="https://doi.org/10.18167/coopist/0057" TargetMode="External"/><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wiki.ed.ac.uk/display/datashare/Sources+of+dataset+peer+review" TargetMode="External"/><Relationship Id="rId5" Type="http://schemas.openxmlformats.org/officeDocument/2006/relationships/hyperlink" Target="https://www.forschungsdaten.org/index.php/Data_Journals" TargetMode="External"/><Relationship Id="rId4" Type="http://schemas.openxmlformats.org/officeDocument/2006/relationships/hyperlink" Target="http://www.gbif.fr/page/contrib/publier-un-datapaper" TargetMode="Externa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apsjournals.apsnet.org/journal/mpmi"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png"/><Relationship Id="rId7"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hyperlink" Target="https://annforsci.biomedcentral.com/" TargetMode="Externa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2.gif"/><Relationship Id="rId7" Type="http://schemas.openxmlformats.org/officeDocument/2006/relationships/hyperlink" Target="https://esajournals.onlinelibrary.wiley.com/action/downloadSupplement?doi=10.1002%2Fecy.1894&amp;file=ecy1894-sup-0002-DataS1.zip"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esajournals.onlinelibrary.wiley.com/action/downloadSupplement?doi=10.1002%2Fecy.1894&amp;file=ecy1894-sup-0001-MetadataS1.doc" TargetMode="External"/><Relationship Id="rId5" Type="http://schemas.openxmlformats.org/officeDocument/2006/relationships/image" Target="../media/image103.png"/><Relationship Id="rId4" Type="http://schemas.openxmlformats.org/officeDocument/2006/relationships/hyperlink" Target="https://esajournals.onlinelibrary.wiley.com/journal/1939917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esajournals.onlinelibrary.wiley.com/journal/19399170" TargetMode="External"/><Relationship Id="rId5" Type="http://schemas.openxmlformats.org/officeDocument/2006/relationships/image" Target="../media/image102.gif"/><Relationship Id="rId4" Type="http://schemas.openxmlformats.org/officeDocument/2006/relationships/image" Target="../media/image104.PNG"/><Relationship Id="rId9"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8.png"/><Relationship Id="rId7" Type="http://schemas.openxmlformats.org/officeDocument/2006/relationships/image" Target="../media/image8.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notesSlide" Target="../notesSlides/notesSlide32.xml"/><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png"/><Relationship Id="rId15" Type="http://schemas.openxmlformats.org/officeDocument/2006/relationships/image" Target="../media/image119.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9.gif"/><Relationship Id="rId9" Type="http://schemas.openxmlformats.org/officeDocument/2006/relationships/image" Target="../media/image113.png"/><Relationship Id="rId1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24.png"/><Relationship Id="rId3" Type="http://schemas.openxmlformats.org/officeDocument/2006/relationships/image" Target="../media/image8.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 Type="http://schemas.openxmlformats.org/officeDocument/2006/relationships/notesSlide" Target="../notesSlides/notesSlide35.xml"/><Relationship Id="rId16" Type="http://schemas.openxmlformats.org/officeDocument/2006/relationships/image" Target="../media/image137.png"/><Relationship Id="rId20" Type="http://schemas.openxmlformats.org/officeDocument/2006/relationships/image" Target="../media/image125.png"/><Relationship Id="rId1" Type="http://schemas.openxmlformats.org/officeDocument/2006/relationships/slideLayout" Target="../slideLayouts/slideLayout30.xml"/><Relationship Id="rId6" Type="http://schemas.openxmlformats.org/officeDocument/2006/relationships/hyperlink" Target="https://fairsharing.org/" TargetMode="External"/><Relationship Id="rId11" Type="http://schemas.openxmlformats.org/officeDocument/2006/relationships/image" Target="../media/image132.png"/><Relationship Id="rId5" Type="http://schemas.openxmlformats.org/officeDocument/2006/relationships/hyperlink" Target="https://www.re3data.org/" TargetMode="External"/><Relationship Id="rId15" Type="http://schemas.openxmlformats.org/officeDocument/2006/relationships/image" Target="../media/image136.png"/><Relationship Id="rId10" Type="http://schemas.openxmlformats.org/officeDocument/2006/relationships/image" Target="../media/image131.png"/><Relationship Id="rId19" Type="http://schemas.openxmlformats.org/officeDocument/2006/relationships/image" Target="../media/image139.png"/><Relationship Id="rId4" Type="http://schemas.openxmlformats.org/officeDocument/2006/relationships/image" Target="../media/image127.png"/><Relationship Id="rId9" Type="http://schemas.openxmlformats.org/officeDocument/2006/relationships/image" Target="../media/image130.PNG"/><Relationship Id="rId1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s://www.nature.com/sdat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s://www.springernature.com/gp/authors/research-data-policy/repositories-mandates/19540364"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png"/><Relationship Id="rId7" Type="http://schemas.openxmlformats.org/officeDocument/2006/relationships/image" Target="../media/image14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8.png"/><Relationship Id="rId9" Type="http://schemas.openxmlformats.org/officeDocument/2006/relationships/hyperlink" Target="https://www.youtube.com/watch?v=gftrFKqtUlU"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png"/><Relationship Id="rId3" Type="http://schemas.openxmlformats.org/officeDocument/2006/relationships/image" Target="../media/image150.png"/><Relationship Id="rId7" Type="http://schemas.openxmlformats.org/officeDocument/2006/relationships/image" Target="../media/image61.png"/><Relationship Id="rId12" Type="http://schemas.openxmlformats.org/officeDocument/2006/relationships/image" Target="../media/image15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6.png"/><Relationship Id="rId5" Type="http://schemas.openxmlformats.org/officeDocument/2006/relationships/image" Target="../media/image152.png"/><Relationship Id="rId15" Type="http://schemas.openxmlformats.org/officeDocument/2006/relationships/image" Target="../media/image8.png"/><Relationship Id="rId10" Type="http://schemas.openxmlformats.org/officeDocument/2006/relationships/image" Target="../media/image88.PNG"/><Relationship Id="rId4" Type="http://schemas.openxmlformats.org/officeDocument/2006/relationships/image" Target="../media/image151.png"/><Relationship Id="rId9" Type="http://schemas.openxmlformats.org/officeDocument/2006/relationships/image" Target="../media/image155.png"/><Relationship Id="rId14" Type="http://schemas.openxmlformats.org/officeDocument/2006/relationships/image" Target="../media/image15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hyperlink" Target="https://nospensees.fr/la-valeur-de-la-reconnaissanc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image" Target="../media/image162.png"/><Relationship Id="rId5" Type="http://schemas.openxmlformats.org/officeDocument/2006/relationships/hyperlink" Target="mailto:Laurence.dedieu@cirad.fr" TargetMode="Externa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hyperlink" Target="https://www.re3data.org/" TargetMode="External"/><Relationship Id="rId13" Type="http://schemas.openxmlformats.org/officeDocument/2006/relationships/hyperlink" Target="https://search.dataone.org/data" TargetMode="External"/><Relationship Id="rId3" Type="http://schemas.openxmlformats.org/officeDocument/2006/relationships/hyperlink" Target="https://coop-ist.cirad.fr/" TargetMode="External"/><Relationship Id="rId7" Type="http://schemas.openxmlformats.org/officeDocument/2006/relationships/hyperlink" Target="https://ou-publier.cirad.fr/" TargetMode="External"/><Relationship Id="rId12" Type="http://schemas.openxmlformats.org/officeDocument/2006/relationships/hyperlink" Target="https://www.base-search.net/Search/Advanced"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doi.org/10.18167/coopist/0071" TargetMode="External"/><Relationship Id="rId11" Type="http://schemas.openxmlformats.org/officeDocument/2006/relationships/hyperlink" Target="https://datasetsearch.research.google.com/" TargetMode="External"/><Relationship Id="rId5" Type="http://schemas.openxmlformats.org/officeDocument/2006/relationships/hyperlink" Target="https://doi.org/10.18167/coopist/0070" TargetMode="External"/><Relationship Id="rId10" Type="http://schemas.openxmlformats.org/officeDocument/2006/relationships/hyperlink" Target="https://search.datacite.org/" TargetMode="External"/><Relationship Id="rId4" Type="http://schemas.openxmlformats.org/officeDocument/2006/relationships/hyperlink" Target="https://doi.org/10.18167/coopist/0057" TargetMode="External"/><Relationship Id="rId9" Type="http://schemas.openxmlformats.org/officeDocument/2006/relationships/hyperlink" Target="https://www.ouvrirlascience.fr/selectionner-un-entrepot-thematique-de-confiance-pour-la-diffusion-des-donnees-de-recherche-note-methodologique/" TargetMode="External"/><Relationship Id="rId1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s://creativecommons.org/licenses/by-nc/4.0/"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bmcresnotes.biomedcentral.com/articles/10.1186/s13104-021-05552-5" TargetMode="External"/><Relationship Id="rId3" Type="http://schemas.openxmlformats.org/officeDocument/2006/relationships/hyperlink" Target="https://doi.org/10.1016/j.dib.2022.108515" TargetMode="External"/><Relationship Id="rId7" Type="http://schemas.openxmlformats.org/officeDocument/2006/relationships/hyperlink" Target="https://bdj.pensoft.net/article/32910/"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doi.org/10.1016/j.dib.2018.10.045" TargetMode="External"/><Relationship Id="rId5" Type="http://schemas.openxmlformats.org/officeDocument/2006/relationships/hyperlink" Target="https://doi.org/10.1016/j.dib.2018.01.065" TargetMode="External"/><Relationship Id="rId4" Type="http://schemas.openxmlformats.org/officeDocument/2006/relationships/hyperlink" Target="https://doi.org/10.1038/sdata.2016.84" TargetMode="External"/><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doi.org/10.5334/dsj-2019-018" TargetMode="External"/><Relationship Id="rId7" Type="http://schemas.openxmlformats.org/officeDocument/2006/relationships/hyperlink" Target="https://doi.org/10.1016/j.dib.2020.10515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doi.org/10.1002/ecy.2394" TargetMode="External"/><Relationship Id="rId5" Type="http://schemas.openxmlformats.org/officeDocument/2006/relationships/hyperlink" Target="https://doi.org/10.1186/s13104-021-05552-5" TargetMode="External"/><Relationship Id="rId4" Type="http://schemas.openxmlformats.org/officeDocument/2006/relationships/hyperlink" Target="https://doi.org/10.1093/gigascience/giab010"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02/2688-8319.12133" TargetMode="External"/><Relationship Id="rId7" Type="http://schemas.openxmlformats.org/officeDocument/2006/relationships/hyperlink" Target="https://doi.org/10.1111/geb.12715"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link.springer.com/article/10.1007/s11284-018-1633-x" TargetMode="External"/><Relationship Id="rId5" Type="http://schemas.openxmlformats.org/officeDocument/2006/relationships/hyperlink" Target="https://doi.org/10.1111/geb.12821" TargetMode="External"/><Relationship Id="rId4" Type="http://schemas.openxmlformats.org/officeDocument/2006/relationships/hyperlink" Target="https://esajournals.onlinelibrary.wiley.com/doi/10.1002/ecy.3470"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bdj.pensoft.net/browse_journal_articles.php?form_name=filter_articles&amp;sortby=0&amp;journal_id=1&amp;search_in_=0&amp;section_type%5B%5D=8" TargetMode="External"/><Relationship Id="rId3" Type="http://schemas.openxmlformats.org/officeDocument/2006/relationships/hyperlink" Target="https://www.nature.com/articles/s41597-020-0436-4" TargetMode="External"/><Relationship Id="rId7" Type="http://schemas.openxmlformats.org/officeDocument/2006/relationships/hyperlink" Target="http://www.gbif.fr/page/ressources/data-paper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bdj.pensoft.net/article/37518/instance/5252969/" TargetMode="External"/><Relationship Id="rId5" Type="http://schemas.openxmlformats.org/officeDocument/2006/relationships/hyperlink" Target="https://bdj.pensoft.net/article/56286/list/8/" TargetMode="External"/><Relationship Id="rId4" Type="http://schemas.openxmlformats.org/officeDocument/2006/relationships/hyperlink" Target="https://doi.org/10.1038/sdata.2017.123" TargetMode="Externa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3897/BDJ.8.e47865" TargetMode="External"/><Relationship Id="rId7" Type="http://schemas.openxmlformats.org/officeDocument/2006/relationships/hyperlink" Target="https://www.nature.com/articles/sdata201887#t6"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doi.org/10.3897/BDJ.9.e59913" TargetMode="External"/><Relationship Id="rId5" Type="http://schemas.openxmlformats.org/officeDocument/2006/relationships/hyperlink" Target="https://doi.org/10.3897/BDJ.9.e69022" TargetMode="External"/><Relationship Id="rId4" Type="http://schemas.openxmlformats.org/officeDocument/2006/relationships/hyperlink" Target="https://esajournals.onlinelibrary.wiley.com/doi/10.1002/ecy.2379"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doi.org/10.1038/s41597-020-00763-0" TargetMode="External"/><Relationship Id="rId3" Type="http://schemas.openxmlformats.org/officeDocument/2006/relationships/hyperlink" Target="https://www.nature.com/articles/s41597-022-01277-7#Sec10" TargetMode="External"/><Relationship Id="rId7" Type="http://schemas.openxmlformats.org/officeDocument/2006/relationships/hyperlink" Target="https://doi.org/10.1038/s41597-019-0236-x"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doi.org/10.1002/hyp.14108" TargetMode="External"/><Relationship Id="rId5" Type="http://schemas.openxmlformats.org/officeDocument/2006/relationships/hyperlink" Target="https://oneecosystem.pensoft.net/articles.php?id=24295" TargetMode="External"/><Relationship Id="rId4" Type="http://schemas.openxmlformats.org/officeDocument/2006/relationships/hyperlink" Target="https://doi.org/10.1002/gdj3.92" TargetMode="External"/><Relationship Id="rId9"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38/s41597-022-01318-1" TargetMode="External"/><Relationship Id="rId7" Type="http://schemas.openxmlformats.org/officeDocument/2006/relationships/hyperlink" Target="https://doi.org/10.1016/j.dib.2018.09.013"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doi.org/10.1111/ejss.13299" TargetMode="External"/><Relationship Id="rId5" Type="http://schemas.openxmlformats.org/officeDocument/2006/relationships/hyperlink" Target="https://doi.org/10.1016/j.dib.2018.10.124" TargetMode="External"/><Relationship Id="rId4" Type="http://schemas.openxmlformats.org/officeDocument/2006/relationships/hyperlink" Target="https://odjar.org/article/view/15763/15359"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doi.org/10.1002/hyp.14108" TargetMode="External"/><Relationship Id="rId3" Type="http://schemas.openxmlformats.org/officeDocument/2006/relationships/hyperlink" Target="https://doi.org/10.1029/2021WR030386" TargetMode="External"/><Relationship Id="rId7" Type="http://schemas.openxmlformats.org/officeDocument/2006/relationships/hyperlink" Target="https://doi.org/10.1016/j.dib.2022.108541"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doi.org/10.1002/hyp.14272" TargetMode="External"/><Relationship Id="rId5" Type="http://schemas.openxmlformats.org/officeDocument/2006/relationships/hyperlink" Target="https://doi.org/10.1029/2021WR030581" TargetMode="External"/><Relationship Id="rId4" Type="http://schemas.openxmlformats.org/officeDocument/2006/relationships/hyperlink" Target="https://doi.org/10.1016/j.dib.2022.108646" TargetMode="External"/><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93/gigascience/gix018" TargetMode="External"/><Relationship Id="rId7" Type="http://schemas.openxmlformats.org/officeDocument/2006/relationships/hyperlink" Target="https://doi.org/10.1186/s13104-021-05798-z"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bmcresnotes.biomedcentral.com/articles/10.1186/s13104-020-05431-5" TargetMode="External"/><Relationship Id="rId5" Type="http://schemas.openxmlformats.org/officeDocument/2006/relationships/hyperlink" Target="https://doi.org/10.1094/PHYTO-09-18-0328-A" TargetMode="External"/><Relationship Id="rId4" Type="http://schemas.openxmlformats.org/officeDocument/2006/relationships/hyperlink" Target="https://doi.org/10.1016/j.dib.2018.12.080"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doi.org/10.1093/ije/dyab027" TargetMode="External"/><Relationship Id="rId3" Type="http://schemas.openxmlformats.org/officeDocument/2006/relationships/hyperlink" Target="http://doi.org/10.5334/ohd.33" TargetMode="External"/><Relationship Id="rId7" Type="http://schemas.openxmlformats.org/officeDocument/2006/relationships/hyperlink" Target="https://doi.org/10.1038/s41597-020-00757-y"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oi.org/10.3897/BDJ.8.e58076" TargetMode="External"/><Relationship Id="rId5" Type="http://schemas.openxmlformats.org/officeDocument/2006/relationships/hyperlink" Target="https://doi.org/10.1016/j.dib.2021.106961" TargetMode="External"/><Relationship Id="rId4" Type="http://schemas.openxmlformats.org/officeDocument/2006/relationships/hyperlink" Target="http://doi.org/10.5334/ohd.31" TargetMode="External"/><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515/jbnst-2020-0029" TargetMode="External"/><Relationship Id="rId3" Type="http://schemas.openxmlformats.org/officeDocument/2006/relationships/hyperlink" Target="https://doi.org/10.1016/j.dib.2022.108561" TargetMode="External"/><Relationship Id="rId7" Type="http://schemas.openxmlformats.org/officeDocument/2006/relationships/hyperlink" Target="https://doi.org/10.1016/j.dib.2021.106766"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doi.org/10.1038/s41597-022-01659-x" TargetMode="External"/><Relationship Id="rId5" Type="http://schemas.openxmlformats.org/officeDocument/2006/relationships/hyperlink" Target="https://doi.org/10.1038/sdata.2018.225" TargetMode="External"/><Relationship Id="rId4" Type="http://schemas.openxmlformats.org/officeDocument/2006/relationships/hyperlink" Target="https://doi.org/10.1016/j.dib.2018.05.006" TargetMode="External"/><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i.org/10.1016/j.dib.2022.108429" TargetMode="External"/><Relationship Id="rId7" Type="http://schemas.openxmlformats.org/officeDocument/2006/relationships/hyperlink" Target="http://doi.org/10.5334/johd.13"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doi.org/10.1016/j.dib.2018.10.112" TargetMode="External"/><Relationship Id="rId5" Type="http://schemas.openxmlformats.org/officeDocument/2006/relationships/hyperlink" Target="http://doi.org/10.5334/ohd.30" TargetMode="External"/><Relationship Id="rId4" Type="http://schemas.openxmlformats.org/officeDocument/2006/relationships/hyperlink" Target="https://doi.org/10.1016/j.dib.2020.106542"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cahiersagricultures.fr/articles/cagri/full_html/2019/01/cagri180210/cagri180210.html" TargetMode="External"/><Relationship Id="rId3" Type="http://schemas.openxmlformats.org/officeDocument/2006/relationships/hyperlink" Target="https://doi.org/10.4000/rfst.1939" TargetMode="External"/><Relationship Id="rId7" Type="http://schemas.openxmlformats.org/officeDocument/2006/relationships/hyperlink" Target="https://www.cahiersagricultures.fr/articles/cagri/full_html/2019/01/cagri190040/cagri190040.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cahiersagricultures.fr/fr/component/toc/?task=topic&amp;id=889" TargetMode="External"/><Relationship Id="rId11" Type="http://schemas.openxmlformats.org/officeDocument/2006/relationships/image" Target="../media/image8.png"/><Relationship Id="rId5" Type="http://schemas.openxmlformats.org/officeDocument/2006/relationships/hyperlink" Target="https://doi.org/10.4000/cybergeo.36443" TargetMode="External"/><Relationship Id="rId10" Type="http://schemas.openxmlformats.org/officeDocument/2006/relationships/hyperlink" Target="https://www.cahiersagricultures.fr/articles/cagri/full_html/2018/01/cagri170114/cagri170114.html" TargetMode="External"/><Relationship Id="rId4" Type="http://schemas.openxmlformats.org/officeDocument/2006/relationships/hyperlink" Target="https://doi.org/10.4000/cybergeo.37430" TargetMode="External"/><Relationship Id="rId9" Type="http://schemas.openxmlformats.org/officeDocument/2006/relationships/hyperlink" Target="https://www.cahiersagricultures.fr/articles/cagri/full_html/2018/02/cagri170184/cagri170184.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hyperlink" Target="https://doi.org/10.18167/DVN1/PKCW2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hyperlink" Target="https://doi.org/10.57745/KMGODH" TargetMode="Externa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3"/>
          <a:stretch>
            <a:fillRect/>
          </a:stretch>
        </p:blipFill>
        <p:spPr>
          <a:xfrm>
            <a:off x="2" y="0"/>
            <a:ext cx="223103" cy="6858000"/>
          </a:xfrm>
          <a:prstGeom prst="rect">
            <a:avLst/>
          </a:prstGeom>
        </p:spPr>
      </p:pic>
      <p:pic>
        <p:nvPicPr>
          <p:cNvPr id="5" name="Image 4" descr="Cirad_Recherche_4cTP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7653" y="273614"/>
            <a:ext cx="2150616" cy="846271"/>
          </a:xfrm>
          <a:prstGeom prst="rect">
            <a:avLst/>
          </a:prstGeom>
        </p:spPr>
      </p:pic>
      <p:pic>
        <p:nvPicPr>
          <p:cNvPr id="3" name="Image 2">
            <a:extLst>
              <a:ext uri="{FF2B5EF4-FFF2-40B4-BE49-F238E27FC236}">
                <a16:creationId xmlns:a16="http://schemas.microsoft.com/office/drawing/2014/main" id="{CF464AA5-171A-CC43-821A-3476C2FBD1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809" y="114353"/>
            <a:ext cx="1284346" cy="1164788"/>
          </a:xfrm>
          <a:prstGeom prst="rect">
            <a:avLst/>
          </a:prstGeom>
        </p:spPr>
      </p:pic>
      <p:pic>
        <p:nvPicPr>
          <p:cNvPr id="11" name="Image 10">
            <a:extLst>
              <a:ext uri="{FF2B5EF4-FFF2-40B4-BE49-F238E27FC236}">
                <a16:creationId xmlns:a16="http://schemas.microsoft.com/office/drawing/2014/main" id="{43119B16-2273-3A44-A3D7-43E7637DA9AB}"/>
              </a:ext>
            </a:extLst>
          </p:cNvPr>
          <p:cNvPicPr>
            <a:picLocks noChangeAspect="1"/>
          </p:cNvPicPr>
          <p:nvPr/>
        </p:nvPicPr>
        <p:blipFill>
          <a:blip r:embed="rId6">
            <a:alphaModFix amt="50000"/>
          </a:blip>
          <a:stretch>
            <a:fillRect/>
          </a:stretch>
        </p:blipFill>
        <p:spPr>
          <a:xfrm>
            <a:off x="-1167705" y="-579768"/>
            <a:ext cx="8339067" cy="11359305"/>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3" name="ZoneTexte 12">
            <a:extLst>
              <a:ext uri="{FF2B5EF4-FFF2-40B4-BE49-F238E27FC236}">
                <a16:creationId xmlns:a16="http://schemas.microsoft.com/office/drawing/2014/main" id="{349FB479-C3FA-4946-9EB5-CBE97027656C}"/>
              </a:ext>
            </a:extLst>
          </p:cNvPr>
          <p:cNvSpPr txBox="1"/>
          <p:nvPr/>
        </p:nvSpPr>
        <p:spPr>
          <a:xfrm>
            <a:off x="647273" y="1236308"/>
            <a:ext cx="8160996" cy="2954655"/>
          </a:xfrm>
          <a:prstGeom prst="rect">
            <a:avLst/>
          </a:prstGeom>
          <a:noFill/>
        </p:spPr>
        <p:txBody>
          <a:bodyPr wrap="square" rtlCol="0">
            <a:spAutoFit/>
          </a:bodyPr>
          <a:lstStyle/>
          <a:p>
            <a:pPr lvl="0" algn="ctr"/>
            <a:r>
              <a:rPr lang="fr-FR" sz="5400" dirty="0">
                <a:solidFill>
                  <a:srgbClr val="E2007A"/>
                </a:solidFill>
              </a:rPr>
              <a:t>Publier un </a:t>
            </a:r>
            <a:r>
              <a:rPr lang="fr-FR" sz="5400" i="1" dirty="0">
                <a:solidFill>
                  <a:srgbClr val="E2007A"/>
                </a:solidFill>
              </a:rPr>
              <a:t>Data Paper </a:t>
            </a:r>
            <a:r>
              <a:rPr lang="fr-FR" sz="5400" dirty="0">
                <a:solidFill>
                  <a:srgbClr val="E2007A"/>
                </a:solidFill>
              </a:rPr>
              <a:t>: </a:t>
            </a:r>
            <a:r>
              <a:rPr lang="fr-FR" sz="4400" dirty="0"/>
              <a:t>enjeux de bonnes pratiques, </a:t>
            </a:r>
          </a:p>
          <a:p>
            <a:pPr lvl="0" algn="ctr"/>
            <a:r>
              <a:rPr lang="fr-FR" sz="4400" dirty="0"/>
              <a:t>d'intégrité scientifique et de science ouverte</a:t>
            </a:r>
          </a:p>
        </p:txBody>
      </p:sp>
      <p:sp>
        <p:nvSpPr>
          <p:cNvPr id="7" name="ZoneTexte 6">
            <a:extLst>
              <a:ext uri="{FF2B5EF4-FFF2-40B4-BE49-F238E27FC236}">
                <a16:creationId xmlns:a16="http://schemas.microsoft.com/office/drawing/2014/main" id="{AC8D62A3-EF7B-4AF0-BAEE-ED035596B41E}"/>
              </a:ext>
            </a:extLst>
          </p:cNvPr>
          <p:cNvSpPr txBox="1"/>
          <p:nvPr/>
        </p:nvSpPr>
        <p:spPr>
          <a:xfrm>
            <a:off x="1698737" y="4419600"/>
            <a:ext cx="6058070" cy="12772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E2007A"/>
                </a:solidFill>
                <a:effectLst/>
                <a:uLnTx/>
                <a:uFillTx/>
                <a:latin typeface="Oswald" panose="020B0604020202020204" charset="0"/>
                <a:ea typeface="+mn-ea"/>
                <a:cs typeface="Arial"/>
                <a:sym typeface="Arial"/>
              </a:rPr>
              <a:t>Laurence Dedieu</a:t>
            </a:r>
            <a:br>
              <a:rPr kumimoji="0" lang="fr-FR" sz="6000" b="0" i="0" u="none" strike="noStrike" kern="0" cap="none" spc="0" normalizeH="0" baseline="0" noProof="0" dirty="0">
                <a:ln>
                  <a:noFill/>
                </a:ln>
                <a:solidFill>
                  <a:srgbClr val="E2007A"/>
                </a:solidFill>
                <a:effectLst/>
                <a:uLnTx/>
                <a:uFillTx/>
                <a:latin typeface="Oswald" panose="020B0604020202020204" charset="0"/>
                <a:ea typeface="+mn-ea"/>
                <a:cs typeface="Arial"/>
                <a:sym typeface="Arial"/>
              </a:rPr>
            </a:br>
            <a:r>
              <a:rPr kumimoji="0" lang="fr-FR" sz="1100" b="0" i="0" u="none" strike="noStrike" kern="0" cap="none" spc="0" normalizeH="0" baseline="0" noProof="0" dirty="0">
                <a:ln>
                  <a:noFill/>
                </a:ln>
                <a:solidFill>
                  <a:srgbClr val="E2007A"/>
                </a:solidFill>
                <a:effectLst/>
                <a:uLnTx/>
                <a:uFillTx/>
                <a:latin typeface="Oswald" panose="020B0604020202020204" charset="0"/>
                <a:ea typeface="+mn-ea"/>
                <a:cs typeface="Arial"/>
                <a:sym typeface="Arial"/>
                <a:hlinkClick r:id="rId7"/>
              </a:rPr>
              <a:t>Laurence.dedieu@cirad.fr</a:t>
            </a:r>
            <a:r>
              <a:rPr kumimoji="0" lang="fr-FR" sz="1100" b="0" i="0" u="none" strike="noStrike" kern="0" cap="none" spc="0" normalizeH="0" baseline="0" noProof="0" dirty="0">
                <a:ln>
                  <a:noFill/>
                </a:ln>
                <a:solidFill>
                  <a:srgbClr val="E2007A"/>
                </a:solidFill>
                <a:effectLst/>
                <a:uLnTx/>
                <a:uFillTx/>
                <a:latin typeface="Oswald" panose="020B0604020202020204" charset="0"/>
                <a:ea typeface="+mn-ea"/>
                <a:cs typeface="Arial"/>
                <a:sym typeface="Arial"/>
              </a:rPr>
              <a:t>   </a:t>
            </a:r>
            <a:br>
              <a:rPr kumimoji="0" lang="fr-FR" sz="1100" b="0" i="0" u="none" strike="noStrike" kern="0" cap="none" spc="0" normalizeH="0" baseline="0" noProof="0" dirty="0">
                <a:ln>
                  <a:noFill/>
                </a:ln>
                <a:solidFill>
                  <a:srgbClr val="E2007A"/>
                </a:solidFill>
                <a:effectLst/>
                <a:uLnTx/>
                <a:uFillTx/>
                <a:latin typeface="Oswald" panose="020B0604020202020204" charset="0"/>
                <a:ea typeface="+mn-ea"/>
                <a:cs typeface="Arial"/>
                <a:sym typeface="Arial"/>
              </a:rPr>
            </a:br>
            <a:br>
              <a:rPr kumimoji="0" lang="fr-FR" sz="1800" b="0" i="0" u="none" strike="noStrike" kern="0" cap="none" spc="0" normalizeH="0" baseline="0" noProof="0" dirty="0">
                <a:ln>
                  <a:noFill/>
                </a:ln>
                <a:solidFill>
                  <a:srgbClr val="E2007A"/>
                </a:solidFill>
                <a:effectLst/>
                <a:uLnTx/>
                <a:uFillTx/>
                <a:latin typeface="Oswald" panose="020B0604020202020204" charset="0"/>
                <a:ea typeface="+mn-ea"/>
                <a:cs typeface="Arial"/>
                <a:sym typeface="Arial"/>
              </a:rPr>
            </a:br>
            <a:r>
              <a:rPr kumimoji="0" lang="fr-FR" sz="2000" b="0" i="0" u="none" strike="noStrike" kern="0" cap="none" spc="0" normalizeH="0" baseline="0" noProof="0" dirty="0">
                <a:ln>
                  <a:noFill/>
                </a:ln>
                <a:solidFill>
                  <a:sysClr val="windowText" lastClr="000000"/>
                </a:solidFill>
                <a:effectLst/>
                <a:uLnTx/>
                <a:uFillTx/>
                <a:latin typeface="Oswald" panose="020B0604020202020204" charset="0"/>
                <a:ea typeface="+mn-ea"/>
                <a:cs typeface="Arial"/>
                <a:sym typeface="Arial"/>
              </a:rPr>
              <a:t>Délégation à l’Information Scientifique et à la science Ouverte</a:t>
            </a:r>
            <a:endParaRPr kumimoji="0" lang="fr-FR"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94B5D28D-E448-45E0-A5B8-CA62B887BC2E}"/>
              </a:ext>
            </a:extLst>
          </p:cNvPr>
          <p:cNvSpPr/>
          <p:nvPr/>
        </p:nvSpPr>
        <p:spPr>
          <a:xfrm>
            <a:off x="1428439" y="6353553"/>
            <a:ext cx="6279908" cy="46166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Ce support Publier un </a:t>
            </a:r>
            <a:r>
              <a:rPr kumimoji="0" lang="fr-FR" sz="1200" b="0" i="1" u="none" strike="noStrike" kern="1200" cap="none" spc="0" normalizeH="0" baseline="0" noProof="0" dirty="0">
                <a:ln>
                  <a:noFill/>
                </a:ln>
                <a:solidFill>
                  <a:prstClr val="black"/>
                </a:solidFill>
                <a:effectLst/>
                <a:uLnTx/>
                <a:uFillTx/>
                <a:latin typeface="Calibri"/>
                <a:ea typeface="+mn-ea"/>
                <a:cs typeface="Arial"/>
                <a:sym typeface="Arial"/>
              </a:rPr>
              <a:t>Data paper </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de L. Dedieu est mis à disposition selon les termes de la </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hlinkClick r:id="rId8"/>
              </a:rPr>
              <a:t>licence Creative Commons Attribution - Pas d’Utilisation Commerciale 4.0 International</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9" name="Image 8">
            <a:extLst>
              <a:ext uri="{FF2B5EF4-FFF2-40B4-BE49-F238E27FC236}">
                <a16:creationId xmlns:a16="http://schemas.microsoft.com/office/drawing/2014/main" id="{8E741A7F-C3F8-4DC9-B2BD-CF43253F6851}"/>
              </a:ext>
            </a:extLst>
          </p:cNvPr>
          <p:cNvPicPr>
            <a:picLocks noChangeAspect="1"/>
          </p:cNvPicPr>
          <p:nvPr/>
        </p:nvPicPr>
        <p:blipFill>
          <a:blip r:embed="rId9"/>
          <a:stretch>
            <a:fillRect/>
          </a:stretch>
        </p:blipFill>
        <p:spPr>
          <a:xfrm>
            <a:off x="7758751" y="6361816"/>
            <a:ext cx="1310535" cy="461665"/>
          </a:xfrm>
          <a:prstGeom prst="rect">
            <a:avLst/>
          </a:prstGeom>
        </p:spPr>
      </p:pic>
    </p:spTree>
    <p:extLst>
      <p:ext uri="{BB962C8B-B14F-4D97-AF65-F5344CB8AC3E}">
        <p14:creationId xmlns:p14="http://schemas.microsoft.com/office/powerpoint/2010/main" val="101183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2" name="Groupe 1">
            <a:extLst>
              <a:ext uri="{FF2B5EF4-FFF2-40B4-BE49-F238E27FC236}">
                <a16:creationId xmlns:a16="http://schemas.microsoft.com/office/drawing/2014/main" id="{2D4DEEEF-5AA8-4F5E-9FFF-921DBE3F95AD}"/>
              </a:ext>
            </a:extLst>
          </p:cNvPr>
          <p:cNvGrpSpPr/>
          <p:nvPr/>
        </p:nvGrpSpPr>
        <p:grpSpPr>
          <a:xfrm>
            <a:off x="140495" y="2137514"/>
            <a:ext cx="6733548" cy="3586629"/>
            <a:chOff x="84334" y="1732935"/>
            <a:chExt cx="5512044" cy="2857313"/>
          </a:xfrm>
        </p:grpSpPr>
        <p:pic>
          <p:nvPicPr>
            <p:cNvPr id="5" name="Image 4">
              <a:extLst>
                <a:ext uri="{FF2B5EF4-FFF2-40B4-BE49-F238E27FC236}">
                  <a16:creationId xmlns:a16="http://schemas.microsoft.com/office/drawing/2014/main" id="{773B47D3-B8F6-4B48-BC88-70B18917F62C}"/>
                </a:ext>
              </a:extLst>
            </p:cNvPr>
            <p:cNvPicPr>
              <a:picLocks noChangeAspect="1"/>
            </p:cNvPicPr>
            <p:nvPr/>
          </p:nvPicPr>
          <p:blipFill>
            <a:blip r:embed="rId3"/>
            <a:stretch>
              <a:fillRect/>
            </a:stretch>
          </p:blipFill>
          <p:spPr>
            <a:xfrm>
              <a:off x="84334" y="1732935"/>
              <a:ext cx="5171597" cy="2354500"/>
            </a:xfrm>
            <a:prstGeom prst="rect">
              <a:avLst/>
            </a:prstGeom>
          </p:spPr>
        </p:pic>
        <p:pic>
          <p:nvPicPr>
            <p:cNvPr id="8" name="Image 7">
              <a:extLst>
                <a:ext uri="{FF2B5EF4-FFF2-40B4-BE49-F238E27FC236}">
                  <a16:creationId xmlns:a16="http://schemas.microsoft.com/office/drawing/2014/main" id="{6F005E55-25B5-4CAA-BC36-EAC970F6FEF2}"/>
                </a:ext>
              </a:extLst>
            </p:cNvPr>
            <p:cNvPicPr>
              <a:picLocks noChangeAspect="1"/>
            </p:cNvPicPr>
            <p:nvPr/>
          </p:nvPicPr>
          <p:blipFill>
            <a:blip r:embed="rId4"/>
            <a:stretch>
              <a:fillRect/>
            </a:stretch>
          </p:blipFill>
          <p:spPr>
            <a:xfrm>
              <a:off x="658261" y="2973040"/>
              <a:ext cx="4938117" cy="1617208"/>
            </a:xfrm>
            <a:prstGeom prst="rect">
              <a:avLst/>
            </a:prstGeom>
          </p:spPr>
        </p:pic>
      </p:grpSp>
      <p:pic>
        <p:nvPicPr>
          <p:cNvPr id="7" name="Image 6">
            <a:extLst>
              <a:ext uri="{FF2B5EF4-FFF2-40B4-BE49-F238E27FC236}">
                <a16:creationId xmlns:a16="http://schemas.microsoft.com/office/drawing/2014/main" id="{3AC72975-FAA7-430E-A621-56C28C21730F}"/>
              </a:ext>
            </a:extLst>
          </p:cNvPr>
          <p:cNvPicPr>
            <a:picLocks noChangeAspect="1"/>
          </p:cNvPicPr>
          <p:nvPr/>
        </p:nvPicPr>
        <p:blipFill>
          <a:blip r:embed="rId5"/>
          <a:stretch>
            <a:fillRect/>
          </a:stretch>
        </p:blipFill>
        <p:spPr>
          <a:xfrm>
            <a:off x="2595829" y="3821230"/>
            <a:ext cx="6485865" cy="2937776"/>
          </a:xfrm>
          <a:prstGeom prst="rect">
            <a:avLst/>
          </a:prstGeom>
          <a:ln>
            <a:solidFill>
              <a:srgbClr val="0070C0"/>
            </a:solidFill>
          </a:ln>
        </p:spPr>
      </p:pic>
      <p:pic>
        <p:nvPicPr>
          <p:cNvPr id="4" name="Image 3">
            <a:extLst>
              <a:ext uri="{FF2B5EF4-FFF2-40B4-BE49-F238E27FC236}">
                <a16:creationId xmlns:a16="http://schemas.microsoft.com/office/drawing/2014/main" id="{EA4B2B23-B782-45E5-8DB6-5AC58CE2DA42}"/>
              </a:ext>
            </a:extLst>
          </p:cNvPr>
          <p:cNvPicPr>
            <a:picLocks noChangeAspect="1"/>
          </p:cNvPicPr>
          <p:nvPr/>
        </p:nvPicPr>
        <p:blipFill>
          <a:blip r:embed="rId6"/>
          <a:stretch>
            <a:fillRect/>
          </a:stretch>
        </p:blipFill>
        <p:spPr>
          <a:xfrm>
            <a:off x="5861132" y="1072625"/>
            <a:ext cx="3048757" cy="887509"/>
          </a:xfrm>
          <a:prstGeom prst="rect">
            <a:avLst/>
          </a:prstGeom>
          <a:ln w="38100">
            <a:solidFill>
              <a:srgbClr val="0070C0"/>
            </a:solidFill>
          </a:ln>
        </p:spPr>
      </p:pic>
      <p:sp>
        <p:nvSpPr>
          <p:cNvPr id="10" name="Google Shape;105;p8">
            <a:extLst>
              <a:ext uri="{FF2B5EF4-FFF2-40B4-BE49-F238E27FC236}">
                <a16:creationId xmlns:a16="http://schemas.microsoft.com/office/drawing/2014/main" id="{F075BB1A-A4FF-4886-A95D-0EA9DFC8845C}"/>
              </a:ext>
            </a:extLst>
          </p:cNvPr>
          <p:cNvSpPr txBox="1">
            <a:spLocks/>
          </p:cNvSpPr>
          <p:nvPr/>
        </p:nvSpPr>
        <p:spPr>
          <a:xfrm>
            <a:off x="140495" y="74559"/>
            <a:ext cx="9033591" cy="7722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defTabSz="914400"/>
            <a:r>
              <a:rPr lang="fr-FR" b="0" kern="1200" dirty="0">
                <a:solidFill>
                  <a:srgbClr val="1FA22E"/>
                </a:solidFill>
                <a:latin typeface="Arial" charset="0"/>
                <a:ea typeface="+mj-ea"/>
                <a:cs typeface="+mj-cs"/>
              </a:rPr>
              <a:t>Ex 1: </a:t>
            </a:r>
            <a:r>
              <a:rPr lang="fr-FR" sz="4000" b="0" i="1" kern="1200" dirty="0">
                <a:solidFill>
                  <a:srgbClr val="1FA22E"/>
                </a:solidFill>
                <a:latin typeface="Arial" charset="0"/>
                <a:ea typeface="+mj-ea"/>
                <a:cs typeface="+mj-cs"/>
              </a:rPr>
              <a:t>Data paper </a:t>
            </a:r>
            <a:r>
              <a:rPr lang="fr-FR" sz="4000" b="0" kern="1200" dirty="0">
                <a:solidFill>
                  <a:srgbClr val="1FA22E"/>
                </a:solidFill>
                <a:latin typeface="Arial" charset="0"/>
                <a:ea typeface="+mj-ea"/>
                <a:cs typeface="+mj-cs"/>
              </a:rPr>
              <a:t>sur données d’enquête</a:t>
            </a:r>
          </a:p>
        </p:txBody>
      </p:sp>
      <p:sp>
        <p:nvSpPr>
          <p:cNvPr id="11" name="ZoneTexte 10">
            <a:extLst>
              <a:ext uri="{FF2B5EF4-FFF2-40B4-BE49-F238E27FC236}">
                <a16:creationId xmlns:a16="http://schemas.microsoft.com/office/drawing/2014/main" id="{A1FB0FE4-C328-4EDE-B1C8-8BA48B41CAFE}"/>
              </a:ext>
            </a:extLst>
          </p:cNvPr>
          <p:cNvSpPr txBox="1"/>
          <p:nvPr/>
        </p:nvSpPr>
        <p:spPr>
          <a:xfrm>
            <a:off x="234111" y="994152"/>
            <a:ext cx="4498962" cy="892552"/>
          </a:xfrm>
          <a:prstGeom prst="rect">
            <a:avLst/>
          </a:prstGeom>
          <a:solidFill>
            <a:schemeClr val="accent1">
              <a:lumMod val="40000"/>
              <a:lumOff val="60000"/>
            </a:schemeClr>
          </a:solidFill>
        </p:spPr>
        <p:txBody>
          <a:bodyPr wrap="square" rtlCol="0">
            <a:spAutoFit/>
          </a:bodyPr>
          <a:lstStyle/>
          <a:p>
            <a:pPr defTabSz="1219170">
              <a:buClr>
                <a:srgbClr val="000000"/>
              </a:buClr>
            </a:pPr>
            <a:r>
              <a:rPr lang="fr-FR" kern="0" dirty="0">
                <a:solidFill>
                  <a:srgbClr val="000000"/>
                </a:solidFill>
                <a:latin typeface="Arial"/>
                <a:cs typeface="Arial"/>
                <a:sym typeface="Arial"/>
              </a:rPr>
              <a:t>Lien vers les données </a:t>
            </a:r>
          </a:p>
          <a:p>
            <a:pPr defTabSz="1219170">
              <a:buClr>
                <a:srgbClr val="000000"/>
              </a:buClr>
            </a:pPr>
            <a:r>
              <a:rPr lang="fr-FR" kern="0" dirty="0">
                <a:solidFill>
                  <a:srgbClr val="000000"/>
                </a:solidFill>
                <a:latin typeface="Arial"/>
                <a:cs typeface="Arial"/>
                <a:sym typeface="Arial"/>
              </a:rPr>
              <a:t>dans l’entrepôt </a:t>
            </a:r>
            <a:r>
              <a:rPr lang="fr-FR" kern="0" dirty="0">
                <a:solidFill>
                  <a:srgbClr val="212121"/>
                </a:solidFill>
                <a:latin typeface="Arial"/>
                <a:cs typeface="Arial"/>
                <a:sym typeface="Arial"/>
              </a:rPr>
              <a:t>Recherche Data Gouv</a:t>
            </a:r>
          </a:p>
          <a:p>
            <a:pPr marL="358758" defTabSz="1219170">
              <a:buClr>
                <a:srgbClr val="000000"/>
              </a:buClr>
            </a:pPr>
            <a:r>
              <a:rPr lang="fr-FR" sz="1600" kern="0" dirty="0">
                <a:solidFill>
                  <a:srgbClr val="000000"/>
                </a:solidFill>
                <a:latin typeface="Arial"/>
                <a:cs typeface="Arial"/>
                <a:sym typeface="Arial"/>
                <a:hlinkClick r:id="rId7"/>
              </a:rPr>
              <a:t>https://doi.org/10.57745/KMGODH</a:t>
            </a:r>
            <a:endParaRPr lang="fr-FR" sz="1600" kern="0" dirty="0">
              <a:solidFill>
                <a:srgbClr val="000000"/>
              </a:solidFill>
              <a:latin typeface="Arial"/>
              <a:cs typeface="Arial"/>
              <a:sym typeface="Arial"/>
            </a:endParaRPr>
          </a:p>
        </p:txBody>
      </p:sp>
    </p:spTree>
    <p:extLst>
      <p:ext uri="{BB962C8B-B14F-4D97-AF65-F5344CB8AC3E}">
        <p14:creationId xmlns:p14="http://schemas.microsoft.com/office/powerpoint/2010/main" val="11665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A4E2694C-059C-43F7-AB72-F873B459498B}"/>
              </a:ext>
            </a:extLst>
          </p:cNvPr>
          <p:cNvPicPr>
            <a:picLocks noChangeAspect="1"/>
          </p:cNvPicPr>
          <p:nvPr/>
        </p:nvPicPr>
        <p:blipFill>
          <a:blip r:embed="rId3"/>
          <a:stretch>
            <a:fillRect/>
          </a:stretch>
        </p:blipFill>
        <p:spPr>
          <a:xfrm>
            <a:off x="110807" y="2616122"/>
            <a:ext cx="3481752" cy="266801"/>
          </a:xfrm>
          <a:prstGeom prst="rect">
            <a:avLst/>
          </a:prstGeom>
        </p:spPr>
      </p:pic>
      <p:grpSp>
        <p:nvGrpSpPr>
          <p:cNvPr id="2" name="Groupe 1">
            <a:extLst>
              <a:ext uri="{FF2B5EF4-FFF2-40B4-BE49-F238E27FC236}">
                <a16:creationId xmlns:a16="http://schemas.microsoft.com/office/drawing/2014/main" id="{64394199-0612-4024-8615-B5D07E522F91}"/>
              </a:ext>
            </a:extLst>
          </p:cNvPr>
          <p:cNvGrpSpPr/>
          <p:nvPr/>
        </p:nvGrpSpPr>
        <p:grpSpPr>
          <a:xfrm>
            <a:off x="60073" y="1219201"/>
            <a:ext cx="4691255" cy="4647076"/>
            <a:chOff x="60070" y="830711"/>
            <a:chExt cx="4035265" cy="4178314"/>
          </a:xfrm>
        </p:grpSpPr>
        <p:pic>
          <p:nvPicPr>
            <p:cNvPr id="10" name="Image 9">
              <a:extLst>
                <a:ext uri="{FF2B5EF4-FFF2-40B4-BE49-F238E27FC236}">
                  <a16:creationId xmlns:a16="http://schemas.microsoft.com/office/drawing/2014/main" id="{27B10395-C510-44E9-8718-3BC2B6CAC2EC}"/>
                </a:ext>
              </a:extLst>
            </p:cNvPr>
            <p:cNvPicPr>
              <a:picLocks noChangeAspect="1"/>
            </p:cNvPicPr>
            <p:nvPr/>
          </p:nvPicPr>
          <p:blipFill>
            <a:blip r:embed="rId4"/>
            <a:stretch>
              <a:fillRect/>
            </a:stretch>
          </p:blipFill>
          <p:spPr>
            <a:xfrm>
              <a:off x="93200" y="1824695"/>
              <a:ext cx="4002135" cy="3184330"/>
            </a:xfrm>
            <a:prstGeom prst="rect">
              <a:avLst/>
            </a:prstGeom>
          </p:spPr>
        </p:pic>
        <p:pic>
          <p:nvPicPr>
            <p:cNvPr id="6" name="Image 5">
              <a:extLst>
                <a:ext uri="{FF2B5EF4-FFF2-40B4-BE49-F238E27FC236}">
                  <a16:creationId xmlns:a16="http://schemas.microsoft.com/office/drawing/2014/main" id="{5475B4A0-229E-43A6-BAB0-4CEA16EB6504}"/>
                </a:ext>
              </a:extLst>
            </p:cNvPr>
            <p:cNvPicPr>
              <a:picLocks noChangeAspect="1"/>
            </p:cNvPicPr>
            <p:nvPr/>
          </p:nvPicPr>
          <p:blipFill>
            <a:blip r:embed="rId5"/>
            <a:stretch>
              <a:fillRect/>
            </a:stretch>
          </p:blipFill>
          <p:spPr>
            <a:xfrm>
              <a:off x="60070" y="830711"/>
              <a:ext cx="3481752" cy="952505"/>
            </a:xfrm>
            <a:prstGeom prst="rect">
              <a:avLst/>
            </a:prstGeom>
          </p:spPr>
        </p:pic>
      </p:grpSp>
      <p:grpSp>
        <p:nvGrpSpPr>
          <p:cNvPr id="12" name="Groupe 11">
            <a:extLst>
              <a:ext uri="{FF2B5EF4-FFF2-40B4-BE49-F238E27FC236}">
                <a16:creationId xmlns:a16="http://schemas.microsoft.com/office/drawing/2014/main" id="{34B9121B-21BC-4E4B-B42C-F7D1F0FF2AB2}"/>
              </a:ext>
            </a:extLst>
          </p:cNvPr>
          <p:cNvGrpSpPr/>
          <p:nvPr/>
        </p:nvGrpSpPr>
        <p:grpSpPr>
          <a:xfrm>
            <a:off x="4732698" y="846252"/>
            <a:ext cx="4586484" cy="4468099"/>
            <a:chOff x="4732694" y="-11001"/>
            <a:chExt cx="4586483" cy="4468097"/>
          </a:xfrm>
        </p:grpSpPr>
        <p:pic>
          <p:nvPicPr>
            <p:cNvPr id="4" name="Image 3">
              <a:extLst>
                <a:ext uri="{FF2B5EF4-FFF2-40B4-BE49-F238E27FC236}">
                  <a16:creationId xmlns:a16="http://schemas.microsoft.com/office/drawing/2014/main" id="{A4F96A06-CD8E-4444-8918-D6E7D8BC8AA7}"/>
                </a:ext>
              </a:extLst>
            </p:cNvPr>
            <p:cNvPicPr>
              <a:picLocks noChangeAspect="1"/>
            </p:cNvPicPr>
            <p:nvPr/>
          </p:nvPicPr>
          <p:blipFill>
            <a:blip r:embed="rId6"/>
            <a:stretch>
              <a:fillRect/>
            </a:stretch>
          </p:blipFill>
          <p:spPr>
            <a:xfrm>
              <a:off x="5409255" y="-11001"/>
              <a:ext cx="3134164" cy="2541284"/>
            </a:xfrm>
            <a:prstGeom prst="rect">
              <a:avLst/>
            </a:prstGeom>
          </p:spPr>
        </p:pic>
        <p:sp>
          <p:nvSpPr>
            <p:cNvPr id="9" name="ZoneTexte 8">
              <a:extLst>
                <a:ext uri="{FF2B5EF4-FFF2-40B4-BE49-F238E27FC236}">
                  <a16:creationId xmlns:a16="http://schemas.microsoft.com/office/drawing/2014/main" id="{44844571-EA05-4DD4-9ACB-61C8CF9A5179}"/>
                </a:ext>
              </a:extLst>
            </p:cNvPr>
            <p:cNvSpPr txBox="1"/>
            <p:nvPr/>
          </p:nvSpPr>
          <p:spPr>
            <a:xfrm>
              <a:off x="4732694" y="2061698"/>
              <a:ext cx="4586483" cy="2395398"/>
            </a:xfrm>
            <a:prstGeom prst="rect">
              <a:avLst/>
            </a:prstGeom>
            <a:noFill/>
          </p:spPr>
          <p:txBody>
            <a:bodyPr wrap="square" rtlCol="0">
              <a:spAutoFit/>
            </a:bodyPr>
            <a:lstStyle/>
            <a:p>
              <a:pPr defTabSz="1219170">
                <a:buClr>
                  <a:srgbClr val="000000"/>
                </a:buClr>
              </a:pPr>
              <a:r>
                <a:rPr lang="en-US" sz="2000" kern="0" dirty="0">
                  <a:solidFill>
                    <a:srgbClr val="000000"/>
                  </a:solidFill>
                  <a:latin typeface="Arial"/>
                  <a:cs typeface="Arial"/>
                  <a:sym typeface="Arial"/>
                </a:rPr>
                <a:t>27 264 observations </a:t>
              </a:r>
            </a:p>
            <a:p>
              <a:pPr marL="285737" indent="-285737" defTabSz="1219170">
                <a:spcBef>
                  <a:spcPts val="600"/>
                </a:spcBef>
                <a:buClr>
                  <a:srgbClr val="000000"/>
                </a:buClr>
                <a:buFont typeface="Wingdings" panose="05000000000000000000" pitchFamily="2" charset="2"/>
                <a:buChar char="à"/>
              </a:pPr>
              <a:r>
                <a:rPr lang="en-US" sz="2000" kern="0" dirty="0">
                  <a:solidFill>
                    <a:srgbClr val="000000"/>
                  </a:solidFill>
                  <a:latin typeface="Arial"/>
                  <a:cs typeface="Arial"/>
                  <a:sym typeface="Arial"/>
                </a:rPr>
                <a:t>76 </a:t>
              </a:r>
              <a:r>
                <a:rPr lang="en-US" sz="2000" kern="0" dirty="0" err="1">
                  <a:solidFill>
                    <a:srgbClr val="000000"/>
                  </a:solidFill>
                  <a:latin typeface="Arial"/>
                  <a:cs typeface="Arial"/>
                  <a:sym typeface="Arial"/>
                </a:rPr>
                <a:t>espèces</a:t>
              </a:r>
              <a:r>
                <a:rPr lang="en-US" sz="2000" kern="0" dirty="0">
                  <a:solidFill>
                    <a:srgbClr val="000000"/>
                  </a:solidFill>
                  <a:latin typeface="Arial"/>
                  <a:cs typeface="Arial"/>
                  <a:sym typeface="Arial"/>
                </a:rPr>
                <a:t> de </a:t>
              </a:r>
              <a:r>
                <a:rPr lang="en-US" sz="2000" kern="0" dirty="0" err="1">
                  <a:solidFill>
                    <a:srgbClr val="000000"/>
                  </a:solidFill>
                  <a:latin typeface="Arial"/>
                  <a:cs typeface="Arial"/>
                  <a:sym typeface="Arial"/>
                </a:rPr>
                <a:t>fourmis</a:t>
              </a:r>
              <a:r>
                <a:rPr lang="en-US" sz="2000" kern="0" dirty="0">
                  <a:solidFill>
                    <a:srgbClr val="000000"/>
                  </a:solidFill>
                  <a:latin typeface="Arial"/>
                  <a:cs typeface="Arial"/>
                  <a:sym typeface="Arial"/>
                </a:rPr>
                <a:t> natives</a:t>
              </a:r>
            </a:p>
            <a:p>
              <a:pPr marL="285737" indent="-285737" defTabSz="1219170">
                <a:spcBef>
                  <a:spcPts val="600"/>
                </a:spcBef>
                <a:buClr>
                  <a:srgbClr val="000000"/>
                </a:buClr>
                <a:buFont typeface="Wingdings" panose="05000000000000000000" pitchFamily="2" charset="2"/>
                <a:buChar char="à"/>
              </a:pPr>
              <a:r>
                <a:rPr lang="en-US" sz="2000" kern="0" dirty="0">
                  <a:solidFill>
                    <a:srgbClr val="000000"/>
                  </a:solidFill>
                  <a:latin typeface="Arial"/>
                  <a:cs typeface="Arial"/>
                  <a:sym typeface="Arial"/>
                </a:rPr>
                <a:t>9 </a:t>
              </a:r>
              <a:r>
                <a:rPr lang="en-US" sz="2000" kern="0" dirty="0" err="1">
                  <a:solidFill>
                    <a:srgbClr val="000000"/>
                  </a:solidFill>
                  <a:latin typeface="Arial"/>
                  <a:cs typeface="Arial"/>
                  <a:sym typeface="Arial"/>
                </a:rPr>
                <a:t>espèces</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introduites</a:t>
              </a:r>
              <a:endParaRPr lang="en-US" sz="2000" kern="0" dirty="0">
                <a:solidFill>
                  <a:srgbClr val="000000"/>
                </a:solidFill>
                <a:latin typeface="Arial"/>
                <a:cs typeface="Arial"/>
                <a:sym typeface="Arial"/>
              </a:endParaRPr>
            </a:p>
            <a:p>
              <a:pPr marL="285737" indent="-285737" defTabSz="1219170">
                <a:spcBef>
                  <a:spcPts val="600"/>
                </a:spcBef>
                <a:buClr>
                  <a:srgbClr val="000000"/>
                </a:buClr>
                <a:buFont typeface="Wingdings" panose="05000000000000000000" pitchFamily="2" charset="2"/>
                <a:buChar char="à"/>
              </a:pPr>
              <a:r>
                <a:rPr lang="en-US" sz="2000" kern="0" dirty="0">
                  <a:solidFill>
                    <a:srgbClr val="000000"/>
                  </a:solidFill>
                  <a:latin typeface="Arial"/>
                  <a:cs typeface="Arial"/>
                  <a:sym typeface="Arial"/>
                </a:rPr>
                <a:t>description de </a:t>
              </a:r>
              <a:r>
                <a:rPr lang="en-US" sz="2000" kern="0" dirty="0" err="1">
                  <a:solidFill>
                    <a:srgbClr val="000000"/>
                  </a:solidFill>
                  <a:latin typeface="Arial"/>
                  <a:cs typeface="Arial"/>
                  <a:sym typeface="Arial"/>
                </a:rPr>
                <a:t>chaque</a:t>
              </a:r>
              <a:r>
                <a:rPr lang="en-US" sz="2000" kern="0" dirty="0">
                  <a:solidFill>
                    <a:srgbClr val="000000"/>
                  </a:solidFill>
                  <a:latin typeface="Arial"/>
                  <a:cs typeface="Arial"/>
                  <a:sym typeface="Arial"/>
                </a:rPr>
                <a:t> microhabitat de </a:t>
              </a:r>
              <a:r>
                <a:rPr lang="en-US" sz="2000" kern="0" dirty="0" err="1">
                  <a:solidFill>
                    <a:srgbClr val="000000"/>
                  </a:solidFill>
                  <a:latin typeface="Arial"/>
                  <a:cs typeface="Arial"/>
                  <a:sym typeface="Arial"/>
                </a:rPr>
                <a:t>fourmis</a:t>
              </a:r>
              <a:r>
                <a:rPr lang="en-US" sz="2000" kern="0" dirty="0">
                  <a:solidFill>
                    <a:srgbClr val="000000"/>
                  </a:solidFill>
                  <a:latin typeface="Arial"/>
                  <a:cs typeface="Arial"/>
                  <a:sym typeface="Arial"/>
                </a:rPr>
                <a:t>.</a:t>
              </a:r>
            </a:p>
            <a:p>
              <a:pPr defTabSz="1219170">
                <a:buClr>
                  <a:srgbClr val="000000"/>
                </a:buClr>
              </a:pPr>
              <a:endParaRPr lang="en-US" sz="1333" kern="0" dirty="0">
                <a:solidFill>
                  <a:srgbClr val="000000"/>
                </a:solidFill>
                <a:latin typeface="Arial"/>
                <a:cs typeface="Arial"/>
                <a:sym typeface="Arial"/>
              </a:endParaRPr>
            </a:p>
            <a:p>
              <a:pPr defTabSz="1219170">
                <a:buClr>
                  <a:srgbClr val="000000"/>
                </a:buClr>
              </a:pPr>
              <a:r>
                <a:rPr lang="en-US" sz="2000" kern="0" dirty="0" err="1">
                  <a:solidFill>
                    <a:srgbClr val="000000"/>
                  </a:solidFill>
                  <a:latin typeface="Arial"/>
                  <a:cs typeface="Arial"/>
                  <a:sym typeface="Arial"/>
                </a:rPr>
                <a:t>Données</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actualisées</a:t>
              </a:r>
              <a:r>
                <a:rPr lang="en-US" sz="2000" kern="0" dirty="0">
                  <a:solidFill>
                    <a:srgbClr val="000000"/>
                  </a:solidFill>
                  <a:latin typeface="Arial"/>
                  <a:cs typeface="Arial"/>
                  <a:sym typeface="Arial"/>
                </a:rPr>
                <a:t> 2 </a:t>
              </a:r>
              <a:r>
                <a:rPr lang="en-US" sz="2000" kern="0" dirty="0" err="1">
                  <a:solidFill>
                    <a:srgbClr val="000000"/>
                  </a:solidFill>
                  <a:latin typeface="Arial"/>
                  <a:cs typeface="Arial"/>
                  <a:sym typeface="Arial"/>
                </a:rPr>
                <a:t>fois</a:t>
              </a:r>
              <a:r>
                <a:rPr lang="en-US" sz="2000" kern="0" dirty="0">
                  <a:solidFill>
                    <a:srgbClr val="000000"/>
                  </a:solidFill>
                  <a:latin typeface="Arial"/>
                  <a:cs typeface="Arial"/>
                  <a:sym typeface="Arial"/>
                </a:rPr>
                <a:t> par an.</a:t>
              </a:r>
            </a:p>
          </p:txBody>
        </p:sp>
      </p:grpSp>
      <p:sp>
        <p:nvSpPr>
          <p:cNvPr id="13" name="ZoneTexte 12">
            <a:extLst>
              <a:ext uri="{FF2B5EF4-FFF2-40B4-BE49-F238E27FC236}">
                <a16:creationId xmlns:a16="http://schemas.microsoft.com/office/drawing/2014/main" id="{A51C044E-2802-4C2D-BA49-314028C280F5}"/>
              </a:ext>
            </a:extLst>
          </p:cNvPr>
          <p:cNvSpPr txBox="1"/>
          <p:nvPr/>
        </p:nvSpPr>
        <p:spPr>
          <a:xfrm>
            <a:off x="46796" y="5776522"/>
            <a:ext cx="4652739" cy="70788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pPr defTabSz="1219170">
              <a:spcBef>
                <a:spcPts val="300"/>
              </a:spcBef>
              <a:buClr>
                <a:srgbClr val="000000"/>
              </a:buClr>
            </a:pPr>
            <a:r>
              <a:rPr lang="fr-FR" sz="2000" kern="0" dirty="0">
                <a:solidFill>
                  <a:srgbClr val="000000"/>
                </a:solidFill>
                <a:latin typeface="Arial"/>
                <a:cs typeface="Arial"/>
                <a:sym typeface="Arial"/>
              </a:rPr>
              <a:t>Base de données sur la distribution des fourmis en Belgique</a:t>
            </a:r>
          </a:p>
        </p:txBody>
      </p:sp>
      <p:sp>
        <p:nvSpPr>
          <p:cNvPr id="14" name="ZoneTexte 13">
            <a:extLst>
              <a:ext uri="{FF2B5EF4-FFF2-40B4-BE49-F238E27FC236}">
                <a16:creationId xmlns:a16="http://schemas.microsoft.com/office/drawing/2014/main" id="{91E0AD6D-C995-4C36-AD65-424BD80EBB59}"/>
              </a:ext>
            </a:extLst>
          </p:cNvPr>
          <p:cNvSpPr txBox="1"/>
          <p:nvPr/>
        </p:nvSpPr>
        <p:spPr>
          <a:xfrm>
            <a:off x="4843849" y="5537366"/>
            <a:ext cx="4218851" cy="1138773"/>
          </a:xfrm>
          <a:prstGeom prst="rect">
            <a:avLst/>
          </a:prstGeom>
          <a:solidFill>
            <a:schemeClr val="accent1">
              <a:lumMod val="40000"/>
              <a:lumOff val="60000"/>
            </a:schemeClr>
          </a:solidFill>
        </p:spPr>
        <p:txBody>
          <a:bodyPr wrap="square" rtlCol="0">
            <a:spAutoFit/>
          </a:bodyPr>
          <a:lstStyle/>
          <a:p>
            <a:pPr defTabSz="1219170">
              <a:buClr>
                <a:srgbClr val="000000"/>
              </a:buClr>
            </a:pPr>
            <a:r>
              <a:rPr lang="fr-FR" sz="2000" kern="0" dirty="0">
                <a:solidFill>
                  <a:srgbClr val="000000"/>
                </a:solidFill>
                <a:latin typeface="Arial"/>
                <a:cs typeface="Arial"/>
                <a:sym typeface="Arial"/>
              </a:rPr>
              <a:t>Lien vers les données dans l’entrepôt </a:t>
            </a:r>
            <a:r>
              <a:rPr lang="fr-FR" sz="2000" kern="0" dirty="0">
                <a:solidFill>
                  <a:srgbClr val="212121"/>
                </a:solidFill>
                <a:latin typeface="Arial"/>
                <a:cs typeface="Arial"/>
                <a:sym typeface="Arial"/>
              </a:rPr>
              <a:t>GBIF</a:t>
            </a:r>
          </a:p>
          <a:p>
            <a:pPr defTabSz="1219170">
              <a:buClr>
                <a:srgbClr val="000000"/>
              </a:buClr>
            </a:pPr>
            <a:r>
              <a:rPr lang="fr-FR" sz="1400" kern="0" dirty="0">
                <a:solidFill>
                  <a:srgbClr val="0070C0"/>
                </a:solidFill>
                <a:latin typeface="Arial"/>
                <a:cs typeface="Arial"/>
                <a:sym typeface="Arial"/>
                <a:hlinkClick r:id="rId7"/>
              </a:rPr>
              <a:t>https://www.gbif.org/dataset/b528799a-2d52-4023-aa02-9ce081e3ca5f</a:t>
            </a:r>
            <a:endParaRPr lang="fr-FR" sz="1400" kern="0" dirty="0">
              <a:solidFill>
                <a:srgbClr val="0070C0"/>
              </a:solidFill>
              <a:latin typeface="Arial"/>
              <a:cs typeface="Arial"/>
              <a:sym typeface="Arial"/>
            </a:endParaRPr>
          </a:p>
        </p:txBody>
      </p:sp>
      <p:sp>
        <p:nvSpPr>
          <p:cNvPr id="16" name="Google Shape;105;p8">
            <a:extLst>
              <a:ext uri="{FF2B5EF4-FFF2-40B4-BE49-F238E27FC236}">
                <a16:creationId xmlns:a16="http://schemas.microsoft.com/office/drawing/2014/main" id="{BC5A9C4C-0611-4AF5-A4D9-1D753B523E3F}"/>
              </a:ext>
            </a:extLst>
          </p:cNvPr>
          <p:cNvSpPr txBox="1">
            <a:spLocks/>
          </p:cNvSpPr>
          <p:nvPr/>
        </p:nvSpPr>
        <p:spPr>
          <a:xfrm>
            <a:off x="140495" y="74559"/>
            <a:ext cx="9033591" cy="7722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defTabSz="914400"/>
            <a:r>
              <a:rPr lang="fr-FR" b="0" kern="1200" dirty="0">
                <a:solidFill>
                  <a:srgbClr val="1FA22E"/>
                </a:solidFill>
                <a:latin typeface="Arial" charset="0"/>
                <a:ea typeface="+mj-ea"/>
                <a:cs typeface="+mj-cs"/>
              </a:rPr>
              <a:t>Ex 2: </a:t>
            </a:r>
            <a:r>
              <a:rPr lang="fr-FR" sz="4000" b="0" i="1" kern="1200" dirty="0">
                <a:solidFill>
                  <a:srgbClr val="1FA22E"/>
                </a:solidFill>
                <a:latin typeface="Arial" charset="0"/>
                <a:ea typeface="+mj-ea"/>
                <a:cs typeface="+mj-cs"/>
              </a:rPr>
              <a:t>Data paper -</a:t>
            </a:r>
            <a:r>
              <a:rPr lang="fr-FR" sz="4000" b="0" kern="1200" dirty="0">
                <a:solidFill>
                  <a:srgbClr val="1FA22E"/>
                </a:solidFill>
                <a:latin typeface="Arial" charset="0"/>
                <a:ea typeface="+mj-ea"/>
                <a:cs typeface="+mj-cs"/>
              </a:rPr>
              <a:t> données biodiversité</a:t>
            </a:r>
          </a:p>
        </p:txBody>
      </p:sp>
    </p:spTree>
    <p:extLst>
      <p:ext uri="{BB962C8B-B14F-4D97-AF65-F5344CB8AC3E}">
        <p14:creationId xmlns:p14="http://schemas.microsoft.com/office/powerpoint/2010/main" val="32568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65BFD5A1-7586-42B4-887D-5532F39249CB}"/>
              </a:ext>
            </a:extLst>
          </p:cNvPr>
          <p:cNvPicPr>
            <a:picLocks noChangeAspect="1"/>
          </p:cNvPicPr>
          <p:nvPr/>
        </p:nvPicPr>
        <p:blipFill>
          <a:blip r:embed="rId3"/>
          <a:stretch>
            <a:fillRect/>
          </a:stretch>
        </p:blipFill>
        <p:spPr>
          <a:xfrm>
            <a:off x="113099" y="1623811"/>
            <a:ext cx="5095006" cy="957128"/>
          </a:xfrm>
          <a:prstGeom prst="rect">
            <a:avLst/>
          </a:prstGeom>
        </p:spPr>
      </p:pic>
      <p:pic>
        <p:nvPicPr>
          <p:cNvPr id="5" name="Image 4">
            <a:extLst>
              <a:ext uri="{FF2B5EF4-FFF2-40B4-BE49-F238E27FC236}">
                <a16:creationId xmlns:a16="http://schemas.microsoft.com/office/drawing/2014/main" id="{3811038B-9BFE-4D5E-84A8-2D943A7D56AE}"/>
              </a:ext>
            </a:extLst>
          </p:cNvPr>
          <p:cNvPicPr>
            <a:picLocks noChangeAspect="1"/>
          </p:cNvPicPr>
          <p:nvPr/>
        </p:nvPicPr>
        <p:blipFill>
          <a:blip r:embed="rId4"/>
          <a:stretch>
            <a:fillRect/>
          </a:stretch>
        </p:blipFill>
        <p:spPr>
          <a:xfrm>
            <a:off x="367935" y="1992339"/>
            <a:ext cx="7671884" cy="4766363"/>
          </a:xfrm>
          <a:prstGeom prst="rect">
            <a:avLst/>
          </a:prstGeom>
        </p:spPr>
      </p:pic>
      <p:grpSp>
        <p:nvGrpSpPr>
          <p:cNvPr id="4" name="Groupe 3">
            <a:extLst>
              <a:ext uri="{FF2B5EF4-FFF2-40B4-BE49-F238E27FC236}">
                <a16:creationId xmlns:a16="http://schemas.microsoft.com/office/drawing/2014/main" id="{23570472-AF56-4024-9CBA-7BE60EFB9A7E}"/>
              </a:ext>
            </a:extLst>
          </p:cNvPr>
          <p:cNvGrpSpPr/>
          <p:nvPr/>
        </p:nvGrpSpPr>
        <p:grpSpPr>
          <a:xfrm>
            <a:off x="238539" y="1966461"/>
            <a:ext cx="2560559" cy="2490480"/>
            <a:chOff x="70128" y="1444784"/>
            <a:chExt cx="1920419" cy="1867860"/>
          </a:xfrm>
        </p:grpSpPr>
        <p:sp>
          <p:nvSpPr>
            <p:cNvPr id="6" name="Rectangle : coins arrondis 5">
              <a:extLst>
                <a:ext uri="{FF2B5EF4-FFF2-40B4-BE49-F238E27FC236}">
                  <a16:creationId xmlns:a16="http://schemas.microsoft.com/office/drawing/2014/main" id="{582CC19B-5878-4DF7-B46B-61CE49A7C22C}"/>
                </a:ext>
              </a:extLst>
            </p:cNvPr>
            <p:cNvSpPr/>
            <p:nvPr/>
          </p:nvSpPr>
          <p:spPr>
            <a:xfrm>
              <a:off x="1331797" y="1444784"/>
              <a:ext cx="658750" cy="344086"/>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r-FR" sz="1400" kern="0">
                <a:solidFill>
                  <a:srgbClr val="FFFFFF"/>
                </a:solidFill>
                <a:latin typeface="Arial"/>
                <a:sym typeface="Arial"/>
              </a:endParaRPr>
            </a:p>
          </p:txBody>
        </p:sp>
        <p:sp>
          <p:nvSpPr>
            <p:cNvPr id="8" name="Rectangle : coins arrondis 7">
              <a:extLst>
                <a:ext uri="{FF2B5EF4-FFF2-40B4-BE49-F238E27FC236}">
                  <a16:creationId xmlns:a16="http://schemas.microsoft.com/office/drawing/2014/main" id="{0CEAC8EB-01ED-4A6E-AD6F-DE41274C429F}"/>
                </a:ext>
              </a:extLst>
            </p:cNvPr>
            <p:cNvSpPr/>
            <p:nvPr/>
          </p:nvSpPr>
          <p:spPr>
            <a:xfrm>
              <a:off x="70128" y="2786612"/>
              <a:ext cx="998322" cy="526032"/>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r-FR" sz="1400" kern="0">
                <a:solidFill>
                  <a:srgbClr val="FFFFFF"/>
                </a:solidFill>
                <a:latin typeface="Arial"/>
                <a:sym typeface="Arial"/>
              </a:endParaRPr>
            </a:p>
          </p:txBody>
        </p:sp>
      </p:grpSp>
      <p:sp>
        <p:nvSpPr>
          <p:cNvPr id="9" name="Google Shape;105;p8">
            <a:extLst>
              <a:ext uri="{FF2B5EF4-FFF2-40B4-BE49-F238E27FC236}">
                <a16:creationId xmlns:a16="http://schemas.microsoft.com/office/drawing/2014/main" id="{2EB5A1E3-D6C2-49E2-8A8C-AB691FCBF4EF}"/>
              </a:ext>
            </a:extLst>
          </p:cNvPr>
          <p:cNvSpPr txBox="1">
            <a:spLocks/>
          </p:cNvSpPr>
          <p:nvPr/>
        </p:nvSpPr>
        <p:spPr>
          <a:xfrm>
            <a:off x="140495" y="74559"/>
            <a:ext cx="9033591" cy="7722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defTabSz="914400"/>
            <a:r>
              <a:rPr lang="fr-FR" b="0" kern="1200" dirty="0">
                <a:solidFill>
                  <a:srgbClr val="1FA22E"/>
                </a:solidFill>
                <a:latin typeface="Arial" charset="0"/>
                <a:ea typeface="+mj-ea"/>
                <a:cs typeface="+mj-cs"/>
              </a:rPr>
              <a:t>Ex 2: </a:t>
            </a:r>
            <a:r>
              <a:rPr lang="fr-FR" sz="4000" b="0" i="1" kern="1200" dirty="0">
                <a:solidFill>
                  <a:srgbClr val="1FA22E"/>
                </a:solidFill>
                <a:latin typeface="Arial" charset="0"/>
                <a:ea typeface="+mj-ea"/>
                <a:cs typeface="+mj-cs"/>
              </a:rPr>
              <a:t>Data paper -</a:t>
            </a:r>
            <a:r>
              <a:rPr lang="fr-FR" sz="4000" b="0" kern="1200" dirty="0">
                <a:solidFill>
                  <a:srgbClr val="1FA22E"/>
                </a:solidFill>
                <a:latin typeface="Arial" charset="0"/>
                <a:ea typeface="+mj-ea"/>
                <a:cs typeface="+mj-cs"/>
              </a:rPr>
              <a:t> données biodiversité</a:t>
            </a:r>
          </a:p>
        </p:txBody>
      </p:sp>
      <p:pic>
        <p:nvPicPr>
          <p:cNvPr id="10" name="Image 9">
            <a:extLst>
              <a:ext uri="{FF2B5EF4-FFF2-40B4-BE49-F238E27FC236}">
                <a16:creationId xmlns:a16="http://schemas.microsoft.com/office/drawing/2014/main" id="{D65EDA54-309F-40A8-8FA2-70400C27F13C}"/>
              </a:ext>
            </a:extLst>
          </p:cNvPr>
          <p:cNvPicPr>
            <a:picLocks noChangeAspect="1"/>
          </p:cNvPicPr>
          <p:nvPr/>
        </p:nvPicPr>
        <p:blipFill>
          <a:blip r:embed="rId5"/>
          <a:stretch>
            <a:fillRect/>
          </a:stretch>
        </p:blipFill>
        <p:spPr>
          <a:xfrm>
            <a:off x="8172530" y="6445161"/>
            <a:ext cx="917761" cy="323302"/>
          </a:xfrm>
          <a:prstGeom prst="rect">
            <a:avLst/>
          </a:prstGeom>
        </p:spPr>
      </p:pic>
      <p:sp>
        <p:nvSpPr>
          <p:cNvPr id="11" name="ZoneTexte 10">
            <a:extLst>
              <a:ext uri="{FF2B5EF4-FFF2-40B4-BE49-F238E27FC236}">
                <a16:creationId xmlns:a16="http://schemas.microsoft.com/office/drawing/2014/main" id="{44604FDB-742C-45DB-9F55-046D14671C63}"/>
              </a:ext>
            </a:extLst>
          </p:cNvPr>
          <p:cNvSpPr txBox="1"/>
          <p:nvPr/>
        </p:nvSpPr>
        <p:spPr>
          <a:xfrm>
            <a:off x="3714608" y="805613"/>
            <a:ext cx="5095006" cy="830997"/>
          </a:xfrm>
          <a:prstGeom prst="rect">
            <a:avLst/>
          </a:prstGeom>
          <a:solidFill>
            <a:schemeClr val="accent1">
              <a:lumMod val="40000"/>
              <a:lumOff val="60000"/>
            </a:schemeClr>
          </a:solidFill>
        </p:spPr>
        <p:txBody>
          <a:bodyPr wrap="square" rtlCol="0">
            <a:spAutoFit/>
          </a:bodyPr>
          <a:lstStyle/>
          <a:p>
            <a:pPr defTabSz="1219170">
              <a:buClr>
                <a:srgbClr val="000000"/>
              </a:buClr>
            </a:pPr>
            <a:r>
              <a:rPr lang="fr-FR" kern="0" dirty="0">
                <a:solidFill>
                  <a:srgbClr val="000000"/>
                </a:solidFill>
                <a:cs typeface="Arial"/>
                <a:sym typeface="Arial"/>
              </a:rPr>
              <a:t>Lien vers les données dans l’entrepôt </a:t>
            </a:r>
            <a:r>
              <a:rPr lang="fr-FR" kern="0" dirty="0">
                <a:solidFill>
                  <a:srgbClr val="212121"/>
                </a:solidFill>
                <a:cs typeface="Arial"/>
                <a:sym typeface="Arial"/>
              </a:rPr>
              <a:t>GBIF</a:t>
            </a:r>
          </a:p>
          <a:p>
            <a:pPr defTabSz="1219170">
              <a:buClr>
                <a:srgbClr val="000000"/>
              </a:buClr>
            </a:pPr>
            <a:r>
              <a:rPr lang="fr-FR" kern="0" dirty="0">
                <a:solidFill>
                  <a:srgbClr val="212121"/>
                </a:solidFill>
                <a:cs typeface="Arial"/>
                <a:sym typeface="Arial"/>
              </a:rPr>
              <a:t>         Global </a:t>
            </a:r>
            <a:r>
              <a:rPr lang="fr-FR" kern="0" dirty="0" err="1">
                <a:solidFill>
                  <a:srgbClr val="212121"/>
                </a:solidFill>
                <a:cs typeface="Arial"/>
                <a:sym typeface="Arial"/>
              </a:rPr>
              <a:t>Biodiversity</a:t>
            </a:r>
            <a:r>
              <a:rPr lang="fr-FR" kern="0" dirty="0">
                <a:solidFill>
                  <a:srgbClr val="212121"/>
                </a:solidFill>
                <a:cs typeface="Arial"/>
                <a:sym typeface="Arial"/>
              </a:rPr>
              <a:t> Information Facility </a:t>
            </a:r>
          </a:p>
          <a:p>
            <a:pPr defTabSz="1219170">
              <a:buClr>
                <a:srgbClr val="000000"/>
              </a:buClr>
            </a:pPr>
            <a:r>
              <a:rPr lang="fr-FR" sz="1200" kern="0" dirty="0">
                <a:solidFill>
                  <a:srgbClr val="0070C0"/>
                </a:solidFill>
                <a:latin typeface="Arial"/>
                <a:cs typeface="Arial"/>
                <a:sym typeface="Arial"/>
                <a:hlinkClick r:id="rId6"/>
              </a:rPr>
              <a:t>https://www.gbif.org/dataset/b528799a-2d52-4023-aa02-9ce081e3ca5f</a:t>
            </a:r>
            <a:endParaRPr lang="fr-FR" sz="1200" kern="0" dirty="0">
              <a:solidFill>
                <a:srgbClr val="0070C0"/>
              </a:solidFill>
              <a:latin typeface="Arial"/>
              <a:cs typeface="Arial"/>
              <a:sym typeface="Arial"/>
            </a:endParaRPr>
          </a:p>
        </p:txBody>
      </p:sp>
    </p:spTree>
    <p:extLst>
      <p:ext uri="{BB962C8B-B14F-4D97-AF65-F5344CB8AC3E}">
        <p14:creationId xmlns:p14="http://schemas.microsoft.com/office/powerpoint/2010/main" val="65915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2" name="Titre 1">
            <a:extLst>
              <a:ext uri="{FF2B5EF4-FFF2-40B4-BE49-F238E27FC236}">
                <a16:creationId xmlns:a16="http://schemas.microsoft.com/office/drawing/2014/main" id="{849C9AE8-6C2A-403A-9502-203C0F84EB17}"/>
              </a:ext>
            </a:extLst>
          </p:cNvPr>
          <p:cNvSpPr txBox="1">
            <a:spLocks/>
          </p:cNvSpPr>
          <p:nvPr/>
        </p:nvSpPr>
        <p:spPr>
          <a:xfrm>
            <a:off x="-9145" y="73470"/>
            <a:ext cx="9034273"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altLang="fr-FR" i="1" dirty="0">
                <a:latin typeface="Arial" charset="0"/>
              </a:rPr>
              <a:t>Data paper </a:t>
            </a:r>
            <a:r>
              <a:rPr lang="fr-FR" altLang="fr-FR" dirty="0">
                <a:latin typeface="Arial" charset="0"/>
              </a:rPr>
              <a:t>= article </a:t>
            </a:r>
            <a:r>
              <a:rPr lang="fr-FR" altLang="fr-FR" dirty="0">
                <a:solidFill>
                  <a:srgbClr val="0070C0"/>
                </a:solidFill>
                <a:latin typeface="Arial" charset="0"/>
              </a:rPr>
              <a:t>+ entrepôt</a:t>
            </a:r>
            <a:endParaRPr lang="fr-FR" dirty="0">
              <a:solidFill>
                <a:srgbClr val="0070C0"/>
              </a:solidFill>
            </a:endParaRPr>
          </a:p>
        </p:txBody>
      </p:sp>
      <p:grpSp>
        <p:nvGrpSpPr>
          <p:cNvPr id="23" name="Groupe 22">
            <a:extLst>
              <a:ext uri="{FF2B5EF4-FFF2-40B4-BE49-F238E27FC236}">
                <a16:creationId xmlns:a16="http://schemas.microsoft.com/office/drawing/2014/main" id="{66E8EFE1-F306-46A7-AA64-3D35F0C71604}"/>
              </a:ext>
            </a:extLst>
          </p:cNvPr>
          <p:cNvGrpSpPr/>
          <p:nvPr/>
        </p:nvGrpSpPr>
        <p:grpSpPr>
          <a:xfrm>
            <a:off x="303915" y="1041571"/>
            <a:ext cx="4152616" cy="3659638"/>
            <a:chOff x="60070" y="830711"/>
            <a:chExt cx="4035265" cy="4178314"/>
          </a:xfrm>
        </p:grpSpPr>
        <p:pic>
          <p:nvPicPr>
            <p:cNvPr id="24" name="Image 23">
              <a:extLst>
                <a:ext uri="{FF2B5EF4-FFF2-40B4-BE49-F238E27FC236}">
                  <a16:creationId xmlns:a16="http://schemas.microsoft.com/office/drawing/2014/main" id="{2B6DBB94-0F2E-4984-86AE-60E59F223643}"/>
                </a:ext>
              </a:extLst>
            </p:cNvPr>
            <p:cNvPicPr>
              <a:picLocks noChangeAspect="1"/>
            </p:cNvPicPr>
            <p:nvPr/>
          </p:nvPicPr>
          <p:blipFill>
            <a:blip r:embed="rId4"/>
            <a:stretch>
              <a:fillRect/>
            </a:stretch>
          </p:blipFill>
          <p:spPr>
            <a:xfrm>
              <a:off x="93200" y="1824695"/>
              <a:ext cx="4002135" cy="3184330"/>
            </a:xfrm>
            <a:prstGeom prst="rect">
              <a:avLst/>
            </a:prstGeom>
          </p:spPr>
        </p:pic>
        <p:pic>
          <p:nvPicPr>
            <p:cNvPr id="25" name="Image 24">
              <a:extLst>
                <a:ext uri="{FF2B5EF4-FFF2-40B4-BE49-F238E27FC236}">
                  <a16:creationId xmlns:a16="http://schemas.microsoft.com/office/drawing/2014/main" id="{05EDD83F-5AA1-4E0B-BB8D-001AA1EEDB8F}"/>
                </a:ext>
              </a:extLst>
            </p:cNvPr>
            <p:cNvPicPr>
              <a:picLocks noChangeAspect="1"/>
            </p:cNvPicPr>
            <p:nvPr/>
          </p:nvPicPr>
          <p:blipFill>
            <a:blip r:embed="rId5"/>
            <a:stretch>
              <a:fillRect/>
            </a:stretch>
          </p:blipFill>
          <p:spPr>
            <a:xfrm>
              <a:off x="60070" y="830711"/>
              <a:ext cx="3481752" cy="952505"/>
            </a:xfrm>
            <a:prstGeom prst="rect">
              <a:avLst/>
            </a:prstGeom>
          </p:spPr>
        </p:pic>
      </p:grpSp>
      <p:pic>
        <p:nvPicPr>
          <p:cNvPr id="26" name="Image 25">
            <a:extLst>
              <a:ext uri="{FF2B5EF4-FFF2-40B4-BE49-F238E27FC236}">
                <a16:creationId xmlns:a16="http://schemas.microsoft.com/office/drawing/2014/main" id="{4AA3A695-4841-4599-9CC0-B18A423DA34C}"/>
              </a:ext>
            </a:extLst>
          </p:cNvPr>
          <p:cNvPicPr>
            <a:picLocks noChangeAspect="1"/>
          </p:cNvPicPr>
          <p:nvPr/>
        </p:nvPicPr>
        <p:blipFill>
          <a:blip r:embed="rId6"/>
          <a:stretch>
            <a:fillRect/>
          </a:stretch>
        </p:blipFill>
        <p:spPr>
          <a:xfrm>
            <a:off x="4687470" y="1812828"/>
            <a:ext cx="4023408" cy="2499649"/>
          </a:xfrm>
          <a:prstGeom prst="rect">
            <a:avLst/>
          </a:prstGeom>
        </p:spPr>
      </p:pic>
      <p:grpSp>
        <p:nvGrpSpPr>
          <p:cNvPr id="2" name="Groupe 1">
            <a:extLst>
              <a:ext uri="{FF2B5EF4-FFF2-40B4-BE49-F238E27FC236}">
                <a16:creationId xmlns:a16="http://schemas.microsoft.com/office/drawing/2014/main" id="{95C279EE-1197-4CA9-8FA4-165071497292}"/>
              </a:ext>
            </a:extLst>
          </p:cNvPr>
          <p:cNvGrpSpPr/>
          <p:nvPr/>
        </p:nvGrpSpPr>
        <p:grpSpPr>
          <a:xfrm>
            <a:off x="615499" y="4569829"/>
            <a:ext cx="8210415" cy="1107996"/>
            <a:chOff x="615499" y="4569829"/>
            <a:chExt cx="8210415" cy="1107996"/>
          </a:xfrm>
        </p:grpSpPr>
        <p:sp>
          <p:nvSpPr>
            <p:cNvPr id="30" name="ZoneTexte 29">
              <a:extLst>
                <a:ext uri="{FF2B5EF4-FFF2-40B4-BE49-F238E27FC236}">
                  <a16:creationId xmlns:a16="http://schemas.microsoft.com/office/drawing/2014/main" id="{34A905DD-F7E5-4C61-821B-D2CA1A3BC21C}"/>
                </a:ext>
              </a:extLst>
            </p:cNvPr>
            <p:cNvSpPr txBox="1"/>
            <p:nvPr/>
          </p:nvSpPr>
          <p:spPr>
            <a:xfrm>
              <a:off x="615499" y="4569829"/>
              <a:ext cx="3003322" cy="1107996"/>
            </a:xfrm>
            <a:prstGeom prst="rect">
              <a:avLst/>
            </a:prstGeom>
            <a:solidFill>
              <a:srgbClr val="FFFFFF"/>
            </a:solidFill>
            <a:ln w="38100" cap="flat" cmpd="sng" algn="ctr">
              <a:solidFill>
                <a:srgbClr val="00B050"/>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fr-FR" sz="1800" b="0" i="0" u="none" strike="noStrike" kern="0" cap="none" spc="0" normalizeH="0" baseline="0" noProof="0" dirty="0">
                  <a:ln>
                    <a:noFill/>
                  </a:ln>
                  <a:solidFill>
                    <a:srgbClr val="212121"/>
                  </a:solidFill>
                  <a:effectLst/>
                  <a:uLnTx/>
                  <a:uFillTx/>
                  <a:latin typeface="Arial"/>
                  <a:ea typeface="+mn-ea"/>
                  <a:cs typeface="+mn-cs"/>
                  <a:sym typeface="Arial"/>
                </a:rPr>
                <a:t>Moteurs de recherche biblio</a:t>
              </a: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fr-FR" sz="1600" b="0" i="0" u="none" strike="noStrike" kern="0" cap="none" spc="0" normalizeH="0" baseline="0" noProof="0" dirty="0">
                  <a:ln>
                    <a:noFill/>
                  </a:ln>
                  <a:solidFill>
                    <a:srgbClr val="0070C0"/>
                  </a:solidFill>
                  <a:effectLst/>
                  <a:uLnTx/>
                  <a:uFillTx/>
                  <a:latin typeface="Arial"/>
                  <a:ea typeface="+mn-ea"/>
                  <a:cs typeface="+mn-cs"/>
                  <a:sym typeface="Arial"/>
                </a:rPr>
                <a:t>Web of Science</a:t>
              </a: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fr-FR" sz="1600" b="0" i="0" u="none" strike="noStrike" kern="0" cap="none" spc="0" normalizeH="0" baseline="0" noProof="0" dirty="0" err="1">
                  <a:ln>
                    <a:noFill/>
                  </a:ln>
                  <a:solidFill>
                    <a:srgbClr val="0070C0"/>
                  </a:solidFill>
                  <a:effectLst/>
                  <a:uLnTx/>
                  <a:uFillTx/>
                  <a:latin typeface="Arial"/>
                  <a:ea typeface="+mn-ea"/>
                  <a:cs typeface="+mn-cs"/>
                  <a:sym typeface="Arial"/>
                </a:rPr>
                <a:t>Scopus</a:t>
              </a:r>
              <a:endParaRPr kumimoji="0" lang="fr-FR" sz="1600" b="0" i="0" u="none" strike="noStrike" kern="0" cap="none" spc="0" normalizeH="0" baseline="0" noProof="0" dirty="0">
                <a:ln>
                  <a:noFill/>
                </a:ln>
                <a:solidFill>
                  <a:srgbClr val="0070C0"/>
                </a:solidFill>
                <a:effectLst/>
                <a:uLnTx/>
                <a:uFillTx/>
                <a:latin typeface="Arial"/>
                <a:ea typeface="+mn-ea"/>
                <a:cs typeface="+mn-cs"/>
                <a:sym typeface="Arial"/>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fr-FR" sz="1600" b="0" i="0" u="none" strike="noStrike" kern="0" cap="none" spc="0" normalizeH="0" baseline="0" noProof="0" dirty="0">
                  <a:ln>
                    <a:noFill/>
                  </a:ln>
                  <a:solidFill>
                    <a:srgbClr val="0070C0"/>
                  </a:solidFill>
                  <a:effectLst/>
                  <a:uLnTx/>
                  <a:uFillTx/>
                  <a:latin typeface="Arial"/>
                  <a:ea typeface="+mn-ea"/>
                  <a:cs typeface="+mn-cs"/>
                  <a:sym typeface="Arial"/>
                </a:rPr>
                <a:t>Google scholar</a:t>
              </a:r>
            </a:p>
          </p:txBody>
        </p:sp>
        <p:sp>
          <p:nvSpPr>
            <p:cNvPr id="31" name="ZoneTexte 30">
              <a:extLst>
                <a:ext uri="{FF2B5EF4-FFF2-40B4-BE49-F238E27FC236}">
                  <a16:creationId xmlns:a16="http://schemas.microsoft.com/office/drawing/2014/main" id="{18FEFE36-A963-4D26-926B-A0467E852560}"/>
                </a:ext>
              </a:extLst>
            </p:cNvPr>
            <p:cNvSpPr txBox="1"/>
            <p:nvPr/>
          </p:nvSpPr>
          <p:spPr>
            <a:xfrm>
              <a:off x="4751975" y="4569829"/>
              <a:ext cx="4073939" cy="1107996"/>
            </a:xfrm>
            <a:prstGeom prst="rect">
              <a:avLst/>
            </a:prstGeom>
            <a:solidFill>
              <a:srgbClr val="FFFFFF"/>
            </a:solidFill>
            <a:ln w="38100" cap="flat" cmpd="sng" algn="ctr">
              <a:solidFill>
                <a:srgbClr val="0070C0"/>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fr-FR" sz="1800" b="0" i="0" u="none" strike="noStrike" kern="0" cap="none" spc="0" normalizeH="0" baseline="0" noProof="0" dirty="0">
                  <a:ln>
                    <a:noFill/>
                  </a:ln>
                  <a:solidFill>
                    <a:srgbClr val="212121"/>
                  </a:solidFill>
                  <a:effectLst/>
                  <a:uLnTx/>
                  <a:uFillTx/>
                  <a:latin typeface="Arial"/>
                  <a:ea typeface="+mn-ea"/>
                  <a:cs typeface="+mn-cs"/>
                  <a:sym typeface="Arial"/>
                </a:rPr>
                <a:t>Moteurs de recherche de données</a:t>
              </a:r>
            </a:p>
            <a:p>
              <a:pPr algn="ctr" defTabSz="1219170">
                <a:buClr>
                  <a:srgbClr val="000000"/>
                </a:buClr>
              </a:pPr>
              <a:r>
                <a:rPr lang="fr-FR" sz="1600" kern="0" dirty="0" err="1">
                  <a:solidFill>
                    <a:srgbClr val="0070C0"/>
                  </a:solidFill>
                  <a:latin typeface="Arial"/>
                  <a:sym typeface="Arial"/>
                  <a:hlinkClick r:id="rId7"/>
                </a:rPr>
                <a:t>Datacite</a:t>
              </a:r>
              <a:r>
                <a:rPr lang="fr-FR" sz="1600" kern="0" dirty="0">
                  <a:solidFill>
                    <a:srgbClr val="0070C0"/>
                  </a:solidFill>
                  <a:latin typeface="Arial"/>
                  <a:sym typeface="Arial"/>
                  <a:hlinkClick r:id="rId7"/>
                </a:rPr>
                <a:t> </a:t>
              </a:r>
              <a:r>
                <a:rPr lang="fr-FR" sz="1600" kern="0" dirty="0" err="1">
                  <a:solidFill>
                    <a:srgbClr val="0070C0"/>
                  </a:solidFill>
                  <a:latin typeface="Arial"/>
                  <a:sym typeface="Arial"/>
                  <a:hlinkClick r:id="rId7"/>
                </a:rPr>
                <a:t>search</a:t>
              </a:r>
              <a:endParaRPr lang="fr-FR" sz="1600" kern="0" dirty="0">
                <a:solidFill>
                  <a:srgbClr val="0070C0"/>
                </a:solidFill>
                <a:latin typeface="Arial"/>
                <a:sym typeface="Arial"/>
              </a:endParaRPr>
            </a:p>
            <a:p>
              <a:pPr algn="ctr" defTabSz="1219170">
                <a:buClr>
                  <a:srgbClr val="000000"/>
                </a:buClr>
              </a:pPr>
              <a:r>
                <a:rPr lang="fr-FR" sz="1600" kern="0" dirty="0">
                  <a:solidFill>
                    <a:srgbClr val="0070C0"/>
                  </a:solidFill>
                  <a:latin typeface="Arial"/>
                  <a:sym typeface="Arial"/>
                  <a:hlinkClick r:id="rId8"/>
                </a:rPr>
                <a:t>Google </a:t>
              </a:r>
              <a:r>
                <a:rPr lang="fr-FR" sz="1600" kern="0" dirty="0" err="1">
                  <a:solidFill>
                    <a:srgbClr val="0070C0"/>
                  </a:solidFill>
                  <a:latin typeface="Arial"/>
                  <a:sym typeface="Arial"/>
                  <a:hlinkClick r:id="rId8"/>
                </a:rPr>
                <a:t>Dataset</a:t>
              </a:r>
              <a:r>
                <a:rPr lang="fr-FR" sz="1600" kern="0" dirty="0">
                  <a:solidFill>
                    <a:srgbClr val="0070C0"/>
                  </a:solidFill>
                  <a:latin typeface="Arial"/>
                  <a:sym typeface="Arial"/>
                  <a:hlinkClick r:id="rId8"/>
                </a:rPr>
                <a:t> </a:t>
              </a:r>
              <a:r>
                <a:rPr lang="fr-FR" sz="1600" kern="0" dirty="0" err="1">
                  <a:solidFill>
                    <a:srgbClr val="0070C0"/>
                  </a:solidFill>
                  <a:latin typeface="Arial"/>
                  <a:sym typeface="Arial"/>
                  <a:hlinkClick r:id="rId8"/>
                </a:rPr>
                <a:t>search</a:t>
              </a:r>
              <a:endParaRPr lang="fr-FR" sz="1600" kern="0" dirty="0">
                <a:solidFill>
                  <a:srgbClr val="0070C0"/>
                </a:solidFill>
                <a:latin typeface="Arial"/>
                <a:sym typeface="Arial"/>
              </a:endParaRPr>
            </a:p>
            <a:p>
              <a:pPr algn="ctr" defTabSz="1219170">
                <a:buClr>
                  <a:srgbClr val="000000"/>
                </a:buClr>
              </a:pPr>
              <a:r>
                <a:rPr lang="fr-FR" sz="1600" kern="0" dirty="0" err="1">
                  <a:solidFill>
                    <a:srgbClr val="0070C0"/>
                  </a:solidFill>
                  <a:latin typeface="Arial"/>
                  <a:sym typeface="Arial"/>
                  <a:hlinkClick r:id="rId9"/>
                </a:rPr>
                <a:t>Mendeley</a:t>
              </a:r>
              <a:r>
                <a:rPr lang="fr-FR" sz="1600" kern="0" dirty="0">
                  <a:solidFill>
                    <a:srgbClr val="0070C0"/>
                  </a:solidFill>
                  <a:latin typeface="Arial"/>
                  <a:sym typeface="Arial"/>
                  <a:hlinkClick r:id="rId9"/>
                </a:rPr>
                <a:t> Data</a:t>
              </a:r>
              <a:endParaRPr lang="fr-FR" sz="1600" kern="0" dirty="0">
                <a:solidFill>
                  <a:srgbClr val="0070C0"/>
                </a:solidFill>
                <a:latin typeface="Arial"/>
                <a:sym typeface="Arial"/>
              </a:endParaRPr>
            </a:p>
          </p:txBody>
        </p:sp>
      </p:grpSp>
      <p:grpSp>
        <p:nvGrpSpPr>
          <p:cNvPr id="11" name="Groupe 10">
            <a:extLst>
              <a:ext uri="{FF2B5EF4-FFF2-40B4-BE49-F238E27FC236}">
                <a16:creationId xmlns:a16="http://schemas.microsoft.com/office/drawing/2014/main" id="{689AB9E3-0336-4C06-92AE-6DD2142F950A}"/>
              </a:ext>
            </a:extLst>
          </p:cNvPr>
          <p:cNvGrpSpPr/>
          <p:nvPr/>
        </p:nvGrpSpPr>
        <p:grpSpPr>
          <a:xfrm>
            <a:off x="981096" y="5813845"/>
            <a:ext cx="6789829" cy="400110"/>
            <a:chOff x="981096" y="5933113"/>
            <a:chExt cx="6789829" cy="400110"/>
          </a:xfrm>
        </p:grpSpPr>
        <p:sp>
          <p:nvSpPr>
            <p:cNvPr id="12" name="ZoneTexte 11">
              <a:extLst>
                <a:ext uri="{FF2B5EF4-FFF2-40B4-BE49-F238E27FC236}">
                  <a16:creationId xmlns:a16="http://schemas.microsoft.com/office/drawing/2014/main" id="{C5EF246E-9B19-4040-8404-A02C9FDA1D2F}"/>
                </a:ext>
              </a:extLst>
            </p:cNvPr>
            <p:cNvSpPr txBox="1"/>
            <p:nvPr/>
          </p:nvSpPr>
          <p:spPr>
            <a:xfrm>
              <a:off x="981096" y="5933113"/>
              <a:ext cx="1999969" cy="400110"/>
            </a:xfrm>
            <a:prstGeom prst="rect">
              <a:avLst/>
            </a:prstGeom>
            <a:noFill/>
            <a:ln w="28575">
              <a:solidFill>
                <a:srgbClr val="00B050"/>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1219170">
                <a:buClr>
                  <a:srgbClr val="000000"/>
                </a:buClr>
              </a:pPr>
              <a:r>
                <a:rPr lang="fr-FR" sz="2000" kern="0" dirty="0">
                  <a:solidFill>
                    <a:schemeClr val="tx1"/>
                  </a:solidFill>
                  <a:latin typeface="Arial"/>
                  <a:sym typeface="Arial"/>
                </a:rPr>
                <a:t>4 citations</a:t>
              </a:r>
            </a:p>
          </p:txBody>
        </p:sp>
        <p:sp>
          <p:nvSpPr>
            <p:cNvPr id="13" name="ZoneTexte 12">
              <a:extLst>
                <a:ext uri="{FF2B5EF4-FFF2-40B4-BE49-F238E27FC236}">
                  <a16:creationId xmlns:a16="http://schemas.microsoft.com/office/drawing/2014/main" id="{36A3CD6F-2E57-41E2-9C9C-E58BCB9C9DFB}"/>
                </a:ext>
              </a:extLst>
            </p:cNvPr>
            <p:cNvSpPr txBox="1"/>
            <p:nvPr/>
          </p:nvSpPr>
          <p:spPr>
            <a:xfrm>
              <a:off x="5770956" y="5933113"/>
              <a:ext cx="1999969" cy="400110"/>
            </a:xfrm>
            <a:prstGeom prst="rect">
              <a:avLst/>
            </a:prstGeom>
            <a:noFill/>
            <a:ln w="28575">
              <a:solidFill>
                <a:srgbClr val="0070C0"/>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1219170">
                <a:buClr>
                  <a:srgbClr val="000000"/>
                </a:buClr>
              </a:pPr>
              <a:r>
                <a:rPr lang="fr-FR" sz="2000" kern="0" dirty="0">
                  <a:solidFill>
                    <a:schemeClr val="tx1"/>
                  </a:solidFill>
                  <a:latin typeface="Arial"/>
                  <a:sym typeface="Arial"/>
                </a:rPr>
                <a:t>85 citations</a:t>
              </a:r>
            </a:p>
          </p:txBody>
        </p:sp>
      </p:grpSp>
      <p:sp>
        <p:nvSpPr>
          <p:cNvPr id="14" name="ZoneTexte 13">
            <a:extLst>
              <a:ext uri="{FF2B5EF4-FFF2-40B4-BE49-F238E27FC236}">
                <a16:creationId xmlns:a16="http://schemas.microsoft.com/office/drawing/2014/main" id="{C2D9D0F8-75E0-45AB-8D8C-81F2611ECFC4}"/>
              </a:ext>
            </a:extLst>
          </p:cNvPr>
          <p:cNvSpPr txBox="1"/>
          <p:nvPr/>
        </p:nvSpPr>
        <p:spPr>
          <a:xfrm>
            <a:off x="4637198" y="1011212"/>
            <a:ext cx="4202887" cy="646331"/>
          </a:xfrm>
          <a:prstGeom prst="rect">
            <a:avLst/>
          </a:prstGeom>
          <a:solidFill>
            <a:schemeClr val="tx2">
              <a:lumMod val="40000"/>
              <a:lumOff val="60000"/>
            </a:schemeClr>
          </a:solidFill>
        </p:spPr>
        <p:txBody>
          <a:bodyPr wrap="square" rtlCol="0">
            <a:spAutoFit/>
          </a:bodyPr>
          <a:lstStyle/>
          <a:p>
            <a:pPr algn="ctr" defTabSz="1219170">
              <a:buClr>
                <a:srgbClr val="000000"/>
              </a:buClr>
            </a:pPr>
            <a:r>
              <a:rPr lang="fr-FR" kern="0" dirty="0">
                <a:solidFill>
                  <a:srgbClr val="212121"/>
                </a:solidFill>
                <a:cs typeface="Arial"/>
                <a:sym typeface="Arial"/>
              </a:rPr>
              <a:t>Global </a:t>
            </a:r>
            <a:r>
              <a:rPr lang="fr-FR" kern="0" dirty="0" err="1">
                <a:solidFill>
                  <a:srgbClr val="212121"/>
                </a:solidFill>
                <a:cs typeface="Arial"/>
                <a:sym typeface="Arial"/>
              </a:rPr>
              <a:t>Biodiversity</a:t>
            </a:r>
            <a:r>
              <a:rPr lang="fr-FR" kern="0" dirty="0">
                <a:solidFill>
                  <a:srgbClr val="212121"/>
                </a:solidFill>
                <a:cs typeface="Arial"/>
                <a:sym typeface="Arial"/>
              </a:rPr>
              <a:t> Information Facility</a:t>
            </a:r>
          </a:p>
          <a:p>
            <a:pPr algn="ctr" defTabSz="1219170">
              <a:buClr>
                <a:srgbClr val="000000"/>
              </a:buClr>
            </a:pPr>
            <a:r>
              <a:rPr lang="fr-FR" kern="0" dirty="0">
                <a:solidFill>
                  <a:srgbClr val="212121"/>
                </a:solidFill>
                <a:cs typeface="Arial"/>
                <a:sym typeface="Arial"/>
                <a:hlinkClick r:id="rId10"/>
              </a:rPr>
              <a:t>GBIF</a:t>
            </a:r>
            <a:endParaRPr lang="fr-FR" kern="0" dirty="0">
              <a:solidFill>
                <a:srgbClr val="0070C0"/>
              </a:solidFill>
              <a:cs typeface="Arial"/>
              <a:sym typeface="Arial"/>
            </a:endParaRPr>
          </a:p>
        </p:txBody>
      </p:sp>
      <p:grpSp>
        <p:nvGrpSpPr>
          <p:cNvPr id="3" name="Groupe 2">
            <a:extLst>
              <a:ext uri="{FF2B5EF4-FFF2-40B4-BE49-F238E27FC236}">
                <a16:creationId xmlns:a16="http://schemas.microsoft.com/office/drawing/2014/main" id="{91CF0648-07EF-4F4D-839A-06AC8304D64D}"/>
              </a:ext>
            </a:extLst>
          </p:cNvPr>
          <p:cNvGrpSpPr/>
          <p:nvPr/>
        </p:nvGrpSpPr>
        <p:grpSpPr>
          <a:xfrm>
            <a:off x="1020852" y="1244110"/>
            <a:ext cx="7269075" cy="1540366"/>
            <a:chOff x="1020852" y="1244110"/>
            <a:chExt cx="7269075" cy="1540366"/>
          </a:xfrm>
        </p:grpSpPr>
        <p:sp>
          <p:nvSpPr>
            <p:cNvPr id="17" name="Rectangle : coins arrondis 16">
              <a:extLst>
                <a:ext uri="{FF2B5EF4-FFF2-40B4-BE49-F238E27FC236}">
                  <a16:creationId xmlns:a16="http://schemas.microsoft.com/office/drawing/2014/main" id="{E5A6FCF4-483D-4BB1-B2C6-7F9354D119A4}"/>
                </a:ext>
              </a:extLst>
            </p:cNvPr>
            <p:cNvSpPr/>
            <p:nvPr/>
          </p:nvSpPr>
          <p:spPr>
            <a:xfrm>
              <a:off x="1020852" y="1244110"/>
              <a:ext cx="1632895" cy="458781"/>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r-FR" sz="1400" kern="0">
                <a:solidFill>
                  <a:srgbClr val="FFFFFF"/>
                </a:solidFill>
                <a:latin typeface="Arial"/>
                <a:sym typeface="Arial"/>
              </a:endParaRPr>
            </a:p>
          </p:txBody>
        </p:sp>
        <p:sp>
          <p:nvSpPr>
            <p:cNvPr id="19" name="Rectangle : coins arrondis 18">
              <a:extLst>
                <a:ext uri="{FF2B5EF4-FFF2-40B4-BE49-F238E27FC236}">
                  <a16:creationId xmlns:a16="http://schemas.microsoft.com/office/drawing/2014/main" id="{B82589DB-51A4-4855-8E48-849DAE952B21}"/>
                </a:ext>
              </a:extLst>
            </p:cNvPr>
            <p:cNvSpPr/>
            <p:nvPr/>
          </p:nvSpPr>
          <p:spPr>
            <a:xfrm>
              <a:off x="7376609" y="2552700"/>
              <a:ext cx="913318" cy="231776"/>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r-FR" sz="1400" kern="0">
                <a:solidFill>
                  <a:srgbClr val="FFFFFF"/>
                </a:solidFill>
                <a:latin typeface="Arial"/>
                <a:sym typeface="Arial"/>
              </a:endParaRPr>
            </a:p>
          </p:txBody>
        </p:sp>
      </p:grpSp>
    </p:spTree>
    <p:extLst>
      <p:ext uri="{BB962C8B-B14F-4D97-AF65-F5344CB8AC3E}">
        <p14:creationId xmlns:p14="http://schemas.microsoft.com/office/powerpoint/2010/main" val="98564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9AF1794-1CB6-4D4B-8E98-AADEAA977DD7}"/>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1" name="Rectangle 20">
            <a:extLst>
              <a:ext uri="{FF2B5EF4-FFF2-40B4-BE49-F238E27FC236}">
                <a16:creationId xmlns:a16="http://schemas.microsoft.com/office/drawing/2014/main" id="{CEFC1CE8-F8C7-4EDF-A6ED-6C98F34ACDC8}"/>
              </a:ext>
            </a:extLst>
          </p:cNvPr>
          <p:cNvSpPr/>
          <p:nvPr/>
        </p:nvSpPr>
        <p:spPr>
          <a:xfrm>
            <a:off x="2305050" y="6334125"/>
            <a:ext cx="5829300" cy="461665"/>
          </a:xfrm>
          <a:prstGeom prst="rect">
            <a:avLst/>
          </a:prstGeom>
          <a:solidFill>
            <a:schemeClr val="bg1">
              <a:lumMod val="85000"/>
            </a:scheme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Ce support Rédiger un </a:t>
            </a:r>
            <a:r>
              <a:rPr kumimoji="0" lang="fr-FR" sz="1200" b="0" i="1" u="none" strike="noStrike" kern="1200" cap="none" spc="0" normalizeH="0" baseline="0" noProof="0" dirty="0">
                <a:ln>
                  <a:noFill/>
                </a:ln>
                <a:solidFill>
                  <a:prstClr val="black"/>
                </a:solidFill>
                <a:effectLst/>
                <a:uLnTx/>
                <a:uFillTx/>
                <a:latin typeface="Calibri"/>
                <a:ea typeface="+mn-ea"/>
                <a:cs typeface="+mn-cs"/>
              </a:rPr>
              <a:t>Data paper </a:t>
            </a:r>
            <a:r>
              <a:rPr kumimoji="0" lang="fr-FR" sz="1200" b="0" i="0" u="none" strike="noStrike" kern="1200" cap="none" spc="0" normalizeH="0" baseline="0" noProof="0" dirty="0">
                <a:ln>
                  <a:noFill/>
                </a:ln>
                <a:solidFill>
                  <a:prstClr val="black"/>
                </a:solidFill>
                <a:effectLst/>
                <a:uLnTx/>
                <a:uFillTx/>
                <a:latin typeface="Calibri"/>
                <a:ea typeface="+mn-ea"/>
                <a:cs typeface="+mn-cs"/>
              </a:rPr>
              <a:t>de L. Dedieu est mis à disposition selon les termes de la </a:t>
            </a: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4"/>
              </a:rPr>
              <a:t>licence Creative Commons Attribution - Pas d’Utilisation Commerciale 4.0 International</a:t>
            </a:r>
            <a:r>
              <a:rPr kumimoji="0" lang="fr-FR" sz="12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Titre 1">
            <a:extLst>
              <a:ext uri="{FF2B5EF4-FFF2-40B4-BE49-F238E27FC236}">
                <a16:creationId xmlns:a16="http://schemas.microsoft.com/office/drawing/2014/main" id="{E1CE5583-DA22-4DEB-BA01-49E752291321}"/>
              </a:ext>
            </a:extLst>
          </p:cNvPr>
          <p:cNvSpPr>
            <a:spLocks noGrp="1"/>
          </p:cNvSpPr>
          <p:nvPr>
            <p:ph type="ctrTitle"/>
          </p:nvPr>
        </p:nvSpPr>
        <p:spPr>
          <a:xfrm>
            <a:off x="1657350" y="1034215"/>
            <a:ext cx="5829300" cy="2084344"/>
          </a:xfrm>
        </p:spPr>
        <p:txBody>
          <a:bodyPr>
            <a:normAutofit/>
          </a:bodyPr>
          <a:lstStyle/>
          <a:p>
            <a:pPr algn="ctr"/>
            <a:r>
              <a:rPr lang="fr-FR" sz="5000" dirty="0"/>
              <a:t>Publier un </a:t>
            </a:r>
            <a:br>
              <a:rPr lang="fr-FR" sz="5000" dirty="0"/>
            </a:br>
            <a:r>
              <a:rPr lang="fr-FR" sz="5000" i="1" dirty="0"/>
              <a:t>Data paper</a:t>
            </a:r>
          </a:p>
        </p:txBody>
      </p:sp>
      <p:pic>
        <p:nvPicPr>
          <p:cNvPr id="2" name="Image 1">
            <a:extLst>
              <a:ext uri="{FF2B5EF4-FFF2-40B4-BE49-F238E27FC236}">
                <a16:creationId xmlns:a16="http://schemas.microsoft.com/office/drawing/2014/main" id="{4BACA513-0867-4E94-B029-353B8A339E28}"/>
              </a:ext>
            </a:extLst>
          </p:cNvPr>
          <p:cNvPicPr>
            <a:picLocks noChangeAspect="1"/>
          </p:cNvPicPr>
          <p:nvPr/>
        </p:nvPicPr>
        <p:blipFill>
          <a:blip r:embed="rId5"/>
          <a:stretch>
            <a:fillRect/>
          </a:stretch>
        </p:blipFill>
        <p:spPr>
          <a:xfrm>
            <a:off x="3899647" y="3498347"/>
            <a:ext cx="1465729" cy="2220580"/>
          </a:xfrm>
          <a:prstGeom prst="rect">
            <a:avLst/>
          </a:prstGeom>
        </p:spPr>
      </p:pic>
    </p:spTree>
    <p:extLst>
      <p:ext uri="{BB962C8B-B14F-4D97-AF65-F5344CB8AC3E}">
        <p14:creationId xmlns:p14="http://schemas.microsoft.com/office/powerpoint/2010/main" val="345165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7" name="Rectangle 6">
            <a:extLst>
              <a:ext uri="{FF2B5EF4-FFF2-40B4-BE49-F238E27FC236}">
                <a16:creationId xmlns:a16="http://schemas.microsoft.com/office/drawing/2014/main" id="{F02CD540-64FD-4A42-B9FD-B66B922598FF}"/>
              </a:ext>
            </a:extLst>
          </p:cNvPr>
          <p:cNvSpPr/>
          <p:nvPr/>
        </p:nvSpPr>
        <p:spPr>
          <a:xfrm>
            <a:off x="540000" y="1260000"/>
            <a:ext cx="8309700" cy="1508105"/>
          </a:xfrm>
          <a:prstGeom prst="rect">
            <a:avLst/>
          </a:prstGeom>
        </p:spPr>
        <p:txBody>
          <a:bodyPr wrap="square">
            <a:spAutoFit/>
          </a:bodyPr>
          <a:lstStyle/>
          <a:p>
            <a:pPr marL="457200" indent="-457200">
              <a:spcBef>
                <a:spcPts val="600"/>
              </a:spcBef>
              <a:spcAft>
                <a:spcPts val="600"/>
              </a:spcAft>
              <a:buClr>
                <a:srgbClr val="E2007A"/>
              </a:buClr>
              <a:buFont typeface="+mj-lt"/>
              <a:buAutoNum type="arabicPeriod"/>
              <a:defRPr/>
            </a:pPr>
            <a:r>
              <a:rPr lang="fr-FR" sz="2400" kern="0" dirty="0">
                <a:solidFill>
                  <a:srgbClr val="0066FF"/>
                </a:solidFill>
                <a:latin typeface="Arial"/>
                <a:cs typeface="Arial"/>
              </a:rPr>
              <a:t>Choisir la revue </a:t>
            </a:r>
            <a:r>
              <a:rPr lang="fr-FR" sz="2200" dirty="0"/>
              <a:t>et consulter le modèle de </a:t>
            </a:r>
            <a:r>
              <a:rPr lang="fr-FR" sz="2200" i="1" dirty="0"/>
              <a:t>Data paper</a:t>
            </a:r>
          </a:p>
          <a:p>
            <a:pPr marL="457200" indent="-457200">
              <a:spcBef>
                <a:spcPts val="600"/>
              </a:spcBef>
              <a:spcAft>
                <a:spcPts val="600"/>
              </a:spcAft>
              <a:buClr>
                <a:srgbClr val="E2007A"/>
              </a:buClr>
              <a:buFont typeface="+mj-lt"/>
              <a:buAutoNum type="arabicPeriod"/>
              <a:defRPr/>
            </a:pPr>
            <a:r>
              <a:rPr lang="fr-FR" sz="2400" kern="0" dirty="0">
                <a:solidFill>
                  <a:srgbClr val="0066FF"/>
                </a:solidFill>
                <a:latin typeface="Arial"/>
                <a:cs typeface="Arial"/>
              </a:rPr>
              <a:t>Choisir l’entrepôt de données </a:t>
            </a:r>
            <a:r>
              <a:rPr lang="fr-FR" sz="2200" dirty="0"/>
              <a:t>et voir ses exigences</a:t>
            </a:r>
          </a:p>
          <a:p>
            <a:pPr marL="457200" indent="-457200">
              <a:spcBef>
                <a:spcPts val="600"/>
              </a:spcBef>
              <a:spcAft>
                <a:spcPts val="600"/>
              </a:spcAft>
              <a:buClr>
                <a:srgbClr val="E2007A"/>
              </a:buClr>
              <a:buFont typeface="+mj-lt"/>
              <a:buAutoNum type="arabicPeriod"/>
              <a:defRPr/>
            </a:pPr>
            <a:r>
              <a:rPr lang="fr-FR" sz="2400" kern="0" dirty="0">
                <a:solidFill>
                  <a:srgbClr val="0066FF"/>
                </a:solidFill>
                <a:latin typeface="Arial"/>
                <a:cs typeface="Arial"/>
              </a:rPr>
              <a:t>Rédiger le </a:t>
            </a:r>
            <a:r>
              <a:rPr lang="fr-FR" sz="2400" i="1" kern="0" dirty="0">
                <a:solidFill>
                  <a:srgbClr val="0066FF"/>
                </a:solidFill>
                <a:latin typeface="Arial"/>
                <a:cs typeface="Arial"/>
              </a:rPr>
              <a:t>Data paper </a:t>
            </a:r>
            <a:r>
              <a:rPr lang="fr-FR" sz="2200" dirty="0"/>
              <a:t>selon le modèle de la revue</a:t>
            </a:r>
          </a:p>
        </p:txBody>
      </p:sp>
      <p:sp>
        <p:nvSpPr>
          <p:cNvPr id="5" name="Rectangle 4">
            <a:extLst>
              <a:ext uri="{FF2B5EF4-FFF2-40B4-BE49-F238E27FC236}">
                <a16:creationId xmlns:a16="http://schemas.microsoft.com/office/drawing/2014/main" id="{DF97FD40-84BA-4488-A46B-F536D8C286BE}"/>
              </a:ext>
            </a:extLst>
          </p:cNvPr>
          <p:cNvSpPr/>
          <p:nvPr/>
        </p:nvSpPr>
        <p:spPr>
          <a:xfrm>
            <a:off x="540000" y="2841250"/>
            <a:ext cx="8309700" cy="1184940"/>
          </a:xfrm>
          <a:prstGeom prst="rect">
            <a:avLst/>
          </a:prstGeom>
        </p:spPr>
        <p:txBody>
          <a:bodyPr wrap="square">
            <a:spAutoFit/>
          </a:bodyPr>
          <a:lstStyle/>
          <a:p>
            <a:pPr marL="457200" indent="-457200">
              <a:spcBef>
                <a:spcPts val="600"/>
              </a:spcBef>
              <a:buClr>
                <a:srgbClr val="E2007A"/>
              </a:buClr>
              <a:buFont typeface="+mj-lt"/>
              <a:buAutoNum type="arabicPeriod" startAt="4"/>
              <a:defRPr/>
            </a:pPr>
            <a:r>
              <a:rPr lang="fr-FR" sz="2400" kern="0" dirty="0">
                <a:solidFill>
                  <a:srgbClr val="0066FF"/>
                </a:solidFill>
                <a:latin typeface="Arial"/>
                <a:cs typeface="Arial"/>
              </a:rPr>
              <a:t>Préparer les données </a:t>
            </a:r>
            <a:r>
              <a:rPr lang="fr-FR" sz="2200" dirty="0"/>
              <a:t>selon le format et les informations (métadonnées) demandés par la revue et l’entrepôt</a:t>
            </a:r>
          </a:p>
          <a:p>
            <a:pPr lvl="0">
              <a:spcBef>
                <a:spcPts val="600"/>
              </a:spcBef>
              <a:buClr>
                <a:srgbClr val="E2007A"/>
              </a:buClr>
              <a:defRPr/>
            </a:pPr>
            <a:r>
              <a:rPr lang="fr-FR" dirty="0"/>
              <a:t>	</a:t>
            </a:r>
            <a:r>
              <a:rPr lang="fr-FR" sz="2000" dirty="0">
                <a:solidFill>
                  <a:srgbClr val="C00000"/>
                </a:solidFill>
              </a:rPr>
              <a:t>(à condition d’avoir le droit de les publier)</a:t>
            </a:r>
          </a:p>
        </p:txBody>
      </p:sp>
      <p:sp>
        <p:nvSpPr>
          <p:cNvPr id="6" name="Rectangle 5">
            <a:extLst>
              <a:ext uri="{FF2B5EF4-FFF2-40B4-BE49-F238E27FC236}">
                <a16:creationId xmlns:a16="http://schemas.microsoft.com/office/drawing/2014/main" id="{C3F714D6-C90C-471A-A125-91A3BEE25546}"/>
              </a:ext>
            </a:extLst>
          </p:cNvPr>
          <p:cNvSpPr/>
          <p:nvPr/>
        </p:nvSpPr>
        <p:spPr>
          <a:xfrm>
            <a:off x="540000" y="4103909"/>
            <a:ext cx="8604000" cy="1646605"/>
          </a:xfrm>
          <a:prstGeom prst="rect">
            <a:avLst/>
          </a:prstGeom>
        </p:spPr>
        <p:txBody>
          <a:bodyPr wrap="square">
            <a:spAutoFit/>
          </a:bodyPr>
          <a:lstStyle/>
          <a:p>
            <a:pPr marL="457200" indent="-457200">
              <a:spcBef>
                <a:spcPts val="600"/>
              </a:spcBef>
              <a:buClr>
                <a:srgbClr val="E2007A"/>
              </a:buClr>
              <a:buFont typeface="+mj-lt"/>
              <a:buAutoNum type="arabicPeriod" startAt="5"/>
              <a:defRPr/>
            </a:pPr>
            <a:r>
              <a:rPr lang="fr-FR" sz="2400" kern="0" dirty="0">
                <a:solidFill>
                  <a:srgbClr val="0066FF"/>
                </a:solidFill>
                <a:latin typeface="Arial"/>
                <a:cs typeface="Arial"/>
              </a:rPr>
              <a:t>Déposer les données dans l’entrepôt </a:t>
            </a:r>
          </a:p>
          <a:p>
            <a:pPr>
              <a:buClr>
                <a:srgbClr val="E2007A"/>
              </a:buClr>
              <a:defRPr/>
            </a:pPr>
            <a:r>
              <a:rPr lang="fr-FR" sz="2400" dirty="0">
                <a:solidFill>
                  <a:srgbClr val="0070C0"/>
                </a:solidFill>
              </a:rPr>
              <a:t>	</a:t>
            </a:r>
            <a:r>
              <a:rPr lang="fr-FR" sz="2200" dirty="0"/>
              <a:t>avec la documentation associée</a:t>
            </a:r>
          </a:p>
          <a:p>
            <a:pPr marL="457200" indent="-457200">
              <a:spcBef>
                <a:spcPts val="600"/>
              </a:spcBef>
              <a:buClr>
                <a:srgbClr val="E2007A"/>
              </a:buClr>
              <a:buFont typeface="+mj-lt"/>
              <a:buAutoNum type="arabicPeriod" startAt="6"/>
              <a:defRPr/>
            </a:pPr>
            <a:r>
              <a:rPr lang="fr-FR" sz="2400" kern="0" dirty="0">
                <a:solidFill>
                  <a:srgbClr val="0066FF"/>
                </a:solidFill>
                <a:latin typeface="Arial"/>
                <a:cs typeface="Arial"/>
              </a:rPr>
              <a:t>Soumettre le </a:t>
            </a:r>
            <a:r>
              <a:rPr lang="fr-FR" sz="2400" i="1" kern="0" dirty="0">
                <a:solidFill>
                  <a:srgbClr val="0066FF"/>
                </a:solidFill>
                <a:latin typeface="Arial"/>
                <a:cs typeface="Arial"/>
              </a:rPr>
              <a:t>Data paper </a:t>
            </a:r>
            <a:r>
              <a:rPr lang="fr-FR" sz="2400" kern="0" dirty="0">
                <a:solidFill>
                  <a:srgbClr val="0066FF"/>
                </a:solidFill>
                <a:latin typeface="Arial"/>
                <a:cs typeface="Arial"/>
              </a:rPr>
              <a:t>à la revue </a:t>
            </a:r>
          </a:p>
          <a:p>
            <a:pPr>
              <a:buClr>
                <a:srgbClr val="E2007A"/>
              </a:buClr>
              <a:defRPr/>
            </a:pPr>
            <a:r>
              <a:rPr lang="fr-FR" sz="2400" dirty="0">
                <a:solidFill>
                  <a:srgbClr val="0070C0"/>
                </a:solidFill>
              </a:rPr>
              <a:t>	</a:t>
            </a:r>
            <a:r>
              <a:rPr lang="fr-FR" sz="2200" dirty="0"/>
              <a:t>avec le lien vers l’entrepôt où est déposé le jeu de données</a:t>
            </a:r>
          </a:p>
        </p:txBody>
      </p:sp>
      <p:pic>
        <p:nvPicPr>
          <p:cNvPr id="8" name="Image 7">
            <a:extLst>
              <a:ext uri="{FF2B5EF4-FFF2-40B4-BE49-F238E27FC236}">
                <a16:creationId xmlns:a16="http://schemas.microsoft.com/office/drawing/2014/main" id="{5FB82328-BD84-46D1-84AF-BD97775ED70D}"/>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0" name="Titre 1">
            <a:extLst>
              <a:ext uri="{FF2B5EF4-FFF2-40B4-BE49-F238E27FC236}">
                <a16:creationId xmlns:a16="http://schemas.microsoft.com/office/drawing/2014/main" id="{1766D3F2-29FC-4F16-885C-4D0DBE69D0E1}"/>
              </a:ext>
            </a:extLst>
          </p:cNvPr>
          <p:cNvSpPr txBox="1">
            <a:spLocks/>
          </p:cNvSpPr>
          <p:nvPr/>
        </p:nvSpPr>
        <p:spPr>
          <a:xfrm>
            <a:off x="457200" y="72000"/>
            <a:ext cx="8229600" cy="681515"/>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Les étapes</a:t>
            </a:r>
            <a:endParaRPr kumimoji="0" lang="fr-FR" sz="4400" b="0" i="1" u="none" strike="noStrike" kern="1200" cap="none" spc="0" normalizeH="0" baseline="0" noProof="0" dirty="0">
              <a:ln>
                <a:noFill/>
              </a:ln>
              <a:solidFill>
                <a:srgbClr val="1FA22E"/>
              </a:solidFill>
              <a:effectLst/>
              <a:uLnTx/>
              <a:uFillTx/>
              <a:latin typeface="Arial"/>
              <a:ea typeface="+mj-ea"/>
              <a:cs typeface="+mj-cs"/>
            </a:endParaRPr>
          </a:p>
        </p:txBody>
      </p:sp>
    </p:spTree>
    <p:extLst>
      <p:ext uri="{BB962C8B-B14F-4D97-AF65-F5344CB8AC3E}">
        <p14:creationId xmlns:p14="http://schemas.microsoft.com/office/powerpoint/2010/main" val="21790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0" name="Image 19">
            <a:extLst>
              <a:ext uri="{FF2B5EF4-FFF2-40B4-BE49-F238E27FC236}">
                <a16:creationId xmlns:a16="http://schemas.microsoft.com/office/drawing/2014/main" id="{5E0FB292-497F-422A-8E92-411B50FCEDEE}"/>
              </a:ext>
            </a:extLst>
          </p:cNvPr>
          <p:cNvPicPr>
            <a:picLocks noChangeAspect="1"/>
          </p:cNvPicPr>
          <p:nvPr/>
        </p:nvPicPr>
        <p:blipFill>
          <a:blip r:embed="rId3"/>
          <a:stretch>
            <a:fillRect/>
          </a:stretch>
        </p:blipFill>
        <p:spPr>
          <a:xfrm>
            <a:off x="7818120" y="167323"/>
            <a:ext cx="1220586" cy="922322"/>
          </a:xfrm>
          <a:prstGeom prst="rect">
            <a:avLst/>
          </a:prstGeom>
        </p:spPr>
      </p:pic>
      <p:sp>
        <p:nvSpPr>
          <p:cNvPr id="9" name="Titre 1">
            <a:extLst>
              <a:ext uri="{FF2B5EF4-FFF2-40B4-BE49-F238E27FC236}">
                <a16:creationId xmlns:a16="http://schemas.microsoft.com/office/drawing/2014/main" id="{8A9BB7C8-0A8E-4751-93A5-971C96EDB305}"/>
              </a:ext>
            </a:extLst>
          </p:cNvPr>
          <p:cNvSpPr txBox="1">
            <a:spLocks/>
          </p:cNvSpPr>
          <p:nvPr/>
        </p:nvSpPr>
        <p:spPr>
          <a:xfrm>
            <a:off x="457200" y="72000"/>
            <a:ext cx="8229600"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Critères d’évaluation</a:t>
            </a:r>
            <a:endParaRPr lang="fr-FR" i="1" dirty="0"/>
          </a:p>
        </p:txBody>
      </p:sp>
      <p:sp>
        <p:nvSpPr>
          <p:cNvPr id="13" name="Rectangle 12">
            <a:extLst>
              <a:ext uri="{FF2B5EF4-FFF2-40B4-BE49-F238E27FC236}">
                <a16:creationId xmlns:a16="http://schemas.microsoft.com/office/drawing/2014/main" id="{CE1E796C-49A5-4B3E-B61D-99ED990D0A01}"/>
              </a:ext>
            </a:extLst>
          </p:cNvPr>
          <p:cNvSpPr/>
          <p:nvPr/>
        </p:nvSpPr>
        <p:spPr>
          <a:xfrm>
            <a:off x="491874" y="3827703"/>
            <a:ext cx="8550291" cy="1115690"/>
          </a:xfrm>
          <a:prstGeom prst="rect">
            <a:avLst/>
          </a:prstGeom>
        </p:spPr>
        <p:txBody>
          <a:bodyPr wrap="square">
            <a:spAutoFit/>
          </a:bodyPr>
          <a:lstStyle/>
          <a:p>
            <a:pPr marL="457189" indent="-457189" defTabSz="457189">
              <a:spcBef>
                <a:spcPts val="600"/>
              </a:spcBef>
              <a:buClr>
                <a:srgbClr val="E2007A">
                  <a:lumMod val="60000"/>
                  <a:lumOff val="40000"/>
                </a:srgbClr>
              </a:buClr>
              <a:buFont typeface="Wingdings" panose="05000000000000000000" pitchFamily="2" charset="2"/>
              <a:buChar char="Ø"/>
              <a:defRPr/>
            </a:pPr>
            <a:r>
              <a:rPr lang="fr-FR" sz="2400" kern="0" dirty="0">
                <a:solidFill>
                  <a:srgbClr val="0066FF"/>
                </a:solidFill>
                <a:cs typeface="Arial"/>
              </a:rPr>
              <a:t>Exigences différentes selon la revue</a:t>
            </a:r>
            <a:endParaRPr lang="fr-FR" sz="2400" kern="0" dirty="0">
              <a:solidFill>
                <a:srgbClr val="0066FF"/>
              </a:solidFill>
              <a:latin typeface="Arial"/>
              <a:cs typeface="Arial"/>
            </a:endParaRPr>
          </a:p>
          <a:p>
            <a:pPr marL="722313" lvl="1" indent="-269875">
              <a:spcBef>
                <a:spcPts val="300"/>
              </a:spcBef>
              <a:buClr>
                <a:srgbClr val="E2007A"/>
              </a:buClr>
              <a:buFont typeface="Arial" panose="020B0604020202020204" pitchFamily="34" charset="0"/>
              <a:buChar char="•"/>
              <a:defRPr/>
            </a:pPr>
            <a:r>
              <a:rPr lang="fr-FR" sz="2000" dirty="0"/>
              <a:t>Evaluation du texte +/- organisation des données, formats, entrepôt, parfois jusqu’aux données elles-mêmes.</a:t>
            </a:r>
          </a:p>
        </p:txBody>
      </p:sp>
      <p:sp>
        <p:nvSpPr>
          <p:cNvPr id="14" name="Rectangle 13">
            <a:extLst>
              <a:ext uri="{FF2B5EF4-FFF2-40B4-BE49-F238E27FC236}">
                <a16:creationId xmlns:a16="http://schemas.microsoft.com/office/drawing/2014/main" id="{D4028BE0-2D7D-45FB-925C-6F064D85711A}"/>
              </a:ext>
            </a:extLst>
          </p:cNvPr>
          <p:cNvSpPr/>
          <p:nvPr/>
        </p:nvSpPr>
        <p:spPr>
          <a:xfrm>
            <a:off x="491875" y="1077120"/>
            <a:ext cx="8604000" cy="2693045"/>
          </a:xfrm>
          <a:prstGeom prst="rect">
            <a:avLst/>
          </a:prstGeom>
        </p:spPr>
        <p:txBody>
          <a:bodyPr wrap="square">
            <a:spAutoFit/>
          </a:bodyPr>
          <a:lstStyle/>
          <a:p>
            <a:pPr marL="457189" indent="-457189" defTabSz="457189">
              <a:spcBef>
                <a:spcPts val="600"/>
              </a:spcBef>
              <a:buClr>
                <a:srgbClr val="E2007A">
                  <a:lumMod val="60000"/>
                  <a:lumOff val="40000"/>
                </a:srgbClr>
              </a:buClr>
              <a:buFont typeface="Wingdings" panose="05000000000000000000" pitchFamily="2" charset="2"/>
              <a:buChar char="Ø"/>
              <a:defRPr/>
            </a:pPr>
            <a:r>
              <a:rPr lang="fr-FR" sz="2400" kern="0" dirty="0">
                <a:solidFill>
                  <a:srgbClr val="0066FF"/>
                </a:solidFill>
                <a:latin typeface="Arial"/>
                <a:cs typeface="Arial"/>
              </a:rPr>
              <a:t>Tous les </a:t>
            </a:r>
            <a:r>
              <a:rPr lang="fr-FR" sz="2400" i="1" kern="0" dirty="0">
                <a:solidFill>
                  <a:srgbClr val="0066FF"/>
                </a:solidFill>
                <a:latin typeface="Arial"/>
                <a:cs typeface="Arial"/>
              </a:rPr>
              <a:t>Data papers </a:t>
            </a:r>
            <a:r>
              <a:rPr lang="fr-FR" sz="2400" kern="0" dirty="0">
                <a:solidFill>
                  <a:srgbClr val="0066FF"/>
                </a:solidFill>
                <a:latin typeface="Arial"/>
                <a:cs typeface="Arial"/>
              </a:rPr>
              <a:t>sont évalués :</a:t>
            </a:r>
          </a:p>
          <a:p>
            <a:pPr marL="722313" lvl="1" indent="-269875">
              <a:spcBef>
                <a:spcPts val="600"/>
              </a:spcBef>
              <a:buClr>
                <a:srgbClr val="E2007A"/>
              </a:buClr>
              <a:buFont typeface="Arial" panose="020B0604020202020204" pitchFamily="34" charset="0"/>
              <a:buChar char="•"/>
              <a:defRPr/>
            </a:pPr>
            <a:r>
              <a:rPr lang="fr-FR" sz="2000" dirty="0"/>
              <a:t>Originalité des données et intérêt pour la discipline</a:t>
            </a:r>
          </a:p>
          <a:p>
            <a:pPr marL="722313" lvl="1" indent="-269875">
              <a:spcBef>
                <a:spcPts val="600"/>
              </a:spcBef>
              <a:buClr>
                <a:srgbClr val="E2007A"/>
              </a:buClr>
              <a:buFont typeface="Arial" panose="020B0604020202020204" pitchFamily="34" charset="0"/>
              <a:buChar char="•"/>
              <a:defRPr/>
            </a:pPr>
            <a:r>
              <a:rPr lang="fr-FR" sz="2000" dirty="0"/>
              <a:t>Description suffisante pour permettre à d’autres de 							comprendre, interpréter et réutiliser les données </a:t>
            </a:r>
          </a:p>
          <a:p>
            <a:pPr marL="722313" lvl="1" indent="-269875">
              <a:spcBef>
                <a:spcPts val="600"/>
              </a:spcBef>
              <a:buClr>
                <a:srgbClr val="E2007A"/>
              </a:buClr>
              <a:buFont typeface="Arial" panose="020B0604020202020204" pitchFamily="34" charset="0"/>
              <a:buChar char="•"/>
              <a:defRPr/>
            </a:pPr>
            <a:r>
              <a:rPr lang="fr-FR" sz="2000" dirty="0"/>
              <a:t>Adéquation des méthodes avec les pratiques disciplinaires</a:t>
            </a:r>
          </a:p>
          <a:p>
            <a:pPr marL="722313" lvl="1" indent="-269875">
              <a:spcBef>
                <a:spcPts val="600"/>
              </a:spcBef>
              <a:buClr>
                <a:srgbClr val="E2007A"/>
              </a:buClr>
              <a:buFont typeface="Arial" panose="020B0604020202020204" pitchFamily="34" charset="0"/>
              <a:buChar char="•"/>
              <a:defRPr/>
            </a:pPr>
            <a:r>
              <a:rPr lang="fr-FR" sz="2000" dirty="0"/>
              <a:t>Qualité et fiabilité des données</a:t>
            </a:r>
          </a:p>
          <a:p>
            <a:pPr marL="722313" lvl="1" indent="-269875">
              <a:spcBef>
                <a:spcPts val="600"/>
              </a:spcBef>
              <a:buClr>
                <a:srgbClr val="E2007A"/>
              </a:buClr>
              <a:buFont typeface="Arial" panose="020B0604020202020204" pitchFamily="34" charset="0"/>
              <a:buChar char="•"/>
              <a:defRPr/>
            </a:pPr>
            <a:r>
              <a:rPr lang="fr-FR" sz="2000" dirty="0"/>
              <a:t>Potentiel de réutilisation des données.</a:t>
            </a:r>
          </a:p>
        </p:txBody>
      </p:sp>
      <p:pic>
        <p:nvPicPr>
          <p:cNvPr id="6" name="Image 5">
            <a:extLst>
              <a:ext uri="{FF2B5EF4-FFF2-40B4-BE49-F238E27FC236}">
                <a16:creationId xmlns:a16="http://schemas.microsoft.com/office/drawing/2014/main" id="{E7595F2D-B5CC-4605-AFDD-94E16BBC9A6E}"/>
              </a:ext>
            </a:extLst>
          </p:cNvPr>
          <p:cNvPicPr>
            <a:picLocks noChangeAspect="1"/>
          </p:cNvPicPr>
          <p:nvPr/>
        </p:nvPicPr>
        <p:blipFill>
          <a:blip r:embed="rId4"/>
          <a:stretch>
            <a:fillRect/>
          </a:stretch>
        </p:blipFill>
        <p:spPr>
          <a:xfrm>
            <a:off x="8172530" y="6445161"/>
            <a:ext cx="917761" cy="323302"/>
          </a:xfrm>
          <a:prstGeom prst="rect">
            <a:avLst/>
          </a:prstGeom>
        </p:spPr>
      </p:pic>
      <p:grpSp>
        <p:nvGrpSpPr>
          <p:cNvPr id="3" name="Groupe 2">
            <a:extLst>
              <a:ext uri="{FF2B5EF4-FFF2-40B4-BE49-F238E27FC236}">
                <a16:creationId xmlns:a16="http://schemas.microsoft.com/office/drawing/2014/main" id="{812F487B-2E5E-42DB-A707-A4D87659F6B4}"/>
              </a:ext>
            </a:extLst>
          </p:cNvPr>
          <p:cNvGrpSpPr/>
          <p:nvPr/>
        </p:nvGrpSpPr>
        <p:grpSpPr>
          <a:xfrm>
            <a:off x="597752" y="5089697"/>
            <a:ext cx="8440954" cy="846386"/>
            <a:chOff x="226408" y="5665375"/>
            <a:chExt cx="8686587" cy="846386"/>
          </a:xfrm>
        </p:grpSpPr>
        <p:pic>
          <p:nvPicPr>
            <p:cNvPr id="2" name="Image 1">
              <a:extLst>
                <a:ext uri="{FF2B5EF4-FFF2-40B4-BE49-F238E27FC236}">
                  <a16:creationId xmlns:a16="http://schemas.microsoft.com/office/drawing/2014/main" id="{DBA82D7A-BD15-46B7-BC1E-046EBDB6651A}"/>
                </a:ext>
              </a:extLst>
            </p:cNvPr>
            <p:cNvPicPr>
              <a:picLocks noChangeAspect="1"/>
            </p:cNvPicPr>
            <p:nvPr/>
          </p:nvPicPr>
          <p:blipFill>
            <a:blip r:embed="rId5"/>
            <a:stretch>
              <a:fillRect/>
            </a:stretch>
          </p:blipFill>
          <p:spPr>
            <a:xfrm>
              <a:off x="226408" y="5722652"/>
              <a:ext cx="499915" cy="451143"/>
            </a:xfrm>
            <a:prstGeom prst="rect">
              <a:avLst/>
            </a:prstGeom>
          </p:spPr>
        </p:pic>
        <p:sp>
          <p:nvSpPr>
            <p:cNvPr id="8" name="Rectangle 7">
              <a:extLst>
                <a:ext uri="{FF2B5EF4-FFF2-40B4-BE49-F238E27FC236}">
                  <a16:creationId xmlns:a16="http://schemas.microsoft.com/office/drawing/2014/main" id="{281DC087-3D15-4F57-AC6C-FF1DE946E0AC}"/>
                </a:ext>
              </a:extLst>
            </p:cNvPr>
            <p:cNvSpPr/>
            <p:nvPr/>
          </p:nvSpPr>
          <p:spPr>
            <a:xfrm>
              <a:off x="855451" y="5665375"/>
              <a:ext cx="8057544" cy="846386"/>
            </a:xfrm>
            <a:prstGeom prst="rect">
              <a:avLst/>
            </a:prstGeom>
          </p:spPr>
          <p:txBody>
            <a:bodyPr wrap="square">
              <a:spAutoFit/>
            </a:bodyPr>
            <a:lstStyle/>
            <a:p>
              <a:pPr defTabSz="457189">
                <a:spcBef>
                  <a:spcPts val="600"/>
                </a:spcBef>
                <a:buClr>
                  <a:srgbClr val="E2007A">
                    <a:lumMod val="60000"/>
                    <a:lumOff val="40000"/>
                  </a:srgbClr>
                </a:buClr>
                <a:defRPr/>
              </a:pPr>
              <a:r>
                <a:rPr lang="fr-FR" sz="2200" kern="0" dirty="0">
                  <a:solidFill>
                    <a:srgbClr val="C00000"/>
                  </a:solidFill>
                  <a:latin typeface="Arial"/>
                  <a:cs typeface="Arial"/>
                  <a:sym typeface="Wingdings" panose="05000000000000000000" pitchFamily="2" charset="2"/>
                </a:rPr>
                <a:t>Les reviewers peuvent vous demander vos données </a:t>
              </a:r>
            </a:p>
            <a:p>
              <a:pPr defTabSz="457189">
                <a:spcBef>
                  <a:spcPts val="600"/>
                </a:spcBef>
                <a:buClr>
                  <a:srgbClr val="E2007A">
                    <a:lumMod val="60000"/>
                    <a:lumOff val="40000"/>
                  </a:srgbClr>
                </a:buClr>
                <a:defRPr/>
              </a:pPr>
              <a:r>
                <a:rPr lang="fr-FR" sz="2200" kern="0" dirty="0">
                  <a:solidFill>
                    <a:srgbClr val="C00000"/>
                  </a:solidFill>
                  <a:latin typeface="Arial"/>
                  <a:cs typeface="Arial"/>
                  <a:sym typeface="Wingdings" panose="05000000000000000000" pitchFamily="2" charset="2"/>
                </a:rPr>
                <a:t>dès la soumission du manuscrit !</a:t>
              </a:r>
              <a:endParaRPr lang="fr-FR" sz="2200" kern="0" dirty="0">
                <a:solidFill>
                  <a:srgbClr val="C00000"/>
                </a:solidFill>
                <a:latin typeface="Arial"/>
                <a:cs typeface="Arial"/>
              </a:endParaRPr>
            </a:p>
          </p:txBody>
        </p:sp>
      </p:grpSp>
    </p:spTree>
    <p:extLst>
      <p:ext uri="{BB962C8B-B14F-4D97-AF65-F5344CB8AC3E}">
        <p14:creationId xmlns:p14="http://schemas.microsoft.com/office/powerpoint/2010/main" val="5766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9AF1794-1CB6-4D4B-8E98-AADEAA977DD7}"/>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1" name="Rectangle 20">
            <a:extLst>
              <a:ext uri="{FF2B5EF4-FFF2-40B4-BE49-F238E27FC236}">
                <a16:creationId xmlns:a16="http://schemas.microsoft.com/office/drawing/2014/main" id="{CEFC1CE8-F8C7-4EDF-A6ED-6C98F34ACDC8}"/>
              </a:ext>
            </a:extLst>
          </p:cNvPr>
          <p:cNvSpPr/>
          <p:nvPr/>
        </p:nvSpPr>
        <p:spPr>
          <a:xfrm>
            <a:off x="2305050" y="6334125"/>
            <a:ext cx="5829300" cy="461665"/>
          </a:xfrm>
          <a:prstGeom prst="rect">
            <a:avLst/>
          </a:prstGeom>
          <a:solidFill>
            <a:schemeClr val="bg1">
              <a:lumMod val="85000"/>
            </a:schemeClr>
          </a:solidFill>
        </p:spPr>
        <p:txBody>
          <a:bodyPr wrap="square">
            <a:spAutoFit/>
          </a:bodyPr>
          <a:lstStyle/>
          <a:p>
            <a:pPr defTabSz="685800">
              <a:defRPr/>
            </a:pPr>
            <a:r>
              <a:rPr lang="fr-FR" sz="1200" dirty="0">
                <a:solidFill>
                  <a:prstClr val="black"/>
                </a:solidFill>
                <a:latin typeface="Calibri"/>
              </a:rPr>
              <a:t>Ce support Rédiger un </a:t>
            </a:r>
            <a:r>
              <a:rPr lang="fr-FR" sz="1200" i="1" dirty="0">
                <a:solidFill>
                  <a:prstClr val="black"/>
                </a:solidFill>
                <a:latin typeface="Calibri"/>
              </a:rPr>
              <a:t>Data paper </a:t>
            </a:r>
            <a:r>
              <a:rPr lang="fr-FR" sz="1200" dirty="0">
                <a:solidFill>
                  <a:prstClr val="black"/>
                </a:solidFill>
                <a:latin typeface="Calibri"/>
              </a:rPr>
              <a:t>de L. Dedieu est mis à disposition selon les termes de la </a:t>
            </a:r>
            <a:r>
              <a:rPr lang="fr-FR" sz="1200" dirty="0">
                <a:solidFill>
                  <a:prstClr val="black"/>
                </a:solidFill>
                <a:latin typeface="Calibri"/>
                <a:hlinkClick r:id="rId4"/>
              </a:rPr>
              <a:t>licence Creative Commons Attribution - Pas d’Utilisation Commerciale 4.0 International</a:t>
            </a:r>
            <a:r>
              <a:rPr lang="fr-FR" sz="1200" dirty="0">
                <a:solidFill>
                  <a:prstClr val="black"/>
                </a:solidFill>
                <a:latin typeface="Calibri"/>
              </a:rPr>
              <a:t>.</a:t>
            </a:r>
          </a:p>
        </p:txBody>
      </p:sp>
      <p:sp>
        <p:nvSpPr>
          <p:cNvPr id="17" name="Titre 1">
            <a:extLst>
              <a:ext uri="{FF2B5EF4-FFF2-40B4-BE49-F238E27FC236}">
                <a16:creationId xmlns:a16="http://schemas.microsoft.com/office/drawing/2014/main" id="{E1CE5583-DA22-4DEB-BA01-49E752291321}"/>
              </a:ext>
            </a:extLst>
          </p:cNvPr>
          <p:cNvSpPr>
            <a:spLocks noGrp="1"/>
          </p:cNvSpPr>
          <p:nvPr>
            <p:ph type="ctrTitle"/>
          </p:nvPr>
        </p:nvSpPr>
        <p:spPr>
          <a:xfrm>
            <a:off x="678095" y="571608"/>
            <a:ext cx="7787810" cy="3676756"/>
          </a:xfrm>
        </p:spPr>
        <p:txBody>
          <a:bodyPr>
            <a:normAutofit/>
          </a:bodyPr>
          <a:lstStyle/>
          <a:p>
            <a:pPr algn="ctr"/>
            <a:r>
              <a:rPr lang="fr-FR" sz="5000" dirty="0"/>
              <a:t>Choisir la revue</a:t>
            </a:r>
            <a:br>
              <a:rPr lang="fr-FR" sz="5000" dirty="0"/>
            </a:br>
            <a:r>
              <a:rPr lang="fr-FR" sz="5000" dirty="0"/>
              <a:t>et l’entrepôt de données</a:t>
            </a:r>
            <a:endParaRPr lang="fr-FR" sz="5000" i="1" dirty="0"/>
          </a:p>
        </p:txBody>
      </p:sp>
      <p:pic>
        <p:nvPicPr>
          <p:cNvPr id="2" name="Image 1">
            <a:extLst>
              <a:ext uri="{FF2B5EF4-FFF2-40B4-BE49-F238E27FC236}">
                <a16:creationId xmlns:a16="http://schemas.microsoft.com/office/drawing/2014/main" id="{15D2D449-F8A1-42FF-B026-64BCDDB6E0BD}"/>
              </a:ext>
            </a:extLst>
          </p:cNvPr>
          <p:cNvPicPr>
            <a:picLocks noChangeAspect="1"/>
          </p:cNvPicPr>
          <p:nvPr/>
        </p:nvPicPr>
        <p:blipFill>
          <a:blip r:embed="rId5"/>
          <a:stretch>
            <a:fillRect/>
          </a:stretch>
        </p:blipFill>
        <p:spPr>
          <a:xfrm>
            <a:off x="5219700" y="4637186"/>
            <a:ext cx="1331511" cy="1025417"/>
          </a:xfrm>
          <a:prstGeom prst="rect">
            <a:avLst/>
          </a:prstGeom>
        </p:spPr>
      </p:pic>
      <p:pic>
        <p:nvPicPr>
          <p:cNvPr id="5" name="Image 4">
            <a:extLst>
              <a:ext uri="{FF2B5EF4-FFF2-40B4-BE49-F238E27FC236}">
                <a16:creationId xmlns:a16="http://schemas.microsoft.com/office/drawing/2014/main" id="{9007C5E7-2CFB-478F-9AC8-2693AA1D4225}"/>
              </a:ext>
            </a:extLst>
          </p:cNvPr>
          <p:cNvPicPr>
            <a:picLocks noChangeAspect="1"/>
          </p:cNvPicPr>
          <p:nvPr/>
        </p:nvPicPr>
        <p:blipFill>
          <a:blip r:embed="rId6"/>
          <a:stretch>
            <a:fillRect/>
          </a:stretch>
        </p:blipFill>
        <p:spPr>
          <a:xfrm>
            <a:off x="1979531" y="4844856"/>
            <a:ext cx="2406407" cy="619471"/>
          </a:xfrm>
          <a:prstGeom prst="rect">
            <a:avLst/>
          </a:prstGeom>
        </p:spPr>
      </p:pic>
    </p:spTree>
    <p:extLst>
      <p:ext uri="{BB962C8B-B14F-4D97-AF65-F5344CB8AC3E}">
        <p14:creationId xmlns:p14="http://schemas.microsoft.com/office/powerpoint/2010/main" val="44241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50" name="Groupe 49">
            <a:extLst>
              <a:ext uri="{FF2B5EF4-FFF2-40B4-BE49-F238E27FC236}">
                <a16:creationId xmlns:a16="http://schemas.microsoft.com/office/drawing/2014/main" id="{C2284A11-0249-4341-B37B-0F134F07C53D}"/>
              </a:ext>
            </a:extLst>
          </p:cNvPr>
          <p:cNvGrpSpPr/>
          <p:nvPr/>
        </p:nvGrpSpPr>
        <p:grpSpPr>
          <a:xfrm>
            <a:off x="236047" y="1153058"/>
            <a:ext cx="2619137" cy="1361464"/>
            <a:chOff x="236047" y="1153058"/>
            <a:chExt cx="2619137" cy="1361464"/>
          </a:xfrm>
        </p:grpSpPr>
        <p:pic>
          <p:nvPicPr>
            <p:cNvPr id="44" name="Image 43">
              <a:extLst>
                <a:ext uri="{FF2B5EF4-FFF2-40B4-BE49-F238E27FC236}">
                  <a16:creationId xmlns:a16="http://schemas.microsoft.com/office/drawing/2014/main" id="{22A258EF-0B0A-4534-B06B-D5D68DCEAE70}"/>
                </a:ext>
              </a:extLst>
            </p:cNvPr>
            <p:cNvPicPr>
              <a:picLocks noChangeAspect="1"/>
            </p:cNvPicPr>
            <p:nvPr/>
          </p:nvPicPr>
          <p:blipFill>
            <a:blip r:embed="rId3"/>
            <a:stretch>
              <a:fillRect/>
            </a:stretch>
          </p:blipFill>
          <p:spPr>
            <a:xfrm>
              <a:off x="2008600" y="1391416"/>
              <a:ext cx="846584" cy="1123106"/>
            </a:xfrm>
            <a:prstGeom prst="rect">
              <a:avLst/>
            </a:prstGeom>
          </p:spPr>
        </p:pic>
        <p:grpSp>
          <p:nvGrpSpPr>
            <p:cNvPr id="10" name="Groupe 9">
              <a:extLst>
                <a:ext uri="{FF2B5EF4-FFF2-40B4-BE49-F238E27FC236}">
                  <a16:creationId xmlns:a16="http://schemas.microsoft.com/office/drawing/2014/main" id="{E353DF3F-EE5E-46E6-91B8-6398073EDB1B}"/>
                </a:ext>
              </a:extLst>
            </p:cNvPr>
            <p:cNvGrpSpPr/>
            <p:nvPr/>
          </p:nvGrpSpPr>
          <p:grpSpPr>
            <a:xfrm>
              <a:off x="236047" y="1153058"/>
              <a:ext cx="2172438" cy="1282976"/>
              <a:chOff x="615576" y="1382192"/>
              <a:chExt cx="2172438" cy="1282976"/>
            </a:xfrm>
          </p:grpSpPr>
          <p:grpSp>
            <p:nvGrpSpPr>
              <p:cNvPr id="11" name="Groupe 10">
                <a:extLst>
                  <a:ext uri="{FF2B5EF4-FFF2-40B4-BE49-F238E27FC236}">
                    <a16:creationId xmlns:a16="http://schemas.microsoft.com/office/drawing/2014/main" id="{1499341A-5469-4362-992D-7129D90FB1CC}"/>
                  </a:ext>
                </a:extLst>
              </p:cNvPr>
              <p:cNvGrpSpPr/>
              <p:nvPr/>
            </p:nvGrpSpPr>
            <p:grpSpPr>
              <a:xfrm>
                <a:off x="615576" y="1382192"/>
                <a:ext cx="2172438" cy="750627"/>
                <a:chOff x="-109418" y="1196752"/>
                <a:chExt cx="2896583" cy="1000837"/>
              </a:xfrm>
            </p:grpSpPr>
            <p:pic>
              <p:nvPicPr>
                <p:cNvPr id="13" name="Image 12">
                  <a:extLst>
                    <a:ext uri="{FF2B5EF4-FFF2-40B4-BE49-F238E27FC236}">
                      <a16:creationId xmlns:a16="http://schemas.microsoft.com/office/drawing/2014/main" id="{B6674025-C0DA-478C-AA3D-F4B51C1D5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55" y="1196752"/>
                  <a:ext cx="2670610" cy="519746"/>
                </a:xfrm>
                <a:prstGeom prst="rect">
                  <a:avLst/>
                </a:prstGeom>
              </p:spPr>
            </p:pic>
            <p:pic>
              <p:nvPicPr>
                <p:cNvPr id="15" name="Image 14">
                  <a:extLst>
                    <a:ext uri="{FF2B5EF4-FFF2-40B4-BE49-F238E27FC236}">
                      <a16:creationId xmlns:a16="http://schemas.microsoft.com/office/drawing/2014/main" id="{F18E1DE7-F316-4A2C-A58C-215C6013D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8" y="1769370"/>
                  <a:ext cx="1646533" cy="428219"/>
                </a:xfrm>
                <a:prstGeom prst="rect">
                  <a:avLst/>
                </a:prstGeom>
              </p:spPr>
            </p:pic>
          </p:grpSp>
          <p:pic>
            <p:nvPicPr>
              <p:cNvPr id="12" name="Image 11">
                <a:extLst>
                  <a:ext uri="{FF2B5EF4-FFF2-40B4-BE49-F238E27FC236}">
                    <a16:creationId xmlns:a16="http://schemas.microsoft.com/office/drawing/2014/main" id="{F1C4092F-C5CC-46C5-AC1B-5CFC99842BC4}"/>
                  </a:ext>
                </a:extLst>
              </p:cNvPr>
              <p:cNvPicPr>
                <a:picLocks noChangeAspect="1"/>
              </p:cNvPicPr>
              <p:nvPr/>
            </p:nvPicPr>
            <p:blipFill>
              <a:blip r:embed="rId6"/>
              <a:stretch>
                <a:fillRect/>
              </a:stretch>
            </p:blipFill>
            <p:spPr>
              <a:xfrm>
                <a:off x="820595" y="2201812"/>
                <a:ext cx="1513630" cy="463356"/>
              </a:xfrm>
              <a:prstGeom prst="rect">
                <a:avLst/>
              </a:prstGeom>
              <a:ln>
                <a:solidFill>
                  <a:schemeClr val="tx1"/>
                </a:solidFill>
              </a:ln>
            </p:spPr>
          </p:pic>
        </p:grpSp>
      </p:grpSp>
      <p:grpSp>
        <p:nvGrpSpPr>
          <p:cNvPr id="79" name="Groupe 78">
            <a:extLst>
              <a:ext uri="{FF2B5EF4-FFF2-40B4-BE49-F238E27FC236}">
                <a16:creationId xmlns:a16="http://schemas.microsoft.com/office/drawing/2014/main" id="{37258257-25E8-489C-AE9B-C0FB97F85025}"/>
              </a:ext>
            </a:extLst>
          </p:cNvPr>
          <p:cNvGrpSpPr/>
          <p:nvPr/>
        </p:nvGrpSpPr>
        <p:grpSpPr>
          <a:xfrm>
            <a:off x="3724472" y="1034388"/>
            <a:ext cx="4870783" cy="2399640"/>
            <a:chOff x="3724472" y="819783"/>
            <a:chExt cx="4870783" cy="2399640"/>
          </a:xfrm>
        </p:grpSpPr>
        <p:grpSp>
          <p:nvGrpSpPr>
            <p:cNvPr id="77" name="Groupe 76">
              <a:extLst>
                <a:ext uri="{FF2B5EF4-FFF2-40B4-BE49-F238E27FC236}">
                  <a16:creationId xmlns:a16="http://schemas.microsoft.com/office/drawing/2014/main" id="{4D70C351-5D75-4FB4-B19C-7184230AAEBB}"/>
                </a:ext>
              </a:extLst>
            </p:cNvPr>
            <p:cNvGrpSpPr/>
            <p:nvPr/>
          </p:nvGrpSpPr>
          <p:grpSpPr>
            <a:xfrm>
              <a:off x="3724472" y="819783"/>
              <a:ext cx="4870783" cy="2399640"/>
              <a:chOff x="3724472" y="819783"/>
              <a:chExt cx="4870783" cy="2399640"/>
            </a:xfrm>
          </p:grpSpPr>
          <p:grpSp>
            <p:nvGrpSpPr>
              <p:cNvPr id="53" name="Groupe 52">
                <a:extLst>
                  <a:ext uri="{FF2B5EF4-FFF2-40B4-BE49-F238E27FC236}">
                    <a16:creationId xmlns:a16="http://schemas.microsoft.com/office/drawing/2014/main" id="{20330546-F825-404D-B1BA-18981AE0AACF}"/>
                  </a:ext>
                </a:extLst>
              </p:cNvPr>
              <p:cNvGrpSpPr/>
              <p:nvPr/>
            </p:nvGrpSpPr>
            <p:grpSpPr>
              <a:xfrm>
                <a:off x="3724472" y="819783"/>
                <a:ext cx="3854705" cy="2399640"/>
                <a:chOff x="3724472" y="819783"/>
                <a:chExt cx="3854705" cy="2399640"/>
              </a:xfrm>
            </p:grpSpPr>
            <p:grpSp>
              <p:nvGrpSpPr>
                <p:cNvPr id="9" name="Groupe 8">
                  <a:extLst>
                    <a:ext uri="{FF2B5EF4-FFF2-40B4-BE49-F238E27FC236}">
                      <a16:creationId xmlns:a16="http://schemas.microsoft.com/office/drawing/2014/main" id="{ED56484C-C1D7-41AC-93A3-254F385CD402}"/>
                    </a:ext>
                  </a:extLst>
                </p:cNvPr>
                <p:cNvGrpSpPr/>
                <p:nvPr/>
              </p:nvGrpSpPr>
              <p:grpSpPr>
                <a:xfrm>
                  <a:off x="3724472" y="819783"/>
                  <a:ext cx="3854705" cy="2102917"/>
                  <a:chOff x="4638707" y="1023442"/>
                  <a:chExt cx="3854705" cy="2102917"/>
                </a:xfrm>
              </p:grpSpPr>
              <p:pic>
                <p:nvPicPr>
                  <p:cNvPr id="8" name="Image 7">
                    <a:extLst>
                      <a:ext uri="{FF2B5EF4-FFF2-40B4-BE49-F238E27FC236}">
                        <a16:creationId xmlns:a16="http://schemas.microsoft.com/office/drawing/2014/main" id="{2307BF13-8E87-4349-AA1F-2B5706F04D8C}"/>
                      </a:ext>
                    </a:extLst>
                  </p:cNvPr>
                  <p:cNvPicPr>
                    <a:picLocks noChangeAspect="1"/>
                  </p:cNvPicPr>
                  <p:nvPr/>
                </p:nvPicPr>
                <p:blipFill>
                  <a:blip r:embed="rId7"/>
                  <a:stretch>
                    <a:fillRect/>
                  </a:stretch>
                </p:blipFill>
                <p:spPr>
                  <a:xfrm>
                    <a:off x="5527051" y="1023442"/>
                    <a:ext cx="1001438" cy="1321159"/>
                  </a:xfrm>
                  <a:prstGeom prst="rect">
                    <a:avLst/>
                  </a:prstGeom>
                </p:spPr>
              </p:pic>
              <p:grpSp>
                <p:nvGrpSpPr>
                  <p:cNvPr id="22" name="Groupe 21">
                    <a:extLst>
                      <a:ext uri="{FF2B5EF4-FFF2-40B4-BE49-F238E27FC236}">
                        <a16:creationId xmlns:a16="http://schemas.microsoft.com/office/drawing/2014/main" id="{7F2F0028-AC35-4E87-AB91-DA5DB97F3769}"/>
                      </a:ext>
                    </a:extLst>
                  </p:cNvPr>
                  <p:cNvGrpSpPr/>
                  <p:nvPr/>
                </p:nvGrpSpPr>
                <p:grpSpPr>
                  <a:xfrm>
                    <a:off x="4638707" y="1103615"/>
                    <a:ext cx="3854705" cy="2022744"/>
                    <a:chOff x="4743490" y="1084690"/>
                    <a:chExt cx="3854705" cy="2022744"/>
                  </a:xfrm>
                </p:grpSpPr>
                <p:pic>
                  <p:nvPicPr>
                    <p:cNvPr id="27" name="Image 26">
                      <a:extLst>
                        <a:ext uri="{FF2B5EF4-FFF2-40B4-BE49-F238E27FC236}">
                          <a16:creationId xmlns:a16="http://schemas.microsoft.com/office/drawing/2014/main" id="{B624A9FE-0D99-4878-AA87-CC38591055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3197" y="1084690"/>
                      <a:ext cx="1374998" cy="457029"/>
                    </a:xfrm>
                    <a:prstGeom prst="rect">
                      <a:avLst/>
                    </a:prstGeom>
                  </p:spPr>
                </p:pic>
                <p:grpSp>
                  <p:nvGrpSpPr>
                    <p:cNvPr id="25" name="Groupe 24">
                      <a:extLst>
                        <a:ext uri="{FF2B5EF4-FFF2-40B4-BE49-F238E27FC236}">
                          <a16:creationId xmlns:a16="http://schemas.microsoft.com/office/drawing/2014/main" id="{E3272E73-50F5-4316-8E20-EAA2A8E92712}"/>
                        </a:ext>
                      </a:extLst>
                    </p:cNvPr>
                    <p:cNvGrpSpPr/>
                    <p:nvPr/>
                  </p:nvGrpSpPr>
                  <p:grpSpPr>
                    <a:xfrm>
                      <a:off x="4743490" y="1284813"/>
                      <a:ext cx="2523225" cy="1390001"/>
                      <a:chOff x="4976084" y="1328886"/>
                      <a:chExt cx="3153468" cy="1704548"/>
                    </a:xfrm>
                  </p:grpSpPr>
                  <p:pic>
                    <p:nvPicPr>
                      <p:cNvPr id="28" name="Image 27">
                        <a:extLst>
                          <a:ext uri="{FF2B5EF4-FFF2-40B4-BE49-F238E27FC236}">
                            <a16:creationId xmlns:a16="http://schemas.microsoft.com/office/drawing/2014/main" id="{75A15BEC-BF6B-4F76-AC37-701F85ED1D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6084" y="1440927"/>
                        <a:ext cx="1201205" cy="1592507"/>
                      </a:xfrm>
                      <a:prstGeom prst="rect">
                        <a:avLst/>
                      </a:prstGeom>
                    </p:spPr>
                  </p:pic>
                  <p:pic>
                    <p:nvPicPr>
                      <p:cNvPr id="30" name="Image 29">
                        <a:extLst>
                          <a:ext uri="{FF2B5EF4-FFF2-40B4-BE49-F238E27FC236}">
                            <a16:creationId xmlns:a16="http://schemas.microsoft.com/office/drawing/2014/main" id="{80AB1F9E-CA26-4B28-93CD-45A6CB1193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8346" y="1328886"/>
                        <a:ext cx="1201206" cy="1611871"/>
                      </a:xfrm>
                      <a:prstGeom prst="rect">
                        <a:avLst/>
                      </a:prstGeom>
                      <a:ln>
                        <a:solidFill>
                          <a:schemeClr val="tx1"/>
                        </a:solidFill>
                      </a:ln>
                    </p:spPr>
                  </p:pic>
                </p:grpSp>
                <p:pic>
                  <p:nvPicPr>
                    <p:cNvPr id="24" name="Image 23">
                      <a:extLst>
                        <a:ext uri="{FF2B5EF4-FFF2-40B4-BE49-F238E27FC236}">
                          <a16:creationId xmlns:a16="http://schemas.microsoft.com/office/drawing/2014/main" id="{C98A416C-689A-47D2-9468-0A9E55FE54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1891" y="2744245"/>
                      <a:ext cx="1302465" cy="363189"/>
                    </a:xfrm>
                    <a:prstGeom prst="rect">
                      <a:avLst/>
                    </a:prstGeom>
                  </p:spPr>
                </p:pic>
                <p:pic>
                  <p:nvPicPr>
                    <p:cNvPr id="23" name="Image 22">
                      <a:extLst>
                        <a:ext uri="{FF2B5EF4-FFF2-40B4-BE49-F238E27FC236}">
                          <a16:creationId xmlns:a16="http://schemas.microsoft.com/office/drawing/2014/main" id="{313EDC86-9B88-4BD1-9873-D785A25193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5662" y="1808155"/>
                      <a:ext cx="1370228" cy="414326"/>
                    </a:xfrm>
                    <a:prstGeom prst="rect">
                      <a:avLst/>
                    </a:prstGeom>
                    <a:ln>
                      <a:solidFill>
                        <a:schemeClr val="tx1"/>
                      </a:solidFill>
                    </a:ln>
                  </p:spPr>
                </p:pic>
              </p:grpSp>
            </p:grpSp>
            <p:pic>
              <p:nvPicPr>
                <p:cNvPr id="38" name="Image 37">
                  <a:extLst>
                    <a:ext uri="{FF2B5EF4-FFF2-40B4-BE49-F238E27FC236}">
                      <a16:creationId xmlns:a16="http://schemas.microsoft.com/office/drawing/2014/main" id="{98364D2F-AB99-4B49-B97A-1E6AA83C8CAE}"/>
                    </a:ext>
                  </a:extLst>
                </p:cNvPr>
                <p:cNvPicPr>
                  <a:picLocks noChangeAspect="1"/>
                </p:cNvPicPr>
                <p:nvPr/>
              </p:nvPicPr>
              <p:blipFill>
                <a:blip r:embed="rId13"/>
                <a:stretch>
                  <a:fillRect/>
                </a:stretch>
              </p:blipFill>
              <p:spPr>
                <a:xfrm>
                  <a:off x="4334932" y="1801950"/>
                  <a:ext cx="897905" cy="1181454"/>
                </a:xfrm>
                <a:prstGeom prst="rect">
                  <a:avLst/>
                </a:prstGeom>
              </p:spPr>
            </p:pic>
            <p:pic>
              <p:nvPicPr>
                <p:cNvPr id="51" name="Image 50">
                  <a:extLst>
                    <a:ext uri="{FF2B5EF4-FFF2-40B4-BE49-F238E27FC236}">
                      <a16:creationId xmlns:a16="http://schemas.microsoft.com/office/drawing/2014/main" id="{05921F05-14B8-462B-A156-94D64A6C0B34}"/>
                    </a:ext>
                  </a:extLst>
                </p:cNvPr>
                <p:cNvPicPr>
                  <a:picLocks noChangeAspect="1"/>
                </p:cNvPicPr>
                <p:nvPr/>
              </p:nvPicPr>
              <p:blipFill>
                <a:blip r:embed="rId14"/>
                <a:stretch>
                  <a:fillRect/>
                </a:stretch>
              </p:blipFill>
              <p:spPr>
                <a:xfrm>
                  <a:off x="5054968" y="2036410"/>
                  <a:ext cx="897905" cy="1183013"/>
                </a:xfrm>
                <a:prstGeom prst="rect">
                  <a:avLst/>
                </a:prstGeom>
                <a:ln>
                  <a:solidFill>
                    <a:schemeClr val="tx1"/>
                  </a:solidFill>
                </a:ln>
              </p:spPr>
            </p:pic>
          </p:grpSp>
          <p:pic>
            <p:nvPicPr>
              <p:cNvPr id="58" name="Image 57">
                <a:extLst>
                  <a:ext uri="{FF2B5EF4-FFF2-40B4-BE49-F238E27FC236}">
                    <a16:creationId xmlns:a16="http://schemas.microsoft.com/office/drawing/2014/main" id="{FE50A22D-9771-4650-A151-8A82FFB21E45}"/>
                  </a:ext>
                </a:extLst>
              </p:cNvPr>
              <p:cNvPicPr>
                <a:picLocks noChangeAspect="1"/>
              </p:cNvPicPr>
              <p:nvPr/>
            </p:nvPicPr>
            <p:blipFill>
              <a:blip r:embed="rId15"/>
              <a:stretch>
                <a:fillRect/>
              </a:stretch>
            </p:blipFill>
            <p:spPr>
              <a:xfrm>
                <a:off x="7651362" y="994687"/>
                <a:ext cx="943893" cy="1240251"/>
              </a:xfrm>
              <a:prstGeom prst="rect">
                <a:avLst/>
              </a:prstGeom>
            </p:spPr>
          </p:pic>
        </p:grpSp>
        <p:pic>
          <p:nvPicPr>
            <p:cNvPr id="78" name="Image 77">
              <a:extLst>
                <a:ext uri="{FF2B5EF4-FFF2-40B4-BE49-F238E27FC236}">
                  <a16:creationId xmlns:a16="http://schemas.microsoft.com/office/drawing/2014/main" id="{F9AA87BE-525A-4084-8E0F-2CE06B59954D}"/>
                </a:ext>
              </a:extLst>
            </p:cNvPr>
            <p:cNvPicPr>
              <a:picLocks noChangeAspect="1"/>
            </p:cNvPicPr>
            <p:nvPr/>
          </p:nvPicPr>
          <p:blipFill>
            <a:blip r:embed="rId16"/>
            <a:stretch>
              <a:fillRect/>
            </a:stretch>
          </p:blipFill>
          <p:spPr>
            <a:xfrm>
              <a:off x="7329933" y="1879813"/>
              <a:ext cx="1003683" cy="1306570"/>
            </a:xfrm>
            <a:prstGeom prst="rect">
              <a:avLst/>
            </a:prstGeom>
          </p:spPr>
        </p:pic>
      </p:grpSp>
      <p:pic>
        <p:nvPicPr>
          <p:cNvPr id="60" name="Image 59">
            <a:extLst>
              <a:ext uri="{FF2B5EF4-FFF2-40B4-BE49-F238E27FC236}">
                <a16:creationId xmlns:a16="http://schemas.microsoft.com/office/drawing/2014/main" id="{9E429836-2A94-41DC-BA0D-6BD5B9B86CA3}"/>
              </a:ext>
            </a:extLst>
          </p:cNvPr>
          <p:cNvPicPr>
            <a:picLocks noChangeAspect="1"/>
          </p:cNvPicPr>
          <p:nvPr/>
        </p:nvPicPr>
        <p:blipFill>
          <a:blip r:embed="rId17"/>
          <a:stretch>
            <a:fillRect/>
          </a:stretch>
        </p:blipFill>
        <p:spPr>
          <a:xfrm>
            <a:off x="8172530" y="6445161"/>
            <a:ext cx="917761" cy="323302"/>
          </a:xfrm>
          <a:prstGeom prst="rect">
            <a:avLst/>
          </a:prstGeom>
        </p:spPr>
      </p:pic>
      <p:grpSp>
        <p:nvGrpSpPr>
          <p:cNvPr id="36" name="Groupe 35">
            <a:extLst>
              <a:ext uri="{FF2B5EF4-FFF2-40B4-BE49-F238E27FC236}">
                <a16:creationId xmlns:a16="http://schemas.microsoft.com/office/drawing/2014/main" id="{17549867-DDC9-4DF2-8803-34AF9E23FC08}"/>
              </a:ext>
            </a:extLst>
          </p:cNvPr>
          <p:cNvGrpSpPr/>
          <p:nvPr/>
        </p:nvGrpSpPr>
        <p:grpSpPr>
          <a:xfrm>
            <a:off x="203665" y="2792627"/>
            <a:ext cx="3538054" cy="3358301"/>
            <a:chOff x="203665" y="2667305"/>
            <a:chExt cx="3538054" cy="3358301"/>
          </a:xfrm>
        </p:grpSpPr>
        <p:grpSp>
          <p:nvGrpSpPr>
            <p:cNvPr id="18" name="Groupe 17">
              <a:extLst>
                <a:ext uri="{FF2B5EF4-FFF2-40B4-BE49-F238E27FC236}">
                  <a16:creationId xmlns:a16="http://schemas.microsoft.com/office/drawing/2014/main" id="{6ADC5AAF-6D00-434A-9383-2F0F375808F2}"/>
                </a:ext>
              </a:extLst>
            </p:cNvPr>
            <p:cNvGrpSpPr/>
            <p:nvPr/>
          </p:nvGrpSpPr>
          <p:grpSpPr>
            <a:xfrm>
              <a:off x="203665" y="2667305"/>
              <a:ext cx="3538054" cy="3358301"/>
              <a:chOff x="203665" y="2667305"/>
              <a:chExt cx="3538054" cy="3358301"/>
            </a:xfrm>
          </p:grpSpPr>
          <p:grpSp>
            <p:nvGrpSpPr>
              <p:cNvPr id="35" name="Groupe 34">
                <a:extLst>
                  <a:ext uri="{FF2B5EF4-FFF2-40B4-BE49-F238E27FC236}">
                    <a16:creationId xmlns:a16="http://schemas.microsoft.com/office/drawing/2014/main" id="{23943D70-DBDC-41A5-A61B-54377EAA18FC}"/>
                  </a:ext>
                </a:extLst>
              </p:cNvPr>
              <p:cNvGrpSpPr/>
              <p:nvPr/>
            </p:nvGrpSpPr>
            <p:grpSpPr>
              <a:xfrm>
                <a:off x="203665" y="2738507"/>
                <a:ext cx="2809785" cy="3287099"/>
                <a:chOff x="203665" y="2738507"/>
                <a:chExt cx="2809785" cy="3287099"/>
              </a:xfrm>
            </p:grpSpPr>
            <p:pic>
              <p:nvPicPr>
                <p:cNvPr id="59" name="Image 58">
                  <a:extLst>
                    <a:ext uri="{FF2B5EF4-FFF2-40B4-BE49-F238E27FC236}">
                      <a16:creationId xmlns:a16="http://schemas.microsoft.com/office/drawing/2014/main" id="{BF714527-85EE-46D9-816C-0FCBA10B9A0F}"/>
                    </a:ext>
                  </a:extLst>
                </p:cNvPr>
                <p:cNvPicPr>
                  <a:picLocks noChangeAspect="1"/>
                </p:cNvPicPr>
                <p:nvPr/>
              </p:nvPicPr>
              <p:blipFill>
                <a:blip r:embed="rId18"/>
                <a:stretch>
                  <a:fillRect/>
                </a:stretch>
              </p:blipFill>
              <p:spPr>
                <a:xfrm>
                  <a:off x="1215207" y="5228359"/>
                  <a:ext cx="1798243" cy="684192"/>
                </a:xfrm>
                <a:prstGeom prst="rect">
                  <a:avLst/>
                </a:prstGeom>
                <a:ln>
                  <a:solidFill>
                    <a:schemeClr val="tx1"/>
                  </a:solidFill>
                </a:ln>
              </p:spPr>
            </p:pic>
            <p:grpSp>
              <p:nvGrpSpPr>
                <p:cNvPr id="29" name="Groupe 28">
                  <a:extLst>
                    <a:ext uri="{FF2B5EF4-FFF2-40B4-BE49-F238E27FC236}">
                      <a16:creationId xmlns:a16="http://schemas.microsoft.com/office/drawing/2014/main" id="{67FDDC0D-5C44-4F69-B4D6-ADFA207EF930}"/>
                    </a:ext>
                  </a:extLst>
                </p:cNvPr>
                <p:cNvGrpSpPr/>
                <p:nvPr/>
              </p:nvGrpSpPr>
              <p:grpSpPr>
                <a:xfrm>
                  <a:off x="203665" y="2738507"/>
                  <a:ext cx="2263114" cy="3287099"/>
                  <a:chOff x="203665" y="3062357"/>
                  <a:chExt cx="2263114" cy="3287099"/>
                </a:xfrm>
              </p:grpSpPr>
              <p:pic>
                <p:nvPicPr>
                  <p:cNvPr id="26" name="Image 25">
                    <a:extLst>
                      <a:ext uri="{FF2B5EF4-FFF2-40B4-BE49-F238E27FC236}">
                        <a16:creationId xmlns:a16="http://schemas.microsoft.com/office/drawing/2014/main" id="{A547A4E8-973D-49AB-AEF1-99EF92D15F9E}"/>
                      </a:ext>
                    </a:extLst>
                  </p:cNvPr>
                  <p:cNvPicPr>
                    <a:picLocks noChangeAspect="1"/>
                  </p:cNvPicPr>
                  <p:nvPr/>
                </p:nvPicPr>
                <p:blipFill>
                  <a:blip r:embed="rId19"/>
                  <a:stretch>
                    <a:fillRect/>
                  </a:stretch>
                </p:blipFill>
                <p:spPr>
                  <a:xfrm>
                    <a:off x="1457133" y="3093412"/>
                    <a:ext cx="1009646" cy="1328481"/>
                  </a:xfrm>
                  <a:prstGeom prst="rect">
                    <a:avLst/>
                  </a:prstGeom>
                </p:spPr>
              </p:pic>
              <p:grpSp>
                <p:nvGrpSpPr>
                  <p:cNvPr id="5" name="Groupe 4">
                    <a:extLst>
                      <a:ext uri="{FF2B5EF4-FFF2-40B4-BE49-F238E27FC236}">
                        <a16:creationId xmlns:a16="http://schemas.microsoft.com/office/drawing/2014/main" id="{0C282B9A-CC89-4C1E-A17D-0702BB45D8A6}"/>
                      </a:ext>
                    </a:extLst>
                  </p:cNvPr>
                  <p:cNvGrpSpPr/>
                  <p:nvPr/>
                </p:nvGrpSpPr>
                <p:grpSpPr>
                  <a:xfrm>
                    <a:off x="203665" y="3062357"/>
                    <a:ext cx="991851" cy="3287099"/>
                    <a:chOff x="407916" y="2066190"/>
                    <a:chExt cx="991851" cy="3287099"/>
                  </a:xfrm>
                </p:grpSpPr>
                <p:pic>
                  <p:nvPicPr>
                    <p:cNvPr id="34" name="Image 33">
                      <a:extLst>
                        <a:ext uri="{FF2B5EF4-FFF2-40B4-BE49-F238E27FC236}">
                          <a16:creationId xmlns:a16="http://schemas.microsoft.com/office/drawing/2014/main" id="{3460B02E-0A4B-4AF6-891C-CCDD3C50249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7356" y="2066190"/>
                      <a:ext cx="907869" cy="1183584"/>
                    </a:xfrm>
                    <a:prstGeom prst="rect">
                      <a:avLst/>
                    </a:prstGeom>
                  </p:spPr>
                </p:pic>
                <p:pic>
                  <p:nvPicPr>
                    <p:cNvPr id="32" name="Image 31">
                      <a:extLst>
                        <a:ext uri="{FF2B5EF4-FFF2-40B4-BE49-F238E27FC236}">
                          <a16:creationId xmlns:a16="http://schemas.microsoft.com/office/drawing/2014/main" id="{0D7506D4-2CC8-44FD-8E1F-BE741ED9FEB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7916" y="3068525"/>
                      <a:ext cx="926748" cy="1234876"/>
                    </a:xfrm>
                    <a:prstGeom prst="rect">
                      <a:avLst/>
                    </a:prstGeom>
                    <a:ln>
                      <a:solidFill>
                        <a:schemeClr val="tx1"/>
                      </a:solidFill>
                    </a:ln>
                  </p:spPr>
                </p:pic>
                <p:pic>
                  <p:nvPicPr>
                    <p:cNvPr id="33" name="Image 32">
                      <a:extLst>
                        <a:ext uri="{FF2B5EF4-FFF2-40B4-BE49-F238E27FC236}">
                          <a16:creationId xmlns:a16="http://schemas.microsoft.com/office/drawing/2014/main" id="{538BF450-74F9-41B4-A583-6279A0632E2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7607" y="4030938"/>
                      <a:ext cx="972160" cy="1322351"/>
                    </a:xfrm>
                    <a:prstGeom prst="rect">
                      <a:avLst/>
                    </a:prstGeom>
                    <a:ln>
                      <a:noFill/>
                    </a:ln>
                  </p:spPr>
                </p:pic>
              </p:grpSp>
            </p:grpSp>
            <p:pic>
              <p:nvPicPr>
                <p:cNvPr id="61" name="Image 60">
                  <a:extLst>
                    <a:ext uri="{FF2B5EF4-FFF2-40B4-BE49-F238E27FC236}">
                      <a16:creationId xmlns:a16="http://schemas.microsoft.com/office/drawing/2014/main" id="{5844BA20-E1A1-49C5-8A1D-F3B2282F6D6B}"/>
                    </a:ext>
                  </a:extLst>
                </p:cNvPr>
                <p:cNvPicPr>
                  <a:picLocks noChangeAspect="1"/>
                </p:cNvPicPr>
                <p:nvPr/>
              </p:nvPicPr>
              <p:blipFill>
                <a:blip r:embed="rId23"/>
                <a:stretch>
                  <a:fillRect/>
                </a:stretch>
              </p:blipFill>
              <p:spPr>
                <a:xfrm>
                  <a:off x="1311996" y="3633242"/>
                  <a:ext cx="967336" cy="1371973"/>
                </a:xfrm>
                <a:prstGeom prst="rect">
                  <a:avLst/>
                </a:prstGeom>
              </p:spPr>
            </p:pic>
          </p:grpSp>
          <p:pic>
            <p:nvPicPr>
              <p:cNvPr id="6" name="Image 5">
                <a:extLst>
                  <a:ext uri="{FF2B5EF4-FFF2-40B4-BE49-F238E27FC236}">
                    <a16:creationId xmlns:a16="http://schemas.microsoft.com/office/drawing/2014/main" id="{8FA76B74-AB23-4E38-B06C-AC5CA4BB81F2}"/>
                  </a:ext>
                </a:extLst>
              </p:cNvPr>
              <p:cNvPicPr>
                <a:picLocks noChangeAspect="1"/>
              </p:cNvPicPr>
              <p:nvPr/>
            </p:nvPicPr>
            <p:blipFill>
              <a:blip r:embed="rId24"/>
              <a:stretch>
                <a:fillRect/>
              </a:stretch>
            </p:blipFill>
            <p:spPr>
              <a:xfrm>
                <a:off x="2699020" y="2667305"/>
                <a:ext cx="1042699" cy="1371973"/>
              </a:xfrm>
              <a:prstGeom prst="rect">
                <a:avLst/>
              </a:prstGeom>
            </p:spPr>
          </p:pic>
        </p:grpSp>
        <p:pic>
          <p:nvPicPr>
            <p:cNvPr id="21" name="Image 20">
              <a:extLst>
                <a:ext uri="{FF2B5EF4-FFF2-40B4-BE49-F238E27FC236}">
                  <a16:creationId xmlns:a16="http://schemas.microsoft.com/office/drawing/2014/main" id="{713A055C-6405-406A-9A91-A220E6385E39}"/>
                </a:ext>
              </a:extLst>
            </p:cNvPr>
            <p:cNvPicPr>
              <a:picLocks noChangeAspect="1"/>
            </p:cNvPicPr>
            <p:nvPr/>
          </p:nvPicPr>
          <p:blipFill>
            <a:blip r:embed="rId25"/>
            <a:stretch>
              <a:fillRect/>
            </a:stretch>
          </p:blipFill>
          <p:spPr>
            <a:xfrm>
              <a:off x="2594388" y="3609525"/>
              <a:ext cx="1000125" cy="1428750"/>
            </a:xfrm>
            <a:prstGeom prst="rect">
              <a:avLst/>
            </a:prstGeom>
          </p:spPr>
        </p:pic>
      </p:grpSp>
      <p:grpSp>
        <p:nvGrpSpPr>
          <p:cNvPr id="42" name="Groupe 41">
            <a:extLst>
              <a:ext uri="{FF2B5EF4-FFF2-40B4-BE49-F238E27FC236}">
                <a16:creationId xmlns:a16="http://schemas.microsoft.com/office/drawing/2014/main" id="{8BD97793-B701-40FB-9C0D-842397BF1075}"/>
              </a:ext>
            </a:extLst>
          </p:cNvPr>
          <p:cNvGrpSpPr/>
          <p:nvPr/>
        </p:nvGrpSpPr>
        <p:grpSpPr>
          <a:xfrm>
            <a:off x="3651686" y="3500489"/>
            <a:ext cx="5455481" cy="2851147"/>
            <a:chOff x="3651686" y="3211238"/>
            <a:chExt cx="5455481" cy="2851147"/>
          </a:xfrm>
        </p:grpSpPr>
        <p:grpSp>
          <p:nvGrpSpPr>
            <p:cNvPr id="55" name="Groupe 54">
              <a:extLst>
                <a:ext uri="{FF2B5EF4-FFF2-40B4-BE49-F238E27FC236}">
                  <a16:creationId xmlns:a16="http://schemas.microsoft.com/office/drawing/2014/main" id="{644FA5F3-836B-4F99-91ED-B6CD37EA36AF}"/>
                </a:ext>
              </a:extLst>
            </p:cNvPr>
            <p:cNvGrpSpPr/>
            <p:nvPr/>
          </p:nvGrpSpPr>
          <p:grpSpPr>
            <a:xfrm>
              <a:off x="3651686" y="3211238"/>
              <a:ext cx="5455481" cy="2851147"/>
              <a:chOff x="3651686" y="3211238"/>
              <a:chExt cx="5455481" cy="2851147"/>
            </a:xfrm>
          </p:grpSpPr>
          <p:pic>
            <p:nvPicPr>
              <p:cNvPr id="31" name="Image 30">
                <a:extLst>
                  <a:ext uri="{FF2B5EF4-FFF2-40B4-BE49-F238E27FC236}">
                    <a16:creationId xmlns:a16="http://schemas.microsoft.com/office/drawing/2014/main" id="{49ACF6A0-95B0-46C2-A072-06B23305CBB3}"/>
                  </a:ext>
                </a:extLst>
              </p:cNvPr>
              <p:cNvPicPr>
                <a:picLocks noChangeAspect="1"/>
              </p:cNvPicPr>
              <p:nvPr/>
            </p:nvPicPr>
            <p:blipFill>
              <a:blip r:embed="rId26"/>
              <a:stretch>
                <a:fillRect/>
              </a:stretch>
            </p:blipFill>
            <p:spPr>
              <a:xfrm>
                <a:off x="4044065" y="3211238"/>
                <a:ext cx="897825" cy="1336979"/>
              </a:xfrm>
              <a:prstGeom prst="rect">
                <a:avLst/>
              </a:prstGeom>
              <a:ln>
                <a:solidFill>
                  <a:schemeClr val="tx1"/>
                </a:solidFill>
              </a:ln>
            </p:spPr>
          </p:pic>
          <p:grpSp>
            <p:nvGrpSpPr>
              <p:cNvPr id="4" name="Groupe 3">
                <a:extLst>
                  <a:ext uri="{FF2B5EF4-FFF2-40B4-BE49-F238E27FC236}">
                    <a16:creationId xmlns:a16="http://schemas.microsoft.com/office/drawing/2014/main" id="{B9B9A26F-E01E-41C6-9F5A-793E42FA02D7}"/>
                  </a:ext>
                </a:extLst>
              </p:cNvPr>
              <p:cNvGrpSpPr/>
              <p:nvPr/>
            </p:nvGrpSpPr>
            <p:grpSpPr>
              <a:xfrm>
                <a:off x="4413906" y="3395841"/>
                <a:ext cx="4693261" cy="2666544"/>
                <a:chOff x="4488246" y="2121113"/>
                <a:chExt cx="4693261" cy="2666544"/>
              </a:xfrm>
            </p:grpSpPr>
            <p:grpSp>
              <p:nvGrpSpPr>
                <p:cNvPr id="37" name="Groupe 36">
                  <a:extLst>
                    <a:ext uri="{FF2B5EF4-FFF2-40B4-BE49-F238E27FC236}">
                      <a16:creationId xmlns:a16="http://schemas.microsoft.com/office/drawing/2014/main" id="{5A1D5FD4-39FF-4F46-A1DC-14BDD076150B}"/>
                    </a:ext>
                  </a:extLst>
                </p:cNvPr>
                <p:cNvGrpSpPr/>
                <p:nvPr/>
              </p:nvGrpSpPr>
              <p:grpSpPr>
                <a:xfrm>
                  <a:off x="4488246" y="2121113"/>
                  <a:ext cx="4693261" cy="2392437"/>
                  <a:chOff x="4493882" y="2682420"/>
                  <a:chExt cx="4693261" cy="2392437"/>
                </a:xfrm>
                <a:solidFill>
                  <a:schemeClr val="bg1"/>
                </a:solidFill>
              </p:grpSpPr>
              <p:pic>
                <p:nvPicPr>
                  <p:cNvPr id="39" name="Picture 13" descr="GMD cover">
                    <a:extLst>
                      <a:ext uri="{FF2B5EF4-FFF2-40B4-BE49-F238E27FC236}">
                        <a16:creationId xmlns:a16="http://schemas.microsoft.com/office/drawing/2014/main" id="{8EF86A36-997B-4809-8233-BCFEA81DBCC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18184" y="2682420"/>
                    <a:ext cx="1030838" cy="1398789"/>
                  </a:xfrm>
                  <a:prstGeom prst="rect">
                    <a:avLst/>
                  </a:prstGeom>
                  <a:grpFill/>
                  <a:extLst/>
                </p:spPr>
              </p:pic>
              <p:pic>
                <p:nvPicPr>
                  <p:cNvPr id="41" name="Image 40">
                    <a:extLst>
                      <a:ext uri="{FF2B5EF4-FFF2-40B4-BE49-F238E27FC236}">
                        <a16:creationId xmlns:a16="http://schemas.microsoft.com/office/drawing/2014/main" id="{46A6E8CA-2042-4338-ACEE-743135AB0B9F}"/>
                      </a:ext>
                    </a:extLst>
                  </p:cNvPr>
                  <p:cNvPicPr>
                    <a:picLocks noChangeAspect="1"/>
                  </p:cNvPicPr>
                  <p:nvPr/>
                </p:nvPicPr>
                <p:blipFill>
                  <a:blip r:embed="rId28"/>
                  <a:stretch>
                    <a:fillRect/>
                  </a:stretch>
                </p:blipFill>
                <p:spPr>
                  <a:xfrm>
                    <a:off x="5124286" y="2697370"/>
                    <a:ext cx="1030839" cy="1340089"/>
                  </a:xfrm>
                  <a:prstGeom prst="rect">
                    <a:avLst/>
                  </a:prstGeom>
                  <a:grpFill/>
                </p:spPr>
              </p:pic>
              <p:pic>
                <p:nvPicPr>
                  <p:cNvPr id="43" name="Image 42">
                    <a:extLst>
                      <a:ext uri="{FF2B5EF4-FFF2-40B4-BE49-F238E27FC236}">
                        <a16:creationId xmlns:a16="http://schemas.microsoft.com/office/drawing/2014/main" id="{B1856FD0-BE2E-4DDD-AD35-7976ACED1B01}"/>
                      </a:ext>
                    </a:extLst>
                  </p:cNvPr>
                  <p:cNvPicPr>
                    <a:picLocks noChangeAspect="1"/>
                  </p:cNvPicPr>
                  <p:nvPr/>
                </p:nvPicPr>
                <p:blipFill>
                  <a:blip r:embed="rId29"/>
                  <a:stretch>
                    <a:fillRect/>
                  </a:stretch>
                </p:blipFill>
                <p:spPr>
                  <a:xfrm>
                    <a:off x="5369184" y="3456894"/>
                    <a:ext cx="950422" cy="1246111"/>
                  </a:xfrm>
                  <a:prstGeom prst="rect">
                    <a:avLst/>
                  </a:prstGeom>
                  <a:grpFill/>
                </p:spPr>
              </p:pic>
              <p:pic>
                <p:nvPicPr>
                  <p:cNvPr id="46" name="Image 45">
                    <a:extLst>
                      <a:ext uri="{FF2B5EF4-FFF2-40B4-BE49-F238E27FC236}">
                        <a16:creationId xmlns:a16="http://schemas.microsoft.com/office/drawing/2014/main" id="{9F6E90CE-3ED7-4F81-A6D1-D6A3BDDEB6D7}"/>
                      </a:ext>
                    </a:extLst>
                  </p:cNvPr>
                  <p:cNvPicPr>
                    <a:picLocks noChangeAspect="1"/>
                  </p:cNvPicPr>
                  <p:nvPr/>
                </p:nvPicPr>
                <p:blipFill>
                  <a:blip r:embed="rId30"/>
                  <a:stretch>
                    <a:fillRect/>
                  </a:stretch>
                </p:blipFill>
                <p:spPr>
                  <a:xfrm>
                    <a:off x="8177744" y="3414732"/>
                    <a:ext cx="950422" cy="1376211"/>
                  </a:xfrm>
                  <a:prstGeom prst="rect">
                    <a:avLst/>
                  </a:prstGeom>
                  <a:grpFill/>
                </p:spPr>
              </p:pic>
              <p:pic>
                <p:nvPicPr>
                  <p:cNvPr id="47" name="Image 46">
                    <a:extLst>
                      <a:ext uri="{FF2B5EF4-FFF2-40B4-BE49-F238E27FC236}">
                        <a16:creationId xmlns:a16="http://schemas.microsoft.com/office/drawing/2014/main" id="{D32B2D62-3924-46FD-BF7A-2455DF654686}"/>
                      </a:ext>
                    </a:extLst>
                  </p:cNvPr>
                  <p:cNvPicPr>
                    <a:picLocks noChangeAspect="1"/>
                  </p:cNvPicPr>
                  <p:nvPr/>
                </p:nvPicPr>
                <p:blipFill>
                  <a:blip r:embed="rId31"/>
                  <a:stretch>
                    <a:fillRect/>
                  </a:stretch>
                </p:blipFill>
                <p:spPr>
                  <a:xfrm>
                    <a:off x="4493882" y="4618193"/>
                    <a:ext cx="1777138" cy="456664"/>
                  </a:xfrm>
                  <a:prstGeom prst="rect">
                    <a:avLst/>
                  </a:prstGeom>
                  <a:grpFill/>
                </p:spPr>
              </p:pic>
              <p:pic>
                <p:nvPicPr>
                  <p:cNvPr id="48" name="Image 47">
                    <a:extLst>
                      <a:ext uri="{FF2B5EF4-FFF2-40B4-BE49-F238E27FC236}">
                        <a16:creationId xmlns:a16="http://schemas.microsoft.com/office/drawing/2014/main" id="{D2424542-40B9-4BAB-856B-989536FCEBC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21170878">
                    <a:off x="6309349" y="3485093"/>
                    <a:ext cx="1474909" cy="429841"/>
                  </a:xfrm>
                  <a:prstGeom prst="rect">
                    <a:avLst/>
                  </a:prstGeom>
                  <a:grpFill/>
                </p:spPr>
              </p:pic>
              <p:pic>
                <p:nvPicPr>
                  <p:cNvPr id="45" name="Image 44">
                    <a:extLst>
                      <a:ext uri="{FF2B5EF4-FFF2-40B4-BE49-F238E27FC236}">
                        <a16:creationId xmlns:a16="http://schemas.microsoft.com/office/drawing/2014/main" id="{DC4AAEBD-A851-4B76-9F10-BB574B00C86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20903824">
                    <a:off x="7286906" y="4245192"/>
                    <a:ext cx="1900237" cy="407225"/>
                  </a:xfrm>
                  <a:prstGeom prst="rect">
                    <a:avLst/>
                  </a:prstGeom>
                  <a:grpFill/>
                </p:spPr>
              </p:pic>
            </p:grpSp>
            <p:pic>
              <p:nvPicPr>
                <p:cNvPr id="3" name="Image 2">
                  <a:extLst>
                    <a:ext uri="{FF2B5EF4-FFF2-40B4-BE49-F238E27FC236}">
                      <a16:creationId xmlns:a16="http://schemas.microsoft.com/office/drawing/2014/main" id="{57225259-D702-4664-AE88-D69290FD7342}"/>
                    </a:ext>
                  </a:extLst>
                </p:cNvPr>
                <p:cNvPicPr>
                  <a:picLocks noChangeAspect="1"/>
                </p:cNvPicPr>
                <p:nvPr/>
              </p:nvPicPr>
              <p:blipFill>
                <a:blip r:embed="rId34"/>
                <a:stretch>
                  <a:fillRect/>
                </a:stretch>
              </p:blipFill>
              <p:spPr>
                <a:xfrm>
                  <a:off x="6484280" y="3534461"/>
                  <a:ext cx="927506" cy="1253196"/>
                </a:xfrm>
                <a:prstGeom prst="rect">
                  <a:avLst/>
                </a:prstGeom>
              </p:spPr>
            </p:pic>
          </p:grpSp>
          <p:pic>
            <p:nvPicPr>
              <p:cNvPr id="20" name="Image 19">
                <a:extLst>
                  <a:ext uri="{FF2B5EF4-FFF2-40B4-BE49-F238E27FC236}">
                    <a16:creationId xmlns:a16="http://schemas.microsoft.com/office/drawing/2014/main" id="{0C58E8E1-722C-46E6-8960-07C9EFD5992F}"/>
                  </a:ext>
                </a:extLst>
              </p:cNvPr>
              <p:cNvPicPr>
                <a:picLocks noChangeAspect="1"/>
              </p:cNvPicPr>
              <p:nvPr/>
            </p:nvPicPr>
            <p:blipFill>
              <a:blip r:embed="rId35"/>
              <a:stretch>
                <a:fillRect/>
              </a:stretch>
            </p:blipFill>
            <p:spPr>
              <a:xfrm rot="1072903">
                <a:off x="3651686" y="3912238"/>
                <a:ext cx="1279112" cy="1528351"/>
              </a:xfrm>
              <a:prstGeom prst="rect">
                <a:avLst/>
              </a:prstGeom>
            </p:spPr>
          </p:pic>
        </p:grpSp>
        <p:pic>
          <p:nvPicPr>
            <p:cNvPr id="40" name="Image 39">
              <a:extLst>
                <a:ext uri="{FF2B5EF4-FFF2-40B4-BE49-F238E27FC236}">
                  <a16:creationId xmlns:a16="http://schemas.microsoft.com/office/drawing/2014/main" id="{34C00D55-C733-493A-8ECF-20D8327127C2}"/>
                </a:ext>
              </a:extLst>
            </p:cNvPr>
            <p:cNvPicPr>
              <a:picLocks noChangeAspect="1"/>
            </p:cNvPicPr>
            <p:nvPr/>
          </p:nvPicPr>
          <p:blipFill>
            <a:blip r:embed="rId36"/>
            <a:stretch>
              <a:fillRect/>
            </a:stretch>
          </p:blipFill>
          <p:spPr>
            <a:xfrm>
              <a:off x="5677977" y="3374839"/>
              <a:ext cx="1577361" cy="590833"/>
            </a:xfrm>
            <a:prstGeom prst="rect">
              <a:avLst/>
            </a:prstGeom>
          </p:spPr>
        </p:pic>
      </p:grpSp>
      <p:sp>
        <p:nvSpPr>
          <p:cNvPr id="62" name="Titre 1">
            <a:extLst>
              <a:ext uri="{FF2B5EF4-FFF2-40B4-BE49-F238E27FC236}">
                <a16:creationId xmlns:a16="http://schemas.microsoft.com/office/drawing/2014/main" id="{09E182E3-6B7A-4661-A15E-76A80BD770DF}"/>
              </a:ext>
            </a:extLst>
          </p:cNvPr>
          <p:cNvSpPr txBox="1">
            <a:spLocks/>
          </p:cNvSpPr>
          <p:nvPr/>
        </p:nvSpPr>
        <p:spPr>
          <a:xfrm>
            <a:off x="457200" y="72000"/>
            <a:ext cx="8229600" cy="681515"/>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Revues publiant</a:t>
            </a:r>
            <a:r>
              <a:rPr kumimoji="0" lang="fr-FR" sz="3200" b="0" i="0" u="none" strike="noStrike" kern="1200" cap="none" spc="0" normalizeH="0" baseline="0" noProof="0" dirty="0">
                <a:ln>
                  <a:noFill/>
                </a:ln>
                <a:solidFill>
                  <a:srgbClr val="1FA22E"/>
                </a:solidFill>
                <a:effectLst/>
                <a:uLnTx/>
                <a:uFillTx/>
                <a:latin typeface="Arial"/>
                <a:ea typeface="+mj-ea"/>
                <a:cs typeface="+mj-cs"/>
              </a:rPr>
              <a:t> des </a:t>
            </a:r>
            <a:r>
              <a:rPr kumimoji="0" lang="fr-FR" sz="4400" b="0" i="1" u="none" strike="noStrike" kern="1200" cap="none" spc="0" normalizeH="0" baseline="0" noProof="0" dirty="0">
                <a:ln>
                  <a:noFill/>
                </a:ln>
                <a:solidFill>
                  <a:srgbClr val="1FA22E"/>
                </a:solidFill>
                <a:effectLst/>
                <a:uLnTx/>
                <a:uFillTx/>
                <a:latin typeface="Arial"/>
                <a:ea typeface="+mj-ea"/>
                <a:cs typeface="+mj-cs"/>
              </a:rPr>
              <a:t>Data papers</a:t>
            </a:r>
          </a:p>
        </p:txBody>
      </p:sp>
    </p:spTree>
    <p:extLst>
      <p:ext uri="{BB962C8B-B14F-4D97-AF65-F5344CB8AC3E}">
        <p14:creationId xmlns:p14="http://schemas.microsoft.com/office/powerpoint/2010/main" val="37491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540000" y="1080000"/>
            <a:ext cx="8228570" cy="461665"/>
          </a:xfrm>
          <a:prstGeom prst="rect">
            <a:avLst/>
          </a:prstGeom>
        </p:spPr>
        <p:txBody>
          <a:bodyPr wrap="square">
            <a:spAutoFit/>
          </a:bodyPr>
          <a:lstStyle/>
          <a:p>
            <a:pPr marL="457189" marR="0" lvl="0" indent="-457189" algn="l" defTabSz="457189"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Char char="§"/>
              <a:tabLst/>
              <a:defRPr/>
            </a:pPr>
            <a:r>
              <a:rPr kumimoji="0" lang="fr-FR" sz="2400" b="0" i="0" u="none" strike="noStrike" kern="0" cap="none" spc="0" normalizeH="0" baseline="0" noProof="0" dirty="0">
                <a:ln>
                  <a:noFill/>
                </a:ln>
                <a:solidFill>
                  <a:srgbClr val="0066FF"/>
                </a:solidFill>
                <a:effectLst/>
                <a:uLnTx/>
                <a:uFillTx/>
                <a:latin typeface="Arial"/>
                <a:ea typeface="+mn-ea"/>
                <a:cs typeface="Arial"/>
              </a:rPr>
              <a:t>Choisir en consultant sa communauté scientifique</a:t>
            </a:r>
          </a:p>
        </p:txBody>
      </p:sp>
      <p:grpSp>
        <p:nvGrpSpPr>
          <p:cNvPr id="2" name="Groupe 1">
            <a:extLst>
              <a:ext uri="{FF2B5EF4-FFF2-40B4-BE49-F238E27FC236}">
                <a16:creationId xmlns:a16="http://schemas.microsoft.com/office/drawing/2014/main" id="{0B0A907A-E9F7-42FA-9579-ABBA45A9F4A1}"/>
              </a:ext>
            </a:extLst>
          </p:cNvPr>
          <p:cNvGrpSpPr/>
          <p:nvPr/>
        </p:nvGrpSpPr>
        <p:grpSpPr>
          <a:xfrm>
            <a:off x="540000" y="1597253"/>
            <a:ext cx="8228570" cy="1596989"/>
            <a:chOff x="720000" y="1938439"/>
            <a:chExt cx="8228570" cy="1596989"/>
          </a:xfrm>
        </p:grpSpPr>
        <p:sp>
          <p:nvSpPr>
            <p:cNvPr id="5" name="ZoneTexte 4">
              <a:extLst>
                <a:ext uri="{FF2B5EF4-FFF2-40B4-BE49-F238E27FC236}">
                  <a16:creationId xmlns:a16="http://schemas.microsoft.com/office/drawing/2014/main" id="{A4AA7EAB-A3C5-4323-AAF6-AF142C7DE8ED}"/>
                </a:ext>
              </a:extLst>
            </p:cNvPr>
            <p:cNvSpPr txBox="1"/>
            <p:nvPr/>
          </p:nvSpPr>
          <p:spPr>
            <a:xfrm>
              <a:off x="1161272" y="2350488"/>
              <a:ext cx="7765353" cy="1184940"/>
            </a:xfrm>
            <a:prstGeom prst="rect">
              <a:avLst/>
            </a:prstGeom>
            <a:noFill/>
          </p:spPr>
          <p:txBody>
            <a:bodyPr wrap="square" rtlCol="0">
              <a:spAutoFit/>
            </a:bodyPr>
            <a:lstStyle/>
            <a:p>
              <a:pPr marL="285750" marR="0" lvl="0" indent="-285750"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prstClr val="black"/>
                  </a:solidFill>
                  <a:effectLst/>
                  <a:uLnTx/>
                  <a:uFillTx/>
                  <a:latin typeface="Arial"/>
                  <a:ea typeface="+mn-ea"/>
                  <a:cs typeface="+mn-cs"/>
                </a:rPr>
                <a:t>Liste Cirad de revues publiant des </a:t>
              </a:r>
              <a:r>
                <a:rPr kumimoji="0" lang="fr-FR" sz="1400" b="1" i="1" u="none" strike="noStrike" kern="1200" cap="none" spc="0" normalizeH="0" baseline="0" noProof="0" dirty="0">
                  <a:ln>
                    <a:noFill/>
                  </a:ln>
                  <a:solidFill>
                    <a:prstClr val="black"/>
                  </a:solidFill>
                  <a:effectLst/>
                  <a:uLnTx/>
                  <a:uFillTx/>
                  <a:latin typeface="Arial"/>
                  <a:ea typeface="+mn-ea"/>
                  <a:cs typeface="+mn-cs"/>
                </a:rPr>
                <a:t>Data papers </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3" tooltip="Lien vers https://doi.org/10.18167/coopist/0057"/>
                </a:rPr>
                <a:t>https://doi.org/10.18167/coopist/0057</a:t>
              </a:r>
              <a:r>
                <a:rPr kumimoji="0" lang="fr-FR" sz="1200" b="0" i="0" u="none" strike="noStrike" kern="1200" cap="none" spc="0" normalizeH="0" baseline="0" noProof="0" dirty="0">
                  <a:ln>
                    <a:noFill/>
                  </a:ln>
                  <a:solidFill>
                    <a:srgbClr val="0070C0"/>
                  </a:solidFill>
                  <a:effectLst/>
                  <a:uLnTx/>
                  <a:uFillTx/>
                  <a:latin typeface="Arial"/>
                  <a:ea typeface="+mn-ea"/>
                  <a:cs typeface="+mn-cs"/>
                </a:rPr>
                <a:t> </a:t>
              </a:r>
            </a:p>
            <a:p>
              <a:pPr marL="285750" marR="0" lvl="0" indent="-285750"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GBIF (biodiversité):</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4"/>
                </a:rPr>
                <a:t>http://www.gbif.fr/page/contrib/publier-un-datapaper</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Arial"/>
                  <a:ea typeface="+mn-ea"/>
                  <a:cs typeface="+mn-cs"/>
                </a:rPr>
                <a:t>Forschungsdaten</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200" b="1" i="0" u="none" strike="noStrike" kern="1200" cap="none" spc="0"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5"/>
                </a:rPr>
                <a:t>https://www.forschungsdaten.org/index.php/Data_Journals</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3429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Arial"/>
                  <a:ea typeface="+mn-ea"/>
                  <a:cs typeface="+mn-cs"/>
                </a:rPr>
                <a:t>University</a:t>
              </a:r>
              <a:r>
                <a:rPr kumimoji="0" lang="fr-FR" sz="1400" b="0" i="0" u="none" strike="noStrike" kern="1200" cap="none" spc="0" normalizeH="0" baseline="0" noProof="0" dirty="0">
                  <a:ln>
                    <a:noFill/>
                  </a:ln>
                  <a:solidFill>
                    <a:prstClr val="black"/>
                  </a:solidFill>
                  <a:effectLst/>
                  <a:uLnTx/>
                  <a:uFillTx/>
                  <a:latin typeface="Arial"/>
                  <a:ea typeface="+mn-ea"/>
                  <a:cs typeface="+mn-cs"/>
                </a:rPr>
                <a:t> of Edinburgh </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6"/>
                </a:rPr>
                <a:t>https://www.wiki.ed.ac.uk/display/datashare/Sources+of+dataset+peer+review</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p>
          </p:txBody>
        </p:sp>
        <p:sp>
          <p:nvSpPr>
            <p:cNvPr id="6" name="Rectangle 5">
              <a:extLst>
                <a:ext uri="{FF2B5EF4-FFF2-40B4-BE49-F238E27FC236}">
                  <a16:creationId xmlns:a16="http://schemas.microsoft.com/office/drawing/2014/main" id="{F303DE6A-9FAA-41CB-BB19-95FDC1C791C3}"/>
                </a:ext>
              </a:extLst>
            </p:cNvPr>
            <p:cNvSpPr/>
            <p:nvPr/>
          </p:nvSpPr>
          <p:spPr>
            <a:xfrm>
              <a:off x="720000" y="1938439"/>
              <a:ext cx="8228570" cy="461665"/>
            </a:xfrm>
            <a:prstGeom prst="rect">
              <a:avLst/>
            </a:prstGeom>
          </p:spPr>
          <p:txBody>
            <a:bodyPr wrap="square">
              <a:spAutoFit/>
            </a:bodyPr>
            <a:lstStyle/>
            <a:p>
              <a:pPr marL="457189" marR="0" lvl="0" indent="-457189" defTabSz="457189" fontAlgn="auto">
                <a:lnSpc>
                  <a:spcPct val="100000"/>
                </a:lnSpc>
                <a:spcBef>
                  <a:spcPts val="600"/>
                </a:spcBef>
                <a:spcAft>
                  <a:spcPts val="0"/>
                </a:spcAft>
                <a:buClr>
                  <a:srgbClr val="E2007A">
                    <a:lumMod val="60000"/>
                    <a:lumOff val="40000"/>
                  </a:srgbClr>
                </a:buClr>
                <a:buSzTx/>
                <a:buFont typeface="Wingdings" panose="05000000000000000000" pitchFamily="2" charset="2"/>
                <a:buChar char="§"/>
                <a:tabLst/>
                <a:defRPr/>
              </a:pPr>
              <a:r>
                <a:rPr lang="fr-FR" sz="2400" kern="0" dirty="0">
                  <a:solidFill>
                    <a:srgbClr val="0066FF"/>
                  </a:solidFill>
                  <a:latin typeface="Arial"/>
                  <a:cs typeface="Arial"/>
                </a:rPr>
                <a:t>Listes disponibles</a:t>
              </a:r>
            </a:p>
          </p:txBody>
        </p:sp>
      </p:grpSp>
      <p:grpSp>
        <p:nvGrpSpPr>
          <p:cNvPr id="4" name="Groupe 3">
            <a:extLst>
              <a:ext uri="{FF2B5EF4-FFF2-40B4-BE49-F238E27FC236}">
                <a16:creationId xmlns:a16="http://schemas.microsoft.com/office/drawing/2014/main" id="{5A6C9264-A685-48B2-B0D7-E0EAC9E58F4E}"/>
              </a:ext>
            </a:extLst>
          </p:cNvPr>
          <p:cNvGrpSpPr/>
          <p:nvPr/>
        </p:nvGrpSpPr>
        <p:grpSpPr>
          <a:xfrm>
            <a:off x="540000" y="3421711"/>
            <a:ext cx="8280396" cy="3321203"/>
            <a:chOff x="540000" y="3421711"/>
            <a:chExt cx="8280396" cy="3321203"/>
          </a:xfrm>
        </p:grpSpPr>
        <p:grpSp>
          <p:nvGrpSpPr>
            <p:cNvPr id="11" name="Groupe 10">
              <a:extLst>
                <a:ext uri="{FF2B5EF4-FFF2-40B4-BE49-F238E27FC236}">
                  <a16:creationId xmlns:a16="http://schemas.microsoft.com/office/drawing/2014/main" id="{AAA1C8CD-24C6-492C-8E7F-EAE0FE6EDB1F}"/>
                </a:ext>
              </a:extLst>
            </p:cNvPr>
            <p:cNvGrpSpPr/>
            <p:nvPr/>
          </p:nvGrpSpPr>
          <p:grpSpPr>
            <a:xfrm>
              <a:off x="540000" y="3421711"/>
              <a:ext cx="8280396" cy="3321203"/>
              <a:chOff x="540000" y="3421711"/>
              <a:chExt cx="8280396" cy="3321203"/>
            </a:xfrm>
          </p:grpSpPr>
          <p:sp>
            <p:nvSpPr>
              <p:cNvPr id="18" name="ZoneTexte 17">
                <a:extLst>
                  <a:ext uri="{FF2B5EF4-FFF2-40B4-BE49-F238E27FC236}">
                    <a16:creationId xmlns:a16="http://schemas.microsoft.com/office/drawing/2014/main" id="{C0F16888-86E9-4F69-A13D-F4FB61BB974C}"/>
                  </a:ext>
                </a:extLst>
              </p:cNvPr>
              <p:cNvSpPr txBox="1"/>
              <p:nvPr/>
            </p:nvSpPr>
            <p:spPr>
              <a:xfrm>
                <a:off x="671089" y="4355901"/>
                <a:ext cx="2571156" cy="1000274"/>
              </a:xfrm>
              <a:prstGeom prst="rect">
                <a:avLst/>
              </a:prstGeom>
              <a:noFill/>
            </p:spPr>
            <p:txBody>
              <a:bodyPr wrap="square" rtlCol="0">
                <a:spAutoFit/>
              </a:bodyPr>
              <a:lstStyle/>
              <a:p>
                <a:pPr marL="285750" marR="0" lvl="0" indent="-285750" algn="just" defTabSz="342900" rtl="0" eaLnBrk="1" fontAlgn="auto" latinLnBrk="0" hangingPunct="1">
                  <a:lnSpc>
                    <a:spcPct val="100000"/>
                  </a:lnSpc>
                  <a:spcBef>
                    <a:spcPts val="338"/>
                  </a:spcBef>
                  <a:spcAft>
                    <a:spcPts val="338"/>
                  </a:spcAft>
                  <a:buClr>
                    <a:prstClr val="black"/>
                  </a:buClr>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2300 revues</a:t>
                </a:r>
              </a:p>
              <a:p>
                <a:pPr marL="285750" marR="0" lvl="0" indent="-285750" algn="just" defTabSz="342900" rtl="0" eaLnBrk="1" fontAlgn="auto" latinLnBrk="0" hangingPunct="1">
                  <a:lnSpc>
                    <a:spcPct val="100000"/>
                  </a:lnSpc>
                  <a:spcBef>
                    <a:spcPts val="338"/>
                  </a:spcBef>
                  <a:spcAft>
                    <a:spcPts val="338"/>
                  </a:spcAft>
                  <a:buClr>
                    <a:prstClr val="black"/>
                  </a:buClr>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Plusieurs critères de recherche</a:t>
                </a:r>
              </a:p>
            </p:txBody>
          </p:sp>
          <p:sp>
            <p:nvSpPr>
              <p:cNvPr id="16" name="Rectangle 15">
                <a:extLst>
                  <a:ext uri="{FF2B5EF4-FFF2-40B4-BE49-F238E27FC236}">
                    <a16:creationId xmlns:a16="http://schemas.microsoft.com/office/drawing/2014/main" id="{8BC5E68E-8E2C-4B3D-A406-226DD8647FFE}"/>
                  </a:ext>
                </a:extLst>
              </p:cNvPr>
              <p:cNvSpPr/>
              <p:nvPr/>
            </p:nvSpPr>
            <p:spPr>
              <a:xfrm>
                <a:off x="540000" y="3421711"/>
                <a:ext cx="8228570" cy="461665"/>
              </a:xfrm>
              <a:prstGeom prst="rect">
                <a:avLst/>
              </a:prstGeom>
            </p:spPr>
            <p:txBody>
              <a:bodyPr wrap="square">
                <a:spAutoFit/>
              </a:bodyPr>
              <a:lstStyle/>
              <a:p>
                <a:pPr marL="457189" indent="-457189" defTabSz="457189">
                  <a:spcBef>
                    <a:spcPts val="600"/>
                  </a:spcBef>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Où publier  </a:t>
                </a:r>
              </a:p>
            </p:txBody>
          </p:sp>
          <p:grpSp>
            <p:nvGrpSpPr>
              <p:cNvPr id="10" name="Groupe 9">
                <a:extLst>
                  <a:ext uri="{FF2B5EF4-FFF2-40B4-BE49-F238E27FC236}">
                    <a16:creationId xmlns:a16="http://schemas.microsoft.com/office/drawing/2014/main" id="{2A53A4F8-C529-4BB6-8817-F5CD472D3D30}"/>
                  </a:ext>
                </a:extLst>
              </p:cNvPr>
              <p:cNvGrpSpPr/>
              <p:nvPr/>
            </p:nvGrpSpPr>
            <p:grpSpPr>
              <a:xfrm>
                <a:off x="3434506" y="3429000"/>
                <a:ext cx="5385890" cy="3313914"/>
                <a:chOff x="3434506" y="3429000"/>
                <a:chExt cx="5385890" cy="3313914"/>
              </a:xfrm>
            </p:grpSpPr>
            <p:pic>
              <p:nvPicPr>
                <p:cNvPr id="9" name="Image 8">
                  <a:extLst>
                    <a:ext uri="{FF2B5EF4-FFF2-40B4-BE49-F238E27FC236}">
                      <a16:creationId xmlns:a16="http://schemas.microsoft.com/office/drawing/2014/main" id="{2536F17C-829E-493D-856E-B01757A36EA1}"/>
                    </a:ext>
                  </a:extLst>
                </p:cNvPr>
                <p:cNvPicPr>
                  <a:picLocks noChangeAspect="1"/>
                </p:cNvPicPr>
                <p:nvPr/>
              </p:nvPicPr>
              <p:blipFill>
                <a:blip r:embed="rId7"/>
                <a:stretch>
                  <a:fillRect/>
                </a:stretch>
              </p:blipFill>
              <p:spPr>
                <a:xfrm>
                  <a:off x="3434506" y="3429000"/>
                  <a:ext cx="5385890" cy="3313914"/>
                </a:xfrm>
                <a:prstGeom prst="rect">
                  <a:avLst/>
                </a:prstGeom>
              </p:spPr>
            </p:pic>
            <p:grpSp>
              <p:nvGrpSpPr>
                <p:cNvPr id="19" name="Groupe 18">
                  <a:extLst>
                    <a:ext uri="{FF2B5EF4-FFF2-40B4-BE49-F238E27FC236}">
                      <a16:creationId xmlns:a16="http://schemas.microsoft.com/office/drawing/2014/main" id="{27E2CDBD-ED0D-4D9E-B4F4-797D123453F7}"/>
                    </a:ext>
                  </a:extLst>
                </p:cNvPr>
                <p:cNvGrpSpPr/>
                <p:nvPr/>
              </p:nvGrpSpPr>
              <p:grpSpPr>
                <a:xfrm>
                  <a:off x="5735565" y="5051681"/>
                  <a:ext cx="1624505" cy="1132017"/>
                  <a:chOff x="5053854" y="2992068"/>
                  <a:chExt cx="1825558" cy="1326242"/>
                </a:xfrm>
              </p:grpSpPr>
              <p:sp>
                <p:nvSpPr>
                  <p:cNvPr id="21" name="Bulle narrative : ronde 20">
                    <a:extLst>
                      <a:ext uri="{FF2B5EF4-FFF2-40B4-BE49-F238E27FC236}">
                        <a16:creationId xmlns:a16="http://schemas.microsoft.com/office/drawing/2014/main" id="{C96D811F-164E-441E-8474-C92426229F24}"/>
                      </a:ext>
                    </a:extLst>
                  </p:cNvPr>
                  <p:cNvSpPr/>
                  <p:nvPr/>
                </p:nvSpPr>
                <p:spPr>
                  <a:xfrm>
                    <a:off x="5053854" y="2992068"/>
                    <a:ext cx="1825558" cy="612648"/>
                  </a:xfrm>
                  <a:prstGeom prst="wedgeEllipseCallout">
                    <a:avLst>
                      <a:gd name="adj1" fmla="val -161157"/>
                      <a:gd name="adj2" fmla="val -136551"/>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0000"/>
                        </a:solidFill>
                        <a:effectLst/>
                        <a:uLnTx/>
                        <a:uFillTx/>
                        <a:latin typeface="Arial"/>
                        <a:ea typeface="+mn-ea"/>
                        <a:cs typeface="+mn-cs"/>
                      </a:rPr>
                      <a:t>Thème</a:t>
                    </a:r>
                  </a:p>
                </p:txBody>
              </p:sp>
              <p:sp>
                <p:nvSpPr>
                  <p:cNvPr id="22" name="Bulle narrative : ronde 21">
                    <a:extLst>
                      <a:ext uri="{FF2B5EF4-FFF2-40B4-BE49-F238E27FC236}">
                        <a16:creationId xmlns:a16="http://schemas.microsoft.com/office/drawing/2014/main" id="{FDCA1347-439A-4168-BFEF-F68B058544EB}"/>
                      </a:ext>
                    </a:extLst>
                  </p:cNvPr>
                  <p:cNvSpPr/>
                  <p:nvPr/>
                </p:nvSpPr>
                <p:spPr>
                  <a:xfrm>
                    <a:off x="5053854" y="3705662"/>
                    <a:ext cx="1825556" cy="612648"/>
                  </a:xfrm>
                  <a:prstGeom prst="wedgeEllipseCallout">
                    <a:avLst>
                      <a:gd name="adj1" fmla="val -169501"/>
                      <a:gd name="adj2" fmla="val 105891"/>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Type d’article</a:t>
                    </a:r>
                  </a:p>
                </p:txBody>
              </p:sp>
            </p:grpSp>
          </p:grpSp>
        </p:grpSp>
        <p:sp>
          <p:nvSpPr>
            <p:cNvPr id="3" name="Rectangle 2">
              <a:extLst>
                <a:ext uri="{FF2B5EF4-FFF2-40B4-BE49-F238E27FC236}">
                  <a16:creationId xmlns:a16="http://schemas.microsoft.com/office/drawing/2014/main" id="{831ECFD0-47B4-4187-B142-099A9B4DA3B7}"/>
                </a:ext>
              </a:extLst>
            </p:cNvPr>
            <p:cNvSpPr/>
            <p:nvPr/>
          </p:nvSpPr>
          <p:spPr>
            <a:xfrm>
              <a:off x="981272" y="3883376"/>
              <a:ext cx="1918667" cy="276999"/>
            </a:xfrm>
            <a:prstGeom prst="rect">
              <a:avLst/>
            </a:prstGeom>
          </p:spPr>
          <p:txBody>
            <a:bodyPr wrap="none">
              <a:spAutoFit/>
            </a:bodyPr>
            <a:lstStyle/>
            <a:p>
              <a:r>
                <a:rPr lang="fr-FR" sz="1200" dirty="0">
                  <a:hlinkClick r:id="rId8"/>
                </a:rPr>
                <a:t>https://ou-publier.cirad.fr/</a:t>
              </a:r>
              <a:r>
                <a:rPr lang="fr-FR" sz="1200" dirty="0"/>
                <a:t> </a:t>
              </a:r>
            </a:p>
          </p:txBody>
        </p:sp>
      </p:grpSp>
      <p:sp>
        <p:nvSpPr>
          <p:cNvPr id="23" name="Titre 1">
            <a:extLst>
              <a:ext uri="{FF2B5EF4-FFF2-40B4-BE49-F238E27FC236}">
                <a16:creationId xmlns:a16="http://schemas.microsoft.com/office/drawing/2014/main" id="{5A01E854-4A69-41A5-9460-8BC67C01FFD1}"/>
              </a:ext>
            </a:extLst>
          </p:cNvPr>
          <p:cNvSpPr txBox="1">
            <a:spLocks/>
          </p:cNvSpPr>
          <p:nvPr/>
        </p:nvSpPr>
        <p:spPr>
          <a:xfrm>
            <a:off x="457200" y="72000"/>
            <a:ext cx="8229600" cy="681515"/>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Revues publiant</a:t>
            </a:r>
            <a:r>
              <a:rPr kumimoji="0" lang="fr-FR" sz="3200" b="0" i="0" u="none" strike="noStrike" kern="1200" cap="none" spc="0" normalizeH="0" baseline="0" noProof="0" dirty="0">
                <a:ln>
                  <a:noFill/>
                </a:ln>
                <a:solidFill>
                  <a:srgbClr val="1FA22E"/>
                </a:solidFill>
                <a:effectLst/>
                <a:uLnTx/>
                <a:uFillTx/>
                <a:latin typeface="Arial"/>
                <a:ea typeface="+mj-ea"/>
                <a:cs typeface="+mj-cs"/>
              </a:rPr>
              <a:t> des </a:t>
            </a:r>
            <a:r>
              <a:rPr kumimoji="0" lang="fr-FR" sz="4400" b="0" i="1" u="none" strike="noStrike" kern="1200" cap="none" spc="0" normalizeH="0" baseline="0" noProof="0" dirty="0">
                <a:ln>
                  <a:noFill/>
                </a:ln>
                <a:solidFill>
                  <a:srgbClr val="1FA22E"/>
                </a:solidFill>
                <a:effectLst/>
                <a:uLnTx/>
                <a:uFillTx/>
                <a:latin typeface="Arial"/>
                <a:ea typeface="+mj-ea"/>
                <a:cs typeface="+mj-cs"/>
              </a:rPr>
              <a:t>Data papers</a:t>
            </a:r>
          </a:p>
        </p:txBody>
      </p:sp>
      <p:pic>
        <p:nvPicPr>
          <p:cNvPr id="20" name="Image 19">
            <a:extLst>
              <a:ext uri="{FF2B5EF4-FFF2-40B4-BE49-F238E27FC236}">
                <a16:creationId xmlns:a16="http://schemas.microsoft.com/office/drawing/2014/main" id="{BF1CF967-5DB2-4E6D-93DB-5D26B4CAB3D6}"/>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9106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re 1">
            <a:extLst>
              <a:ext uri="{FF2B5EF4-FFF2-40B4-BE49-F238E27FC236}">
                <a16:creationId xmlns:a16="http://schemas.microsoft.com/office/drawing/2014/main" id="{F4DC1CC8-E16E-4F34-9187-563843F5F732}"/>
              </a:ext>
            </a:extLst>
          </p:cNvPr>
          <p:cNvSpPr txBox="1">
            <a:spLocks/>
          </p:cNvSpPr>
          <p:nvPr/>
        </p:nvSpPr>
        <p:spPr>
          <a:xfrm>
            <a:off x="457200" y="27750"/>
            <a:ext cx="8618056"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Pourquoi publier un </a:t>
            </a:r>
            <a:r>
              <a:rPr lang="fr-FR" i="1" dirty="0"/>
              <a:t>Data paper </a:t>
            </a:r>
            <a:r>
              <a:rPr lang="fr-FR" dirty="0"/>
              <a:t>?</a:t>
            </a:r>
            <a:endParaRPr lang="fr-FR" i="1" dirty="0"/>
          </a:p>
        </p:txBody>
      </p:sp>
      <p:pic>
        <p:nvPicPr>
          <p:cNvPr id="8" name="Image 7">
            <a:extLst>
              <a:ext uri="{FF2B5EF4-FFF2-40B4-BE49-F238E27FC236}">
                <a16:creationId xmlns:a16="http://schemas.microsoft.com/office/drawing/2014/main" id="{F23F65B9-D588-45CD-964D-A43916FC4A55}"/>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4" name="Espace réservé du contenu 2">
            <a:extLst>
              <a:ext uri="{FF2B5EF4-FFF2-40B4-BE49-F238E27FC236}">
                <a16:creationId xmlns:a16="http://schemas.microsoft.com/office/drawing/2014/main" id="{863011CC-5064-49FF-93CF-AB46B2241279}"/>
              </a:ext>
            </a:extLst>
          </p:cNvPr>
          <p:cNvSpPr txBox="1">
            <a:spLocks/>
          </p:cNvSpPr>
          <p:nvPr/>
        </p:nvSpPr>
        <p:spPr>
          <a:xfrm>
            <a:off x="899444" y="4565390"/>
            <a:ext cx="8175812" cy="5565608"/>
          </a:xfrm>
          <a:prstGeom prst="rect">
            <a:avLst/>
          </a:prstGeom>
        </p:spPr>
        <p:txBody>
          <a:bodyPr>
            <a:normAutofit/>
          </a:bodyPr>
          <a:lstStyle>
            <a:lvl1pPr marL="358775" marR="0" indent="-358775" algn="l" defTabSz="457200" rtl="0" eaLnBrk="1" fontAlgn="auto" latinLnBrk="0" hangingPunct="1">
              <a:lnSpc>
                <a:spcPct val="100000"/>
              </a:lnSpc>
              <a:spcBef>
                <a:spcPct val="20000"/>
              </a:spcBef>
              <a:spcAft>
                <a:spcPts val="0"/>
              </a:spcAft>
              <a:buClr>
                <a:srgbClr val="009999"/>
              </a:buClr>
              <a:buSzTx/>
              <a:buFont typeface="Wingdings" panose="05000000000000000000" pitchFamily="2" charset="2"/>
              <a:buChar char="q"/>
              <a:tabLst/>
              <a:defRPr sz="2000" kern="1200" baseline="0">
                <a:solidFill>
                  <a:schemeClr val="tx1"/>
                </a:solidFill>
                <a:latin typeface="+mj-lt"/>
                <a:ea typeface="+mn-ea"/>
                <a:cs typeface="+mn-cs"/>
              </a:defRPr>
            </a:lvl1pPr>
            <a:lvl2pPr marL="704850" marR="0" indent="-342900" algn="l" defTabSz="358775" rtl="0" eaLnBrk="1" fontAlgn="auto" latinLnBrk="0" hangingPunct="1">
              <a:lnSpc>
                <a:spcPct val="100000"/>
              </a:lnSpc>
              <a:spcBef>
                <a:spcPct val="20000"/>
              </a:spcBef>
              <a:spcAft>
                <a:spcPts val="0"/>
              </a:spcAft>
              <a:buClrTx/>
              <a:buSzTx/>
              <a:buFont typeface="Wingdings" panose="05000000000000000000" pitchFamily="2" charset="2"/>
              <a:buChar char="Ø"/>
              <a:tabLst/>
              <a:defRPr sz="1800" kern="1200">
                <a:solidFill>
                  <a:srgbClr val="009999"/>
                </a:solidFill>
                <a:latin typeface="+mn-lt"/>
                <a:ea typeface="+mn-ea"/>
                <a:cs typeface="+mn-cs"/>
              </a:defRPr>
            </a:lvl2pPr>
            <a:lvl3pPr marL="719138" marR="0" indent="0" algn="l" defTabSz="457200" rtl="0" eaLnBrk="1" fontAlgn="auto" latinLnBrk="0" hangingPunct="1">
              <a:lnSpc>
                <a:spcPct val="100000"/>
              </a:lnSpc>
              <a:spcBef>
                <a:spcPct val="20000"/>
              </a:spcBef>
              <a:spcAft>
                <a:spcPts val="0"/>
              </a:spcAft>
              <a:buClrTx/>
              <a:buSzTx/>
              <a:buFont typeface="Arial"/>
              <a:buNone/>
              <a:tabLst/>
              <a:defRPr sz="16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pPr>
            <a:endParaRPr lang="fr-FR" sz="2400" dirty="0"/>
          </a:p>
        </p:txBody>
      </p:sp>
      <p:sp>
        <p:nvSpPr>
          <p:cNvPr id="15" name="Rectangle 14">
            <a:extLst>
              <a:ext uri="{FF2B5EF4-FFF2-40B4-BE49-F238E27FC236}">
                <a16:creationId xmlns:a16="http://schemas.microsoft.com/office/drawing/2014/main" id="{E445BB05-8886-481A-B15D-683042E65EDC}"/>
              </a:ext>
            </a:extLst>
          </p:cNvPr>
          <p:cNvSpPr/>
          <p:nvPr/>
        </p:nvSpPr>
        <p:spPr>
          <a:xfrm>
            <a:off x="539999" y="3308519"/>
            <a:ext cx="8550291" cy="1390124"/>
          </a:xfrm>
          <a:prstGeom prst="rect">
            <a:avLst/>
          </a:prstGeom>
        </p:spPr>
        <p:txBody>
          <a:bodyPr wrap="square">
            <a:spAutoFit/>
          </a:bodyPr>
          <a:lstStyle/>
          <a:p>
            <a:pPr marL="358775" lvl="0" indent="-358775">
              <a:spcBef>
                <a:spcPts val="600"/>
              </a:spcBef>
              <a:spcAft>
                <a:spcPts val="600"/>
              </a:spcAft>
              <a:buClr>
                <a:schemeClr val="accent2">
                  <a:lumMod val="60000"/>
                  <a:lumOff val="40000"/>
                </a:schemeClr>
              </a:buClr>
              <a:buFont typeface="Wingdings" panose="05000000000000000000" pitchFamily="2" charset="2"/>
              <a:buChar char="q"/>
            </a:pPr>
            <a:r>
              <a:rPr lang="fr-FR" sz="2200" dirty="0">
                <a:solidFill>
                  <a:prstClr val="black"/>
                </a:solidFill>
              </a:rPr>
              <a:t>Publier un </a:t>
            </a:r>
            <a:r>
              <a:rPr lang="fr-FR" sz="2200" i="1" dirty="0">
                <a:solidFill>
                  <a:prstClr val="black"/>
                </a:solidFill>
              </a:rPr>
              <a:t>Data paper </a:t>
            </a:r>
            <a:r>
              <a:rPr lang="fr-FR" sz="2200" dirty="0">
                <a:solidFill>
                  <a:prstClr val="black"/>
                </a:solidFill>
              </a:rPr>
              <a:t>les rend visibles et accessibles</a:t>
            </a:r>
          </a:p>
          <a:p>
            <a:pPr marL="358775" lvl="0" indent="-358775">
              <a:spcBef>
                <a:spcPts val="600"/>
              </a:spcBef>
              <a:spcAft>
                <a:spcPts val="400"/>
              </a:spcAft>
              <a:buClr>
                <a:schemeClr val="accent2">
                  <a:lumMod val="60000"/>
                  <a:lumOff val="40000"/>
                </a:schemeClr>
              </a:buClr>
              <a:buFont typeface="Wingdings" panose="05000000000000000000" pitchFamily="2" charset="2"/>
              <a:buChar char="q"/>
            </a:pPr>
            <a:r>
              <a:rPr lang="fr-FR" sz="2200" dirty="0">
                <a:solidFill>
                  <a:prstClr val="black"/>
                </a:solidFill>
              </a:rPr>
              <a:t>Affirme votre paternité</a:t>
            </a:r>
          </a:p>
          <a:p>
            <a:pPr marL="358775" lvl="0" indent="-358775">
              <a:spcBef>
                <a:spcPts val="600"/>
              </a:spcBef>
              <a:spcAft>
                <a:spcPts val="400"/>
              </a:spcAft>
              <a:buClr>
                <a:schemeClr val="accent2">
                  <a:lumMod val="60000"/>
                  <a:lumOff val="40000"/>
                </a:schemeClr>
              </a:buClr>
              <a:buFont typeface="Wingdings" panose="05000000000000000000" pitchFamily="2" charset="2"/>
              <a:buChar char="q"/>
            </a:pPr>
            <a:r>
              <a:rPr lang="fr-FR" sz="2200" dirty="0">
                <a:solidFill>
                  <a:prstClr val="black"/>
                </a:solidFill>
              </a:rPr>
              <a:t>Expose la transparence et l’intégrité de vos recherches</a:t>
            </a:r>
          </a:p>
        </p:txBody>
      </p:sp>
      <p:sp>
        <p:nvSpPr>
          <p:cNvPr id="16" name="Rectangle 15">
            <a:extLst>
              <a:ext uri="{FF2B5EF4-FFF2-40B4-BE49-F238E27FC236}">
                <a16:creationId xmlns:a16="http://schemas.microsoft.com/office/drawing/2014/main" id="{343738E2-1546-4964-AFC3-52BD91E15C80}"/>
              </a:ext>
            </a:extLst>
          </p:cNvPr>
          <p:cNvSpPr/>
          <p:nvPr/>
        </p:nvSpPr>
        <p:spPr>
          <a:xfrm>
            <a:off x="540000" y="4904190"/>
            <a:ext cx="8335350" cy="923330"/>
          </a:xfrm>
          <a:prstGeom prst="rect">
            <a:avLst/>
          </a:prstGeom>
        </p:spPr>
        <p:txBody>
          <a:bodyPr wrap="square">
            <a:spAutoFit/>
          </a:bodyPr>
          <a:lstStyle/>
          <a:p>
            <a:pPr marL="358775" lvl="0" indent="-358775">
              <a:spcBef>
                <a:spcPts val="600"/>
              </a:spcBef>
              <a:spcAft>
                <a:spcPts val="600"/>
              </a:spcAft>
              <a:buClr>
                <a:schemeClr val="accent2">
                  <a:lumMod val="60000"/>
                  <a:lumOff val="40000"/>
                </a:schemeClr>
              </a:buClr>
              <a:buFont typeface="Wingdings" panose="05000000000000000000" pitchFamily="2" charset="2"/>
              <a:buChar char="q"/>
            </a:pPr>
            <a:r>
              <a:rPr lang="fr-FR" sz="2200" dirty="0">
                <a:solidFill>
                  <a:prstClr val="black"/>
                </a:solidFill>
              </a:rPr>
              <a:t>Rédiger un </a:t>
            </a:r>
            <a:r>
              <a:rPr lang="fr-FR" sz="2200" i="1" dirty="0">
                <a:solidFill>
                  <a:prstClr val="black"/>
                </a:solidFill>
              </a:rPr>
              <a:t>Data paper </a:t>
            </a:r>
            <a:r>
              <a:rPr lang="fr-FR" sz="2200" dirty="0">
                <a:solidFill>
                  <a:prstClr val="black"/>
                </a:solidFill>
              </a:rPr>
              <a:t>peut être simple</a:t>
            </a:r>
          </a:p>
          <a:p>
            <a:pPr marL="358775" lvl="0" indent="-358775">
              <a:spcBef>
                <a:spcPts val="600"/>
              </a:spcBef>
              <a:buClr>
                <a:schemeClr val="accent2">
                  <a:lumMod val="60000"/>
                  <a:lumOff val="40000"/>
                </a:schemeClr>
              </a:buClr>
              <a:buFont typeface="Wingdings" panose="05000000000000000000" pitchFamily="2" charset="2"/>
              <a:buChar char="q"/>
            </a:pPr>
            <a:r>
              <a:rPr lang="fr-FR" sz="2200" dirty="0">
                <a:solidFill>
                  <a:prstClr val="black"/>
                </a:solidFill>
              </a:rPr>
              <a:t>Large choix de revues et d’entrepôts de données</a:t>
            </a:r>
          </a:p>
        </p:txBody>
      </p:sp>
      <p:grpSp>
        <p:nvGrpSpPr>
          <p:cNvPr id="4" name="Groupe 3">
            <a:extLst>
              <a:ext uri="{FF2B5EF4-FFF2-40B4-BE49-F238E27FC236}">
                <a16:creationId xmlns:a16="http://schemas.microsoft.com/office/drawing/2014/main" id="{61B27BFA-F52B-4C68-8A14-A780276E5650}"/>
              </a:ext>
            </a:extLst>
          </p:cNvPr>
          <p:cNvGrpSpPr/>
          <p:nvPr/>
        </p:nvGrpSpPr>
        <p:grpSpPr>
          <a:xfrm>
            <a:off x="540000" y="1260000"/>
            <a:ext cx="8361551" cy="1919049"/>
            <a:chOff x="540000" y="1260000"/>
            <a:chExt cx="8361551" cy="1919049"/>
          </a:xfrm>
        </p:grpSpPr>
        <p:sp>
          <p:nvSpPr>
            <p:cNvPr id="2" name="Rectangle 1">
              <a:extLst>
                <a:ext uri="{FF2B5EF4-FFF2-40B4-BE49-F238E27FC236}">
                  <a16:creationId xmlns:a16="http://schemas.microsoft.com/office/drawing/2014/main" id="{F08403F0-AB2B-423F-967F-21CE63A91585}"/>
                </a:ext>
              </a:extLst>
            </p:cNvPr>
            <p:cNvSpPr/>
            <p:nvPr/>
          </p:nvSpPr>
          <p:spPr>
            <a:xfrm>
              <a:off x="540000" y="1260000"/>
              <a:ext cx="8335350" cy="1754326"/>
            </a:xfrm>
            <a:prstGeom prst="rect">
              <a:avLst/>
            </a:prstGeom>
          </p:spPr>
          <p:txBody>
            <a:bodyPr wrap="square">
              <a:spAutoFit/>
            </a:bodyPr>
            <a:lstStyle/>
            <a:p>
              <a:pPr marL="358775" lvl="0" indent="-358775">
                <a:spcBef>
                  <a:spcPts val="600"/>
                </a:spcBef>
                <a:spcAft>
                  <a:spcPts val="600"/>
                </a:spcAft>
                <a:buClr>
                  <a:schemeClr val="accent2">
                    <a:lumMod val="60000"/>
                    <a:lumOff val="40000"/>
                  </a:schemeClr>
                </a:buClr>
                <a:buFont typeface="Wingdings" panose="05000000000000000000" pitchFamily="2" charset="2"/>
                <a:buChar char="q"/>
              </a:pPr>
              <a:r>
                <a:rPr lang="fr-FR" sz="2200" dirty="0">
                  <a:solidFill>
                    <a:prstClr val="black"/>
                  </a:solidFill>
                </a:rPr>
                <a:t>Vous avez produit des données de recherche</a:t>
              </a:r>
            </a:p>
            <a:p>
              <a:pPr marL="358775" lvl="0" indent="-358775">
                <a:spcBef>
                  <a:spcPts val="600"/>
                </a:spcBef>
                <a:buClr>
                  <a:schemeClr val="accent2">
                    <a:lumMod val="60000"/>
                    <a:lumOff val="40000"/>
                  </a:schemeClr>
                </a:buClr>
                <a:buFont typeface="Wingdings" panose="05000000000000000000" pitchFamily="2" charset="2"/>
                <a:buChar char="q"/>
              </a:pPr>
              <a:r>
                <a:rPr lang="fr-FR" sz="2200" dirty="0">
                  <a:solidFill>
                    <a:prstClr val="black"/>
                  </a:solidFill>
                </a:rPr>
                <a:t>Vos données ont de la valeur</a:t>
              </a:r>
            </a:p>
            <a:p>
              <a:pPr lvl="0">
                <a:spcBef>
                  <a:spcPts val="600"/>
                </a:spcBef>
                <a:buClr>
                  <a:srgbClr val="009999"/>
                </a:buClr>
              </a:pPr>
              <a:r>
                <a:rPr lang="fr-FR" sz="2200" dirty="0">
                  <a:solidFill>
                    <a:prstClr val="black"/>
                  </a:solidFill>
                </a:rPr>
                <a:t>		</a:t>
              </a:r>
              <a:r>
                <a:rPr lang="fr-FR" sz="2200" dirty="0">
                  <a:solidFill>
                    <a:prstClr val="black"/>
                  </a:solidFill>
                  <a:sym typeface="Wingdings" panose="05000000000000000000" pitchFamily="2" charset="2"/>
                </a:rPr>
                <a:t> e</a:t>
              </a:r>
              <a:r>
                <a:rPr lang="fr-FR" sz="2200" dirty="0">
                  <a:solidFill>
                    <a:prstClr val="black"/>
                  </a:solidFill>
                </a:rPr>
                <a:t>lles ont un intérêt pour d’autres</a:t>
              </a:r>
            </a:p>
            <a:p>
              <a:pPr lvl="0">
                <a:spcBef>
                  <a:spcPts val="600"/>
                </a:spcBef>
                <a:spcAft>
                  <a:spcPts val="600"/>
                </a:spcAft>
                <a:buClr>
                  <a:srgbClr val="009999"/>
                </a:buClr>
              </a:pPr>
              <a:r>
                <a:rPr lang="fr-FR" sz="2200" dirty="0">
                  <a:solidFill>
                    <a:prstClr val="black"/>
                  </a:solidFill>
                </a:rPr>
                <a:t>		</a:t>
              </a:r>
              <a:r>
                <a:rPr lang="fr-FR" sz="2200" dirty="0">
                  <a:solidFill>
                    <a:prstClr val="black"/>
                  </a:solidFill>
                  <a:sym typeface="Wingdings" panose="05000000000000000000" pitchFamily="2" charset="2"/>
                </a:rPr>
                <a:t> elles</a:t>
              </a:r>
              <a:r>
                <a:rPr lang="fr-FR" sz="2200" dirty="0">
                  <a:solidFill>
                    <a:prstClr val="black"/>
                  </a:solidFill>
                </a:rPr>
                <a:t> peuvent être réutilisées</a:t>
              </a:r>
              <a:endParaRPr lang="fr-FR" sz="2200" dirty="0"/>
            </a:p>
          </p:txBody>
        </p:sp>
        <p:pic>
          <p:nvPicPr>
            <p:cNvPr id="3" name="Image 2">
              <a:extLst>
                <a:ext uri="{FF2B5EF4-FFF2-40B4-BE49-F238E27FC236}">
                  <a16:creationId xmlns:a16="http://schemas.microsoft.com/office/drawing/2014/main" id="{40F4EAD0-783F-43D6-9D20-00050015B587}"/>
                </a:ext>
              </a:extLst>
            </p:cNvPr>
            <p:cNvPicPr>
              <a:picLocks noChangeAspect="1"/>
            </p:cNvPicPr>
            <p:nvPr/>
          </p:nvPicPr>
          <p:blipFill>
            <a:blip r:embed="rId4"/>
            <a:stretch>
              <a:fillRect/>
            </a:stretch>
          </p:blipFill>
          <p:spPr>
            <a:xfrm>
              <a:off x="6085351" y="1588765"/>
              <a:ext cx="700159" cy="697101"/>
            </a:xfrm>
            <a:prstGeom prst="rect">
              <a:avLst/>
            </a:prstGeom>
          </p:spPr>
        </p:pic>
        <p:grpSp>
          <p:nvGrpSpPr>
            <p:cNvPr id="10" name="Groupe 9">
              <a:extLst>
                <a:ext uri="{FF2B5EF4-FFF2-40B4-BE49-F238E27FC236}">
                  <a16:creationId xmlns:a16="http://schemas.microsoft.com/office/drawing/2014/main" id="{9DF74B6C-F65D-4D73-98D6-F665C776CDE2}"/>
                </a:ext>
              </a:extLst>
            </p:cNvPr>
            <p:cNvGrpSpPr/>
            <p:nvPr/>
          </p:nvGrpSpPr>
          <p:grpSpPr>
            <a:xfrm>
              <a:off x="6275566" y="1403174"/>
              <a:ext cx="2625985" cy="1775875"/>
              <a:chOff x="-629893" y="1563686"/>
              <a:chExt cx="5643912" cy="3663842"/>
            </a:xfrm>
          </p:grpSpPr>
          <p:pic>
            <p:nvPicPr>
              <p:cNvPr id="11" name="Image 10">
                <a:extLst>
                  <a:ext uri="{FF2B5EF4-FFF2-40B4-BE49-F238E27FC236}">
                    <a16:creationId xmlns:a16="http://schemas.microsoft.com/office/drawing/2014/main" id="{E7B1EADB-7949-4661-ADDC-9DCA30F255FF}"/>
                  </a:ext>
                </a:extLst>
              </p:cNvPr>
              <p:cNvPicPr>
                <a:picLocks noChangeAspect="1"/>
              </p:cNvPicPr>
              <p:nvPr/>
            </p:nvPicPr>
            <p:blipFill>
              <a:blip r:embed="rId5"/>
              <a:stretch>
                <a:fillRect/>
              </a:stretch>
            </p:blipFill>
            <p:spPr>
              <a:xfrm>
                <a:off x="578732" y="2235978"/>
                <a:ext cx="2390813" cy="1252784"/>
              </a:xfrm>
              <a:prstGeom prst="rect">
                <a:avLst/>
              </a:prstGeom>
            </p:spPr>
          </p:pic>
          <p:pic>
            <p:nvPicPr>
              <p:cNvPr id="12" name="Image 11">
                <a:extLst>
                  <a:ext uri="{FF2B5EF4-FFF2-40B4-BE49-F238E27FC236}">
                    <a16:creationId xmlns:a16="http://schemas.microsoft.com/office/drawing/2014/main" id="{AC9B09D4-5F76-42E1-83EB-F99797BA49C0}"/>
                  </a:ext>
                </a:extLst>
              </p:cNvPr>
              <p:cNvPicPr>
                <a:picLocks noChangeAspect="1"/>
              </p:cNvPicPr>
              <p:nvPr/>
            </p:nvPicPr>
            <p:blipFill>
              <a:blip r:embed="rId6"/>
              <a:stretch>
                <a:fillRect/>
              </a:stretch>
            </p:blipFill>
            <p:spPr>
              <a:xfrm>
                <a:off x="-629893" y="3817788"/>
                <a:ext cx="1652752" cy="1252784"/>
              </a:xfrm>
              <a:prstGeom prst="rect">
                <a:avLst/>
              </a:prstGeom>
            </p:spPr>
          </p:pic>
          <p:pic>
            <p:nvPicPr>
              <p:cNvPr id="13" name="Image 12">
                <a:extLst>
                  <a:ext uri="{FF2B5EF4-FFF2-40B4-BE49-F238E27FC236}">
                    <a16:creationId xmlns:a16="http://schemas.microsoft.com/office/drawing/2014/main" id="{540D3DA2-B674-4D1B-938B-901BDF3C4807}"/>
                  </a:ext>
                </a:extLst>
              </p:cNvPr>
              <p:cNvPicPr>
                <a:picLocks noChangeAspect="1"/>
              </p:cNvPicPr>
              <p:nvPr/>
            </p:nvPicPr>
            <p:blipFill>
              <a:blip r:embed="rId7"/>
              <a:stretch>
                <a:fillRect/>
              </a:stretch>
            </p:blipFill>
            <p:spPr>
              <a:xfrm>
                <a:off x="1379968" y="3859414"/>
                <a:ext cx="1824032" cy="1211156"/>
              </a:xfrm>
              <a:prstGeom prst="rect">
                <a:avLst/>
              </a:prstGeom>
            </p:spPr>
          </p:pic>
          <p:pic>
            <p:nvPicPr>
              <p:cNvPr id="18" name="Image 17">
                <a:extLst>
                  <a:ext uri="{FF2B5EF4-FFF2-40B4-BE49-F238E27FC236}">
                    <a16:creationId xmlns:a16="http://schemas.microsoft.com/office/drawing/2014/main" id="{4255F237-49E1-49AC-9287-B7A1C8BE4934}"/>
                  </a:ext>
                </a:extLst>
              </p:cNvPr>
              <p:cNvPicPr>
                <a:picLocks noChangeAspect="1"/>
              </p:cNvPicPr>
              <p:nvPr/>
            </p:nvPicPr>
            <p:blipFill>
              <a:blip r:embed="rId8"/>
              <a:stretch>
                <a:fillRect/>
              </a:stretch>
            </p:blipFill>
            <p:spPr>
              <a:xfrm>
                <a:off x="3189987" y="1563686"/>
                <a:ext cx="1824032" cy="1302356"/>
              </a:xfrm>
              <a:prstGeom prst="rect">
                <a:avLst/>
              </a:prstGeom>
            </p:spPr>
          </p:pic>
          <p:pic>
            <p:nvPicPr>
              <p:cNvPr id="19" name="Image 18">
                <a:extLst>
                  <a:ext uri="{FF2B5EF4-FFF2-40B4-BE49-F238E27FC236}">
                    <a16:creationId xmlns:a16="http://schemas.microsoft.com/office/drawing/2014/main" id="{A0E99062-4C4A-4291-BAC6-E5133BE3968D}"/>
                  </a:ext>
                </a:extLst>
              </p:cNvPr>
              <p:cNvPicPr>
                <a:picLocks noChangeAspect="1"/>
              </p:cNvPicPr>
              <p:nvPr/>
            </p:nvPicPr>
            <p:blipFill>
              <a:blip r:embed="rId9"/>
              <a:stretch>
                <a:fillRect/>
              </a:stretch>
            </p:blipFill>
            <p:spPr>
              <a:xfrm>
                <a:off x="3640555" y="3110427"/>
                <a:ext cx="1058549" cy="2117101"/>
              </a:xfrm>
              <a:prstGeom prst="rect">
                <a:avLst/>
              </a:prstGeom>
            </p:spPr>
          </p:pic>
        </p:grpSp>
      </p:grpSp>
    </p:spTree>
    <p:extLst>
      <p:ext uri="{BB962C8B-B14F-4D97-AF65-F5344CB8AC3E}">
        <p14:creationId xmlns:p14="http://schemas.microsoft.com/office/powerpoint/2010/main" val="34328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nodePh="1">
                                  <p:stCondLst>
                                    <p:cond delay="0"/>
                                  </p:stCondLst>
                                  <p:endCondLst>
                                    <p:cond evt="begin" delay="0">
                                      <p:tn val="15"/>
                                    </p:cond>
                                  </p:end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540000" y="1260000"/>
            <a:ext cx="8604000" cy="907941"/>
          </a:xfrm>
          <a:prstGeom prst="rect">
            <a:avLst/>
          </a:prstGeom>
        </p:spPr>
        <p:txBody>
          <a:bodyPr wrap="square">
            <a:spAutoFit/>
          </a:bodyPr>
          <a:lstStyle/>
          <a:p>
            <a:pPr marL="266700" indent="-266700" defTabSz="457189">
              <a:spcBef>
                <a:spcPts val="600"/>
              </a:spcBef>
              <a:buClr>
                <a:srgbClr val="E2007A">
                  <a:lumMod val="60000"/>
                  <a:lumOff val="40000"/>
                </a:srgbClr>
              </a:buClr>
              <a:buFont typeface="Wingdings" panose="05000000000000000000" pitchFamily="2" charset="2"/>
              <a:buChar char="§"/>
              <a:defRPr/>
            </a:pPr>
            <a:r>
              <a:rPr lang="fr-FR" sz="2400" kern="0" dirty="0">
                <a:solidFill>
                  <a:srgbClr val="0066FF"/>
                </a:solidFill>
                <a:latin typeface="+mj-lt"/>
                <a:cs typeface="Arial"/>
              </a:rPr>
              <a:t>Data journaux </a:t>
            </a:r>
            <a:r>
              <a:rPr lang="fr-FR" sz="2200" dirty="0">
                <a:solidFill>
                  <a:prstClr val="black"/>
                </a:solidFill>
                <a:latin typeface="+mj-lt"/>
              </a:rPr>
              <a:t>publient uniquement des </a:t>
            </a:r>
            <a:r>
              <a:rPr lang="fr-FR" sz="2200" i="1" dirty="0">
                <a:solidFill>
                  <a:prstClr val="black"/>
                </a:solidFill>
                <a:latin typeface="+mj-lt"/>
              </a:rPr>
              <a:t>Data papers</a:t>
            </a:r>
          </a:p>
          <a:p>
            <a:pPr marL="266700" indent="-266700" defTabSz="457189">
              <a:spcBef>
                <a:spcPts val="600"/>
              </a:spcBef>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Revues classiques </a:t>
            </a:r>
            <a:r>
              <a:rPr lang="fr-FR" sz="2200" dirty="0">
                <a:solidFill>
                  <a:prstClr val="black"/>
                </a:solidFill>
              </a:rPr>
              <a:t>publient ≠ types d’articles dont </a:t>
            </a:r>
            <a:r>
              <a:rPr lang="fr-FR" sz="2200" i="1" dirty="0">
                <a:solidFill>
                  <a:prstClr val="black"/>
                </a:solidFill>
              </a:rPr>
              <a:t>Data papers</a:t>
            </a:r>
          </a:p>
        </p:txBody>
      </p:sp>
      <p:sp>
        <p:nvSpPr>
          <p:cNvPr id="9" name="Rectangle 8">
            <a:extLst>
              <a:ext uri="{FF2B5EF4-FFF2-40B4-BE49-F238E27FC236}">
                <a16:creationId xmlns:a16="http://schemas.microsoft.com/office/drawing/2014/main" id="{047DF7C2-570D-464B-BC6D-633DF04E7B9B}"/>
              </a:ext>
            </a:extLst>
          </p:cNvPr>
          <p:cNvSpPr/>
          <p:nvPr/>
        </p:nvSpPr>
        <p:spPr>
          <a:xfrm>
            <a:off x="540000" y="3382754"/>
            <a:ext cx="8164746" cy="907941"/>
          </a:xfrm>
          <a:prstGeom prst="rect">
            <a:avLst/>
          </a:prstGeom>
        </p:spPr>
        <p:txBody>
          <a:bodyPr wrap="square">
            <a:spAutoFit/>
          </a:bodyPr>
          <a:lstStyle/>
          <a:p>
            <a:pPr marL="266700" indent="-266700" defTabSz="457189">
              <a:spcBef>
                <a:spcPts val="600"/>
              </a:spcBef>
              <a:buClr>
                <a:srgbClr val="E2007A">
                  <a:lumMod val="60000"/>
                  <a:lumOff val="40000"/>
                </a:srgbClr>
              </a:buClr>
              <a:buFont typeface="Wingdings" panose="05000000000000000000" pitchFamily="2" charset="2"/>
              <a:buChar char="§"/>
              <a:defRPr/>
            </a:pPr>
            <a:r>
              <a:rPr lang="fr-FR" sz="2400" kern="0" dirty="0">
                <a:latin typeface="+mj-lt"/>
                <a:cs typeface="Arial"/>
              </a:rPr>
              <a:t>Multidisciplinaires, disciplinaires ou thématiques</a:t>
            </a:r>
          </a:p>
          <a:p>
            <a:pPr marL="266700" indent="-266700" defTabSz="457189">
              <a:spcBef>
                <a:spcPts val="600"/>
              </a:spcBef>
              <a:buClr>
                <a:srgbClr val="E2007A">
                  <a:lumMod val="60000"/>
                  <a:lumOff val="40000"/>
                </a:srgbClr>
              </a:buClr>
              <a:buFont typeface="Wingdings" panose="05000000000000000000" pitchFamily="2" charset="2"/>
              <a:buChar char="§"/>
              <a:defRPr/>
            </a:pPr>
            <a:r>
              <a:rPr lang="fr-FR" sz="2400" kern="0" dirty="0">
                <a:latin typeface="+mj-lt"/>
                <a:cs typeface="Arial"/>
              </a:rPr>
              <a:t>avec ou sans facteur d’impact</a:t>
            </a:r>
            <a:endParaRPr lang="fr-FR" sz="2000" i="1" kern="0" dirty="0">
              <a:latin typeface="Arial"/>
              <a:cs typeface="Arial"/>
            </a:endParaRPr>
          </a:p>
        </p:txBody>
      </p:sp>
      <p:pic>
        <p:nvPicPr>
          <p:cNvPr id="6" name="Image 5">
            <a:extLst>
              <a:ext uri="{FF2B5EF4-FFF2-40B4-BE49-F238E27FC236}">
                <a16:creationId xmlns:a16="http://schemas.microsoft.com/office/drawing/2014/main" id="{9DA9CCD0-7D36-496B-ACD5-18CC022D6DC5}"/>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E9E110AA-9FCE-425B-8DAA-D1753BC41DCF}"/>
              </a:ext>
            </a:extLst>
          </p:cNvPr>
          <p:cNvSpPr txBox="1">
            <a:spLocks/>
          </p:cNvSpPr>
          <p:nvPr/>
        </p:nvSpPr>
        <p:spPr>
          <a:xfrm>
            <a:off x="457200" y="72000"/>
            <a:ext cx="8229600" cy="681515"/>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Revues publiant</a:t>
            </a:r>
            <a:r>
              <a:rPr kumimoji="0" lang="fr-FR" sz="3200" b="0" i="0" u="none" strike="noStrike" kern="1200" cap="none" spc="0" normalizeH="0" baseline="0" noProof="0" dirty="0">
                <a:ln>
                  <a:noFill/>
                </a:ln>
                <a:solidFill>
                  <a:srgbClr val="1FA22E"/>
                </a:solidFill>
                <a:effectLst/>
                <a:uLnTx/>
                <a:uFillTx/>
                <a:latin typeface="Arial"/>
                <a:ea typeface="+mj-ea"/>
                <a:cs typeface="+mj-cs"/>
              </a:rPr>
              <a:t> des </a:t>
            </a:r>
            <a:r>
              <a:rPr kumimoji="0" lang="fr-FR" sz="4400" b="0" i="1" u="none" strike="noStrike" kern="1200" cap="none" spc="0" normalizeH="0" baseline="0" noProof="0" dirty="0">
                <a:ln>
                  <a:noFill/>
                </a:ln>
                <a:solidFill>
                  <a:srgbClr val="1FA22E"/>
                </a:solidFill>
                <a:effectLst/>
                <a:uLnTx/>
                <a:uFillTx/>
                <a:latin typeface="Arial"/>
                <a:ea typeface="+mj-ea"/>
                <a:cs typeface="+mj-cs"/>
              </a:rPr>
              <a:t>Data papers</a:t>
            </a:r>
          </a:p>
        </p:txBody>
      </p:sp>
      <p:sp>
        <p:nvSpPr>
          <p:cNvPr id="8" name="Rectangle 7">
            <a:extLst>
              <a:ext uri="{FF2B5EF4-FFF2-40B4-BE49-F238E27FC236}">
                <a16:creationId xmlns:a16="http://schemas.microsoft.com/office/drawing/2014/main" id="{C0E28E55-4255-4079-A166-9DA565F6AB13}"/>
              </a:ext>
            </a:extLst>
          </p:cNvPr>
          <p:cNvSpPr/>
          <p:nvPr/>
        </p:nvSpPr>
        <p:spPr>
          <a:xfrm>
            <a:off x="540000" y="2290495"/>
            <a:ext cx="8228570" cy="907941"/>
          </a:xfrm>
          <a:prstGeom prst="rect">
            <a:avLst/>
          </a:prstGeom>
        </p:spPr>
        <p:txBody>
          <a:bodyPr wrap="square">
            <a:spAutoFit/>
          </a:bodyPr>
          <a:lstStyle/>
          <a:p>
            <a:pPr marL="266700" indent="-266700" defTabSz="457189">
              <a:spcBef>
                <a:spcPts val="600"/>
              </a:spcBef>
              <a:buClr>
                <a:srgbClr val="E2007A">
                  <a:lumMod val="60000"/>
                  <a:lumOff val="40000"/>
                </a:srgbClr>
              </a:buClr>
              <a:buFont typeface="Wingdings" panose="05000000000000000000" pitchFamily="2" charset="2"/>
              <a:buChar char="§"/>
              <a:defRPr/>
            </a:pPr>
            <a:r>
              <a:rPr lang="fr-FR" sz="2400" kern="0" dirty="0">
                <a:latin typeface="+mj-lt"/>
                <a:cs typeface="Arial"/>
              </a:rPr>
              <a:t>Revues en </a:t>
            </a:r>
            <a:r>
              <a:rPr lang="fr-FR" sz="2400" kern="0" dirty="0">
                <a:solidFill>
                  <a:srgbClr val="0066FF"/>
                </a:solidFill>
                <a:latin typeface="+mj-lt"/>
                <a:cs typeface="Arial"/>
              </a:rPr>
              <a:t>libre accès ou non</a:t>
            </a:r>
          </a:p>
          <a:p>
            <a:pPr marL="266700" indent="-266700" defTabSz="457189">
              <a:spcBef>
                <a:spcPts val="600"/>
              </a:spcBef>
              <a:buClr>
                <a:srgbClr val="E2007A">
                  <a:lumMod val="60000"/>
                  <a:lumOff val="40000"/>
                </a:srgbClr>
              </a:buClr>
              <a:buFont typeface="Wingdings" panose="05000000000000000000" pitchFamily="2" charset="2"/>
              <a:buChar char="§"/>
              <a:defRPr/>
            </a:pPr>
            <a:r>
              <a:rPr lang="fr-FR" sz="2400" kern="0" dirty="0">
                <a:latin typeface="+mj-lt"/>
                <a:cs typeface="Arial"/>
              </a:rPr>
              <a:t>Publication </a:t>
            </a:r>
            <a:r>
              <a:rPr lang="fr-FR" sz="2400" kern="0" dirty="0">
                <a:solidFill>
                  <a:srgbClr val="0066FF"/>
                </a:solidFill>
                <a:latin typeface="+mj-lt"/>
                <a:cs typeface="Arial"/>
              </a:rPr>
              <a:t>gratuite ou payante</a:t>
            </a:r>
          </a:p>
        </p:txBody>
      </p:sp>
      <p:sp>
        <p:nvSpPr>
          <p:cNvPr id="10" name="Rectangle 9">
            <a:extLst>
              <a:ext uri="{FF2B5EF4-FFF2-40B4-BE49-F238E27FC236}">
                <a16:creationId xmlns:a16="http://schemas.microsoft.com/office/drawing/2014/main" id="{2382827B-420D-4502-94A0-D01AEF43057A}"/>
              </a:ext>
            </a:extLst>
          </p:cNvPr>
          <p:cNvSpPr/>
          <p:nvPr/>
        </p:nvSpPr>
        <p:spPr>
          <a:xfrm>
            <a:off x="540000" y="4432300"/>
            <a:ext cx="8164746" cy="834909"/>
          </a:xfrm>
          <a:prstGeom prst="rect">
            <a:avLst/>
          </a:prstGeom>
        </p:spPr>
        <p:txBody>
          <a:bodyPr wrap="square">
            <a:spAutoFit/>
          </a:bodyPr>
          <a:lstStyle/>
          <a:p>
            <a:pPr marL="266700" indent="-266700" defTabSz="457189">
              <a:lnSpc>
                <a:spcPct val="114000"/>
              </a:lnSpc>
              <a:spcBef>
                <a:spcPts val="600"/>
              </a:spcBef>
              <a:buClr>
                <a:srgbClr val="E2007A">
                  <a:lumMod val="60000"/>
                  <a:lumOff val="40000"/>
                </a:srgbClr>
              </a:buClr>
              <a:buFont typeface="Wingdings" panose="05000000000000000000" pitchFamily="2" charset="2"/>
              <a:buChar char="§"/>
              <a:tabLst>
                <a:tab pos="1792288" algn="l"/>
              </a:tabLst>
              <a:defRPr/>
            </a:pPr>
            <a:r>
              <a:rPr lang="fr-FR" sz="2400" kern="0" dirty="0">
                <a:solidFill>
                  <a:srgbClr val="0066FF"/>
                </a:solidFill>
                <a:latin typeface="Arial"/>
                <a:cs typeface="Arial"/>
              </a:rPr>
              <a:t>≠ noms : </a:t>
            </a:r>
            <a:r>
              <a:rPr lang="fr-FR" sz="2000" i="1" kern="0" dirty="0">
                <a:latin typeface="Arial"/>
                <a:cs typeface="Arial"/>
              </a:rPr>
              <a:t>Data paper, Data note, Data article, Data Briefs,        </a:t>
            </a:r>
            <a:r>
              <a:rPr lang="fr-FR" sz="2000" i="1" kern="0" dirty="0">
                <a:cs typeface="Arial"/>
              </a:rPr>
              <a:t>Data </a:t>
            </a:r>
            <a:r>
              <a:rPr lang="fr-FR" sz="2000" i="1" kern="0" dirty="0" err="1">
                <a:cs typeface="Arial"/>
              </a:rPr>
              <a:t>descriptor</a:t>
            </a:r>
            <a:r>
              <a:rPr lang="fr-FR" sz="2000" i="1" kern="0" dirty="0">
                <a:cs typeface="Arial"/>
              </a:rPr>
              <a:t>, Resource </a:t>
            </a:r>
            <a:r>
              <a:rPr lang="fr-FR" sz="2000" i="1" kern="0" dirty="0" err="1">
                <a:latin typeface="Arial"/>
                <a:cs typeface="Arial"/>
              </a:rPr>
              <a:t>Announcements</a:t>
            </a:r>
            <a:r>
              <a:rPr lang="fr-FR" sz="2000" i="1" kern="0" dirty="0">
                <a:latin typeface="Arial"/>
                <a:cs typeface="Arial"/>
              </a:rPr>
              <a:t>, Data Resource Profile</a:t>
            </a:r>
          </a:p>
        </p:txBody>
      </p:sp>
    </p:spTree>
    <p:extLst>
      <p:ext uri="{BB962C8B-B14F-4D97-AF65-F5344CB8AC3E}">
        <p14:creationId xmlns:p14="http://schemas.microsoft.com/office/powerpoint/2010/main" val="37458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7" name="Rectangle 16">
            <a:extLst>
              <a:ext uri="{FF2B5EF4-FFF2-40B4-BE49-F238E27FC236}">
                <a16:creationId xmlns:a16="http://schemas.microsoft.com/office/drawing/2014/main" id="{ABC592F2-F5B2-4CE6-97F4-14F312EE9432}"/>
              </a:ext>
            </a:extLst>
          </p:cNvPr>
          <p:cNvSpPr/>
          <p:nvPr/>
        </p:nvSpPr>
        <p:spPr>
          <a:xfrm>
            <a:off x="540000" y="1260000"/>
            <a:ext cx="8182996" cy="461665"/>
          </a:xfrm>
          <a:prstGeom prst="rect">
            <a:avLst/>
          </a:prstGeom>
        </p:spPr>
        <p:txBody>
          <a:bodyPr wrap="square">
            <a:spAutoFit/>
          </a:bodyPr>
          <a:lstStyle/>
          <a:p>
            <a:pPr marL="457189" indent="-457189" defTabSz="457189">
              <a:spcBef>
                <a:spcPts val="600"/>
              </a:spcBef>
              <a:spcAft>
                <a:spcPts val="600"/>
              </a:spcAft>
              <a:buClr>
                <a:srgbClr val="E2007A"/>
              </a:buClr>
              <a:buFont typeface="Wingdings" panose="05000000000000000000" pitchFamily="2" charset="2"/>
              <a:buChar char="§"/>
              <a:defRPr/>
            </a:pPr>
            <a:r>
              <a:rPr lang="fr-FR" sz="2400" kern="0" dirty="0">
                <a:solidFill>
                  <a:srgbClr val="0066FF"/>
                </a:solidFill>
                <a:latin typeface="Arial"/>
                <a:cs typeface="Arial"/>
                <a:sym typeface="Arial"/>
              </a:rPr>
              <a:t>Domaine scientifique / lectorat </a:t>
            </a:r>
            <a:r>
              <a:rPr lang="fr-FR" sz="2000" kern="0" dirty="0">
                <a:latin typeface="Arial"/>
                <a:cs typeface="Arial"/>
                <a:sym typeface="Arial"/>
              </a:rPr>
              <a:t>(futurs utilisateurs)</a:t>
            </a:r>
          </a:p>
        </p:txBody>
      </p:sp>
      <p:sp>
        <p:nvSpPr>
          <p:cNvPr id="6" name="Rectangle 5">
            <a:extLst>
              <a:ext uri="{FF2B5EF4-FFF2-40B4-BE49-F238E27FC236}">
                <a16:creationId xmlns:a16="http://schemas.microsoft.com/office/drawing/2014/main" id="{C7CB2D49-C16B-402F-BE07-47889066436E}"/>
              </a:ext>
            </a:extLst>
          </p:cNvPr>
          <p:cNvSpPr/>
          <p:nvPr/>
        </p:nvSpPr>
        <p:spPr>
          <a:xfrm>
            <a:off x="540000" y="1760637"/>
            <a:ext cx="8408570" cy="1759392"/>
          </a:xfrm>
          <a:prstGeom prst="rect">
            <a:avLst/>
          </a:prstGeom>
        </p:spPr>
        <p:txBody>
          <a:bodyPr wrap="square">
            <a:spAutoFit/>
          </a:bodyPr>
          <a:lstStyle/>
          <a:p>
            <a:pPr marL="457189" indent="-457189" defTabSz="457189">
              <a:spcBef>
                <a:spcPts val="600"/>
              </a:spcBef>
              <a:spcAft>
                <a:spcPts val="600"/>
              </a:spcAft>
              <a:buClr>
                <a:srgbClr val="E2007A"/>
              </a:buClr>
              <a:buFont typeface="Wingdings" panose="05000000000000000000" pitchFamily="2" charset="2"/>
              <a:buChar char="§"/>
              <a:defRPr/>
            </a:pPr>
            <a:r>
              <a:rPr lang="fr-FR" sz="2400" kern="0" dirty="0">
                <a:solidFill>
                  <a:srgbClr val="0066FF"/>
                </a:solidFill>
                <a:latin typeface="Arial"/>
                <a:cs typeface="Arial"/>
                <a:sym typeface="Arial"/>
              </a:rPr>
              <a:t>Exigences de la revue </a:t>
            </a:r>
            <a:r>
              <a:rPr lang="fr-FR" sz="2000" kern="0" dirty="0">
                <a:latin typeface="Arial"/>
                <a:cs typeface="Arial"/>
                <a:sym typeface="Arial"/>
              </a:rPr>
              <a:t>(Instructions aux auteurs)</a:t>
            </a:r>
          </a:p>
          <a:p>
            <a:pPr marL="452438" lvl="1" defTabSz="457189">
              <a:buClr>
                <a:srgbClr val="E2007A"/>
              </a:buClr>
              <a:defRPr/>
            </a:pPr>
            <a:r>
              <a:rPr lang="fr-FR" sz="2000" dirty="0">
                <a:solidFill>
                  <a:prstClr val="black"/>
                </a:solidFill>
                <a:latin typeface="Arial"/>
                <a:cs typeface="Arial"/>
                <a:sym typeface="Arial"/>
              </a:rPr>
              <a:t>Echelle du jeu de données : couverture géographique,                    		temporelle ou taxonomique, intérêt pour large communauté, …</a:t>
            </a:r>
          </a:p>
          <a:p>
            <a:pPr marL="903265" lvl="3" defTabSz="312731">
              <a:lnSpc>
                <a:spcPct val="114000"/>
              </a:lnSpc>
              <a:buClr>
                <a:srgbClr val="E2007A"/>
              </a:buClr>
              <a:defRPr/>
            </a:pPr>
            <a:r>
              <a:rPr lang="fr-FR" dirty="0">
                <a:solidFill>
                  <a:srgbClr val="EEECE1">
                    <a:lumMod val="50000"/>
                  </a:srgbClr>
                </a:solidFill>
                <a:latin typeface="Arial"/>
                <a:cs typeface="Arial"/>
                <a:sym typeface="Arial"/>
              </a:rPr>
              <a:t>ex : </a:t>
            </a:r>
            <a:r>
              <a:rPr lang="en-US" i="1" dirty="0">
                <a:solidFill>
                  <a:srgbClr val="EEECE1">
                    <a:lumMod val="50000"/>
                  </a:srgbClr>
                </a:solidFill>
                <a:latin typeface="Arial"/>
                <a:cs typeface="Arial"/>
                <a:sym typeface="Arial"/>
              </a:rPr>
              <a:t>Global Ecology and Biogeography, </a:t>
            </a:r>
            <a:r>
              <a:rPr lang="en-US" i="1" dirty="0" err="1">
                <a:solidFill>
                  <a:srgbClr val="EEECE1">
                    <a:lumMod val="50000"/>
                  </a:srgbClr>
                </a:solidFill>
                <a:latin typeface="Arial"/>
                <a:cs typeface="Arial"/>
                <a:sym typeface="Arial"/>
              </a:rPr>
              <a:t>GigaScience</a:t>
            </a:r>
            <a:r>
              <a:rPr lang="en-US" i="1" dirty="0">
                <a:solidFill>
                  <a:srgbClr val="EEECE1">
                    <a:lumMod val="50000"/>
                  </a:srgbClr>
                </a:solidFill>
                <a:latin typeface="Arial"/>
                <a:cs typeface="Arial"/>
                <a:sym typeface="Arial"/>
              </a:rPr>
              <a:t>, Plant Journal,    Nature Biotechnology, International Journal of Epidemiology</a:t>
            </a:r>
            <a:endParaRPr lang="fr-FR" sz="2000" dirty="0">
              <a:solidFill>
                <a:srgbClr val="EEECE1">
                  <a:lumMod val="50000"/>
                </a:srgbClr>
              </a:solidFill>
              <a:latin typeface="Arial"/>
              <a:cs typeface="Arial"/>
              <a:sym typeface="Arial"/>
            </a:endParaRPr>
          </a:p>
        </p:txBody>
      </p:sp>
      <p:grpSp>
        <p:nvGrpSpPr>
          <p:cNvPr id="3" name="Groupe 2">
            <a:extLst>
              <a:ext uri="{FF2B5EF4-FFF2-40B4-BE49-F238E27FC236}">
                <a16:creationId xmlns:a16="http://schemas.microsoft.com/office/drawing/2014/main" id="{DF432B35-9ABA-4608-9287-A098A554BBCA}"/>
              </a:ext>
            </a:extLst>
          </p:cNvPr>
          <p:cNvGrpSpPr/>
          <p:nvPr/>
        </p:nvGrpSpPr>
        <p:grpSpPr>
          <a:xfrm>
            <a:off x="513586" y="3509110"/>
            <a:ext cx="8491370" cy="1610763"/>
            <a:chOff x="872399" y="3258338"/>
            <a:chExt cx="8491370" cy="1610762"/>
          </a:xfrm>
        </p:grpSpPr>
        <p:sp>
          <p:nvSpPr>
            <p:cNvPr id="8" name="Lune 7">
              <a:extLst>
                <a:ext uri="{FF2B5EF4-FFF2-40B4-BE49-F238E27FC236}">
                  <a16:creationId xmlns:a16="http://schemas.microsoft.com/office/drawing/2014/main" id="{6931BB5E-8191-4095-9DD2-92CD123DF384}"/>
                </a:ext>
              </a:extLst>
            </p:cNvPr>
            <p:cNvSpPr/>
            <p:nvPr/>
          </p:nvSpPr>
          <p:spPr>
            <a:xfrm>
              <a:off x="940802" y="3258338"/>
              <a:ext cx="432387" cy="1610698"/>
            </a:xfrm>
            <a:prstGeom prst="moon">
              <a:avLst>
                <a:gd name="adj" fmla="val 27778"/>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77">
                <a:buClr>
                  <a:srgbClr val="000000"/>
                </a:buClr>
                <a:defRPr/>
              </a:pPr>
              <a:endParaRPr lang="fr-FR" sz="1351" kern="0">
                <a:solidFill>
                  <a:srgbClr val="FFFFFF"/>
                </a:solidFill>
                <a:latin typeface="Arial"/>
                <a:sym typeface="Arial"/>
              </a:endParaRPr>
            </a:p>
          </p:txBody>
        </p:sp>
        <p:sp>
          <p:nvSpPr>
            <p:cNvPr id="10" name="Rectangle 9">
              <a:extLst>
                <a:ext uri="{FF2B5EF4-FFF2-40B4-BE49-F238E27FC236}">
                  <a16:creationId xmlns:a16="http://schemas.microsoft.com/office/drawing/2014/main" id="{E0AC35BA-D474-4A71-9989-1DA2A1C86A98}"/>
                </a:ext>
              </a:extLst>
            </p:cNvPr>
            <p:cNvSpPr/>
            <p:nvPr/>
          </p:nvSpPr>
          <p:spPr>
            <a:xfrm>
              <a:off x="872399" y="3314829"/>
              <a:ext cx="8491370" cy="1554271"/>
            </a:xfrm>
            <a:prstGeom prst="rect">
              <a:avLst/>
            </a:prstGeom>
          </p:spPr>
          <p:txBody>
            <a:bodyPr wrap="square">
              <a:spAutoFit/>
            </a:bodyPr>
            <a:lstStyle/>
            <a:p>
              <a:pPr marL="360354" lvl="1" indent="266693" defTabSz="457189">
                <a:spcBef>
                  <a:spcPts val="600"/>
                </a:spcBef>
                <a:buClr>
                  <a:srgbClr val="E2007A"/>
                </a:buClr>
                <a:buFont typeface="Arial" panose="020B0604020202020204" pitchFamily="34" charset="0"/>
                <a:buChar char="•"/>
                <a:defRPr/>
              </a:pPr>
              <a:r>
                <a:rPr lang="fr-FR" sz="2000" dirty="0">
                  <a:solidFill>
                    <a:prstClr val="black"/>
                  </a:solidFill>
                  <a:latin typeface="Arial"/>
                  <a:cs typeface="Arial"/>
                  <a:sym typeface="Arial"/>
                </a:rPr>
                <a:t>Modèle du </a:t>
              </a:r>
              <a:r>
                <a:rPr lang="fr-FR" sz="2000" i="1" dirty="0">
                  <a:solidFill>
                    <a:prstClr val="black"/>
                  </a:solidFill>
                  <a:latin typeface="Arial"/>
                  <a:cs typeface="Arial"/>
                  <a:sym typeface="Arial"/>
                </a:rPr>
                <a:t>Data paper </a:t>
              </a:r>
              <a:r>
                <a:rPr lang="fr-FR" sz="2000" dirty="0">
                  <a:solidFill>
                    <a:prstClr val="black"/>
                  </a:solidFill>
                  <a:latin typeface="Arial"/>
                  <a:cs typeface="Arial"/>
                  <a:sym typeface="Arial"/>
                </a:rPr>
                <a:t>: </a:t>
              </a:r>
              <a:r>
                <a:rPr lang="fr-FR" dirty="0">
                  <a:solidFill>
                    <a:prstClr val="black"/>
                  </a:solidFill>
                  <a:latin typeface="Arial"/>
                  <a:cs typeface="Arial"/>
                  <a:sym typeface="Arial"/>
                </a:rPr>
                <a:t>simple ou plus complexe</a:t>
              </a:r>
            </a:p>
            <a:p>
              <a:pPr marL="360354" lvl="1" indent="266693" defTabSz="457189">
                <a:spcBef>
                  <a:spcPts val="600"/>
                </a:spcBef>
                <a:buClr>
                  <a:srgbClr val="E2007A"/>
                </a:buClr>
                <a:buFont typeface="Arial" panose="020B0604020202020204" pitchFamily="34" charset="0"/>
                <a:buChar char="•"/>
                <a:defRPr/>
              </a:pPr>
              <a:r>
                <a:rPr lang="fr-FR" sz="2000" dirty="0">
                  <a:solidFill>
                    <a:prstClr val="black"/>
                  </a:solidFill>
                  <a:latin typeface="Arial"/>
                  <a:cs typeface="Arial"/>
                  <a:sym typeface="Arial"/>
                </a:rPr>
                <a:t>Modalités d’accès aux données lors de la soumission du manuscrit</a:t>
              </a:r>
            </a:p>
            <a:p>
              <a:pPr marL="360354" lvl="1" indent="266693" defTabSz="457189">
                <a:spcBef>
                  <a:spcPts val="600"/>
                </a:spcBef>
                <a:buClr>
                  <a:srgbClr val="E2007A"/>
                </a:buClr>
                <a:buFont typeface="Arial" panose="020B0604020202020204" pitchFamily="34" charset="0"/>
                <a:buChar char="•"/>
                <a:defRPr/>
              </a:pPr>
              <a:r>
                <a:rPr lang="fr-FR" sz="2000" dirty="0">
                  <a:solidFill>
                    <a:prstClr val="black"/>
                  </a:solidFill>
                  <a:latin typeface="Arial"/>
                  <a:cs typeface="Arial"/>
                  <a:sym typeface="Arial"/>
                </a:rPr>
                <a:t>Localisation des données et entrepôts recommandés</a:t>
              </a:r>
            </a:p>
            <a:p>
              <a:pPr marL="360354" lvl="1" indent="266693" defTabSz="457189">
                <a:spcBef>
                  <a:spcPts val="600"/>
                </a:spcBef>
                <a:buClr>
                  <a:srgbClr val="E2007A"/>
                </a:buClr>
                <a:buFont typeface="Arial" panose="020B0604020202020204" pitchFamily="34" charset="0"/>
                <a:buChar char="•"/>
                <a:defRPr/>
              </a:pPr>
              <a:r>
                <a:rPr lang="fr-FR" sz="2000" dirty="0">
                  <a:solidFill>
                    <a:prstClr val="black"/>
                  </a:solidFill>
                  <a:latin typeface="Arial"/>
                  <a:cs typeface="Arial"/>
                  <a:sym typeface="Arial"/>
                </a:rPr>
                <a:t>Modalités de diffusion des données (licences)</a:t>
              </a:r>
            </a:p>
          </p:txBody>
        </p:sp>
      </p:grpSp>
      <p:pic>
        <p:nvPicPr>
          <p:cNvPr id="11" name="Image 10">
            <a:extLst>
              <a:ext uri="{FF2B5EF4-FFF2-40B4-BE49-F238E27FC236}">
                <a16:creationId xmlns:a16="http://schemas.microsoft.com/office/drawing/2014/main" id="{87C4EC32-B79C-4F64-A1A5-44A04A5101E4}"/>
              </a:ext>
            </a:extLst>
          </p:cNvPr>
          <p:cNvPicPr>
            <a:picLocks noChangeAspect="1"/>
          </p:cNvPicPr>
          <p:nvPr/>
        </p:nvPicPr>
        <p:blipFill>
          <a:blip r:embed="rId3"/>
          <a:stretch>
            <a:fillRect/>
          </a:stretch>
        </p:blipFill>
        <p:spPr>
          <a:xfrm>
            <a:off x="8172532" y="6445162"/>
            <a:ext cx="917761" cy="323303"/>
          </a:xfrm>
          <a:prstGeom prst="rect">
            <a:avLst/>
          </a:prstGeom>
        </p:spPr>
      </p:pic>
      <p:sp>
        <p:nvSpPr>
          <p:cNvPr id="13" name="Rectangle 12">
            <a:extLst>
              <a:ext uri="{FF2B5EF4-FFF2-40B4-BE49-F238E27FC236}">
                <a16:creationId xmlns:a16="http://schemas.microsoft.com/office/drawing/2014/main" id="{1DFECA0B-7E06-4A1E-AC6C-1B654D27A62B}"/>
              </a:ext>
            </a:extLst>
          </p:cNvPr>
          <p:cNvSpPr/>
          <p:nvPr/>
        </p:nvSpPr>
        <p:spPr>
          <a:xfrm>
            <a:off x="540000" y="5161631"/>
            <a:ext cx="8292111" cy="907941"/>
          </a:xfrm>
          <a:prstGeom prst="rect">
            <a:avLst/>
          </a:prstGeom>
        </p:spPr>
        <p:txBody>
          <a:bodyPr wrap="square">
            <a:spAutoFit/>
          </a:bodyPr>
          <a:lstStyle/>
          <a:p>
            <a:pPr marL="457189" indent="-457189" defTabSz="457189">
              <a:spcBef>
                <a:spcPts val="600"/>
              </a:spcBef>
              <a:buClr>
                <a:srgbClr val="E2007A"/>
              </a:buClr>
              <a:buFont typeface="Wingdings" panose="05000000000000000000" pitchFamily="2" charset="2"/>
              <a:buChar char="§"/>
              <a:defRPr/>
            </a:pPr>
            <a:r>
              <a:rPr lang="fr-FR" sz="2400" kern="0" dirty="0">
                <a:solidFill>
                  <a:srgbClr val="0066FF"/>
                </a:solidFill>
                <a:latin typeface="Arial"/>
                <a:cs typeface="Arial"/>
                <a:sym typeface="Arial"/>
              </a:rPr>
              <a:t>Libre accès à l’article</a:t>
            </a:r>
          </a:p>
          <a:p>
            <a:pPr marL="457189" indent="-457189" defTabSz="457189">
              <a:spcBef>
                <a:spcPts val="600"/>
              </a:spcBef>
              <a:buClr>
                <a:srgbClr val="E2007A"/>
              </a:buClr>
              <a:buFont typeface="Wingdings" panose="05000000000000000000" pitchFamily="2" charset="2"/>
              <a:buChar char="§"/>
              <a:defRPr/>
            </a:pPr>
            <a:r>
              <a:rPr lang="fr-FR" sz="2400" kern="0" dirty="0">
                <a:solidFill>
                  <a:srgbClr val="0066FF"/>
                </a:solidFill>
                <a:latin typeface="Arial"/>
                <a:cs typeface="Arial"/>
                <a:sym typeface="Arial"/>
              </a:rPr>
              <a:t>Coût de publication </a:t>
            </a:r>
            <a:r>
              <a:rPr lang="fr-FR" sz="2000" kern="0" dirty="0">
                <a:latin typeface="Arial"/>
                <a:cs typeface="Arial"/>
                <a:sym typeface="Arial"/>
              </a:rPr>
              <a:t>: Varie de gratuit à + de 3 000 €</a:t>
            </a:r>
          </a:p>
        </p:txBody>
      </p:sp>
      <p:sp>
        <p:nvSpPr>
          <p:cNvPr id="14" name="Titre 1">
            <a:extLst>
              <a:ext uri="{FF2B5EF4-FFF2-40B4-BE49-F238E27FC236}">
                <a16:creationId xmlns:a16="http://schemas.microsoft.com/office/drawing/2014/main" id="{0CD54A7D-187E-49C0-9492-7C662FA6E9D1}"/>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Critères de choix d’une revue</a:t>
            </a:r>
            <a:endParaRPr lang="fr-FR" i="1" dirty="0"/>
          </a:p>
        </p:txBody>
      </p:sp>
    </p:spTree>
    <p:extLst>
      <p:ext uri="{BB962C8B-B14F-4D97-AF65-F5344CB8AC3E}">
        <p14:creationId xmlns:p14="http://schemas.microsoft.com/office/powerpoint/2010/main" val="27690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7" name="Rectangle 6">
            <a:extLst>
              <a:ext uri="{FF2B5EF4-FFF2-40B4-BE49-F238E27FC236}">
                <a16:creationId xmlns:a16="http://schemas.microsoft.com/office/drawing/2014/main" id="{AE73B856-4C75-4D1B-B2C3-11D4D65D9FE5}"/>
              </a:ext>
            </a:extLst>
          </p:cNvPr>
          <p:cNvSpPr/>
          <p:nvPr/>
        </p:nvSpPr>
        <p:spPr>
          <a:xfrm>
            <a:off x="480000" y="1200001"/>
            <a:ext cx="8109675" cy="1220912"/>
          </a:xfrm>
          <a:prstGeom prst="rect">
            <a:avLst/>
          </a:prstGeom>
        </p:spPr>
        <p:txBody>
          <a:bodyPr wrap="square">
            <a:spAutoFit/>
          </a:bodyPr>
          <a:lstStyle/>
          <a:p>
            <a:pPr marL="457189" indent="-457189" defTabSz="457189">
              <a:spcBef>
                <a:spcPts val="600"/>
              </a:spcBef>
              <a:spcAft>
                <a:spcPts val="800"/>
              </a:spcAft>
              <a:buClr>
                <a:srgbClr val="0070C0"/>
              </a:buClr>
              <a:buFont typeface="Wingdings" panose="05000000000000000000" pitchFamily="2" charset="2"/>
              <a:buChar char="§"/>
              <a:defRPr/>
            </a:pPr>
            <a:r>
              <a:rPr lang="fr-FR" sz="2400" dirty="0">
                <a:solidFill>
                  <a:srgbClr val="0070C0"/>
                </a:solidFill>
                <a:latin typeface="Arial"/>
                <a:cs typeface="Arial"/>
                <a:sym typeface="Arial"/>
              </a:rPr>
              <a:t>Selon la revue, le modèle de </a:t>
            </a:r>
            <a:r>
              <a:rPr lang="fr-FR" sz="2400" i="1" dirty="0">
                <a:solidFill>
                  <a:srgbClr val="0070C0"/>
                </a:solidFill>
                <a:latin typeface="Arial"/>
                <a:cs typeface="Arial"/>
                <a:sym typeface="Arial"/>
              </a:rPr>
              <a:t>Data paper </a:t>
            </a:r>
            <a:r>
              <a:rPr lang="fr-FR" sz="2400" dirty="0">
                <a:solidFill>
                  <a:srgbClr val="0070C0"/>
                </a:solidFill>
                <a:latin typeface="Arial"/>
                <a:cs typeface="Arial"/>
                <a:sym typeface="Arial"/>
              </a:rPr>
              <a:t>diffère entre:</a:t>
            </a:r>
          </a:p>
          <a:p>
            <a:pPr marL="457189" indent="-457189" defTabSz="457189">
              <a:buClr>
                <a:srgbClr val="0070C0"/>
              </a:buClr>
              <a:buFont typeface="Wingdings" panose="05000000000000000000" pitchFamily="2" charset="2"/>
              <a:buChar char="Ø"/>
              <a:defRPr/>
            </a:pPr>
            <a:r>
              <a:rPr lang="fr-FR" sz="2400" kern="0" dirty="0">
                <a:solidFill>
                  <a:srgbClr val="EE4CDB"/>
                </a:solidFill>
                <a:latin typeface="Arial"/>
                <a:cs typeface="Arial"/>
                <a:sym typeface="Arial"/>
              </a:rPr>
              <a:t>Modèle classique </a:t>
            </a:r>
          </a:p>
          <a:p>
            <a:pPr defTabSz="457189">
              <a:buClr>
                <a:srgbClr val="E2007A"/>
              </a:buClr>
              <a:defRPr/>
            </a:pPr>
            <a:r>
              <a:rPr lang="en-US" sz="1600" i="1" kern="0" dirty="0">
                <a:solidFill>
                  <a:srgbClr val="212121"/>
                </a:solidFill>
                <a:latin typeface="Arial"/>
                <a:cs typeface="Arial"/>
                <a:sym typeface="Arial"/>
              </a:rPr>
              <a:t>	</a:t>
            </a:r>
            <a:r>
              <a:rPr lang="en-US" sz="1867" i="1" kern="0" dirty="0">
                <a:solidFill>
                  <a:srgbClr val="212121"/>
                </a:solidFill>
                <a:latin typeface="Arial"/>
                <a:cs typeface="Arial"/>
                <a:sym typeface="Arial"/>
              </a:rPr>
              <a:t>Data in Brief, Geoscience Data Journal, Ecological research</a:t>
            </a:r>
            <a:endParaRPr lang="fr-FR" sz="1867" i="1" kern="0" dirty="0">
              <a:solidFill>
                <a:srgbClr val="212121"/>
              </a:solidFill>
              <a:latin typeface="Arial"/>
              <a:cs typeface="Arial"/>
              <a:sym typeface="Arial"/>
            </a:endParaRPr>
          </a:p>
        </p:txBody>
      </p:sp>
      <p:sp>
        <p:nvSpPr>
          <p:cNvPr id="5" name="Titre 1">
            <a:extLst>
              <a:ext uri="{FF2B5EF4-FFF2-40B4-BE49-F238E27FC236}">
                <a16:creationId xmlns:a16="http://schemas.microsoft.com/office/drawing/2014/main" id="{77EFD9CF-CDF0-4FA2-8248-C9A6E447BF8D}"/>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Modèle de </a:t>
            </a:r>
            <a:r>
              <a:rPr lang="fr-FR" i="1" dirty="0"/>
              <a:t>Data paper</a:t>
            </a:r>
          </a:p>
        </p:txBody>
      </p:sp>
    </p:spTree>
    <p:extLst>
      <p:ext uri="{BB962C8B-B14F-4D97-AF65-F5344CB8AC3E}">
        <p14:creationId xmlns:p14="http://schemas.microsoft.com/office/powerpoint/2010/main" val="426325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 name="ZoneTexte 9">
            <a:extLst>
              <a:ext uri="{FF2B5EF4-FFF2-40B4-BE49-F238E27FC236}">
                <a16:creationId xmlns:a16="http://schemas.microsoft.com/office/drawing/2014/main" id="{8CB8EB4A-090F-42DE-830F-3E9BD1C923D3}"/>
              </a:ext>
            </a:extLst>
          </p:cNvPr>
          <p:cNvSpPr txBox="1">
            <a:spLocks/>
          </p:cNvSpPr>
          <p:nvPr/>
        </p:nvSpPr>
        <p:spPr>
          <a:xfrm>
            <a:off x="808027" y="1386824"/>
            <a:ext cx="3974261" cy="40011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GB" sz="2000" dirty="0"/>
              <a:t>Title, Authors, Abstract, Keywords</a:t>
            </a:r>
            <a:r>
              <a:rPr lang="en-GB" sz="2000" b="1" dirty="0"/>
              <a:t> </a:t>
            </a:r>
            <a:endParaRPr lang="fr-FR" sz="2000" b="1" dirty="0"/>
          </a:p>
        </p:txBody>
      </p:sp>
      <p:sp>
        <p:nvSpPr>
          <p:cNvPr id="12" name="ZoneTexte 11">
            <a:extLst>
              <a:ext uri="{FF2B5EF4-FFF2-40B4-BE49-F238E27FC236}">
                <a16:creationId xmlns:a16="http://schemas.microsoft.com/office/drawing/2014/main" id="{FC657CC0-E8BB-4855-872A-DCDB1190C967}"/>
              </a:ext>
            </a:extLst>
          </p:cNvPr>
          <p:cNvSpPr txBox="1"/>
          <p:nvPr/>
        </p:nvSpPr>
        <p:spPr>
          <a:xfrm>
            <a:off x="466999" y="2568810"/>
            <a:ext cx="8279188" cy="984885"/>
          </a:xfrm>
          <a:prstGeom prst="rect">
            <a:avLst/>
          </a:prstGeom>
          <a:noFill/>
        </p:spPr>
        <p:txBody>
          <a:bodyPr wrap="square" rtlCol="0">
            <a:spAutoFit/>
          </a:bodyPr>
          <a:lstStyle/>
          <a:p>
            <a:pPr>
              <a:spcBef>
                <a:spcPts val="600"/>
              </a:spcBef>
              <a:spcAft>
                <a:spcPts val="600"/>
              </a:spcAft>
            </a:pPr>
            <a:r>
              <a:rPr lang="en-US" sz="2400" b="1" dirty="0">
                <a:solidFill>
                  <a:srgbClr val="0070C0"/>
                </a:solidFill>
              </a:rPr>
              <a:t>Data description</a:t>
            </a:r>
            <a:r>
              <a:rPr lang="en-US" sz="2000" dirty="0"/>
              <a:t> : </a:t>
            </a:r>
            <a:r>
              <a:rPr lang="en-US" sz="2133" i="1" dirty="0" err="1"/>
              <a:t>Décrire</a:t>
            </a:r>
            <a:r>
              <a:rPr lang="en-US" sz="2133" i="1" dirty="0"/>
              <a:t> les </a:t>
            </a:r>
            <a:r>
              <a:rPr lang="en-US" sz="2133" i="1" dirty="0" err="1"/>
              <a:t>données</a:t>
            </a:r>
            <a:r>
              <a:rPr lang="en-US" sz="2133" i="1" dirty="0"/>
              <a:t> et les </a:t>
            </a:r>
            <a:r>
              <a:rPr lang="en-US" sz="2133" i="1" dirty="0" err="1"/>
              <a:t>fichiers</a:t>
            </a:r>
            <a:r>
              <a:rPr lang="en-US" sz="2133" i="1" dirty="0"/>
              <a:t> </a:t>
            </a:r>
            <a:endParaRPr lang="fr-FR" sz="2133" dirty="0"/>
          </a:p>
          <a:p>
            <a:pPr>
              <a:spcBef>
                <a:spcPts val="600"/>
              </a:spcBef>
              <a:spcAft>
                <a:spcPts val="600"/>
              </a:spcAft>
            </a:pPr>
            <a:r>
              <a:rPr lang="en-US" sz="2400" b="1" dirty="0">
                <a:solidFill>
                  <a:srgbClr val="CC9900"/>
                </a:solidFill>
              </a:rPr>
              <a:t>Methods </a:t>
            </a:r>
            <a:r>
              <a:rPr lang="en-US" sz="2000" dirty="0"/>
              <a:t>: </a:t>
            </a:r>
            <a:r>
              <a:rPr lang="en-US" sz="2133" i="1" dirty="0" err="1"/>
              <a:t>Décrire</a:t>
            </a:r>
            <a:r>
              <a:rPr lang="en-US" sz="2133" i="1" dirty="0"/>
              <a:t> les </a:t>
            </a:r>
            <a:r>
              <a:rPr lang="en-US" sz="2133" i="1" dirty="0" err="1"/>
              <a:t>méthodes</a:t>
            </a:r>
            <a:r>
              <a:rPr lang="en-US" sz="2133" i="1" dirty="0"/>
              <a:t> pour </a:t>
            </a:r>
            <a:r>
              <a:rPr lang="en-US" sz="2133" i="1" dirty="0" err="1"/>
              <a:t>générer</a:t>
            </a:r>
            <a:r>
              <a:rPr lang="en-US" sz="2133" i="1" dirty="0"/>
              <a:t> les </a:t>
            </a:r>
            <a:r>
              <a:rPr lang="en-US" sz="2133" i="1" dirty="0" err="1"/>
              <a:t>données</a:t>
            </a:r>
            <a:r>
              <a:rPr lang="en-US" sz="2133" i="1" dirty="0"/>
              <a:t> </a:t>
            </a:r>
            <a:endParaRPr lang="fr-FR" sz="2133" dirty="0"/>
          </a:p>
        </p:txBody>
      </p:sp>
      <p:sp>
        <p:nvSpPr>
          <p:cNvPr id="17" name="ZoneTexte 16">
            <a:extLst>
              <a:ext uri="{FF2B5EF4-FFF2-40B4-BE49-F238E27FC236}">
                <a16:creationId xmlns:a16="http://schemas.microsoft.com/office/drawing/2014/main" id="{D0AA85AE-94A1-4D6E-96E6-0FF94E6DC37F}"/>
              </a:ext>
            </a:extLst>
          </p:cNvPr>
          <p:cNvSpPr txBox="1"/>
          <p:nvPr/>
        </p:nvSpPr>
        <p:spPr>
          <a:xfrm>
            <a:off x="457505" y="3727441"/>
            <a:ext cx="8632786" cy="461665"/>
          </a:xfrm>
          <a:prstGeom prst="rect">
            <a:avLst/>
          </a:prstGeom>
          <a:noFill/>
        </p:spPr>
        <p:txBody>
          <a:bodyPr wrap="square" rtlCol="0">
            <a:spAutoFit/>
          </a:bodyPr>
          <a:lstStyle/>
          <a:p>
            <a:r>
              <a:rPr lang="en-US" sz="2400" b="1" dirty="0">
                <a:solidFill>
                  <a:srgbClr val="00B050"/>
                </a:solidFill>
              </a:rPr>
              <a:t>Value of the data</a:t>
            </a:r>
            <a:r>
              <a:rPr lang="en-US" sz="2000" b="1" dirty="0">
                <a:solidFill>
                  <a:srgbClr val="00B050"/>
                </a:solidFill>
              </a:rPr>
              <a:t> </a:t>
            </a:r>
            <a:r>
              <a:rPr lang="en-US" sz="2000" dirty="0"/>
              <a:t>: </a:t>
            </a:r>
            <a:r>
              <a:rPr lang="en-US" sz="2133" i="1" dirty="0" err="1"/>
              <a:t>Décrire</a:t>
            </a:r>
            <a:r>
              <a:rPr lang="en-US" sz="2133" i="1" dirty="0"/>
              <a:t> le </a:t>
            </a:r>
            <a:r>
              <a:rPr lang="en-US" sz="2133" i="1" dirty="0" err="1"/>
              <a:t>potentiel</a:t>
            </a:r>
            <a:r>
              <a:rPr lang="en-US" sz="2133" i="1" dirty="0"/>
              <a:t> de </a:t>
            </a:r>
            <a:r>
              <a:rPr lang="en-US" sz="2133" i="1" dirty="0" err="1"/>
              <a:t>reutilisation</a:t>
            </a:r>
            <a:r>
              <a:rPr lang="en-US" sz="2133" i="1" dirty="0"/>
              <a:t> des 	</a:t>
            </a:r>
            <a:r>
              <a:rPr lang="en-US" sz="2133" i="1" dirty="0" err="1"/>
              <a:t>données</a:t>
            </a:r>
            <a:endParaRPr lang="fr-FR" sz="2133" i="1" dirty="0"/>
          </a:p>
        </p:txBody>
      </p:sp>
      <p:grpSp>
        <p:nvGrpSpPr>
          <p:cNvPr id="19" name="Groupe 18">
            <a:extLst>
              <a:ext uri="{FF2B5EF4-FFF2-40B4-BE49-F238E27FC236}">
                <a16:creationId xmlns:a16="http://schemas.microsoft.com/office/drawing/2014/main" id="{6EDF4DF0-12B7-4AAE-825D-FBC3CAF05C77}"/>
              </a:ext>
            </a:extLst>
          </p:cNvPr>
          <p:cNvGrpSpPr>
            <a:grpSpLocks/>
          </p:cNvGrpSpPr>
          <p:nvPr/>
        </p:nvGrpSpPr>
        <p:grpSpPr>
          <a:xfrm>
            <a:off x="673503" y="4468278"/>
            <a:ext cx="6471319" cy="830997"/>
            <a:chOff x="614918" y="4655862"/>
            <a:chExt cx="7282239" cy="1108002"/>
          </a:xfrm>
        </p:grpSpPr>
        <p:sp>
          <p:nvSpPr>
            <p:cNvPr id="20" name="ZoneTexte 19">
              <a:extLst>
                <a:ext uri="{FF2B5EF4-FFF2-40B4-BE49-F238E27FC236}">
                  <a16:creationId xmlns:a16="http://schemas.microsoft.com/office/drawing/2014/main" id="{E78247E3-945B-4672-B21B-EA9F9522185B}"/>
                </a:ext>
              </a:extLst>
            </p:cNvPr>
            <p:cNvSpPr txBox="1"/>
            <p:nvPr/>
          </p:nvSpPr>
          <p:spPr>
            <a:xfrm>
              <a:off x="1610291" y="4655862"/>
              <a:ext cx="6286866" cy="1108002"/>
            </a:xfrm>
            <a:prstGeom prst="rect">
              <a:avLst/>
            </a:prstGeom>
            <a:noFill/>
          </p:spPr>
          <p:txBody>
            <a:bodyPr wrap="none" rtlCol="0">
              <a:spAutoFit/>
            </a:bodyPr>
            <a:lstStyle/>
            <a:p>
              <a:r>
                <a:rPr lang="fr-FR" sz="2400" b="1" dirty="0">
                  <a:solidFill>
                    <a:srgbClr val="0070C0"/>
                  </a:solidFill>
                </a:rPr>
                <a:t>Lien d’accès aux données déposées </a:t>
              </a:r>
            </a:p>
            <a:p>
              <a:r>
                <a:rPr lang="fr-FR" sz="2400" b="1" dirty="0">
                  <a:solidFill>
                    <a:srgbClr val="0070C0"/>
                  </a:solidFill>
                </a:rPr>
                <a:t>			dans un entrepôt</a:t>
              </a:r>
            </a:p>
          </p:txBody>
        </p:sp>
        <p:sp>
          <p:nvSpPr>
            <p:cNvPr id="21" name="Flèche droite 5">
              <a:extLst>
                <a:ext uri="{FF2B5EF4-FFF2-40B4-BE49-F238E27FC236}">
                  <a16:creationId xmlns:a16="http://schemas.microsoft.com/office/drawing/2014/main" id="{41CA7944-1F15-4BE0-BB25-BA110C9D52C7}"/>
                </a:ext>
              </a:extLst>
            </p:cNvPr>
            <p:cNvSpPr/>
            <p:nvPr/>
          </p:nvSpPr>
          <p:spPr>
            <a:xfrm>
              <a:off x="614918" y="4676458"/>
              <a:ext cx="978407" cy="4846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grpSp>
      <p:sp>
        <p:nvSpPr>
          <p:cNvPr id="22" name="ZoneTexte 21">
            <a:extLst>
              <a:ext uri="{FF2B5EF4-FFF2-40B4-BE49-F238E27FC236}">
                <a16:creationId xmlns:a16="http://schemas.microsoft.com/office/drawing/2014/main" id="{47BDEA22-A74C-43FC-B403-3533D8B73216}"/>
              </a:ext>
            </a:extLst>
          </p:cNvPr>
          <p:cNvSpPr txBox="1">
            <a:spLocks/>
          </p:cNvSpPr>
          <p:nvPr/>
        </p:nvSpPr>
        <p:spPr>
          <a:xfrm>
            <a:off x="879861" y="5501103"/>
            <a:ext cx="4886238" cy="40011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a:spcBef>
                <a:spcPts val="451"/>
              </a:spcBef>
            </a:pPr>
            <a:r>
              <a:rPr lang="en-GB" sz="2000" dirty="0"/>
              <a:t>Acknowledgements, References</a:t>
            </a:r>
            <a:endParaRPr lang="fr-FR" sz="2000" dirty="0"/>
          </a:p>
        </p:txBody>
      </p:sp>
      <p:pic>
        <p:nvPicPr>
          <p:cNvPr id="2" name="Image 1">
            <a:extLst>
              <a:ext uri="{FF2B5EF4-FFF2-40B4-BE49-F238E27FC236}">
                <a16:creationId xmlns:a16="http://schemas.microsoft.com/office/drawing/2014/main" id="{69CC2DFA-8803-4DFB-87F5-7126EFAE7D01}"/>
              </a:ext>
            </a:extLst>
          </p:cNvPr>
          <p:cNvPicPr>
            <a:picLocks noChangeAspect="1"/>
          </p:cNvPicPr>
          <p:nvPr/>
        </p:nvPicPr>
        <p:blipFill>
          <a:blip r:embed="rId3"/>
          <a:stretch>
            <a:fillRect/>
          </a:stretch>
        </p:blipFill>
        <p:spPr>
          <a:xfrm>
            <a:off x="7144822" y="97175"/>
            <a:ext cx="1191151" cy="1588199"/>
          </a:xfrm>
          <a:prstGeom prst="rect">
            <a:avLst/>
          </a:prstGeom>
          <a:ln>
            <a:solidFill>
              <a:schemeClr val="accent2"/>
            </a:solidFill>
          </a:ln>
        </p:spPr>
      </p:pic>
      <p:sp>
        <p:nvSpPr>
          <p:cNvPr id="23" name="ZoneTexte 22">
            <a:extLst>
              <a:ext uri="{FF2B5EF4-FFF2-40B4-BE49-F238E27FC236}">
                <a16:creationId xmlns:a16="http://schemas.microsoft.com/office/drawing/2014/main" id="{E0E2426F-265C-4F88-BD48-7EE36CDED5C9}"/>
              </a:ext>
            </a:extLst>
          </p:cNvPr>
          <p:cNvSpPr txBox="1"/>
          <p:nvPr/>
        </p:nvSpPr>
        <p:spPr>
          <a:xfrm>
            <a:off x="442262" y="1976186"/>
            <a:ext cx="5399135" cy="461665"/>
          </a:xfrm>
          <a:prstGeom prst="rect">
            <a:avLst/>
          </a:prstGeom>
          <a:noFill/>
        </p:spPr>
        <p:txBody>
          <a:bodyPr wrap="square" rtlCol="0">
            <a:spAutoFit/>
          </a:bodyPr>
          <a:lstStyle/>
          <a:p>
            <a:pPr>
              <a:spcBef>
                <a:spcPts val="900"/>
              </a:spcBef>
            </a:pPr>
            <a:r>
              <a:rPr lang="fr-FR" sz="2400" b="1" dirty="0"/>
              <a:t>Objective</a:t>
            </a:r>
            <a:r>
              <a:rPr lang="fr-FR" sz="2000" dirty="0"/>
              <a:t> : </a:t>
            </a:r>
            <a:r>
              <a:rPr lang="en-US" sz="2133" i="1" dirty="0" err="1"/>
              <a:t>Décrire</a:t>
            </a:r>
            <a:r>
              <a:rPr lang="en-US" sz="2133" i="1" dirty="0"/>
              <a:t> le </a:t>
            </a:r>
            <a:r>
              <a:rPr lang="en-US" sz="2133" i="1" dirty="0" err="1"/>
              <a:t>contexte</a:t>
            </a:r>
            <a:r>
              <a:rPr lang="en-US" sz="2133" i="1" dirty="0"/>
              <a:t> de </a:t>
            </a:r>
            <a:r>
              <a:rPr lang="en-US" sz="2133" i="1" dirty="0" err="1"/>
              <a:t>l’étude</a:t>
            </a:r>
            <a:endParaRPr lang="fr-FR" sz="2133" dirty="0"/>
          </a:p>
        </p:txBody>
      </p:sp>
      <p:sp>
        <p:nvSpPr>
          <p:cNvPr id="14" name="Titre 1">
            <a:extLst>
              <a:ext uri="{FF2B5EF4-FFF2-40B4-BE49-F238E27FC236}">
                <a16:creationId xmlns:a16="http://schemas.microsoft.com/office/drawing/2014/main" id="{8F938A49-E902-45A3-840B-7FA879E56B51}"/>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Modèle classique</a:t>
            </a:r>
            <a:endParaRPr lang="fr-FR" i="1" dirty="0"/>
          </a:p>
        </p:txBody>
      </p:sp>
      <p:pic>
        <p:nvPicPr>
          <p:cNvPr id="15" name="Image 14">
            <a:extLst>
              <a:ext uri="{FF2B5EF4-FFF2-40B4-BE49-F238E27FC236}">
                <a16:creationId xmlns:a16="http://schemas.microsoft.com/office/drawing/2014/main" id="{3E7458C1-F6DB-48B5-886C-A2560F33F941}"/>
              </a:ext>
            </a:extLst>
          </p:cNvPr>
          <p:cNvPicPr>
            <a:picLocks noChangeAspect="1"/>
          </p:cNvPicPr>
          <p:nvPr/>
        </p:nvPicPr>
        <p:blipFill>
          <a:blip r:embed="rId4"/>
          <a:stretch>
            <a:fillRect/>
          </a:stretch>
        </p:blipFill>
        <p:spPr>
          <a:xfrm>
            <a:off x="8172530" y="6445161"/>
            <a:ext cx="917761" cy="323302"/>
          </a:xfrm>
          <a:prstGeom prst="rect">
            <a:avLst/>
          </a:prstGeom>
        </p:spPr>
      </p:pic>
      <p:pic>
        <p:nvPicPr>
          <p:cNvPr id="16" name="Image 15">
            <a:extLst>
              <a:ext uri="{FF2B5EF4-FFF2-40B4-BE49-F238E27FC236}">
                <a16:creationId xmlns:a16="http://schemas.microsoft.com/office/drawing/2014/main" id="{FF7ADDF0-13EF-4064-9045-9AB2DBC2CE6E}"/>
              </a:ext>
            </a:extLst>
          </p:cNvPr>
          <p:cNvPicPr>
            <a:picLocks noChangeAspect="1"/>
          </p:cNvPicPr>
          <p:nvPr/>
        </p:nvPicPr>
        <p:blipFill>
          <a:blip r:embed="rId5"/>
          <a:stretch>
            <a:fillRect/>
          </a:stretch>
        </p:blipFill>
        <p:spPr>
          <a:xfrm>
            <a:off x="7757419" y="1170664"/>
            <a:ext cx="1191151" cy="1567304"/>
          </a:xfrm>
          <a:prstGeom prst="rect">
            <a:avLst/>
          </a:prstGeom>
        </p:spPr>
      </p:pic>
    </p:spTree>
    <p:extLst>
      <p:ext uri="{BB962C8B-B14F-4D97-AF65-F5344CB8AC3E}">
        <p14:creationId xmlns:p14="http://schemas.microsoft.com/office/powerpoint/2010/main" val="3035079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7" name="Rectangle 6">
            <a:extLst>
              <a:ext uri="{FF2B5EF4-FFF2-40B4-BE49-F238E27FC236}">
                <a16:creationId xmlns:a16="http://schemas.microsoft.com/office/drawing/2014/main" id="{AE73B856-4C75-4D1B-B2C3-11D4D65D9FE5}"/>
              </a:ext>
            </a:extLst>
          </p:cNvPr>
          <p:cNvSpPr/>
          <p:nvPr/>
        </p:nvSpPr>
        <p:spPr>
          <a:xfrm>
            <a:off x="480000" y="1200001"/>
            <a:ext cx="8109675" cy="1220912"/>
          </a:xfrm>
          <a:prstGeom prst="rect">
            <a:avLst/>
          </a:prstGeom>
        </p:spPr>
        <p:txBody>
          <a:bodyPr wrap="square">
            <a:spAutoFit/>
          </a:bodyPr>
          <a:lstStyle/>
          <a:p>
            <a:pPr marL="457189" indent="-457189" defTabSz="457189">
              <a:spcBef>
                <a:spcPts val="600"/>
              </a:spcBef>
              <a:spcAft>
                <a:spcPts val="800"/>
              </a:spcAft>
              <a:buClr>
                <a:srgbClr val="0070C0"/>
              </a:buClr>
              <a:buFont typeface="Wingdings" panose="05000000000000000000" pitchFamily="2" charset="2"/>
              <a:buChar char="§"/>
              <a:defRPr/>
            </a:pPr>
            <a:r>
              <a:rPr lang="fr-FR" sz="2400" dirty="0">
                <a:solidFill>
                  <a:srgbClr val="0070C0"/>
                </a:solidFill>
                <a:latin typeface="Arial"/>
                <a:cs typeface="Arial"/>
                <a:sym typeface="Arial"/>
              </a:rPr>
              <a:t>Selon la revue, le modèle de </a:t>
            </a:r>
            <a:r>
              <a:rPr lang="fr-FR" sz="2400" i="1" dirty="0">
                <a:solidFill>
                  <a:srgbClr val="0070C0"/>
                </a:solidFill>
                <a:latin typeface="Arial"/>
                <a:cs typeface="Arial"/>
                <a:sym typeface="Arial"/>
              </a:rPr>
              <a:t>Data paper </a:t>
            </a:r>
            <a:r>
              <a:rPr lang="fr-FR" sz="2400" dirty="0">
                <a:solidFill>
                  <a:srgbClr val="0070C0"/>
                </a:solidFill>
                <a:latin typeface="Arial"/>
                <a:cs typeface="Arial"/>
                <a:sym typeface="Arial"/>
              </a:rPr>
              <a:t>diffère entre:</a:t>
            </a:r>
          </a:p>
          <a:p>
            <a:pPr marL="457189" indent="-457189" defTabSz="457189">
              <a:buClr>
                <a:srgbClr val="0070C0"/>
              </a:buClr>
              <a:buFont typeface="Wingdings" panose="05000000000000000000" pitchFamily="2" charset="2"/>
              <a:buChar char="Ø"/>
              <a:defRPr/>
            </a:pPr>
            <a:r>
              <a:rPr lang="fr-FR" sz="2400" kern="0" dirty="0">
                <a:solidFill>
                  <a:prstClr val="black"/>
                </a:solidFill>
                <a:latin typeface="Arial"/>
                <a:cs typeface="Arial"/>
                <a:sym typeface="Arial"/>
              </a:rPr>
              <a:t>Modèle classique </a:t>
            </a:r>
          </a:p>
          <a:p>
            <a:pPr defTabSz="457189">
              <a:buClr>
                <a:srgbClr val="E2007A"/>
              </a:buClr>
              <a:defRPr/>
            </a:pPr>
            <a:r>
              <a:rPr lang="en-US" sz="1600" i="1" kern="0" dirty="0">
                <a:solidFill>
                  <a:srgbClr val="212121"/>
                </a:solidFill>
                <a:latin typeface="Arial"/>
                <a:cs typeface="Arial"/>
                <a:sym typeface="Arial"/>
              </a:rPr>
              <a:t>	</a:t>
            </a:r>
            <a:r>
              <a:rPr lang="en-US" sz="1867" i="1" kern="0" dirty="0">
                <a:solidFill>
                  <a:srgbClr val="212121"/>
                </a:solidFill>
                <a:latin typeface="Arial"/>
                <a:cs typeface="Arial"/>
                <a:sym typeface="Arial"/>
              </a:rPr>
              <a:t>Data in Brief, Geoscience Data Journal, Ecological research</a:t>
            </a:r>
            <a:endParaRPr lang="fr-FR" sz="1867" i="1" kern="0" dirty="0">
              <a:solidFill>
                <a:srgbClr val="212121"/>
              </a:solidFill>
              <a:latin typeface="Arial"/>
              <a:cs typeface="Arial"/>
              <a:sym typeface="Arial"/>
            </a:endParaRPr>
          </a:p>
        </p:txBody>
      </p:sp>
      <p:sp>
        <p:nvSpPr>
          <p:cNvPr id="13" name="Rectangle 12">
            <a:extLst>
              <a:ext uri="{FF2B5EF4-FFF2-40B4-BE49-F238E27FC236}">
                <a16:creationId xmlns:a16="http://schemas.microsoft.com/office/drawing/2014/main" id="{630F3331-7209-4B2B-BED3-5EB8AA8F0802}"/>
              </a:ext>
            </a:extLst>
          </p:cNvPr>
          <p:cNvSpPr/>
          <p:nvPr/>
        </p:nvSpPr>
        <p:spPr>
          <a:xfrm>
            <a:off x="480000" y="2413553"/>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solidFill>
                  <a:srgbClr val="EE4CDB"/>
                </a:solidFill>
                <a:latin typeface="Arial"/>
                <a:cs typeface="Arial"/>
                <a:sym typeface="Arial"/>
              </a:rPr>
              <a:t>Texte libre mais limité en taille </a:t>
            </a:r>
            <a:r>
              <a:rPr lang="fr-FR" sz="2133" kern="0" dirty="0">
                <a:solidFill>
                  <a:prstClr val="black"/>
                </a:solidFill>
                <a:latin typeface="Arial"/>
                <a:cs typeface="Arial"/>
                <a:sym typeface="Arial"/>
              </a:rPr>
              <a:t>(2 pages, 1000 mots, …) </a:t>
            </a:r>
          </a:p>
          <a:p>
            <a:pPr defTabSz="457189">
              <a:buClr>
                <a:srgbClr val="E2007A"/>
              </a:buClr>
              <a:defRPr/>
            </a:pPr>
            <a:r>
              <a:rPr lang="fr-FR" i="1" dirty="0">
                <a:solidFill>
                  <a:srgbClr val="2C3E50"/>
                </a:solidFill>
                <a:latin typeface="Arial"/>
                <a:cs typeface="Arial"/>
                <a:sym typeface="Arial"/>
              </a:rPr>
              <a:t>	</a:t>
            </a:r>
            <a:r>
              <a:rPr lang="fr-FR" sz="1867" i="1" kern="0" dirty="0" err="1">
                <a:solidFill>
                  <a:prstClr val="black"/>
                </a:solidFill>
                <a:latin typeface="Arial"/>
                <a:cs typeface="Arial"/>
                <a:sym typeface="Arial"/>
              </a:rPr>
              <a:t>Phytopathology</a:t>
            </a:r>
            <a:r>
              <a:rPr lang="fr-FR" sz="1867" i="1" kern="0" dirty="0">
                <a:solidFill>
                  <a:prstClr val="black"/>
                </a:solidFill>
                <a:latin typeface="Arial"/>
                <a:cs typeface="Arial"/>
                <a:sym typeface="Arial"/>
              </a:rPr>
              <a:t>, Plant </a:t>
            </a:r>
            <a:r>
              <a:rPr lang="fr-FR" sz="1867" i="1" kern="0" dirty="0" err="1">
                <a:solidFill>
                  <a:prstClr val="black"/>
                </a:solidFill>
                <a:latin typeface="Arial"/>
                <a:cs typeface="Arial"/>
                <a:sym typeface="Arial"/>
              </a:rPr>
              <a:t>Phenome</a:t>
            </a:r>
            <a:r>
              <a:rPr lang="fr-FR" sz="1867" i="1" kern="0" dirty="0">
                <a:solidFill>
                  <a:prstClr val="black"/>
                </a:solidFill>
                <a:latin typeface="Arial"/>
                <a:cs typeface="Arial"/>
                <a:sym typeface="Arial"/>
              </a:rPr>
              <a:t> Journal, </a:t>
            </a:r>
            <a:r>
              <a:rPr lang="fr-FR" sz="1867" i="1" kern="0" dirty="0" err="1">
                <a:solidFill>
                  <a:prstClr val="black"/>
                </a:solidFill>
                <a:latin typeface="Arial"/>
                <a:cs typeface="Arial"/>
                <a:sym typeface="Arial"/>
              </a:rPr>
              <a:t>Hydrological</a:t>
            </a:r>
            <a:r>
              <a:rPr lang="fr-FR" sz="1867" i="1" kern="0" dirty="0">
                <a:solidFill>
                  <a:prstClr val="black"/>
                </a:solidFill>
                <a:latin typeface="Arial"/>
                <a:cs typeface="Arial"/>
                <a:sym typeface="Arial"/>
              </a:rPr>
              <a:t> </a:t>
            </a:r>
            <a:r>
              <a:rPr lang="fr-FR" sz="1867" i="1" kern="0" dirty="0" err="1">
                <a:solidFill>
                  <a:prstClr val="black"/>
                </a:solidFill>
                <a:latin typeface="Arial"/>
                <a:cs typeface="Arial"/>
                <a:sym typeface="Arial"/>
              </a:rPr>
              <a:t>Processes</a:t>
            </a:r>
            <a:endParaRPr lang="fr-FR" sz="1867" kern="0" dirty="0">
              <a:solidFill>
                <a:prstClr val="black"/>
              </a:solidFill>
              <a:latin typeface="Arial"/>
              <a:cs typeface="Arial"/>
              <a:sym typeface="Arial"/>
            </a:endParaRPr>
          </a:p>
        </p:txBody>
      </p:sp>
      <p:sp>
        <p:nvSpPr>
          <p:cNvPr id="8" name="Titre 1">
            <a:extLst>
              <a:ext uri="{FF2B5EF4-FFF2-40B4-BE49-F238E27FC236}">
                <a16:creationId xmlns:a16="http://schemas.microsoft.com/office/drawing/2014/main" id="{71164FA0-B81E-4213-B555-6FBB14D58E11}"/>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Modèle de </a:t>
            </a:r>
            <a:r>
              <a:rPr lang="fr-FR" i="1" dirty="0"/>
              <a:t>Data paper</a:t>
            </a:r>
          </a:p>
        </p:txBody>
      </p:sp>
    </p:spTree>
    <p:extLst>
      <p:ext uri="{BB962C8B-B14F-4D97-AF65-F5344CB8AC3E}">
        <p14:creationId xmlns:p14="http://schemas.microsoft.com/office/powerpoint/2010/main" val="3106861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9" name="Image 28">
            <a:extLst>
              <a:ext uri="{FF2B5EF4-FFF2-40B4-BE49-F238E27FC236}">
                <a16:creationId xmlns:a16="http://schemas.microsoft.com/office/drawing/2014/main" id="{C069E5DA-6764-4877-A93D-0D45AF69D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56" y="1037250"/>
            <a:ext cx="3951244" cy="4900074"/>
          </a:xfrm>
          <a:prstGeom prst="rect">
            <a:avLst/>
          </a:prstGeom>
          <a:ln>
            <a:solidFill>
              <a:sysClr val="windowText" lastClr="000000"/>
            </a:solidFill>
          </a:ln>
        </p:spPr>
      </p:pic>
      <p:pic>
        <p:nvPicPr>
          <p:cNvPr id="36" name="Image 35">
            <a:extLst>
              <a:ext uri="{FF2B5EF4-FFF2-40B4-BE49-F238E27FC236}">
                <a16:creationId xmlns:a16="http://schemas.microsoft.com/office/drawing/2014/main" id="{6F21672F-81E2-47B9-B0C1-6D7336D00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582" y="1617434"/>
            <a:ext cx="3774332" cy="5151780"/>
          </a:xfrm>
          <a:prstGeom prst="rect">
            <a:avLst/>
          </a:prstGeom>
          <a:ln>
            <a:solidFill>
              <a:sysClr val="windowText" lastClr="000000"/>
            </a:solidFill>
          </a:ln>
        </p:spPr>
      </p:pic>
      <p:pic>
        <p:nvPicPr>
          <p:cNvPr id="5" name="Image 4">
            <a:extLst>
              <a:ext uri="{FF2B5EF4-FFF2-40B4-BE49-F238E27FC236}">
                <a16:creationId xmlns:a16="http://schemas.microsoft.com/office/drawing/2014/main" id="{17AA1C0B-768C-48E9-A6C5-8624C784D1FB}"/>
              </a:ext>
            </a:extLst>
          </p:cNvPr>
          <p:cNvPicPr>
            <a:picLocks noChangeAspect="1"/>
          </p:cNvPicPr>
          <p:nvPr/>
        </p:nvPicPr>
        <p:blipFill>
          <a:blip r:embed="rId5"/>
          <a:stretch>
            <a:fillRect/>
          </a:stretch>
        </p:blipFill>
        <p:spPr>
          <a:xfrm>
            <a:off x="7987010" y="739735"/>
            <a:ext cx="1103281" cy="1428750"/>
          </a:xfrm>
          <a:prstGeom prst="rect">
            <a:avLst/>
          </a:prstGeom>
        </p:spPr>
      </p:pic>
      <p:sp>
        <p:nvSpPr>
          <p:cNvPr id="8" name="ZoneTexte 7">
            <a:extLst>
              <a:ext uri="{FF2B5EF4-FFF2-40B4-BE49-F238E27FC236}">
                <a16:creationId xmlns:a16="http://schemas.microsoft.com/office/drawing/2014/main" id="{4E5AC9AF-8496-4ADA-ACB1-A5E079BBE2EE}"/>
              </a:ext>
            </a:extLst>
          </p:cNvPr>
          <p:cNvSpPr txBox="1"/>
          <p:nvPr/>
        </p:nvSpPr>
        <p:spPr>
          <a:xfrm>
            <a:off x="5356860" y="1207889"/>
            <a:ext cx="262283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mn-cs"/>
                <a:hlinkClick r:id="rId6"/>
              </a:rPr>
              <a:t>https://apsjournals.apsnet.org/journal/mpmi</a:t>
            </a:r>
            <a:endParaRPr kumimoji="0" lang="fr-FR" sz="10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e 1">
            <a:extLst>
              <a:ext uri="{FF2B5EF4-FFF2-40B4-BE49-F238E27FC236}">
                <a16:creationId xmlns:a16="http://schemas.microsoft.com/office/drawing/2014/main" id="{CCCFC002-5E96-47F0-9948-DA0B274E8425}"/>
              </a:ext>
            </a:extLst>
          </p:cNvPr>
          <p:cNvGrpSpPr/>
          <p:nvPr/>
        </p:nvGrpSpPr>
        <p:grpSpPr>
          <a:xfrm>
            <a:off x="96551" y="2486884"/>
            <a:ext cx="7480656" cy="3450441"/>
            <a:chOff x="96551" y="1629633"/>
            <a:chExt cx="7480656" cy="3450441"/>
          </a:xfrm>
        </p:grpSpPr>
        <p:grpSp>
          <p:nvGrpSpPr>
            <p:cNvPr id="7" name="Groupe 6">
              <a:extLst>
                <a:ext uri="{FF2B5EF4-FFF2-40B4-BE49-F238E27FC236}">
                  <a16:creationId xmlns:a16="http://schemas.microsoft.com/office/drawing/2014/main" id="{3A9A2133-0380-48B9-814C-429C86826C69}"/>
                </a:ext>
              </a:extLst>
            </p:cNvPr>
            <p:cNvGrpSpPr/>
            <p:nvPr/>
          </p:nvGrpSpPr>
          <p:grpSpPr>
            <a:xfrm>
              <a:off x="96551" y="1629633"/>
              <a:ext cx="7480656" cy="3450441"/>
              <a:chOff x="96551" y="1629633"/>
              <a:chExt cx="7480656" cy="3450441"/>
            </a:xfrm>
          </p:grpSpPr>
          <p:sp>
            <p:nvSpPr>
              <p:cNvPr id="30" name="Bulle narrative : ronde 29">
                <a:extLst>
                  <a:ext uri="{FF2B5EF4-FFF2-40B4-BE49-F238E27FC236}">
                    <a16:creationId xmlns:a16="http://schemas.microsoft.com/office/drawing/2014/main" id="{0D44E3EE-DF6F-471D-BF72-EA6750A2B3B8}"/>
                  </a:ext>
                </a:extLst>
              </p:cNvPr>
              <p:cNvSpPr/>
              <p:nvPr/>
            </p:nvSpPr>
            <p:spPr>
              <a:xfrm>
                <a:off x="96551" y="1629633"/>
                <a:ext cx="1091132" cy="369094"/>
              </a:xfrm>
              <a:prstGeom prst="wedgeEllipseCallout">
                <a:avLst>
                  <a:gd name="adj1" fmla="val 19518"/>
                  <a:gd name="adj2" fmla="val 133926"/>
                </a:avLst>
              </a:prstGeom>
              <a:gradFill rotWithShape="1">
                <a:gsLst>
                  <a:gs pos="0">
                    <a:srgbClr val="1FA22E">
                      <a:tint val="100000"/>
                      <a:shade val="100000"/>
                      <a:satMod val="130000"/>
                    </a:srgbClr>
                  </a:gs>
                  <a:gs pos="100000">
                    <a:srgbClr val="1FA22E">
                      <a:tint val="50000"/>
                      <a:shade val="100000"/>
                      <a:satMod val="350000"/>
                    </a:srgbClr>
                  </a:gs>
                </a:gsLst>
                <a:lin ang="16200000" scaled="0"/>
              </a:gra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Résumé</a:t>
                </a:r>
              </a:p>
            </p:txBody>
          </p:sp>
          <p:grpSp>
            <p:nvGrpSpPr>
              <p:cNvPr id="32" name="Groupe 31">
                <a:extLst>
                  <a:ext uri="{FF2B5EF4-FFF2-40B4-BE49-F238E27FC236}">
                    <a16:creationId xmlns:a16="http://schemas.microsoft.com/office/drawing/2014/main" id="{8AA4AC59-DE2A-4970-BEA3-126D55CE963C}"/>
                  </a:ext>
                </a:extLst>
              </p:cNvPr>
              <p:cNvGrpSpPr/>
              <p:nvPr/>
            </p:nvGrpSpPr>
            <p:grpSpPr>
              <a:xfrm>
                <a:off x="528391" y="2888754"/>
                <a:ext cx="184730" cy="2191320"/>
                <a:chOff x="462966" y="3967162"/>
                <a:chExt cx="184730" cy="2191320"/>
              </a:xfrm>
            </p:grpSpPr>
            <p:sp>
              <p:nvSpPr>
                <p:cNvPr id="34" name="Parenthèse ouvrante 33">
                  <a:extLst>
                    <a:ext uri="{FF2B5EF4-FFF2-40B4-BE49-F238E27FC236}">
                      <a16:creationId xmlns:a16="http://schemas.microsoft.com/office/drawing/2014/main" id="{49BC0B78-8506-4D5E-938E-95CE7FAF7B08}"/>
                    </a:ext>
                  </a:extLst>
                </p:cNvPr>
                <p:cNvSpPr/>
                <p:nvPr/>
              </p:nvSpPr>
              <p:spPr>
                <a:xfrm>
                  <a:off x="468545" y="3967162"/>
                  <a:ext cx="179151" cy="1304925"/>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Parenthèse ouvrante 34">
                  <a:extLst>
                    <a:ext uri="{FF2B5EF4-FFF2-40B4-BE49-F238E27FC236}">
                      <a16:creationId xmlns:a16="http://schemas.microsoft.com/office/drawing/2014/main" id="{6421EF47-B143-4896-99F8-D8FF49CA51E6}"/>
                    </a:ext>
                  </a:extLst>
                </p:cNvPr>
                <p:cNvSpPr/>
                <p:nvPr/>
              </p:nvSpPr>
              <p:spPr>
                <a:xfrm>
                  <a:off x="462966" y="5300315"/>
                  <a:ext cx="179151" cy="858167"/>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3" name="Parenthèse ouvrante 32">
                <a:extLst>
                  <a:ext uri="{FF2B5EF4-FFF2-40B4-BE49-F238E27FC236}">
                    <a16:creationId xmlns:a16="http://schemas.microsoft.com/office/drawing/2014/main" id="{00BE3053-C408-4C36-9762-AA46066503F7}"/>
                  </a:ext>
                </a:extLst>
              </p:cNvPr>
              <p:cNvSpPr/>
              <p:nvPr/>
            </p:nvSpPr>
            <p:spPr>
              <a:xfrm flipH="1">
                <a:off x="6146398" y="1998727"/>
                <a:ext cx="179151" cy="2247915"/>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7" name="Groupe 36">
                <a:extLst>
                  <a:ext uri="{FF2B5EF4-FFF2-40B4-BE49-F238E27FC236}">
                    <a16:creationId xmlns:a16="http://schemas.microsoft.com/office/drawing/2014/main" id="{5F38C8EB-B9EE-4875-BD5E-23E133686FC8}"/>
                  </a:ext>
                </a:extLst>
              </p:cNvPr>
              <p:cNvGrpSpPr/>
              <p:nvPr/>
            </p:nvGrpSpPr>
            <p:grpSpPr>
              <a:xfrm>
                <a:off x="3556582" y="4463554"/>
                <a:ext cx="4020625" cy="552499"/>
                <a:chOff x="4361375" y="5366991"/>
                <a:chExt cx="4020625" cy="552499"/>
              </a:xfrm>
            </p:grpSpPr>
            <p:sp>
              <p:nvSpPr>
                <p:cNvPr id="38" name="Ellipse 37">
                  <a:extLst>
                    <a:ext uri="{FF2B5EF4-FFF2-40B4-BE49-F238E27FC236}">
                      <a16:creationId xmlns:a16="http://schemas.microsoft.com/office/drawing/2014/main" id="{946B5A78-1837-4C2D-BE3A-508A3680E7CA}"/>
                    </a:ext>
                  </a:extLst>
                </p:cNvPr>
                <p:cNvSpPr/>
                <p:nvPr/>
              </p:nvSpPr>
              <p:spPr>
                <a:xfrm>
                  <a:off x="4361375" y="5366991"/>
                  <a:ext cx="2444237" cy="414338"/>
                </a:xfrm>
                <a:prstGeom prst="ellipse">
                  <a:avLst/>
                </a:prstGeom>
                <a:noFill/>
                <a:ln w="28575" cap="flat" cmpd="sng" algn="ctr">
                  <a:solidFill>
                    <a:srgbClr val="00B0F0">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ZoneTexte 38">
                  <a:extLst>
                    <a:ext uri="{FF2B5EF4-FFF2-40B4-BE49-F238E27FC236}">
                      <a16:creationId xmlns:a16="http://schemas.microsoft.com/office/drawing/2014/main" id="{155B519D-F7C5-4D08-8B05-C0ECDCF1BB30}"/>
                    </a:ext>
                  </a:extLst>
                </p:cNvPr>
                <p:cNvSpPr txBox="1"/>
                <p:nvPr/>
              </p:nvSpPr>
              <p:spPr>
                <a:xfrm>
                  <a:off x="7283622" y="5457825"/>
                  <a:ext cx="1098378" cy="461665"/>
                </a:xfrm>
                <a:prstGeom prst="wedgeRectCallout">
                  <a:avLst>
                    <a:gd name="adj1" fmla="val -94833"/>
                    <a:gd name="adj2" fmla="val -24841"/>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Arial"/>
                      <a:ea typeface="+mn-ea"/>
                      <a:cs typeface="+mn-cs"/>
                    </a:rPr>
                    <a:t>GenBank</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Accession N°</a:t>
                  </a:r>
                </a:p>
              </p:txBody>
            </p:sp>
          </p:grpSp>
        </p:grpSp>
        <p:sp>
          <p:nvSpPr>
            <p:cNvPr id="17" name="Parenthèse ouvrante 16">
              <a:extLst>
                <a:ext uri="{FF2B5EF4-FFF2-40B4-BE49-F238E27FC236}">
                  <a16:creationId xmlns:a16="http://schemas.microsoft.com/office/drawing/2014/main" id="{89AFC015-70A4-4898-A020-21494102F8A0}"/>
                </a:ext>
              </a:extLst>
            </p:cNvPr>
            <p:cNvSpPr/>
            <p:nvPr/>
          </p:nvSpPr>
          <p:spPr>
            <a:xfrm flipH="1">
              <a:off x="6141790" y="4285407"/>
              <a:ext cx="179151" cy="642193"/>
            </a:xfrm>
            <a:prstGeom prst="leftBracket">
              <a:avLst/>
            </a:prstGeom>
            <a:noFill/>
            <a:ln w="25400" cap="flat" cmpd="sng" algn="ctr">
              <a:solidFill>
                <a:srgbClr val="E2007A"/>
              </a:solidFill>
              <a:prstDash val="solid"/>
            </a:ln>
            <a:effectLst>
              <a:outerShdw blurRad="40000" dist="20000" dir="5400000" rotWithShape="0">
                <a:srgbClr val="000000">
                  <a:alpha val="38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9" name="Titre 1">
            <a:extLst>
              <a:ext uri="{FF2B5EF4-FFF2-40B4-BE49-F238E27FC236}">
                <a16:creationId xmlns:a16="http://schemas.microsoft.com/office/drawing/2014/main" id="{3F7301DD-B62D-4D69-AADF-FE9F71A7225C}"/>
              </a:ext>
            </a:extLst>
          </p:cNvPr>
          <p:cNvSpPr txBox="1">
            <a:spLocks/>
          </p:cNvSpPr>
          <p:nvPr/>
        </p:nvSpPr>
        <p:spPr>
          <a:xfrm>
            <a:off x="223799" y="72000"/>
            <a:ext cx="8860971"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 en texte libre et court</a:t>
            </a:r>
            <a:endParaRPr kumimoji="0" lang="fr-FR" sz="4400" b="0" i="1" u="none" strike="noStrike" kern="1200" cap="none" spc="0" normalizeH="0" baseline="0" noProof="0" dirty="0">
              <a:ln>
                <a:noFill/>
              </a:ln>
              <a:solidFill>
                <a:srgbClr val="1FA22E"/>
              </a:solidFill>
              <a:effectLst/>
              <a:uLnTx/>
              <a:uFillTx/>
              <a:latin typeface="Arial"/>
              <a:ea typeface="+mj-ea"/>
              <a:cs typeface="+mj-cs"/>
            </a:endParaRPr>
          </a:p>
        </p:txBody>
      </p:sp>
      <p:pic>
        <p:nvPicPr>
          <p:cNvPr id="18" name="Image 17">
            <a:extLst>
              <a:ext uri="{FF2B5EF4-FFF2-40B4-BE49-F238E27FC236}">
                <a16:creationId xmlns:a16="http://schemas.microsoft.com/office/drawing/2014/main" id="{66DE8F07-5F1F-44F5-8F51-64E9E4D3967D}"/>
              </a:ext>
            </a:extLst>
          </p:cNvPr>
          <p:cNvPicPr>
            <a:picLocks noChangeAspect="1"/>
          </p:cNvPicPr>
          <p:nvPr/>
        </p:nvPicPr>
        <p:blipFill>
          <a:blip r:embed="rId7"/>
          <a:stretch>
            <a:fillRect/>
          </a:stretch>
        </p:blipFill>
        <p:spPr>
          <a:xfrm>
            <a:off x="8172530" y="6445161"/>
            <a:ext cx="917761" cy="323302"/>
          </a:xfrm>
          <a:prstGeom prst="rect">
            <a:avLst/>
          </a:prstGeom>
        </p:spPr>
      </p:pic>
      <p:pic>
        <p:nvPicPr>
          <p:cNvPr id="3" name="Image 2">
            <a:extLst>
              <a:ext uri="{FF2B5EF4-FFF2-40B4-BE49-F238E27FC236}">
                <a16:creationId xmlns:a16="http://schemas.microsoft.com/office/drawing/2014/main" id="{F482B483-E21D-48EF-AE6D-52299B46FD4D}"/>
              </a:ext>
            </a:extLst>
          </p:cNvPr>
          <p:cNvPicPr>
            <a:picLocks noChangeAspect="1"/>
          </p:cNvPicPr>
          <p:nvPr/>
        </p:nvPicPr>
        <p:blipFill>
          <a:blip r:embed="rId8"/>
          <a:stretch>
            <a:fillRect/>
          </a:stretch>
        </p:blipFill>
        <p:spPr>
          <a:xfrm>
            <a:off x="7869489" y="2317255"/>
            <a:ext cx="1085850" cy="1428750"/>
          </a:xfrm>
          <a:prstGeom prst="rect">
            <a:avLst/>
          </a:prstGeom>
        </p:spPr>
      </p:pic>
    </p:spTree>
    <p:extLst>
      <p:ext uri="{BB962C8B-B14F-4D97-AF65-F5344CB8AC3E}">
        <p14:creationId xmlns:p14="http://schemas.microsoft.com/office/powerpoint/2010/main" val="2823634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7" name="Rectangle 6">
            <a:extLst>
              <a:ext uri="{FF2B5EF4-FFF2-40B4-BE49-F238E27FC236}">
                <a16:creationId xmlns:a16="http://schemas.microsoft.com/office/drawing/2014/main" id="{AE73B856-4C75-4D1B-B2C3-11D4D65D9FE5}"/>
              </a:ext>
            </a:extLst>
          </p:cNvPr>
          <p:cNvSpPr/>
          <p:nvPr/>
        </p:nvSpPr>
        <p:spPr>
          <a:xfrm>
            <a:off x="480000" y="1200001"/>
            <a:ext cx="8109675" cy="1220912"/>
          </a:xfrm>
          <a:prstGeom prst="rect">
            <a:avLst/>
          </a:prstGeom>
        </p:spPr>
        <p:txBody>
          <a:bodyPr wrap="square">
            <a:spAutoFit/>
          </a:bodyPr>
          <a:lstStyle/>
          <a:p>
            <a:pPr marL="457189" indent="-457189" defTabSz="457189">
              <a:spcBef>
                <a:spcPts val="600"/>
              </a:spcBef>
              <a:spcAft>
                <a:spcPts val="800"/>
              </a:spcAft>
              <a:buClr>
                <a:srgbClr val="0070C0"/>
              </a:buClr>
              <a:buFont typeface="Wingdings" panose="05000000000000000000" pitchFamily="2" charset="2"/>
              <a:buChar char="§"/>
              <a:defRPr/>
            </a:pPr>
            <a:r>
              <a:rPr lang="fr-FR" sz="2400" dirty="0">
                <a:solidFill>
                  <a:srgbClr val="0070C0"/>
                </a:solidFill>
                <a:latin typeface="Arial"/>
                <a:cs typeface="Arial"/>
                <a:sym typeface="Arial"/>
              </a:rPr>
              <a:t>Selon la revue, le modèle de </a:t>
            </a:r>
            <a:r>
              <a:rPr lang="fr-FR" sz="2400" i="1" dirty="0">
                <a:solidFill>
                  <a:srgbClr val="0070C0"/>
                </a:solidFill>
                <a:latin typeface="Arial"/>
                <a:cs typeface="Arial"/>
                <a:sym typeface="Arial"/>
              </a:rPr>
              <a:t>Data paper </a:t>
            </a:r>
            <a:r>
              <a:rPr lang="fr-FR" sz="2400" dirty="0">
                <a:solidFill>
                  <a:srgbClr val="0070C0"/>
                </a:solidFill>
                <a:latin typeface="Arial"/>
                <a:cs typeface="Arial"/>
                <a:sym typeface="Arial"/>
              </a:rPr>
              <a:t>diffère entre:</a:t>
            </a:r>
          </a:p>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Modèle classique </a:t>
            </a:r>
          </a:p>
          <a:p>
            <a:pPr defTabSz="457189">
              <a:buClr>
                <a:srgbClr val="E2007A"/>
              </a:buClr>
              <a:defRPr/>
            </a:pPr>
            <a:r>
              <a:rPr lang="en-US" sz="1600" i="1" kern="0" dirty="0">
                <a:solidFill>
                  <a:srgbClr val="212121"/>
                </a:solidFill>
                <a:latin typeface="Arial"/>
                <a:cs typeface="Arial"/>
                <a:sym typeface="Arial"/>
              </a:rPr>
              <a:t>	</a:t>
            </a:r>
            <a:r>
              <a:rPr lang="en-US" sz="1867" i="1" kern="0" dirty="0">
                <a:solidFill>
                  <a:srgbClr val="212121"/>
                </a:solidFill>
                <a:latin typeface="Arial"/>
                <a:cs typeface="Arial"/>
                <a:sym typeface="Arial"/>
              </a:rPr>
              <a:t>Data in Brief, Geoscience Data Journal, Ecological research</a:t>
            </a:r>
            <a:endParaRPr lang="fr-FR" sz="1867" i="1" kern="0" dirty="0">
              <a:solidFill>
                <a:srgbClr val="212121"/>
              </a:solidFill>
              <a:latin typeface="Arial"/>
              <a:cs typeface="Arial"/>
              <a:sym typeface="Arial"/>
            </a:endParaRPr>
          </a:p>
        </p:txBody>
      </p:sp>
      <p:sp>
        <p:nvSpPr>
          <p:cNvPr id="13" name="Rectangle 12">
            <a:extLst>
              <a:ext uri="{FF2B5EF4-FFF2-40B4-BE49-F238E27FC236}">
                <a16:creationId xmlns:a16="http://schemas.microsoft.com/office/drawing/2014/main" id="{630F3331-7209-4B2B-BED3-5EB8AA8F0802}"/>
              </a:ext>
            </a:extLst>
          </p:cNvPr>
          <p:cNvSpPr/>
          <p:nvPr/>
        </p:nvSpPr>
        <p:spPr>
          <a:xfrm>
            <a:off x="480000" y="2382731"/>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Texte libre mais limité en taille </a:t>
            </a:r>
            <a:r>
              <a:rPr lang="fr-FR" sz="2133" kern="0" dirty="0">
                <a:latin typeface="Arial"/>
                <a:cs typeface="Arial"/>
                <a:sym typeface="Arial"/>
              </a:rPr>
              <a:t>(2 pages, 1000 mots, …) </a:t>
            </a:r>
          </a:p>
          <a:p>
            <a:pPr defTabSz="457189">
              <a:buClr>
                <a:srgbClr val="E2007A"/>
              </a:buClr>
              <a:defRPr/>
            </a:pPr>
            <a:r>
              <a:rPr lang="fr-FR" i="1" dirty="0">
                <a:latin typeface="Arial"/>
                <a:cs typeface="Arial"/>
                <a:sym typeface="Arial"/>
              </a:rPr>
              <a:t>	</a:t>
            </a:r>
            <a:r>
              <a:rPr lang="fr-FR" sz="1867" i="1" kern="0" dirty="0" err="1">
                <a:latin typeface="Arial"/>
                <a:cs typeface="Arial"/>
                <a:sym typeface="Arial"/>
              </a:rPr>
              <a:t>Phytopathology</a:t>
            </a:r>
            <a:r>
              <a:rPr lang="fr-FR" sz="1867" i="1" kern="0" dirty="0">
                <a:latin typeface="Arial"/>
                <a:cs typeface="Arial"/>
                <a:sym typeface="Arial"/>
              </a:rPr>
              <a:t>, Plant </a:t>
            </a:r>
            <a:r>
              <a:rPr lang="fr-FR" sz="1867" i="1" kern="0" dirty="0" err="1">
                <a:latin typeface="Arial"/>
                <a:cs typeface="Arial"/>
                <a:sym typeface="Arial"/>
              </a:rPr>
              <a:t>Phenome</a:t>
            </a:r>
            <a:r>
              <a:rPr lang="fr-FR" sz="1867" i="1" kern="0" dirty="0">
                <a:latin typeface="Arial"/>
                <a:cs typeface="Arial"/>
                <a:sym typeface="Arial"/>
              </a:rPr>
              <a:t> Journal, </a:t>
            </a:r>
            <a:r>
              <a:rPr lang="fr-FR" sz="1867" i="1" kern="0" dirty="0" err="1">
                <a:solidFill>
                  <a:prstClr val="black"/>
                </a:solidFill>
                <a:latin typeface="Arial"/>
                <a:cs typeface="Arial"/>
                <a:sym typeface="Arial"/>
              </a:rPr>
              <a:t>Hydrological</a:t>
            </a:r>
            <a:r>
              <a:rPr lang="fr-FR" sz="1867" i="1" kern="0" dirty="0">
                <a:solidFill>
                  <a:prstClr val="black"/>
                </a:solidFill>
                <a:latin typeface="Arial"/>
                <a:cs typeface="Arial"/>
                <a:sym typeface="Arial"/>
              </a:rPr>
              <a:t> </a:t>
            </a:r>
            <a:r>
              <a:rPr lang="fr-FR" sz="1867" i="1" kern="0" dirty="0" err="1">
                <a:solidFill>
                  <a:prstClr val="black"/>
                </a:solidFill>
                <a:latin typeface="Arial"/>
                <a:cs typeface="Arial"/>
                <a:sym typeface="Arial"/>
              </a:rPr>
              <a:t>Processes</a:t>
            </a:r>
            <a:endParaRPr lang="fr-FR" sz="1867" kern="0" dirty="0">
              <a:solidFill>
                <a:prstClr val="black"/>
              </a:solidFill>
              <a:latin typeface="Arial"/>
              <a:cs typeface="Arial"/>
              <a:sym typeface="Arial"/>
            </a:endParaRPr>
          </a:p>
        </p:txBody>
      </p:sp>
      <p:sp>
        <p:nvSpPr>
          <p:cNvPr id="8" name="Titre 1">
            <a:extLst>
              <a:ext uri="{FF2B5EF4-FFF2-40B4-BE49-F238E27FC236}">
                <a16:creationId xmlns:a16="http://schemas.microsoft.com/office/drawing/2014/main" id="{71164FA0-B81E-4213-B555-6FBB14D58E11}"/>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Modèle de </a:t>
            </a:r>
            <a:r>
              <a:rPr lang="fr-FR" i="1" dirty="0"/>
              <a:t>Data paper</a:t>
            </a:r>
          </a:p>
        </p:txBody>
      </p:sp>
      <p:sp>
        <p:nvSpPr>
          <p:cNvPr id="6" name="Rectangle 5">
            <a:extLst>
              <a:ext uri="{FF2B5EF4-FFF2-40B4-BE49-F238E27FC236}">
                <a16:creationId xmlns:a16="http://schemas.microsoft.com/office/drawing/2014/main" id="{4C631728-EB0B-4589-9C8A-546B7861950E}"/>
              </a:ext>
            </a:extLst>
          </p:cNvPr>
          <p:cNvSpPr/>
          <p:nvPr/>
        </p:nvSpPr>
        <p:spPr>
          <a:xfrm>
            <a:off x="480000" y="3204420"/>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solidFill>
                  <a:srgbClr val="EE4CDB"/>
                </a:solidFill>
                <a:latin typeface="Arial"/>
                <a:cs typeface="Arial"/>
                <a:sym typeface="Arial"/>
              </a:rPr>
              <a:t>Modèle classique + table de métadonnées</a:t>
            </a:r>
          </a:p>
          <a:p>
            <a:pPr defTabSz="457189">
              <a:buClr>
                <a:srgbClr val="E2007A"/>
              </a:buClr>
              <a:defRPr/>
            </a:pPr>
            <a:r>
              <a:rPr lang="fr-FR" sz="1600"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Annals</a:t>
            </a:r>
            <a:r>
              <a:rPr lang="fr-FR" sz="1867" i="1" kern="0" dirty="0">
                <a:solidFill>
                  <a:srgbClr val="212121"/>
                </a:solidFill>
                <a:latin typeface="Arial"/>
                <a:cs typeface="Arial"/>
                <a:sym typeface="Arial"/>
              </a:rPr>
              <a:t> of Forest Science</a:t>
            </a:r>
          </a:p>
        </p:txBody>
      </p:sp>
    </p:spTree>
    <p:extLst>
      <p:ext uri="{BB962C8B-B14F-4D97-AF65-F5344CB8AC3E}">
        <p14:creationId xmlns:p14="http://schemas.microsoft.com/office/powerpoint/2010/main" val="109965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6" name="Image 15">
            <a:extLst>
              <a:ext uri="{FF2B5EF4-FFF2-40B4-BE49-F238E27FC236}">
                <a16:creationId xmlns:a16="http://schemas.microsoft.com/office/drawing/2014/main" id="{1101BBE1-684B-4958-A823-50CE1FC27B1E}"/>
              </a:ext>
            </a:extLst>
          </p:cNvPr>
          <p:cNvPicPr>
            <a:picLocks noChangeAspect="1"/>
          </p:cNvPicPr>
          <p:nvPr/>
        </p:nvPicPr>
        <p:blipFill>
          <a:blip r:embed="rId3"/>
          <a:stretch>
            <a:fillRect/>
          </a:stretch>
        </p:blipFill>
        <p:spPr>
          <a:xfrm>
            <a:off x="8172532" y="6445162"/>
            <a:ext cx="917761" cy="323303"/>
          </a:xfrm>
          <a:prstGeom prst="rect">
            <a:avLst/>
          </a:prstGeom>
        </p:spPr>
      </p:pic>
      <p:pic>
        <p:nvPicPr>
          <p:cNvPr id="14" name="Image 13">
            <a:extLst>
              <a:ext uri="{FF2B5EF4-FFF2-40B4-BE49-F238E27FC236}">
                <a16:creationId xmlns:a16="http://schemas.microsoft.com/office/drawing/2014/main" id="{6C849A7C-3337-4353-B0C5-EA9F001A3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064" y="692710"/>
            <a:ext cx="1014030" cy="1384247"/>
          </a:xfrm>
          <a:prstGeom prst="rect">
            <a:avLst/>
          </a:prstGeom>
        </p:spPr>
      </p:pic>
      <p:sp>
        <p:nvSpPr>
          <p:cNvPr id="15" name="ZoneTexte 14">
            <a:extLst>
              <a:ext uri="{FF2B5EF4-FFF2-40B4-BE49-F238E27FC236}">
                <a16:creationId xmlns:a16="http://schemas.microsoft.com/office/drawing/2014/main" id="{8CE99A1A-7CB7-4D83-9C99-D8C71F674D41}"/>
              </a:ext>
            </a:extLst>
          </p:cNvPr>
          <p:cNvSpPr txBox="1"/>
          <p:nvPr/>
        </p:nvSpPr>
        <p:spPr>
          <a:xfrm>
            <a:off x="6155703" y="1067586"/>
            <a:ext cx="1838227" cy="461665"/>
          </a:xfrm>
          <a:prstGeom prst="rect">
            <a:avLst/>
          </a:prstGeom>
          <a:noFill/>
        </p:spPr>
        <p:txBody>
          <a:bodyPr wrap="square" rtlCol="0">
            <a:spAutoFit/>
          </a:bodyPr>
          <a:lstStyle/>
          <a:p>
            <a:pPr defTabSz="457189"/>
            <a:r>
              <a:rPr lang="fr-FR" sz="1200" dirty="0">
                <a:solidFill>
                  <a:prstClr val="black"/>
                </a:solidFill>
                <a:hlinkClick r:id="rId5"/>
              </a:rPr>
              <a:t>https://annforsci.biomedcentral.com/</a:t>
            </a:r>
            <a:endParaRPr lang="fr-FR" sz="1200" dirty="0">
              <a:solidFill>
                <a:prstClr val="black"/>
              </a:solidFill>
            </a:endParaRPr>
          </a:p>
        </p:txBody>
      </p:sp>
      <p:sp>
        <p:nvSpPr>
          <p:cNvPr id="8" name="Titre 1">
            <a:extLst>
              <a:ext uri="{FF2B5EF4-FFF2-40B4-BE49-F238E27FC236}">
                <a16:creationId xmlns:a16="http://schemas.microsoft.com/office/drawing/2014/main" id="{44D64268-11AE-48B0-A5EB-3AF7FCC6BC65}"/>
              </a:ext>
            </a:extLst>
          </p:cNvPr>
          <p:cNvSpPr txBox="1">
            <a:spLocks/>
          </p:cNvSpPr>
          <p:nvPr/>
        </p:nvSpPr>
        <p:spPr>
          <a:xfrm>
            <a:off x="161128" y="73470"/>
            <a:ext cx="8891139"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latin typeface="Oswald" panose="020B0604020202020204" charset="0"/>
              </a:rPr>
              <a:t>Modèle </a:t>
            </a:r>
            <a:r>
              <a:rPr lang="fr-FR" sz="3200" dirty="0">
                <a:latin typeface="Oswald" panose="020B0604020202020204" charset="0"/>
              </a:rPr>
              <a:t>avec </a:t>
            </a:r>
            <a:r>
              <a:rPr lang="fr-FR" dirty="0">
                <a:latin typeface="Oswald" panose="020B0604020202020204" charset="0"/>
              </a:rPr>
              <a:t>table de métadonnées</a:t>
            </a:r>
            <a:endParaRPr lang="fr-FR" i="1" dirty="0">
              <a:latin typeface="Oswald" panose="020B0604020202020204" charset="0"/>
            </a:endParaRPr>
          </a:p>
        </p:txBody>
      </p:sp>
      <p:pic>
        <p:nvPicPr>
          <p:cNvPr id="7" name="Image 6">
            <a:extLst>
              <a:ext uri="{FF2B5EF4-FFF2-40B4-BE49-F238E27FC236}">
                <a16:creationId xmlns:a16="http://schemas.microsoft.com/office/drawing/2014/main" id="{C5C0D8BB-1C24-43B8-A252-6C211F367BE7}"/>
              </a:ext>
            </a:extLst>
          </p:cNvPr>
          <p:cNvPicPr>
            <a:picLocks noChangeAspect="1"/>
          </p:cNvPicPr>
          <p:nvPr/>
        </p:nvPicPr>
        <p:blipFill>
          <a:blip r:embed="rId6"/>
          <a:stretch>
            <a:fillRect/>
          </a:stretch>
        </p:blipFill>
        <p:spPr>
          <a:xfrm>
            <a:off x="235255" y="758771"/>
            <a:ext cx="4752975" cy="3876675"/>
          </a:xfrm>
          <a:prstGeom prst="rect">
            <a:avLst/>
          </a:prstGeom>
        </p:spPr>
      </p:pic>
      <p:pic>
        <p:nvPicPr>
          <p:cNvPr id="9" name="Image 8">
            <a:extLst>
              <a:ext uri="{FF2B5EF4-FFF2-40B4-BE49-F238E27FC236}">
                <a16:creationId xmlns:a16="http://schemas.microsoft.com/office/drawing/2014/main" id="{9FBA179D-BA84-43B3-803E-466FD1D7EDE8}"/>
              </a:ext>
            </a:extLst>
          </p:cNvPr>
          <p:cNvPicPr>
            <a:picLocks noChangeAspect="1"/>
          </p:cNvPicPr>
          <p:nvPr/>
        </p:nvPicPr>
        <p:blipFill>
          <a:blip r:embed="rId7"/>
          <a:stretch>
            <a:fillRect/>
          </a:stretch>
        </p:blipFill>
        <p:spPr>
          <a:xfrm>
            <a:off x="490194" y="4626019"/>
            <a:ext cx="8022788" cy="2264271"/>
          </a:xfrm>
          <a:prstGeom prst="rect">
            <a:avLst/>
          </a:prstGeom>
        </p:spPr>
      </p:pic>
      <p:pic>
        <p:nvPicPr>
          <p:cNvPr id="10" name="Image 9">
            <a:extLst>
              <a:ext uri="{FF2B5EF4-FFF2-40B4-BE49-F238E27FC236}">
                <a16:creationId xmlns:a16="http://schemas.microsoft.com/office/drawing/2014/main" id="{EEDEBB96-8AD9-4A2C-8A9C-A1BE89319440}"/>
              </a:ext>
            </a:extLst>
          </p:cNvPr>
          <p:cNvPicPr>
            <a:picLocks noChangeAspect="1"/>
          </p:cNvPicPr>
          <p:nvPr/>
        </p:nvPicPr>
        <p:blipFill>
          <a:blip r:embed="rId8"/>
          <a:stretch>
            <a:fillRect/>
          </a:stretch>
        </p:blipFill>
        <p:spPr>
          <a:xfrm>
            <a:off x="4986941" y="1934630"/>
            <a:ext cx="3687872" cy="2846414"/>
          </a:xfrm>
          <a:prstGeom prst="rect">
            <a:avLst/>
          </a:prstGeom>
        </p:spPr>
      </p:pic>
    </p:spTree>
    <p:extLst>
      <p:ext uri="{BB962C8B-B14F-4D97-AF65-F5344CB8AC3E}">
        <p14:creationId xmlns:p14="http://schemas.microsoft.com/office/powerpoint/2010/main" val="6481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7" name="Rectangle 6">
            <a:extLst>
              <a:ext uri="{FF2B5EF4-FFF2-40B4-BE49-F238E27FC236}">
                <a16:creationId xmlns:a16="http://schemas.microsoft.com/office/drawing/2014/main" id="{AE73B856-4C75-4D1B-B2C3-11D4D65D9FE5}"/>
              </a:ext>
            </a:extLst>
          </p:cNvPr>
          <p:cNvSpPr/>
          <p:nvPr/>
        </p:nvSpPr>
        <p:spPr>
          <a:xfrm>
            <a:off x="480000" y="1200001"/>
            <a:ext cx="8109675" cy="1220912"/>
          </a:xfrm>
          <a:prstGeom prst="rect">
            <a:avLst/>
          </a:prstGeom>
        </p:spPr>
        <p:txBody>
          <a:bodyPr wrap="square">
            <a:spAutoFit/>
          </a:bodyPr>
          <a:lstStyle/>
          <a:p>
            <a:pPr marL="457189" indent="-457189" defTabSz="457189">
              <a:spcBef>
                <a:spcPts val="600"/>
              </a:spcBef>
              <a:spcAft>
                <a:spcPts val="800"/>
              </a:spcAft>
              <a:buClr>
                <a:srgbClr val="0070C0"/>
              </a:buClr>
              <a:buFont typeface="Wingdings" panose="05000000000000000000" pitchFamily="2" charset="2"/>
              <a:buChar char="§"/>
              <a:defRPr/>
            </a:pPr>
            <a:r>
              <a:rPr lang="fr-FR" sz="2400" dirty="0">
                <a:solidFill>
                  <a:srgbClr val="0070C0"/>
                </a:solidFill>
                <a:latin typeface="Arial"/>
                <a:cs typeface="Arial"/>
                <a:sym typeface="Arial"/>
              </a:rPr>
              <a:t>Selon la revue, le modèle de </a:t>
            </a:r>
            <a:r>
              <a:rPr lang="fr-FR" sz="2400" i="1" dirty="0">
                <a:solidFill>
                  <a:srgbClr val="0070C0"/>
                </a:solidFill>
                <a:latin typeface="Arial"/>
                <a:cs typeface="Arial"/>
                <a:sym typeface="Arial"/>
              </a:rPr>
              <a:t>Data paper </a:t>
            </a:r>
            <a:r>
              <a:rPr lang="fr-FR" sz="2400" dirty="0">
                <a:solidFill>
                  <a:srgbClr val="0070C0"/>
                </a:solidFill>
                <a:latin typeface="Arial"/>
                <a:cs typeface="Arial"/>
                <a:sym typeface="Arial"/>
              </a:rPr>
              <a:t>diffère entre:</a:t>
            </a:r>
          </a:p>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Modèle classique </a:t>
            </a:r>
          </a:p>
          <a:p>
            <a:pPr defTabSz="457189">
              <a:buClr>
                <a:srgbClr val="E2007A"/>
              </a:buClr>
              <a:defRPr/>
            </a:pPr>
            <a:r>
              <a:rPr lang="en-US" sz="1600" i="1" kern="0" dirty="0">
                <a:solidFill>
                  <a:srgbClr val="212121"/>
                </a:solidFill>
                <a:latin typeface="Arial"/>
                <a:cs typeface="Arial"/>
                <a:sym typeface="Arial"/>
              </a:rPr>
              <a:t>	</a:t>
            </a:r>
            <a:r>
              <a:rPr lang="en-US" sz="1867" i="1" kern="0" dirty="0">
                <a:solidFill>
                  <a:srgbClr val="212121"/>
                </a:solidFill>
                <a:latin typeface="Arial"/>
                <a:cs typeface="Arial"/>
                <a:sym typeface="Arial"/>
              </a:rPr>
              <a:t>Data in Brief, Geoscience Data Journal, Ecological research</a:t>
            </a:r>
            <a:endParaRPr lang="fr-FR" sz="1867" i="1" kern="0" dirty="0">
              <a:solidFill>
                <a:srgbClr val="212121"/>
              </a:solidFill>
              <a:latin typeface="Arial"/>
              <a:cs typeface="Arial"/>
              <a:sym typeface="Arial"/>
            </a:endParaRPr>
          </a:p>
        </p:txBody>
      </p:sp>
      <p:sp>
        <p:nvSpPr>
          <p:cNvPr id="13" name="Rectangle 12">
            <a:extLst>
              <a:ext uri="{FF2B5EF4-FFF2-40B4-BE49-F238E27FC236}">
                <a16:creationId xmlns:a16="http://schemas.microsoft.com/office/drawing/2014/main" id="{630F3331-7209-4B2B-BED3-5EB8AA8F0802}"/>
              </a:ext>
            </a:extLst>
          </p:cNvPr>
          <p:cNvSpPr/>
          <p:nvPr/>
        </p:nvSpPr>
        <p:spPr>
          <a:xfrm>
            <a:off x="480000" y="2382731"/>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Texte libre mais limité en taille </a:t>
            </a:r>
            <a:r>
              <a:rPr lang="fr-FR" sz="2133" kern="0" dirty="0">
                <a:latin typeface="Arial"/>
                <a:cs typeface="Arial"/>
                <a:sym typeface="Arial"/>
              </a:rPr>
              <a:t>(2 pages, 1000 mots, …) </a:t>
            </a:r>
          </a:p>
          <a:p>
            <a:pPr defTabSz="457189">
              <a:buClr>
                <a:srgbClr val="E2007A"/>
              </a:buClr>
              <a:defRPr/>
            </a:pPr>
            <a:r>
              <a:rPr lang="fr-FR" i="1" dirty="0">
                <a:latin typeface="Arial"/>
                <a:cs typeface="Arial"/>
                <a:sym typeface="Arial"/>
              </a:rPr>
              <a:t>	</a:t>
            </a:r>
            <a:r>
              <a:rPr lang="fr-FR" sz="1867" i="1" kern="0" dirty="0" err="1">
                <a:latin typeface="Arial"/>
                <a:cs typeface="Arial"/>
                <a:sym typeface="Arial"/>
              </a:rPr>
              <a:t>Phytopathology</a:t>
            </a:r>
            <a:r>
              <a:rPr lang="fr-FR" sz="1867" i="1" kern="0" dirty="0">
                <a:latin typeface="Arial"/>
                <a:cs typeface="Arial"/>
                <a:sym typeface="Arial"/>
              </a:rPr>
              <a:t>, Plant </a:t>
            </a:r>
            <a:r>
              <a:rPr lang="fr-FR" sz="1867" i="1" kern="0" dirty="0" err="1">
                <a:latin typeface="Arial"/>
                <a:cs typeface="Arial"/>
                <a:sym typeface="Arial"/>
              </a:rPr>
              <a:t>Phenome</a:t>
            </a:r>
            <a:r>
              <a:rPr lang="fr-FR" sz="1867" i="1" kern="0" dirty="0">
                <a:latin typeface="Arial"/>
                <a:cs typeface="Arial"/>
                <a:sym typeface="Arial"/>
              </a:rPr>
              <a:t> Journal, </a:t>
            </a:r>
            <a:r>
              <a:rPr lang="fr-FR" sz="1867" i="1" kern="0" dirty="0" err="1">
                <a:solidFill>
                  <a:prstClr val="black"/>
                </a:solidFill>
                <a:latin typeface="Arial"/>
                <a:cs typeface="Arial"/>
                <a:sym typeface="Arial"/>
              </a:rPr>
              <a:t>Hydrological</a:t>
            </a:r>
            <a:r>
              <a:rPr lang="fr-FR" sz="1867" i="1" kern="0" dirty="0">
                <a:solidFill>
                  <a:prstClr val="black"/>
                </a:solidFill>
                <a:latin typeface="Arial"/>
                <a:cs typeface="Arial"/>
                <a:sym typeface="Arial"/>
              </a:rPr>
              <a:t> </a:t>
            </a:r>
            <a:r>
              <a:rPr lang="fr-FR" sz="1867" i="1" kern="0" dirty="0" err="1">
                <a:solidFill>
                  <a:prstClr val="black"/>
                </a:solidFill>
                <a:latin typeface="Arial"/>
                <a:cs typeface="Arial"/>
                <a:sym typeface="Arial"/>
              </a:rPr>
              <a:t>Processes</a:t>
            </a:r>
            <a:endParaRPr lang="fr-FR" sz="1867" kern="0" dirty="0">
              <a:solidFill>
                <a:prstClr val="black"/>
              </a:solidFill>
              <a:latin typeface="Arial"/>
              <a:cs typeface="Arial"/>
              <a:sym typeface="Arial"/>
            </a:endParaRPr>
          </a:p>
        </p:txBody>
      </p:sp>
      <p:sp>
        <p:nvSpPr>
          <p:cNvPr id="8" name="Titre 1">
            <a:extLst>
              <a:ext uri="{FF2B5EF4-FFF2-40B4-BE49-F238E27FC236}">
                <a16:creationId xmlns:a16="http://schemas.microsoft.com/office/drawing/2014/main" id="{71164FA0-B81E-4213-B555-6FBB14D58E11}"/>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Modèle de </a:t>
            </a:r>
            <a:r>
              <a:rPr lang="fr-FR" i="1" dirty="0"/>
              <a:t>Data paper</a:t>
            </a:r>
          </a:p>
        </p:txBody>
      </p:sp>
      <p:sp>
        <p:nvSpPr>
          <p:cNvPr id="6" name="Rectangle 5">
            <a:extLst>
              <a:ext uri="{FF2B5EF4-FFF2-40B4-BE49-F238E27FC236}">
                <a16:creationId xmlns:a16="http://schemas.microsoft.com/office/drawing/2014/main" id="{4C631728-EB0B-4589-9C8A-546B7861950E}"/>
              </a:ext>
            </a:extLst>
          </p:cNvPr>
          <p:cNvSpPr/>
          <p:nvPr/>
        </p:nvSpPr>
        <p:spPr>
          <a:xfrm>
            <a:off x="480000" y="3204420"/>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Modèle classique + table de métadonnées</a:t>
            </a:r>
          </a:p>
          <a:p>
            <a:pPr defTabSz="457189">
              <a:buClr>
                <a:srgbClr val="E2007A"/>
              </a:buClr>
              <a:defRPr/>
            </a:pPr>
            <a:r>
              <a:rPr lang="fr-FR" sz="1600"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Annals</a:t>
            </a:r>
            <a:r>
              <a:rPr lang="fr-FR" sz="1867" i="1" kern="0" dirty="0">
                <a:solidFill>
                  <a:srgbClr val="212121"/>
                </a:solidFill>
                <a:latin typeface="Arial"/>
                <a:cs typeface="Arial"/>
                <a:sym typeface="Arial"/>
              </a:rPr>
              <a:t> of Forest Science</a:t>
            </a:r>
          </a:p>
        </p:txBody>
      </p:sp>
      <p:sp>
        <p:nvSpPr>
          <p:cNvPr id="9" name="Rectangle 8">
            <a:extLst>
              <a:ext uri="{FF2B5EF4-FFF2-40B4-BE49-F238E27FC236}">
                <a16:creationId xmlns:a16="http://schemas.microsoft.com/office/drawing/2014/main" id="{E67BF292-DF1C-471E-9DE8-E3C52FDB093C}"/>
              </a:ext>
            </a:extLst>
          </p:cNvPr>
          <p:cNvSpPr/>
          <p:nvPr/>
        </p:nvSpPr>
        <p:spPr>
          <a:xfrm>
            <a:off x="480000" y="4031562"/>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solidFill>
                  <a:srgbClr val="EE4CDB"/>
                </a:solidFill>
                <a:latin typeface="Arial"/>
                <a:cs typeface="Arial"/>
                <a:sym typeface="Arial"/>
              </a:rPr>
              <a:t>Modèle structuré par des métadonnées disciplinaires</a:t>
            </a:r>
          </a:p>
          <a:p>
            <a:pPr defTabSz="457189">
              <a:buClr>
                <a:srgbClr val="E2007A"/>
              </a:buClr>
              <a:defRPr/>
            </a:pPr>
            <a:r>
              <a:rPr lang="fr-FR" sz="1600"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Ecology</a:t>
            </a:r>
            <a:r>
              <a:rPr lang="fr-FR" sz="1867" i="1" kern="0" dirty="0">
                <a:solidFill>
                  <a:srgbClr val="212121"/>
                </a:solidFill>
                <a:latin typeface="Arial"/>
                <a:cs typeface="Arial"/>
                <a:sym typeface="Arial"/>
              </a:rPr>
              <a:t>, Open </a:t>
            </a:r>
            <a:r>
              <a:rPr lang="fr-FR" sz="1867" i="1" kern="0" dirty="0" err="1">
                <a:solidFill>
                  <a:srgbClr val="212121"/>
                </a:solidFill>
                <a:latin typeface="Arial"/>
                <a:cs typeface="Arial"/>
                <a:sym typeface="Arial"/>
              </a:rPr>
              <a:t>Health</a:t>
            </a:r>
            <a:r>
              <a:rPr lang="fr-FR" sz="1867" i="1" kern="0" dirty="0">
                <a:solidFill>
                  <a:srgbClr val="212121"/>
                </a:solidFill>
                <a:latin typeface="Arial"/>
                <a:cs typeface="Arial"/>
                <a:sym typeface="Arial"/>
              </a:rPr>
              <a:t> Data, </a:t>
            </a:r>
            <a:r>
              <a:rPr lang="fr-FR" sz="1867" i="1" kern="0" dirty="0" err="1">
                <a:solidFill>
                  <a:srgbClr val="212121"/>
                </a:solidFill>
                <a:latin typeface="Arial"/>
                <a:cs typeface="Arial"/>
                <a:sym typeface="Arial"/>
              </a:rPr>
              <a:t>Freshwater</a:t>
            </a:r>
            <a:r>
              <a:rPr lang="fr-FR" sz="1867"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Metadata</a:t>
            </a:r>
            <a:r>
              <a:rPr lang="fr-FR" sz="1867" i="1" kern="0" dirty="0">
                <a:solidFill>
                  <a:srgbClr val="212121"/>
                </a:solidFill>
                <a:latin typeface="Arial"/>
                <a:cs typeface="Arial"/>
                <a:sym typeface="Arial"/>
              </a:rPr>
              <a:t> Journal</a:t>
            </a:r>
          </a:p>
        </p:txBody>
      </p:sp>
    </p:spTree>
    <p:extLst>
      <p:ext uri="{BB962C8B-B14F-4D97-AF65-F5344CB8AC3E}">
        <p14:creationId xmlns:p14="http://schemas.microsoft.com/office/powerpoint/2010/main" val="181872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9" name="Picture 2" descr="http://onlinelibrary.wiley.com/store/10.1002/ecy.2017.98.issue-7/asset/cover.gif?v=1&amp;s=ffc689ab22cf1b2ff2b4e7583cb1c2967c3bead7">
            <a:extLst>
              <a:ext uri="{FF2B5EF4-FFF2-40B4-BE49-F238E27FC236}">
                <a16:creationId xmlns:a16="http://schemas.microsoft.com/office/drawing/2014/main" id="{61E117F6-28C6-488B-AEC2-201C96B47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522" y="993908"/>
            <a:ext cx="1291847" cy="1675564"/>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6695E8BE-DC76-4A21-AC38-7E101068F152}"/>
              </a:ext>
            </a:extLst>
          </p:cNvPr>
          <p:cNvSpPr txBox="1"/>
          <p:nvPr/>
        </p:nvSpPr>
        <p:spPr>
          <a:xfrm>
            <a:off x="5776898" y="1793008"/>
            <a:ext cx="198136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a:ea typeface="+mn-ea"/>
                <a:cs typeface="+mn-cs"/>
                <a:hlinkClick r:id="rId4"/>
              </a:rPr>
              <a:t>https://esajournals.onlinelibrary.wiley.com/journal/19399170</a:t>
            </a:r>
            <a:endParaRPr kumimoji="0" lang="fr-FR"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Image 1">
            <a:extLst>
              <a:ext uri="{FF2B5EF4-FFF2-40B4-BE49-F238E27FC236}">
                <a16:creationId xmlns:a16="http://schemas.microsoft.com/office/drawing/2014/main" id="{CB67FD1C-AA98-422E-8508-8EE1E3EEF2B5}"/>
              </a:ext>
            </a:extLst>
          </p:cNvPr>
          <p:cNvPicPr>
            <a:picLocks noChangeAspect="1"/>
          </p:cNvPicPr>
          <p:nvPr/>
        </p:nvPicPr>
        <p:blipFill>
          <a:blip r:embed="rId5"/>
          <a:stretch>
            <a:fillRect/>
          </a:stretch>
        </p:blipFill>
        <p:spPr>
          <a:xfrm>
            <a:off x="213445" y="1306638"/>
            <a:ext cx="5072567" cy="3701603"/>
          </a:xfrm>
          <a:prstGeom prst="rect">
            <a:avLst/>
          </a:prstGeom>
        </p:spPr>
      </p:pic>
      <p:sp>
        <p:nvSpPr>
          <p:cNvPr id="38" name="ZoneTexte 37">
            <a:extLst>
              <a:ext uri="{FF2B5EF4-FFF2-40B4-BE49-F238E27FC236}">
                <a16:creationId xmlns:a16="http://schemas.microsoft.com/office/drawing/2014/main" id="{4671DC20-CB70-4E99-8C87-5FEA1FFAB37E}"/>
              </a:ext>
            </a:extLst>
          </p:cNvPr>
          <p:cNvSpPr txBox="1"/>
          <p:nvPr/>
        </p:nvSpPr>
        <p:spPr>
          <a:xfrm>
            <a:off x="4941254" y="2746189"/>
            <a:ext cx="3028393" cy="1138773"/>
          </a:xfrm>
          <a:prstGeom prst="wedgeRectCallout">
            <a:avLst>
              <a:gd name="adj1" fmla="val -57066"/>
              <a:gd name="adj2" fmla="val 109340"/>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Arial"/>
                <a:ea typeface="+mn-ea"/>
                <a:cs typeface="+mn-cs"/>
              </a:rPr>
              <a:t>Filename</a:t>
            </a:r>
            <a:endParaRPr kumimoji="0" lang="fr-FR" sz="1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Word document, 125.5 KB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hlinkClick r:id="rId6"/>
              </a:rPr>
              <a:t>ecy1894-sup-0001-MetadataS1.doc</a:t>
            </a: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Zip archive, 684.2 KB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hlinkClick r:id="rId7"/>
              </a:rPr>
              <a:t>ecy1894-sup-0002-DataS1.zip</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itre 1">
            <a:extLst>
              <a:ext uri="{FF2B5EF4-FFF2-40B4-BE49-F238E27FC236}">
                <a16:creationId xmlns:a16="http://schemas.microsoft.com/office/drawing/2014/main" id="{92B06D5D-EF0A-4047-B6D4-3DD8B5811218}"/>
              </a:ext>
            </a:extLst>
          </p:cNvPr>
          <p:cNvSpPr txBox="1">
            <a:spLocks/>
          </p:cNvSpPr>
          <p:nvPr/>
        </p:nvSpPr>
        <p:spPr>
          <a:xfrm>
            <a:off x="-205693" y="-70875"/>
            <a:ext cx="9488240"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Oswald" panose="020B0604020202020204" charset="0"/>
                <a:ea typeface="+mj-ea"/>
                <a:cs typeface="+mj-cs"/>
              </a:rPr>
              <a:t>Modèle </a:t>
            </a:r>
            <a:r>
              <a:rPr kumimoji="0" lang="fr-FR" altLang="fr-FR" sz="2800" b="0" i="0" u="none" strike="noStrike" kern="1200" cap="none" spc="0" normalizeH="0" baseline="0" noProof="0" dirty="0">
                <a:ln>
                  <a:noFill/>
                </a:ln>
                <a:solidFill>
                  <a:srgbClr val="1FA22E"/>
                </a:solidFill>
                <a:effectLst/>
                <a:uLnTx/>
                <a:uFillTx/>
                <a:latin typeface="Oswald" panose="020B0604020202020204" charset="0"/>
                <a:ea typeface="+mj-ea"/>
                <a:cs typeface="+mj-cs"/>
              </a:rPr>
              <a:t>structuré par </a:t>
            </a:r>
            <a:r>
              <a:rPr kumimoji="0" lang="fr-FR" altLang="fr-FR" sz="4000" b="0" i="0" u="none" strike="noStrike" kern="1200" cap="none" spc="0" normalizeH="0" baseline="0" noProof="0" dirty="0">
                <a:ln>
                  <a:noFill/>
                </a:ln>
                <a:solidFill>
                  <a:srgbClr val="1FA22E"/>
                </a:solidFill>
                <a:effectLst/>
                <a:uLnTx/>
                <a:uFillTx/>
                <a:latin typeface="Oswald" panose="020B0604020202020204" charset="0"/>
                <a:ea typeface="+mj-ea"/>
                <a:cs typeface="+mj-cs"/>
              </a:rPr>
              <a:t>métadonnées disciplinaires</a:t>
            </a:r>
            <a:endParaRPr kumimoji="0" lang="fr-FR" sz="4000" b="0" i="1" u="none" strike="noStrike" kern="1200" cap="none" spc="0" normalizeH="0" baseline="0" noProof="0" dirty="0">
              <a:ln>
                <a:noFill/>
              </a:ln>
              <a:solidFill>
                <a:srgbClr val="1FA22E"/>
              </a:solidFill>
              <a:effectLst/>
              <a:uLnTx/>
              <a:uFillTx/>
              <a:latin typeface="Arial"/>
              <a:ea typeface="+mj-ea"/>
              <a:cs typeface="+mj-cs"/>
            </a:endParaRPr>
          </a:p>
        </p:txBody>
      </p:sp>
      <p:pic>
        <p:nvPicPr>
          <p:cNvPr id="10" name="Image 9">
            <a:extLst>
              <a:ext uri="{FF2B5EF4-FFF2-40B4-BE49-F238E27FC236}">
                <a16:creationId xmlns:a16="http://schemas.microsoft.com/office/drawing/2014/main" id="{90E42D98-200D-4019-B98D-C3E9E79548BB}"/>
              </a:ext>
            </a:extLst>
          </p:cNvPr>
          <p:cNvPicPr>
            <a:picLocks noChangeAspect="1"/>
          </p:cNvPicPr>
          <p:nvPr/>
        </p:nvPicPr>
        <p:blipFill>
          <a:blip r:embed="rId8"/>
          <a:stretch>
            <a:fillRect/>
          </a:stretch>
        </p:blipFill>
        <p:spPr>
          <a:xfrm>
            <a:off x="8172530" y="6445161"/>
            <a:ext cx="917761" cy="323302"/>
          </a:xfrm>
          <a:prstGeom prst="rect">
            <a:avLst/>
          </a:prstGeom>
        </p:spPr>
      </p:pic>
      <p:sp>
        <p:nvSpPr>
          <p:cNvPr id="35" name="ZoneTexte 34">
            <a:extLst>
              <a:ext uri="{FF2B5EF4-FFF2-40B4-BE49-F238E27FC236}">
                <a16:creationId xmlns:a16="http://schemas.microsoft.com/office/drawing/2014/main" id="{B114B842-E17C-4C1A-8B5D-4B9DFC5FDC70}"/>
              </a:ext>
            </a:extLst>
          </p:cNvPr>
          <p:cNvSpPr txBox="1"/>
          <p:nvPr/>
        </p:nvSpPr>
        <p:spPr>
          <a:xfrm>
            <a:off x="1004019" y="3388249"/>
            <a:ext cx="5139606" cy="33563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457200" rtl="0" eaLnBrk="1" fontAlgn="auto" latinLnBrk="0" hangingPunct="1">
              <a:lnSpc>
                <a:spcPct val="115000"/>
              </a:lnSpc>
              <a:spcBef>
                <a:spcPts val="45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Calibri"/>
                <a:cs typeface="Times New Roman"/>
              </a:rPr>
              <a:t>Class II. Research origin descriptors</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46C0A"/>
                </a:solidFill>
                <a:effectLst/>
                <a:uLnTx/>
                <a:uFillTx/>
                <a:latin typeface="Arial"/>
                <a:ea typeface="Calibri"/>
                <a:cs typeface="Times New Roman"/>
              </a:rPr>
              <a:t>Site Description </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Site type</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Geography (location, size)</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Habitat</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Geology, Landform</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Climate</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E46C0A"/>
                </a:solidFill>
                <a:effectLst/>
                <a:uLnTx/>
                <a:uFillTx/>
                <a:latin typeface="Arial"/>
                <a:ea typeface="Calibri"/>
                <a:cs typeface="Times New Roman"/>
              </a:rPr>
              <a:t>Experimental</a:t>
            </a:r>
            <a:r>
              <a:rPr kumimoji="0" lang="fr-FR" sz="1400" b="0" i="0" u="none" strike="noStrike" kern="1200" cap="none" spc="0" normalizeH="0" baseline="0" noProof="0" dirty="0">
                <a:ln>
                  <a:noFill/>
                </a:ln>
                <a:solidFill>
                  <a:srgbClr val="E46C0A"/>
                </a:solidFill>
                <a:effectLst/>
                <a:uLnTx/>
                <a:uFillTx/>
                <a:latin typeface="Arial"/>
                <a:ea typeface="Calibri"/>
                <a:cs typeface="Times New Roman"/>
              </a:rPr>
              <a:t> or </a:t>
            </a:r>
            <a:r>
              <a:rPr kumimoji="0" lang="fr-FR" sz="1400" b="0" i="0" u="none" strike="noStrike" kern="1200" cap="none" spc="0" normalizeH="0" baseline="0" noProof="0" dirty="0" err="1">
                <a:ln>
                  <a:noFill/>
                </a:ln>
                <a:solidFill>
                  <a:srgbClr val="E46C0A"/>
                </a:solidFill>
                <a:effectLst/>
                <a:uLnTx/>
                <a:uFillTx/>
                <a:latin typeface="Arial"/>
                <a:ea typeface="Calibri"/>
                <a:cs typeface="Times New Roman"/>
              </a:rPr>
              <a:t>sampling</a:t>
            </a:r>
            <a:r>
              <a:rPr kumimoji="0" lang="fr-FR" sz="1400" b="0" i="0" u="none" strike="noStrike" kern="1200" cap="none" spc="0" normalizeH="0" baseline="0" noProof="0" dirty="0">
                <a:ln>
                  <a:noFill/>
                </a:ln>
                <a:solidFill>
                  <a:srgbClr val="E46C0A"/>
                </a:solidFill>
                <a:effectLst/>
                <a:uLnTx/>
                <a:uFillTx/>
                <a:latin typeface="Arial"/>
                <a:ea typeface="Calibri"/>
                <a:cs typeface="Times New Roman"/>
              </a:rPr>
              <a:t> design</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Design characteristics</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Variables included</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Species sampled</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Data collection period, frequency</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46C0A"/>
                </a:solidFill>
                <a:effectLst/>
                <a:uLnTx/>
                <a:uFillTx/>
                <a:latin typeface="Arial"/>
                <a:ea typeface="Calibri"/>
                <a:cs typeface="Times New Roman"/>
              </a:rPr>
              <a:t>Research </a:t>
            </a:r>
            <a:r>
              <a:rPr kumimoji="0" lang="fr-FR" sz="1400" b="0" i="0" u="none" strike="noStrike" kern="1200" cap="none" spc="0" normalizeH="0" baseline="0" noProof="0" dirty="0" err="1">
                <a:ln>
                  <a:noFill/>
                </a:ln>
                <a:solidFill>
                  <a:srgbClr val="E46C0A"/>
                </a:solidFill>
                <a:effectLst/>
                <a:uLnTx/>
                <a:uFillTx/>
                <a:latin typeface="Arial"/>
                <a:ea typeface="Calibri"/>
                <a:cs typeface="Times New Roman"/>
              </a:rPr>
              <a:t>methods</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Field/Laboratory</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Instrumentation</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37" name="ZoneTexte 36">
            <a:extLst>
              <a:ext uri="{FF2B5EF4-FFF2-40B4-BE49-F238E27FC236}">
                <a16:creationId xmlns:a16="http://schemas.microsoft.com/office/drawing/2014/main" id="{F6291D15-B49B-496F-87E1-D71AE9E00C39}"/>
              </a:ext>
            </a:extLst>
          </p:cNvPr>
          <p:cNvSpPr txBox="1"/>
          <p:nvPr/>
        </p:nvSpPr>
        <p:spPr>
          <a:xfrm>
            <a:off x="4223281" y="4210933"/>
            <a:ext cx="3448051" cy="206364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457200" rtl="0" eaLnBrk="1" fontAlgn="auto" latinLnBrk="0" hangingPunct="1">
              <a:lnSpc>
                <a:spcPct val="115000"/>
              </a:lnSpc>
              <a:spcBef>
                <a:spcPts val="45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Calibri"/>
                <a:cs typeface="Times New Roman"/>
              </a:rPr>
              <a:t>Class IV. Data structural descriptors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46C0A"/>
                </a:solidFill>
                <a:effectLst/>
                <a:uLnTx/>
                <a:uFillTx/>
                <a:latin typeface="Arial"/>
                <a:ea typeface="Calibri"/>
                <a:cs typeface="Times New Roman"/>
              </a:rPr>
              <a:t>A. Data Set Files</a:t>
            </a: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Data set Identity</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Size</a:t>
            </a:r>
            <a:endParaRPr kumimoji="0" lang="fr-FR" sz="1400" b="0" i="0" u="none" strike="noStrike" kern="1200" cap="none" spc="0" normalizeH="0" baseline="0" noProof="0" dirty="0">
              <a:ln>
                <a:noFill/>
              </a:ln>
              <a:solidFill>
                <a:prstClr val="black"/>
              </a:solidFill>
              <a:effectLst/>
              <a:uLnTx/>
              <a:uFillTx/>
              <a:latin typeface="Arial"/>
              <a:ea typeface="Calibri"/>
              <a:cs typeface="Times New Roman"/>
            </a:endParaRP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Format</a:t>
            </a:r>
          </a:p>
          <a:p>
            <a:pPr marL="0" marR="0" lvl="0" indent="0" algn="l" defTabSz="457200" rtl="0" eaLnBrk="1" fontAlgn="auto" latinLnBrk="0" hangingPunct="1">
              <a:lnSpc>
                <a:spcPct val="100000"/>
              </a:lnSpc>
              <a:spcBef>
                <a:spcPts val="0"/>
              </a:spcBef>
              <a:spcAft>
                <a:spcPts val="0"/>
              </a:spcAft>
              <a:buClrTx/>
              <a:buSzPts val="1000"/>
              <a:buFontTx/>
              <a:buNone/>
              <a:tabLst>
                <a:tab pos="342900" algn="l"/>
              </a:tabLst>
              <a:defRPr/>
            </a:pPr>
            <a:r>
              <a:rPr kumimoji="0" lang="fr-FR" sz="1400" b="0" i="0" u="none" strike="noStrike" kern="1200" cap="none" spc="0" normalizeH="0" baseline="0" noProof="0" dirty="0">
                <a:ln>
                  <a:noFill/>
                </a:ln>
                <a:solidFill>
                  <a:srgbClr val="E46C0A"/>
                </a:solidFill>
                <a:effectLst/>
                <a:uLnTx/>
                <a:uFillTx/>
                <a:latin typeface="Arial"/>
                <a:ea typeface="Calibri"/>
                <a:cs typeface="Times New Roman"/>
              </a:rPr>
              <a:t>B. Variable information</a:t>
            </a: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Variable definition</a:t>
            </a: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Units of measurement</a:t>
            </a:r>
          </a:p>
          <a:p>
            <a:pPr marL="257175" marR="0" lvl="0" indent="-257175" algn="l" defTabSz="457200" rtl="0" eaLnBrk="1" fontAlgn="auto" latinLnBrk="0" hangingPunct="1">
              <a:lnSpc>
                <a:spcPct val="100000"/>
              </a:lnSpc>
              <a:spcBef>
                <a:spcPts val="0"/>
              </a:spcBef>
              <a:spcAft>
                <a:spcPts val="0"/>
              </a:spcAft>
              <a:buClrTx/>
              <a:buSzPts val="1000"/>
              <a:buFont typeface="Symbol"/>
              <a:buChar char=""/>
              <a:tabLst>
                <a:tab pos="342900" algn="l"/>
              </a:tabLst>
              <a:defRPr/>
            </a:pPr>
            <a:r>
              <a:rPr kumimoji="0" lang="en-US" sz="1400" b="0" i="0" u="none" strike="noStrike" kern="1200" cap="none" spc="0" normalizeH="0" baseline="0" noProof="0" dirty="0">
                <a:ln>
                  <a:noFill/>
                </a:ln>
                <a:solidFill>
                  <a:prstClr val="black"/>
                </a:solidFill>
                <a:effectLst/>
                <a:uLnTx/>
                <a:uFillTx/>
                <a:latin typeface="Arial"/>
                <a:ea typeface="Calibri"/>
                <a:cs typeface="Times New Roman"/>
              </a:rPr>
              <a:t>Data type</a:t>
            </a:r>
            <a:endParaRPr kumimoji="0" lang="fr-FR" sz="1400" b="0" i="0" u="none" strike="noStrike" kern="1200" cap="none" spc="0" normalizeH="0" baseline="0" noProof="0" dirty="0">
              <a:ln>
                <a:noFill/>
              </a:ln>
              <a:solidFill>
                <a:srgbClr val="E46C0A"/>
              </a:solidFill>
              <a:effectLst/>
              <a:uLnTx/>
              <a:uFillTx/>
              <a:latin typeface="Arial"/>
              <a:ea typeface="Calibri"/>
              <a:cs typeface="Times New Roman"/>
            </a:endParaRPr>
          </a:p>
        </p:txBody>
      </p:sp>
      <p:sp>
        <p:nvSpPr>
          <p:cNvPr id="12" name="Rectangle 11">
            <a:extLst>
              <a:ext uri="{FF2B5EF4-FFF2-40B4-BE49-F238E27FC236}">
                <a16:creationId xmlns:a16="http://schemas.microsoft.com/office/drawing/2014/main" id="{E1C6D775-0A21-44EF-9AF1-6E101018C23E}"/>
              </a:ext>
            </a:extLst>
          </p:cNvPr>
          <p:cNvSpPr/>
          <p:nvPr/>
        </p:nvSpPr>
        <p:spPr>
          <a:xfrm>
            <a:off x="199690" y="742326"/>
            <a:ext cx="6477336" cy="369332"/>
          </a:xfrm>
          <a:prstGeom prst="rect">
            <a:avLst/>
          </a:prstGeom>
        </p:spPr>
        <p:txBody>
          <a:bodyPr wrap="square">
            <a:spAutoFit/>
          </a:bodyPr>
          <a:lstStyle/>
          <a:p>
            <a:pPr marL="0" marR="0" lvl="0" indent="0" algn="l" defTabSz="457189" rtl="0" eaLnBrk="1" fontAlgn="auto" latinLnBrk="0" hangingPunct="1">
              <a:lnSpc>
                <a:spcPct val="100000"/>
              </a:lnSpc>
              <a:spcBef>
                <a:spcPts val="600"/>
              </a:spcBef>
              <a:spcAft>
                <a:spcPts val="800"/>
              </a:spcAft>
              <a:buClr>
                <a:srgbClr val="0070C0"/>
              </a:buClr>
              <a:buSzTx/>
              <a:buFontTx/>
              <a:buNone/>
              <a:tabLst/>
              <a:defRPr/>
            </a:pP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Exemple du </a:t>
            </a:r>
            <a:r>
              <a:rPr kumimoji="0" lang="fr-FR" sz="1800" b="1" i="0" u="none" strike="noStrike" kern="0" cap="none" spc="0" normalizeH="0" baseline="0" noProof="0" dirty="0">
                <a:ln>
                  <a:noFill/>
                </a:ln>
                <a:solidFill>
                  <a:prstClr val="black"/>
                </a:solidFill>
                <a:effectLst/>
                <a:uLnTx/>
                <a:uFillTx/>
                <a:latin typeface="Arial"/>
                <a:ea typeface="+mn-ea"/>
                <a:cs typeface="Arial"/>
                <a:sym typeface="Arial"/>
              </a:rPr>
              <a:t>standard EML </a:t>
            </a: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 </a:t>
            </a:r>
            <a:r>
              <a:rPr kumimoji="0" lang="fr-FR" sz="1800" b="0" i="0" u="none" strike="noStrike" kern="0" cap="none" spc="0" normalizeH="0" baseline="0" noProof="0" dirty="0" err="1">
                <a:ln>
                  <a:noFill/>
                </a:ln>
                <a:solidFill>
                  <a:prstClr val="black"/>
                </a:solidFill>
                <a:effectLst/>
                <a:uLnTx/>
                <a:uFillTx/>
                <a:latin typeface="Arial"/>
                <a:ea typeface="+mn-ea"/>
                <a:cs typeface="Arial"/>
                <a:sym typeface="Arial"/>
              </a:rPr>
              <a:t>Ecological</a:t>
            </a: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 </a:t>
            </a:r>
            <a:r>
              <a:rPr kumimoji="0" lang="fr-FR" sz="1800" b="0" i="0" u="none" strike="noStrike" kern="0" cap="none" spc="0" normalizeH="0" baseline="0" noProof="0" dirty="0" err="1">
                <a:ln>
                  <a:noFill/>
                </a:ln>
                <a:solidFill>
                  <a:prstClr val="black"/>
                </a:solidFill>
                <a:effectLst/>
                <a:uLnTx/>
                <a:uFillTx/>
                <a:latin typeface="Arial"/>
                <a:ea typeface="+mn-ea"/>
                <a:cs typeface="Arial"/>
                <a:sym typeface="Arial"/>
              </a:rPr>
              <a:t>metadata</a:t>
            </a: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 </a:t>
            </a:r>
            <a:r>
              <a:rPr kumimoji="0" lang="fr-FR" sz="1800" b="0" i="0" u="none" strike="noStrike" kern="0" cap="none" spc="0" normalizeH="0" baseline="0" noProof="0" dirty="0" err="1">
                <a:ln>
                  <a:noFill/>
                </a:ln>
                <a:solidFill>
                  <a:prstClr val="black"/>
                </a:solidFill>
                <a:effectLst/>
                <a:uLnTx/>
                <a:uFillTx/>
                <a:latin typeface="Arial"/>
                <a:ea typeface="+mn-ea"/>
                <a:cs typeface="Arial"/>
                <a:sym typeface="Arial"/>
              </a:rPr>
              <a:t>language</a:t>
            </a:r>
            <a:endParaRPr kumimoji="0" lang="fr-FR" sz="1800" b="0" i="0" u="none" strike="noStrike" kern="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3076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5" name="Image 14">
            <a:extLst>
              <a:ext uri="{FF2B5EF4-FFF2-40B4-BE49-F238E27FC236}">
                <a16:creationId xmlns:a16="http://schemas.microsoft.com/office/drawing/2014/main" id="{EF86262A-D471-400F-9FFC-34A043164793}"/>
              </a:ext>
            </a:extLst>
          </p:cNvPr>
          <p:cNvPicPr>
            <a:picLocks noChangeAspect="1"/>
          </p:cNvPicPr>
          <p:nvPr/>
        </p:nvPicPr>
        <p:blipFill>
          <a:blip r:embed="rId3"/>
          <a:stretch>
            <a:fillRect/>
          </a:stretch>
        </p:blipFill>
        <p:spPr>
          <a:xfrm>
            <a:off x="7811334" y="1822171"/>
            <a:ext cx="1054555" cy="1173378"/>
          </a:xfrm>
          <a:prstGeom prst="rect">
            <a:avLst/>
          </a:prstGeom>
        </p:spPr>
      </p:pic>
      <p:sp>
        <p:nvSpPr>
          <p:cNvPr id="7" name="Rectangle 6">
            <a:extLst>
              <a:ext uri="{FF2B5EF4-FFF2-40B4-BE49-F238E27FC236}">
                <a16:creationId xmlns:a16="http://schemas.microsoft.com/office/drawing/2014/main" id="{F02CD540-64FD-4A42-B9FD-B66B922598FF}"/>
              </a:ext>
            </a:extLst>
          </p:cNvPr>
          <p:cNvSpPr/>
          <p:nvPr/>
        </p:nvSpPr>
        <p:spPr>
          <a:xfrm>
            <a:off x="540000" y="1260000"/>
            <a:ext cx="8033593" cy="838691"/>
          </a:xfrm>
          <a:prstGeom prst="rect">
            <a:avLst/>
          </a:prstGeom>
        </p:spPr>
        <p:txBody>
          <a:bodyPr wrap="square">
            <a:spAutoFit/>
          </a:bodyPr>
          <a:lstStyle/>
          <a:p>
            <a:pPr marL="457189" marR="0" lvl="0" indent="-457189" defTabSz="457189" fontAlgn="auto">
              <a:lnSpc>
                <a:spcPct val="100000"/>
              </a:lnSpc>
              <a:spcBef>
                <a:spcPts val="600"/>
              </a:spcBef>
              <a:spcAft>
                <a:spcPts val="0"/>
              </a:spcAft>
              <a:buClr>
                <a:srgbClr val="E2007A">
                  <a:lumMod val="60000"/>
                  <a:lumOff val="40000"/>
                </a:srgbClr>
              </a:buClr>
              <a:buSzTx/>
              <a:buFont typeface="Wingdings" panose="05000000000000000000" pitchFamily="2" charset="2"/>
              <a:buChar char="Ø"/>
              <a:tabLst/>
              <a:defRPr/>
            </a:pPr>
            <a:r>
              <a:rPr lang="fr-FR" sz="2400" kern="0" dirty="0">
                <a:solidFill>
                  <a:srgbClr val="0066FF"/>
                </a:solidFill>
                <a:latin typeface="Arial"/>
                <a:cs typeface="Arial"/>
              </a:rPr>
              <a:t>Tous types de jeux de données</a:t>
            </a:r>
          </a:p>
          <a:p>
            <a:pPr marL="0" marR="0" lvl="0" indent="0" algn="l" defTabSz="457200" rtl="0" eaLnBrk="1" fontAlgn="auto" latinLnBrk="0" hangingPunct="1">
              <a:lnSpc>
                <a:spcPct val="100000"/>
              </a:lnSpc>
              <a:spcBef>
                <a:spcPts val="300"/>
              </a:spcBef>
              <a:spcAft>
                <a:spcPts val="0"/>
              </a:spcAft>
              <a:buClr>
                <a:srgbClr val="E2007A"/>
              </a:buClr>
              <a:buSzTx/>
              <a:buFontTx/>
              <a:buNone/>
              <a:tabLst/>
              <a:defRPr/>
            </a:pPr>
            <a:r>
              <a:rPr kumimoji="0" lang="fr-FR" sz="2200" b="0" i="0" u="none" strike="noStrike" kern="1200" cap="none" spc="0" normalizeH="0" baseline="0" noProof="0" dirty="0">
                <a:ln>
                  <a:noFill/>
                </a:ln>
                <a:solidFill>
                  <a:srgbClr val="0070C0"/>
                </a:solidFill>
                <a:effectLst/>
                <a:uLnTx/>
                <a:uFillTx/>
                <a:latin typeface="Arial"/>
                <a:ea typeface="+mn-ea"/>
                <a:cs typeface="+mn-cs"/>
              </a:rPr>
              <a:t>	</a:t>
            </a:r>
            <a:r>
              <a:rPr kumimoji="0" lang="fr-FR" sz="1800" b="0" i="0" u="none" strike="noStrike" kern="1200" cap="none" spc="0" normalizeH="0" baseline="0" noProof="0" dirty="0">
                <a:ln>
                  <a:noFill/>
                </a:ln>
                <a:solidFill>
                  <a:prstClr val="black"/>
                </a:solidFill>
                <a:effectLst/>
                <a:uLnTx/>
                <a:uFillTx/>
                <a:latin typeface="Arial"/>
                <a:ea typeface="+mn-ea"/>
                <a:cs typeface="+mn-cs"/>
              </a:rPr>
              <a:t>Séquences, mesures, localisations, photos, enquêtes, presse,…</a:t>
            </a:r>
          </a:p>
        </p:txBody>
      </p:sp>
      <p:sp>
        <p:nvSpPr>
          <p:cNvPr id="9" name="Rectangle 8">
            <a:extLst>
              <a:ext uri="{FF2B5EF4-FFF2-40B4-BE49-F238E27FC236}">
                <a16:creationId xmlns:a16="http://schemas.microsoft.com/office/drawing/2014/main" id="{30C55189-BBC5-47DC-9878-9960576F3103}"/>
              </a:ext>
            </a:extLst>
          </p:cNvPr>
          <p:cNvSpPr/>
          <p:nvPr/>
        </p:nvSpPr>
        <p:spPr>
          <a:xfrm>
            <a:off x="639446" y="4483231"/>
            <a:ext cx="8664150" cy="120032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ct val="20000"/>
              </a:spcBef>
              <a:spcAft>
                <a:spcPts val="0"/>
              </a:spcAft>
              <a:buClr>
                <a:srgbClr val="E2007A"/>
              </a:buClr>
              <a:buSzTx/>
              <a:buFontTx/>
              <a:buNone/>
              <a:tabLst/>
              <a:defRPr/>
            </a:pPr>
            <a:r>
              <a:rPr lang="fr-FR" sz="2400" kern="0" dirty="0">
                <a:solidFill>
                  <a:srgbClr val="0066FF"/>
                </a:solidFill>
                <a:latin typeface="Arial"/>
                <a:cs typeface="Arial"/>
              </a:rPr>
              <a:t>Définition des données de recherche: </a:t>
            </a:r>
            <a:r>
              <a:rPr kumimoji="0" lang="fr-FR" sz="2200" b="0" i="0" u="none" strike="noStrike" kern="1200" cap="none" spc="0" normalizeH="0" baseline="0" noProof="0" dirty="0">
                <a:ln>
                  <a:noFill/>
                </a:ln>
                <a:solidFill>
                  <a:srgbClr val="0070C0"/>
                </a:solidFill>
                <a:effectLst/>
                <a:uLnTx/>
                <a:uFillTx/>
                <a:latin typeface="Arial"/>
                <a:ea typeface="+mn-ea"/>
                <a:cs typeface="+mn-cs"/>
              </a:rPr>
              <a:t> </a:t>
            </a:r>
          </a:p>
          <a:p>
            <a:pPr marL="0" marR="0" lvl="0" indent="0" algn="l" defTabSz="457200" rtl="0" eaLnBrk="1" fontAlgn="auto" latinLnBrk="0" hangingPunct="1">
              <a:lnSpc>
                <a:spcPct val="100000"/>
              </a:lnSpc>
              <a:spcBef>
                <a:spcPct val="20000"/>
              </a:spcBef>
              <a:spcAft>
                <a:spcPts val="0"/>
              </a:spcAft>
              <a:buClr>
                <a:srgbClr val="E2007A"/>
              </a:buClr>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observations, mesures, faits, images, codes, simulations informatiques,…. </a:t>
            </a:r>
          </a:p>
          <a:p>
            <a:pPr marL="0" marR="0" lvl="0" indent="0" algn="l" defTabSz="457200" rtl="0" eaLnBrk="1" fontAlgn="auto" latinLnBrk="0" hangingPunct="1">
              <a:lnSpc>
                <a:spcPct val="100000"/>
              </a:lnSpc>
              <a:spcBef>
                <a:spcPct val="20000"/>
              </a:spcBef>
              <a:spcAft>
                <a:spcPts val="0"/>
              </a:spcAft>
              <a:buClr>
                <a:srgbClr val="E2007A"/>
              </a:buClr>
              <a:buSzTx/>
              <a:buFontTx/>
              <a:buNone/>
              <a:tabLst/>
              <a:defRPr/>
            </a:pPr>
            <a:r>
              <a:rPr kumimoji="0" lang="fr-FR" sz="2000" b="1" i="0" u="none" strike="noStrike" kern="1200" cap="none" spc="0" normalizeH="0" baseline="0" noProof="0" dirty="0">
                <a:ln>
                  <a:noFill/>
                </a:ln>
                <a:solidFill>
                  <a:prstClr val="black"/>
                </a:solidFill>
                <a:effectLst/>
                <a:uLnTx/>
                <a:uFillTx/>
                <a:latin typeface="Arial"/>
                <a:ea typeface="+mn-ea"/>
                <a:cs typeface="+mn-cs"/>
              </a:rPr>
              <a:t>sur lesquels s’appuient des résultats de recherche.</a:t>
            </a:r>
          </a:p>
        </p:txBody>
      </p:sp>
      <p:pic>
        <p:nvPicPr>
          <p:cNvPr id="3" name="Image 2">
            <a:extLst>
              <a:ext uri="{FF2B5EF4-FFF2-40B4-BE49-F238E27FC236}">
                <a16:creationId xmlns:a16="http://schemas.microsoft.com/office/drawing/2014/main" id="{9FFF1079-65F8-41D8-9E0A-343B1E8442E9}"/>
              </a:ext>
            </a:extLst>
          </p:cNvPr>
          <p:cNvPicPr>
            <a:picLocks noChangeAspect="1"/>
          </p:cNvPicPr>
          <p:nvPr/>
        </p:nvPicPr>
        <p:blipFill>
          <a:blip r:embed="rId4"/>
          <a:stretch>
            <a:fillRect/>
          </a:stretch>
        </p:blipFill>
        <p:spPr>
          <a:xfrm>
            <a:off x="734920" y="2379616"/>
            <a:ext cx="530398" cy="798645"/>
          </a:xfrm>
          <a:prstGeom prst="rect">
            <a:avLst/>
          </a:prstGeom>
        </p:spPr>
      </p:pic>
      <p:sp>
        <p:nvSpPr>
          <p:cNvPr id="4" name="ZoneTexte 3">
            <a:extLst>
              <a:ext uri="{FF2B5EF4-FFF2-40B4-BE49-F238E27FC236}">
                <a16:creationId xmlns:a16="http://schemas.microsoft.com/office/drawing/2014/main" id="{076FB02D-E584-45CB-8ECA-7750517D8B46}"/>
              </a:ext>
            </a:extLst>
          </p:cNvPr>
          <p:cNvSpPr txBox="1"/>
          <p:nvPr/>
        </p:nvSpPr>
        <p:spPr>
          <a:xfrm>
            <a:off x="571023" y="3138504"/>
            <a:ext cx="1398140" cy="600164"/>
          </a:xfrm>
          <a:prstGeom prst="rect">
            <a:avLst/>
          </a:prstGeom>
          <a:noFill/>
        </p:spPr>
        <p:txBody>
          <a:bodyPr wrap="non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Données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d'observation</a:t>
            </a:r>
          </a:p>
        </p:txBody>
      </p:sp>
      <p:pic>
        <p:nvPicPr>
          <p:cNvPr id="5" name="Image 4">
            <a:extLst>
              <a:ext uri="{FF2B5EF4-FFF2-40B4-BE49-F238E27FC236}">
                <a16:creationId xmlns:a16="http://schemas.microsoft.com/office/drawing/2014/main" id="{0380DB54-DBA5-4647-B2AD-B7B345201FF7}"/>
              </a:ext>
            </a:extLst>
          </p:cNvPr>
          <p:cNvPicPr>
            <a:picLocks noChangeAspect="1"/>
          </p:cNvPicPr>
          <p:nvPr/>
        </p:nvPicPr>
        <p:blipFill>
          <a:blip r:embed="rId5"/>
          <a:stretch>
            <a:fillRect/>
          </a:stretch>
        </p:blipFill>
        <p:spPr>
          <a:xfrm>
            <a:off x="1256888" y="2354283"/>
            <a:ext cx="762066" cy="877900"/>
          </a:xfrm>
          <a:prstGeom prst="rect">
            <a:avLst/>
          </a:prstGeom>
        </p:spPr>
      </p:pic>
      <p:pic>
        <p:nvPicPr>
          <p:cNvPr id="6" name="Image 5">
            <a:extLst>
              <a:ext uri="{FF2B5EF4-FFF2-40B4-BE49-F238E27FC236}">
                <a16:creationId xmlns:a16="http://schemas.microsoft.com/office/drawing/2014/main" id="{4174CF51-021A-4B6A-84B4-2CBF5D8F46A0}"/>
              </a:ext>
            </a:extLst>
          </p:cNvPr>
          <p:cNvPicPr>
            <a:picLocks noChangeAspect="1"/>
          </p:cNvPicPr>
          <p:nvPr/>
        </p:nvPicPr>
        <p:blipFill>
          <a:blip r:embed="rId6"/>
          <a:stretch>
            <a:fillRect/>
          </a:stretch>
        </p:blipFill>
        <p:spPr>
          <a:xfrm>
            <a:off x="3181881" y="2375142"/>
            <a:ext cx="1030313" cy="1603387"/>
          </a:xfrm>
          <a:prstGeom prst="rect">
            <a:avLst/>
          </a:prstGeom>
        </p:spPr>
      </p:pic>
      <p:pic>
        <p:nvPicPr>
          <p:cNvPr id="8" name="Image 7">
            <a:extLst>
              <a:ext uri="{FF2B5EF4-FFF2-40B4-BE49-F238E27FC236}">
                <a16:creationId xmlns:a16="http://schemas.microsoft.com/office/drawing/2014/main" id="{B3DB3C00-0F4C-47FB-8347-32DB02C3B351}"/>
              </a:ext>
            </a:extLst>
          </p:cNvPr>
          <p:cNvPicPr>
            <a:picLocks noChangeAspect="1"/>
          </p:cNvPicPr>
          <p:nvPr/>
        </p:nvPicPr>
        <p:blipFill>
          <a:blip r:embed="rId7"/>
          <a:stretch>
            <a:fillRect/>
          </a:stretch>
        </p:blipFill>
        <p:spPr>
          <a:xfrm>
            <a:off x="2323122" y="2482430"/>
            <a:ext cx="847417" cy="896190"/>
          </a:xfrm>
          <a:prstGeom prst="rect">
            <a:avLst/>
          </a:prstGeom>
        </p:spPr>
      </p:pic>
      <p:sp>
        <p:nvSpPr>
          <p:cNvPr id="12" name="ZoneTexte 11">
            <a:extLst>
              <a:ext uri="{FF2B5EF4-FFF2-40B4-BE49-F238E27FC236}">
                <a16:creationId xmlns:a16="http://schemas.microsoft.com/office/drawing/2014/main" id="{FD48105B-9C20-4B68-ACF6-F92A5AFEDA0E}"/>
              </a:ext>
            </a:extLst>
          </p:cNvPr>
          <p:cNvSpPr txBox="1"/>
          <p:nvPr/>
        </p:nvSpPr>
        <p:spPr>
          <a:xfrm>
            <a:off x="1969509" y="3353209"/>
            <a:ext cx="1545616" cy="600164"/>
          </a:xfrm>
          <a:prstGeom prst="rect">
            <a:avLst/>
          </a:prstGeom>
          <a:noFill/>
        </p:spPr>
        <p:txBody>
          <a:bodyPr wrap="non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Données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expérimentales</a:t>
            </a:r>
          </a:p>
        </p:txBody>
      </p:sp>
      <p:pic>
        <p:nvPicPr>
          <p:cNvPr id="10" name="Image 9">
            <a:extLst>
              <a:ext uri="{FF2B5EF4-FFF2-40B4-BE49-F238E27FC236}">
                <a16:creationId xmlns:a16="http://schemas.microsoft.com/office/drawing/2014/main" id="{9F238677-253A-4B98-8D11-4DE1FB55B45A}"/>
              </a:ext>
            </a:extLst>
          </p:cNvPr>
          <p:cNvPicPr>
            <a:picLocks noChangeAspect="1"/>
          </p:cNvPicPr>
          <p:nvPr/>
        </p:nvPicPr>
        <p:blipFill>
          <a:blip r:embed="rId8"/>
          <a:stretch>
            <a:fillRect/>
          </a:stretch>
        </p:blipFill>
        <p:spPr>
          <a:xfrm>
            <a:off x="4300971" y="2469190"/>
            <a:ext cx="908383" cy="792549"/>
          </a:xfrm>
          <a:prstGeom prst="rect">
            <a:avLst/>
          </a:prstGeom>
        </p:spPr>
      </p:pic>
      <p:sp>
        <p:nvSpPr>
          <p:cNvPr id="14" name="ZoneTexte 13">
            <a:extLst>
              <a:ext uri="{FF2B5EF4-FFF2-40B4-BE49-F238E27FC236}">
                <a16:creationId xmlns:a16="http://schemas.microsoft.com/office/drawing/2014/main" id="{72EA14BA-36C5-473B-B357-88588A1D2514}"/>
              </a:ext>
            </a:extLst>
          </p:cNvPr>
          <p:cNvSpPr txBox="1"/>
          <p:nvPr/>
        </p:nvSpPr>
        <p:spPr>
          <a:xfrm>
            <a:off x="4105402" y="3233020"/>
            <a:ext cx="1213794" cy="600164"/>
          </a:xfrm>
          <a:prstGeom prst="rect">
            <a:avLst/>
          </a:prstGeom>
          <a:noFill/>
        </p:spPr>
        <p:txBody>
          <a:bodyPr wrap="non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Simulations</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Modèles</a:t>
            </a:r>
          </a:p>
        </p:txBody>
      </p:sp>
      <p:pic>
        <p:nvPicPr>
          <p:cNvPr id="11" name="Image 10">
            <a:extLst>
              <a:ext uri="{FF2B5EF4-FFF2-40B4-BE49-F238E27FC236}">
                <a16:creationId xmlns:a16="http://schemas.microsoft.com/office/drawing/2014/main" id="{A0B0E931-DC28-4A6A-8758-39B94986B2FD}"/>
              </a:ext>
            </a:extLst>
          </p:cNvPr>
          <p:cNvPicPr>
            <a:picLocks noChangeAspect="1"/>
          </p:cNvPicPr>
          <p:nvPr/>
        </p:nvPicPr>
        <p:blipFill>
          <a:blip r:embed="rId9"/>
          <a:stretch>
            <a:fillRect/>
          </a:stretch>
        </p:blipFill>
        <p:spPr>
          <a:xfrm>
            <a:off x="5364926" y="2382207"/>
            <a:ext cx="1030312" cy="1134736"/>
          </a:xfrm>
          <a:prstGeom prst="rect">
            <a:avLst/>
          </a:prstGeom>
        </p:spPr>
      </p:pic>
      <p:pic>
        <p:nvPicPr>
          <p:cNvPr id="13" name="Image 12">
            <a:extLst>
              <a:ext uri="{FF2B5EF4-FFF2-40B4-BE49-F238E27FC236}">
                <a16:creationId xmlns:a16="http://schemas.microsoft.com/office/drawing/2014/main" id="{0EB792A2-1F11-4D3E-A951-59ED3AD26FF5}"/>
              </a:ext>
            </a:extLst>
          </p:cNvPr>
          <p:cNvPicPr>
            <a:picLocks noChangeAspect="1"/>
          </p:cNvPicPr>
          <p:nvPr/>
        </p:nvPicPr>
        <p:blipFill>
          <a:blip r:embed="rId10"/>
          <a:stretch>
            <a:fillRect/>
          </a:stretch>
        </p:blipFill>
        <p:spPr>
          <a:xfrm>
            <a:off x="6624264" y="2866996"/>
            <a:ext cx="1990743" cy="1079972"/>
          </a:xfrm>
          <a:prstGeom prst="rect">
            <a:avLst/>
          </a:prstGeom>
        </p:spPr>
      </p:pic>
      <p:sp>
        <p:nvSpPr>
          <p:cNvPr id="19" name="ZoneTexte 18">
            <a:extLst>
              <a:ext uri="{FF2B5EF4-FFF2-40B4-BE49-F238E27FC236}">
                <a16:creationId xmlns:a16="http://schemas.microsoft.com/office/drawing/2014/main" id="{DE085B05-DB62-44C0-8593-BD74CBB17EC5}"/>
              </a:ext>
            </a:extLst>
          </p:cNvPr>
          <p:cNvSpPr txBox="1"/>
          <p:nvPr/>
        </p:nvSpPr>
        <p:spPr>
          <a:xfrm>
            <a:off x="6852774" y="3880751"/>
            <a:ext cx="1579844" cy="346249"/>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Données biblio</a:t>
            </a:r>
          </a:p>
        </p:txBody>
      </p:sp>
      <p:sp>
        <p:nvSpPr>
          <p:cNvPr id="20" name="ZoneTexte 19">
            <a:extLst>
              <a:ext uri="{FF2B5EF4-FFF2-40B4-BE49-F238E27FC236}">
                <a16:creationId xmlns:a16="http://schemas.microsoft.com/office/drawing/2014/main" id="{D4F91F85-E603-41CE-80FA-EB586CB9B8B9}"/>
              </a:ext>
            </a:extLst>
          </p:cNvPr>
          <p:cNvSpPr txBox="1"/>
          <p:nvPr/>
        </p:nvSpPr>
        <p:spPr>
          <a:xfrm>
            <a:off x="5402216" y="3337022"/>
            <a:ext cx="998991" cy="346249"/>
          </a:xfrm>
          <a:prstGeom prst="rect">
            <a:avLst/>
          </a:prstGeom>
          <a:solidFill>
            <a:schemeClr val="bg1"/>
          </a:solidFill>
        </p:spPr>
        <p:txBody>
          <a:bodyPr wrap="non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FR" sz="16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Enquêtes</a:t>
            </a:r>
          </a:p>
        </p:txBody>
      </p:sp>
      <p:sp>
        <p:nvSpPr>
          <p:cNvPr id="21" name="Titre 1">
            <a:extLst>
              <a:ext uri="{FF2B5EF4-FFF2-40B4-BE49-F238E27FC236}">
                <a16:creationId xmlns:a16="http://schemas.microsoft.com/office/drawing/2014/main" id="{1F8D983F-4864-4DCA-A0D6-56325C9E9CF1}"/>
              </a:ext>
            </a:extLst>
          </p:cNvPr>
          <p:cNvSpPr txBox="1">
            <a:spLocks/>
          </p:cNvSpPr>
          <p:nvPr/>
        </p:nvSpPr>
        <p:spPr>
          <a:xfrm>
            <a:off x="457200" y="72000"/>
            <a:ext cx="8229600" cy="681515"/>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Quelles données concernées ?</a:t>
            </a:r>
            <a:endParaRPr kumimoji="0" lang="fr-FR" sz="4400" b="0" i="1" u="none" strike="noStrike" kern="1200" cap="none" spc="0" normalizeH="0" baseline="0" noProof="0" dirty="0">
              <a:ln>
                <a:noFill/>
              </a:ln>
              <a:solidFill>
                <a:srgbClr val="1FA22E"/>
              </a:solidFill>
              <a:effectLst/>
              <a:uLnTx/>
              <a:uFillTx/>
              <a:latin typeface="Arial"/>
              <a:ea typeface="+mj-ea"/>
              <a:cs typeface="+mj-cs"/>
            </a:endParaRPr>
          </a:p>
        </p:txBody>
      </p:sp>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11"/>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24652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CB67FD1C-AA98-422E-8508-8EE1E3EEF2B5}"/>
              </a:ext>
            </a:extLst>
          </p:cNvPr>
          <p:cNvPicPr>
            <a:picLocks noChangeAspect="1"/>
          </p:cNvPicPr>
          <p:nvPr/>
        </p:nvPicPr>
        <p:blipFill>
          <a:blip r:embed="rId3"/>
          <a:stretch>
            <a:fillRect/>
          </a:stretch>
        </p:blipFill>
        <p:spPr>
          <a:xfrm>
            <a:off x="16062" y="1793009"/>
            <a:ext cx="5072567" cy="3701603"/>
          </a:xfrm>
          <a:prstGeom prst="rect">
            <a:avLst/>
          </a:prstGeom>
        </p:spPr>
      </p:pic>
      <p:grpSp>
        <p:nvGrpSpPr>
          <p:cNvPr id="11" name="Groupe 10">
            <a:extLst>
              <a:ext uri="{FF2B5EF4-FFF2-40B4-BE49-F238E27FC236}">
                <a16:creationId xmlns:a16="http://schemas.microsoft.com/office/drawing/2014/main" id="{887955A5-BAF9-4A2B-BC0E-CDCCC26BE59B}"/>
              </a:ext>
            </a:extLst>
          </p:cNvPr>
          <p:cNvGrpSpPr/>
          <p:nvPr/>
        </p:nvGrpSpPr>
        <p:grpSpPr>
          <a:xfrm>
            <a:off x="-26198" y="1239267"/>
            <a:ext cx="4455929" cy="4796687"/>
            <a:chOff x="406555" y="1386031"/>
            <a:chExt cx="4906060" cy="5377309"/>
          </a:xfrm>
        </p:grpSpPr>
        <p:pic>
          <p:nvPicPr>
            <p:cNvPr id="12" name="Image 11">
              <a:extLst>
                <a:ext uri="{FF2B5EF4-FFF2-40B4-BE49-F238E27FC236}">
                  <a16:creationId xmlns:a16="http://schemas.microsoft.com/office/drawing/2014/main" id="{79CDE673-32D1-4C25-BD0A-6B81D79034DD}"/>
                </a:ext>
              </a:extLst>
            </p:cNvPr>
            <p:cNvPicPr>
              <a:picLocks noChangeAspect="1"/>
            </p:cNvPicPr>
            <p:nvPr/>
          </p:nvPicPr>
          <p:blipFill>
            <a:blip r:embed="rId4"/>
            <a:stretch>
              <a:fillRect/>
            </a:stretch>
          </p:blipFill>
          <p:spPr>
            <a:xfrm>
              <a:off x="406555" y="1943016"/>
              <a:ext cx="4906060" cy="4820324"/>
            </a:xfrm>
            <a:prstGeom prst="rect">
              <a:avLst/>
            </a:prstGeom>
          </p:spPr>
        </p:pic>
        <p:sp>
          <p:nvSpPr>
            <p:cNvPr id="13" name="ZoneTexte 12">
              <a:extLst>
                <a:ext uri="{FF2B5EF4-FFF2-40B4-BE49-F238E27FC236}">
                  <a16:creationId xmlns:a16="http://schemas.microsoft.com/office/drawing/2014/main" id="{D4244A0D-BE53-40E7-8B66-DF42FAE8DA0C}"/>
                </a:ext>
              </a:extLst>
            </p:cNvPr>
            <p:cNvSpPr txBox="1"/>
            <p:nvPr/>
          </p:nvSpPr>
          <p:spPr>
            <a:xfrm>
              <a:off x="490061" y="1386031"/>
              <a:ext cx="3402379" cy="548601"/>
            </a:xfrm>
            <a:prstGeom prst="rect">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457189" rtl="0" eaLnBrk="1" fontAlgn="auto" latinLnBrk="0" hangingPunct="1">
                <a:lnSpc>
                  <a:spcPct val="115000"/>
                </a:lnSpc>
                <a:spcBef>
                  <a:spcPts val="451"/>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Calibri"/>
                  <a:cs typeface="Times New Roman"/>
                </a:rPr>
                <a:t>Class II. Research origin descriptors</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46C0A"/>
                  </a:solidFill>
                  <a:effectLst/>
                  <a:uLnTx/>
                  <a:uFillTx/>
                  <a:latin typeface="Arial"/>
                  <a:ea typeface="Calibri"/>
                  <a:cs typeface="Times New Roman"/>
                </a:rPr>
                <a:t>Site Description</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p:txBody>
        </p:sp>
      </p:grpSp>
      <p:sp>
        <p:nvSpPr>
          <p:cNvPr id="18" name="Google Shape;105;p8">
            <a:extLst>
              <a:ext uri="{FF2B5EF4-FFF2-40B4-BE49-F238E27FC236}">
                <a16:creationId xmlns:a16="http://schemas.microsoft.com/office/drawing/2014/main" id="{CC1EAC3F-584E-4F85-8E82-C3F3F22BD55A}"/>
              </a:ext>
            </a:extLst>
          </p:cNvPr>
          <p:cNvSpPr txBox="1">
            <a:spLocks/>
          </p:cNvSpPr>
          <p:nvPr/>
        </p:nvSpPr>
        <p:spPr>
          <a:xfrm>
            <a:off x="-71053" y="30307"/>
            <a:ext cx="9453178" cy="949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457200" rtl="0" eaLnBrk="1" fontAlgn="auto" latinLnBrk="0" hangingPunct="1">
              <a:lnSpc>
                <a:spcPct val="100000"/>
              </a:lnSpc>
              <a:spcBef>
                <a:spcPts val="0"/>
              </a:spcBef>
              <a:spcAft>
                <a:spcPts val="0"/>
              </a:spcAft>
              <a:buClr>
                <a:prstClr val="black"/>
              </a:buClr>
              <a:buSzPts val="2800"/>
              <a:buFont typeface="Oswald"/>
              <a:buNone/>
              <a:tabLst/>
              <a:defRPr/>
            </a:pPr>
            <a:r>
              <a:rPr kumimoji="0" lang="fr-FR" sz="3200" b="1" i="0" u="none" strike="noStrike" kern="1200" cap="none" spc="0" normalizeH="0" baseline="0" noProof="0" dirty="0">
                <a:ln>
                  <a:noFill/>
                </a:ln>
                <a:solidFill>
                  <a:srgbClr val="1FA22E"/>
                </a:solidFill>
                <a:effectLst/>
                <a:uLnTx/>
                <a:uFillTx/>
                <a:latin typeface="Arial"/>
                <a:ea typeface="+mj-ea"/>
                <a:cs typeface="+mj-cs"/>
                <a:sym typeface="Oswald"/>
              </a:rPr>
              <a:t>Modèle </a:t>
            </a:r>
            <a:r>
              <a:rPr kumimoji="0" lang="fr-FR" sz="2800" b="1" i="0" u="none" strike="noStrike" kern="1200" cap="none" spc="0" normalizeH="0" baseline="0" noProof="0" dirty="0">
                <a:ln>
                  <a:noFill/>
                </a:ln>
                <a:solidFill>
                  <a:srgbClr val="1FA22E"/>
                </a:solidFill>
                <a:effectLst/>
                <a:uLnTx/>
                <a:uFillTx/>
                <a:latin typeface="Arial"/>
                <a:ea typeface="+mj-ea"/>
                <a:cs typeface="+mj-cs"/>
                <a:sym typeface="Oswald"/>
              </a:rPr>
              <a:t>structuré par </a:t>
            </a:r>
            <a:r>
              <a:rPr kumimoji="0" lang="fr-FR" sz="3200" b="1" i="0" u="none" strike="noStrike" kern="1200" cap="none" spc="0" normalizeH="0" baseline="0" noProof="0" dirty="0">
                <a:ln>
                  <a:noFill/>
                </a:ln>
                <a:solidFill>
                  <a:srgbClr val="1FA22E"/>
                </a:solidFill>
                <a:effectLst/>
                <a:uLnTx/>
                <a:uFillTx/>
                <a:latin typeface="Arial"/>
                <a:ea typeface="+mj-ea"/>
                <a:cs typeface="+mj-cs"/>
                <a:sym typeface="Oswald"/>
              </a:rPr>
              <a:t>métadonnées disciplinaires</a:t>
            </a:r>
          </a:p>
        </p:txBody>
      </p:sp>
      <p:pic>
        <p:nvPicPr>
          <p:cNvPr id="21" name="Picture 2" descr="http://onlinelibrary.wiley.com/store/10.1002/ecy.2017.98.issue-7/asset/cover.gif?v=1&amp;s=ffc689ab22cf1b2ff2b4e7583cb1c2967c3bead7">
            <a:extLst>
              <a:ext uri="{FF2B5EF4-FFF2-40B4-BE49-F238E27FC236}">
                <a16:creationId xmlns:a16="http://schemas.microsoft.com/office/drawing/2014/main" id="{9453562D-9957-47DF-A51C-E42304093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7342" y="636054"/>
            <a:ext cx="999277" cy="129609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CE6558C1-1947-4C42-87D9-CBF14A0C19B1}"/>
              </a:ext>
            </a:extLst>
          </p:cNvPr>
          <p:cNvSpPr txBox="1"/>
          <p:nvPr/>
        </p:nvSpPr>
        <p:spPr>
          <a:xfrm>
            <a:off x="6189138" y="1127045"/>
            <a:ext cx="2554812" cy="46166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hlinkClick r:id="rId6"/>
              </a:rPr>
              <a:t>https://esajournals.onlinelibrary.wiley.com/journal/19399170</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BEA6ADE1-726F-446E-9836-25A99EA5C2AF}"/>
              </a:ext>
            </a:extLst>
          </p:cNvPr>
          <p:cNvSpPr/>
          <p:nvPr/>
        </p:nvSpPr>
        <p:spPr>
          <a:xfrm>
            <a:off x="199690" y="742326"/>
            <a:ext cx="6477336" cy="369332"/>
          </a:xfrm>
          <a:prstGeom prst="rect">
            <a:avLst/>
          </a:prstGeom>
        </p:spPr>
        <p:txBody>
          <a:bodyPr wrap="square">
            <a:spAutoFit/>
          </a:bodyPr>
          <a:lstStyle/>
          <a:p>
            <a:pPr marL="0" marR="0" lvl="0" indent="0" algn="l" defTabSz="457189" rtl="0" eaLnBrk="1" fontAlgn="auto" latinLnBrk="0" hangingPunct="1">
              <a:lnSpc>
                <a:spcPct val="100000"/>
              </a:lnSpc>
              <a:spcBef>
                <a:spcPts val="600"/>
              </a:spcBef>
              <a:spcAft>
                <a:spcPts val="800"/>
              </a:spcAft>
              <a:buClr>
                <a:srgbClr val="0070C0"/>
              </a:buClr>
              <a:buSzTx/>
              <a:buFontTx/>
              <a:buNone/>
              <a:tabLst/>
              <a:defRPr/>
            </a:pP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Exemple du </a:t>
            </a:r>
            <a:r>
              <a:rPr kumimoji="0" lang="fr-FR" sz="1800" b="1" i="0" u="none" strike="noStrike" kern="0" cap="none" spc="0" normalizeH="0" baseline="0" noProof="0" dirty="0">
                <a:ln>
                  <a:noFill/>
                </a:ln>
                <a:solidFill>
                  <a:prstClr val="black"/>
                </a:solidFill>
                <a:effectLst/>
                <a:uLnTx/>
                <a:uFillTx/>
                <a:latin typeface="Arial"/>
                <a:ea typeface="+mn-ea"/>
                <a:cs typeface="Arial"/>
                <a:sym typeface="Arial"/>
              </a:rPr>
              <a:t>standard EML </a:t>
            </a: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 </a:t>
            </a:r>
            <a:r>
              <a:rPr kumimoji="0" lang="fr-FR" sz="1800" b="0" i="0" u="none" strike="noStrike" kern="0" cap="none" spc="0" normalizeH="0" baseline="0" noProof="0" dirty="0" err="1">
                <a:ln>
                  <a:noFill/>
                </a:ln>
                <a:solidFill>
                  <a:prstClr val="black"/>
                </a:solidFill>
                <a:effectLst/>
                <a:uLnTx/>
                <a:uFillTx/>
                <a:latin typeface="Arial"/>
                <a:ea typeface="+mn-ea"/>
                <a:cs typeface="Arial"/>
                <a:sym typeface="Arial"/>
              </a:rPr>
              <a:t>Ecological</a:t>
            </a: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 </a:t>
            </a:r>
            <a:r>
              <a:rPr kumimoji="0" lang="fr-FR" sz="1800" b="0" i="0" u="none" strike="noStrike" kern="0" cap="none" spc="0" normalizeH="0" baseline="0" noProof="0" dirty="0" err="1">
                <a:ln>
                  <a:noFill/>
                </a:ln>
                <a:solidFill>
                  <a:prstClr val="black"/>
                </a:solidFill>
                <a:effectLst/>
                <a:uLnTx/>
                <a:uFillTx/>
                <a:latin typeface="Arial"/>
                <a:ea typeface="+mn-ea"/>
                <a:cs typeface="Arial"/>
                <a:sym typeface="Arial"/>
              </a:rPr>
              <a:t>metadata</a:t>
            </a:r>
            <a:r>
              <a:rPr kumimoji="0" lang="fr-FR" sz="1800" b="0" i="0" u="none" strike="noStrike" kern="0" cap="none" spc="0" normalizeH="0" baseline="0" noProof="0" dirty="0">
                <a:ln>
                  <a:noFill/>
                </a:ln>
                <a:solidFill>
                  <a:prstClr val="black"/>
                </a:solidFill>
                <a:effectLst/>
                <a:uLnTx/>
                <a:uFillTx/>
                <a:latin typeface="Arial"/>
                <a:ea typeface="+mn-ea"/>
                <a:cs typeface="Arial"/>
                <a:sym typeface="Arial"/>
              </a:rPr>
              <a:t> </a:t>
            </a:r>
            <a:r>
              <a:rPr kumimoji="0" lang="fr-FR" sz="1800" b="0" i="0" u="none" strike="noStrike" kern="0" cap="none" spc="0" normalizeH="0" baseline="0" noProof="0" dirty="0" err="1">
                <a:ln>
                  <a:noFill/>
                </a:ln>
                <a:solidFill>
                  <a:prstClr val="black"/>
                </a:solidFill>
                <a:effectLst/>
                <a:uLnTx/>
                <a:uFillTx/>
                <a:latin typeface="Arial"/>
                <a:ea typeface="+mn-ea"/>
                <a:cs typeface="Arial"/>
                <a:sym typeface="Arial"/>
              </a:rPr>
              <a:t>language</a:t>
            </a:r>
            <a:endParaRPr kumimoji="0" lang="fr-FR" sz="18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3" name="Rectangle : coins arrondis 2">
            <a:extLst>
              <a:ext uri="{FF2B5EF4-FFF2-40B4-BE49-F238E27FC236}">
                <a16:creationId xmlns:a16="http://schemas.microsoft.com/office/drawing/2014/main" id="{7BEEEFA8-9861-4FD6-A953-4F7143EB8027}"/>
              </a:ext>
            </a:extLst>
          </p:cNvPr>
          <p:cNvSpPr/>
          <p:nvPr/>
        </p:nvSpPr>
        <p:spPr>
          <a:xfrm>
            <a:off x="263197" y="2278128"/>
            <a:ext cx="744507" cy="205409"/>
          </a:xfrm>
          <a:prstGeom prst="roundRect">
            <a:avLst/>
          </a:prstGeom>
          <a:ln w="19050">
            <a:solidFill>
              <a:schemeClr val="accent2">
                <a:lumMod val="60000"/>
                <a:lumOff val="40000"/>
              </a:schemeClr>
            </a:solidFill>
          </a:ln>
        </p:spPr>
        <p:txBody>
          <a:bodyPr wrap="square" rtlCol="0" anchor="ctr">
            <a:spAutoFit/>
          </a:bodyPr>
          <a:lstStyle/>
          <a:p>
            <a:pPr marL="722313" marR="0" lvl="0" indent="-342900" algn="l" defTabSz="457200" rtl="0" eaLnBrk="1" fontAlgn="auto" latinLnBrk="0" hangingPunct="1">
              <a:lnSpc>
                <a:spcPct val="100000"/>
              </a:lnSpc>
              <a:spcBef>
                <a:spcPts val="600"/>
              </a:spcBef>
              <a:spcAft>
                <a:spcPts val="600"/>
              </a:spcAft>
              <a:buClr>
                <a:srgbClr val="FFCCFF"/>
              </a:buClr>
              <a:buSzTx/>
              <a:buFont typeface="Wingdings" panose="05000000000000000000" pitchFamily="2" charset="2"/>
              <a:buChar char="§"/>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24" name="Rectangle : coins arrondis 23">
            <a:extLst>
              <a:ext uri="{FF2B5EF4-FFF2-40B4-BE49-F238E27FC236}">
                <a16:creationId xmlns:a16="http://schemas.microsoft.com/office/drawing/2014/main" id="{34BF4F50-A515-44FC-A01B-898B1680B6B4}"/>
              </a:ext>
            </a:extLst>
          </p:cNvPr>
          <p:cNvSpPr/>
          <p:nvPr/>
        </p:nvSpPr>
        <p:spPr>
          <a:xfrm>
            <a:off x="222641" y="1905710"/>
            <a:ext cx="744506" cy="205409"/>
          </a:xfrm>
          <a:prstGeom prst="roundRect">
            <a:avLst/>
          </a:prstGeom>
          <a:ln w="19050">
            <a:solidFill>
              <a:schemeClr val="accent2">
                <a:lumMod val="60000"/>
                <a:lumOff val="40000"/>
              </a:schemeClr>
            </a:solidFill>
          </a:ln>
        </p:spPr>
        <p:txBody>
          <a:bodyPr wrap="square" rtlCol="0" anchor="ctr">
            <a:spAutoFit/>
          </a:bodyPr>
          <a:lstStyle/>
          <a:p>
            <a:pPr marL="722313" marR="0" lvl="0" indent="-342900" algn="l" defTabSz="457200" rtl="0" eaLnBrk="1" fontAlgn="auto" latinLnBrk="0" hangingPunct="1">
              <a:lnSpc>
                <a:spcPct val="100000"/>
              </a:lnSpc>
              <a:spcBef>
                <a:spcPts val="600"/>
              </a:spcBef>
              <a:spcAft>
                <a:spcPts val="600"/>
              </a:spcAft>
              <a:buClr>
                <a:srgbClr val="FFCCFF"/>
              </a:buClr>
              <a:buSzTx/>
              <a:buFont typeface="Wingdings" panose="05000000000000000000" pitchFamily="2" charset="2"/>
              <a:buChar char="§"/>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 coins arrondis 24">
            <a:extLst>
              <a:ext uri="{FF2B5EF4-FFF2-40B4-BE49-F238E27FC236}">
                <a16:creationId xmlns:a16="http://schemas.microsoft.com/office/drawing/2014/main" id="{4D29A155-7011-43AD-A99D-235E7138CBB8}"/>
              </a:ext>
            </a:extLst>
          </p:cNvPr>
          <p:cNvSpPr/>
          <p:nvPr/>
        </p:nvSpPr>
        <p:spPr>
          <a:xfrm>
            <a:off x="107746" y="3411247"/>
            <a:ext cx="744507" cy="205409"/>
          </a:xfrm>
          <a:prstGeom prst="roundRect">
            <a:avLst/>
          </a:prstGeom>
          <a:ln w="19050">
            <a:solidFill>
              <a:schemeClr val="accent2">
                <a:lumMod val="60000"/>
                <a:lumOff val="40000"/>
              </a:schemeClr>
            </a:solidFill>
          </a:ln>
        </p:spPr>
        <p:txBody>
          <a:bodyPr wrap="square" rtlCol="0" anchor="ctr">
            <a:spAutoFit/>
          </a:bodyPr>
          <a:lstStyle/>
          <a:p>
            <a:pPr marL="722313" marR="0" lvl="0" indent="-342900" algn="l" defTabSz="457200" rtl="0" eaLnBrk="1" fontAlgn="auto" latinLnBrk="0" hangingPunct="1">
              <a:lnSpc>
                <a:spcPct val="100000"/>
              </a:lnSpc>
              <a:spcBef>
                <a:spcPts val="600"/>
              </a:spcBef>
              <a:spcAft>
                <a:spcPts val="600"/>
              </a:spcAft>
              <a:buClr>
                <a:srgbClr val="FFCCFF"/>
              </a:buClr>
              <a:buSzTx/>
              <a:buFont typeface="Wingdings" panose="05000000000000000000" pitchFamily="2" charset="2"/>
              <a:buChar char="§"/>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ctangle : coins arrondis 25">
            <a:extLst>
              <a:ext uri="{FF2B5EF4-FFF2-40B4-BE49-F238E27FC236}">
                <a16:creationId xmlns:a16="http://schemas.microsoft.com/office/drawing/2014/main" id="{EB2C4ECF-084F-4ADB-914A-70BF21C8B86B}"/>
              </a:ext>
            </a:extLst>
          </p:cNvPr>
          <p:cNvSpPr/>
          <p:nvPr/>
        </p:nvSpPr>
        <p:spPr>
          <a:xfrm>
            <a:off x="157506" y="5830983"/>
            <a:ext cx="744507" cy="205409"/>
          </a:xfrm>
          <a:prstGeom prst="roundRect">
            <a:avLst/>
          </a:prstGeom>
          <a:ln w="19050">
            <a:solidFill>
              <a:schemeClr val="accent2">
                <a:lumMod val="60000"/>
                <a:lumOff val="40000"/>
              </a:schemeClr>
            </a:solidFill>
          </a:ln>
        </p:spPr>
        <p:txBody>
          <a:bodyPr wrap="square" rtlCol="0" anchor="ctr">
            <a:spAutoFit/>
          </a:bodyPr>
          <a:lstStyle/>
          <a:p>
            <a:pPr marL="722313" marR="0" lvl="0" indent="-342900" algn="l" defTabSz="457200" rtl="0" eaLnBrk="1" fontAlgn="auto" latinLnBrk="0" hangingPunct="1">
              <a:lnSpc>
                <a:spcPct val="100000"/>
              </a:lnSpc>
              <a:spcBef>
                <a:spcPts val="600"/>
              </a:spcBef>
              <a:spcAft>
                <a:spcPts val="600"/>
              </a:spcAft>
              <a:buClr>
                <a:srgbClr val="FFCCFF"/>
              </a:buClr>
              <a:buSzTx/>
              <a:buFont typeface="Wingdings" panose="05000000000000000000" pitchFamily="2" charset="2"/>
              <a:buChar char="§"/>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5" name="Groupe 4">
            <a:extLst>
              <a:ext uri="{FF2B5EF4-FFF2-40B4-BE49-F238E27FC236}">
                <a16:creationId xmlns:a16="http://schemas.microsoft.com/office/drawing/2014/main" id="{09ED25DA-9F04-4CBC-9392-CD439A97E8A0}"/>
              </a:ext>
            </a:extLst>
          </p:cNvPr>
          <p:cNvGrpSpPr/>
          <p:nvPr/>
        </p:nvGrpSpPr>
        <p:grpSpPr>
          <a:xfrm>
            <a:off x="2470096" y="4431495"/>
            <a:ext cx="5200139" cy="1531498"/>
            <a:chOff x="2707568" y="3864283"/>
            <a:chExt cx="5200139" cy="1531498"/>
          </a:xfrm>
        </p:grpSpPr>
        <p:sp>
          <p:nvSpPr>
            <p:cNvPr id="27" name="ZoneTexte 26">
              <a:extLst>
                <a:ext uri="{FF2B5EF4-FFF2-40B4-BE49-F238E27FC236}">
                  <a16:creationId xmlns:a16="http://schemas.microsoft.com/office/drawing/2014/main" id="{A0D4DF1F-2E0A-4C05-AD6E-A621B5F251A6}"/>
                </a:ext>
              </a:extLst>
            </p:cNvPr>
            <p:cNvSpPr txBox="1"/>
            <p:nvPr/>
          </p:nvSpPr>
          <p:spPr>
            <a:xfrm>
              <a:off x="2707568" y="3864283"/>
              <a:ext cx="2975177" cy="489365"/>
            </a:xfrm>
            <a:prstGeom prst="rect">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457189" rtl="0" eaLnBrk="1" fontAlgn="auto" latinLnBrk="0" hangingPunct="1">
                <a:lnSpc>
                  <a:spcPct val="115000"/>
                </a:lnSpc>
                <a:spcBef>
                  <a:spcPts val="451"/>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Calibri"/>
                  <a:cs typeface="Times New Roman"/>
                </a:rPr>
                <a:t>Class II. Research origin descriptors</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46C0A"/>
                  </a:solidFill>
                  <a:effectLst/>
                  <a:uLnTx/>
                  <a:uFillTx/>
                  <a:latin typeface="Arial"/>
                  <a:ea typeface="Calibri"/>
                  <a:cs typeface="Times New Roman"/>
                </a:rPr>
                <a:t>Research Methods</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p:txBody>
        </p:sp>
        <p:pic>
          <p:nvPicPr>
            <p:cNvPr id="4" name="Image 3">
              <a:extLst>
                <a:ext uri="{FF2B5EF4-FFF2-40B4-BE49-F238E27FC236}">
                  <a16:creationId xmlns:a16="http://schemas.microsoft.com/office/drawing/2014/main" id="{9306F25A-CEE9-4C52-8D31-BB3B77194CAF}"/>
                </a:ext>
              </a:extLst>
            </p:cNvPr>
            <p:cNvPicPr>
              <a:picLocks noChangeAspect="1"/>
            </p:cNvPicPr>
            <p:nvPr/>
          </p:nvPicPr>
          <p:blipFill>
            <a:blip r:embed="rId7"/>
            <a:stretch>
              <a:fillRect/>
            </a:stretch>
          </p:blipFill>
          <p:spPr>
            <a:xfrm>
              <a:off x="2707568" y="4391296"/>
              <a:ext cx="5200139" cy="1004485"/>
            </a:xfrm>
            <a:prstGeom prst="rect">
              <a:avLst/>
            </a:prstGeom>
          </p:spPr>
        </p:pic>
      </p:grpSp>
      <p:grpSp>
        <p:nvGrpSpPr>
          <p:cNvPr id="7" name="Groupe 6">
            <a:extLst>
              <a:ext uri="{FF2B5EF4-FFF2-40B4-BE49-F238E27FC236}">
                <a16:creationId xmlns:a16="http://schemas.microsoft.com/office/drawing/2014/main" id="{60665B64-144D-4B32-8ACA-5AA63F08E801}"/>
              </a:ext>
            </a:extLst>
          </p:cNvPr>
          <p:cNvGrpSpPr/>
          <p:nvPr/>
        </p:nvGrpSpPr>
        <p:grpSpPr>
          <a:xfrm>
            <a:off x="2416811" y="1984889"/>
            <a:ext cx="5134416" cy="2167865"/>
            <a:chOff x="2182230" y="1723321"/>
            <a:chExt cx="5134416" cy="2167865"/>
          </a:xfrm>
        </p:grpSpPr>
        <p:sp>
          <p:nvSpPr>
            <p:cNvPr id="16" name="ZoneTexte 15">
              <a:extLst>
                <a:ext uri="{FF2B5EF4-FFF2-40B4-BE49-F238E27FC236}">
                  <a16:creationId xmlns:a16="http://schemas.microsoft.com/office/drawing/2014/main" id="{D6DAA97B-DF0F-4351-BB6C-FE2A53A3DE9E}"/>
                </a:ext>
              </a:extLst>
            </p:cNvPr>
            <p:cNvSpPr txBox="1"/>
            <p:nvPr/>
          </p:nvSpPr>
          <p:spPr>
            <a:xfrm>
              <a:off x="2182230" y="1723321"/>
              <a:ext cx="2975177" cy="489365"/>
            </a:xfrm>
            <a:prstGeom prst="rect">
              <a:avLst/>
            </a:prstGeom>
            <a:gradFill rotWithShape="1">
              <a:gsLst>
                <a:gs pos="0">
                  <a:srgbClr val="00B0F0">
                    <a:tint val="50000"/>
                    <a:satMod val="300000"/>
                  </a:srgbClr>
                </a:gs>
                <a:gs pos="35000">
                  <a:srgbClr val="00B0F0">
                    <a:tint val="37000"/>
                    <a:satMod val="300000"/>
                  </a:srgbClr>
                </a:gs>
                <a:gs pos="100000">
                  <a:srgbClr val="00B0F0">
                    <a:tint val="15000"/>
                    <a:satMod val="350000"/>
                  </a:srgbClr>
                </a:gs>
              </a:gsLst>
              <a:lin ang="16200000" scaled="1"/>
            </a:gradFill>
            <a:ln w="9525" cap="flat" cmpd="sng" algn="ctr">
              <a:solidFill>
                <a:srgbClr val="00B0F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457189" rtl="0" eaLnBrk="1" fontAlgn="auto" latinLnBrk="0" hangingPunct="1">
                <a:lnSpc>
                  <a:spcPct val="115000"/>
                </a:lnSpc>
                <a:spcBef>
                  <a:spcPts val="451"/>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Calibri"/>
                  <a:cs typeface="Times New Roman"/>
                </a:rPr>
                <a:t>Class II. Research origin descriptors</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46C0A"/>
                  </a:solidFill>
                  <a:effectLst/>
                  <a:uLnTx/>
                  <a:uFillTx/>
                  <a:latin typeface="Arial"/>
                  <a:ea typeface="Calibri"/>
                  <a:cs typeface="Times New Roman"/>
                </a:rPr>
                <a:t>Sampling design</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p:txBody>
        </p:sp>
        <p:pic>
          <p:nvPicPr>
            <p:cNvPr id="6" name="Image 5">
              <a:extLst>
                <a:ext uri="{FF2B5EF4-FFF2-40B4-BE49-F238E27FC236}">
                  <a16:creationId xmlns:a16="http://schemas.microsoft.com/office/drawing/2014/main" id="{4A52FADA-96D5-405D-9795-EEE1C8B16003}"/>
                </a:ext>
              </a:extLst>
            </p:cNvPr>
            <p:cNvPicPr>
              <a:picLocks noChangeAspect="1"/>
            </p:cNvPicPr>
            <p:nvPr/>
          </p:nvPicPr>
          <p:blipFill>
            <a:blip r:embed="rId8"/>
            <a:stretch>
              <a:fillRect/>
            </a:stretch>
          </p:blipFill>
          <p:spPr>
            <a:xfrm>
              <a:off x="2201714" y="2238785"/>
              <a:ext cx="5114932" cy="1652401"/>
            </a:xfrm>
            <a:prstGeom prst="rect">
              <a:avLst/>
            </a:prstGeom>
          </p:spPr>
        </p:pic>
      </p:grpSp>
      <p:grpSp>
        <p:nvGrpSpPr>
          <p:cNvPr id="8" name="Groupe 7">
            <a:extLst>
              <a:ext uri="{FF2B5EF4-FFF2-40B4-BE49-F238E27FC236}">
                <a16:creationId xmlns:a16="http://schemas.microsoft.com/office/drawing/2014/main" id="{B803AAEA-FAF2-47F0-AA52-1A95DC6D850E}"/>
              </a:ext>
            </a:extLst>
          </p:cNvPr>
          <p:cNvGrpSpPr/>
          <p:nvPr/>
        </p:nvGrpSpPr>
        <p:grpSpPr>
          <a:xfrm>
            <a:off x="5438611" y="1788763"/>
            <a:ext cx="3705389" cy="5230984"/>
            <a:chOff x="5438611" y="1788763"/>
            <a:chExt cx="3705389" cy="5230984"/>
          </a:xfrm>
        </p:grpSpPr>
        <p:sp>
          <p:nvSpPr>
            <p:cNvPr id="20" name="ZoneTexte 19">
              <a:extLst>
                <a:ext uri="{FF2B5EF4-FFF2-40B4-BE49-F238E27FC236}">
                  <a16:creationId xmlns:a16="http://schemas.microsoft.com/office/drawing/2014/main" id="{1284BD63-1079-41C9-BD18-753BAAE0B71D}"/>
                </a:ext>
              </a:extLst>
            </p:cNvPr>
            <p:cNvSpPr txBox="1"/>
            <p:nvPr/>
          </p:nvSpPr>
          <p:spPr>
            <a:xfrm>
              <a:off x="5438611" y="1788763"/>
              <a:ext cx="2833417" cy="489365"/>
            </a:xfrm>
            <a:prstGeom prst="rect">
              <a:avLst/>
            </a:prstGeom>
            <a:gradFill rotWithShape="1">
              <a:gsLst>
                <a:gs pos="0">
                  <a:srgbClr val="7030A0">
                    <a:tint val="50000"/>
                    <a:satMod val="300000"/>
                  </a:srgbClr>
                </a:gs>
                <a:gs pos="35000">
                  <a:srgbClr val="7030A0">
                    <a:tint val="37000"/>
                    <a:satMod val="300000"/>
                  </a:srgbClr>
                </a:gs>
                <a:gs pos="100000">
                  <a:srgbClr val="7030A0">
                    <a:tint val="15000"/>
                    <a:satMod val="350000"/>
                  </a:srgbClr>
                </a:gs>
              </a:gsLst>
              <a:lin ang="16200000" scaled="1"/>
            </a:gradFill>
            <a:ln w="9525" cap="flat" cmpd="sng" algn="ctr">
              <a:solidFill>
                <a:srgbClr val="7030A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457189" rtl="0" eaLnBrk="1" fontAlgn="auto" latinLnBrk="0" hangingPunct="1">
                <a:lnSpc>
                  <a:spcPct val="115000"/>
                </a:lnSpc>
                <a:spcBef>
                  <a:spcPts val="451"/>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Calibri"/>
                  <a:cs typeface="Times New Roman"/>
                </a:rPr>
                <a:t>Class IV. Data structural descriptors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46C0A"/>
                  </a:solidFill>
                  <a:effectLst/>
                  <a:uLnTx/>
                  <a:uFillTx/>
                  <a:latin typeface="Arial"/>
                  <a:ea typeface="Calibri"/>
                  <a:cs typeface="Times New Roman"/>
                </a:rPr>
                <a:t>B. Variable Information</a:t>
              </a:r>
              <a:endParaRPr kumimoji="0" lang="fr-FR" sz="1200" b="0" i="0" u="none" strike="noStrike" kern="1200" cap="none" spc="0" normalizeH="0" baseline="0" noProof="0" dirty="0">
                <a:ln>
                  <a:noFill/>
                </a:ln>
                <a:solidFill>
                  <a:prstClr val="black"/>
                </a:solidFill>
                <a:effectLst/>
                <a:uLnTx/>
                <a:uFillTx/>
                <a:latin typeface="Arial"/>
                <a:ea typeface="Calibri"/>
                <a:cs typeface="Times New Roman"/>
              </a:endParaRPr>
            </a:p>
          </p:txBody>
        </p:sp>
        <p:pic>
          <p:nvPicPr>
            <p:cNvPr id="19" name="Image 18">
              <a:extLst>
                <a:ext uri="{FF2B5EF4-FFF2-40B4-BE49-F238E27FC236}">
                  <a16:creationId xmlns:a16="http://schemas.microsoft.com/office/drawing/2014/main" id="{62862312-C982-4BEC-A416-FFC1398FAF1B}"/>
                </a:ext>
              </a:extLst>
            </p:cNvPr>
            <p:cNvPicPr>
              <a:picLocks noChangeAspect="1"/>
            </p:cNvPicPr>
            <p:nvPr/>
          </p:nvPicPr>
          <p:blipFill>
            <a:blip r:embed="rId9"/>
            <a:stretch>
              <a:fillRect/>
            </a:stretch>
          </p:blipFill>
          <p:spPr>
            <a:xfrm>
              <a:off x="5454676" y="2294107"/>
              <a:ext cx="3689324" cy="4725640"/>
            </a:xfrm>
            <a:prstGeom prst="rect">
              <a:avLst/>
            </a:prstGeom>
          </p:spPr>
        </p:pic>
      </p:grpSp>
      <p:sp>
        <p:nvSpPr>
          <p:cNvPr id="28" name="Rectangle : coins arrondis 27">
            <a:extLst>
              <a:ext uri="{FF2B5EF4-FFF2-40B4-BE49-F238E27FC236}">
                <a16:creationId xmlns:a16="http://schemas.microsoft.com/office/drawing/2014/main" id="{4B8AFD35-6948-43C6-9DA4-79F7C76577DE}"/>
              </a:ext>
            </a:extLst>
          </p:cNvPr>
          <p:cNvSpPr/>
          <p:nvPr/>
        </p:nvSpPr>
        <p:spPr>
          <a:xfrm>
            <a:off x="2370188" y="2447748"/>
            <a:ext cx="1181534" cy="248731"/>
          </a:xfrm>
          <a:prstGeom prst="roundRect">
            <a:avLst/>
          </a:prstGeom>
          <a:ln w="19050">
            <a:solidFill>
              <a:schemeClr val="accent2">
                <a:lumMod val="60000"/>
                <a:lumOff val="40000"/>
              </a:schemeClr>
            </a:solidFill>
          </a:ln>
        </p:spPr>
        <p:txBody>
          <a:bodyPr wrap="square" rtlCol="0" anchor="ctr">
            <a:spAutoFit/>
          </a:bodyPr>
          <a:lstStyle/>
          <a:p>
            <a:pPr marL="722313" marR="0" lvl="0" indent="-342900" algn="l" defTabSz="457200" rtl="0" eaLnBrk="1" fontAlgn="auto" latinLnBrk="0" hangingPunct="1">
              <a:lnSpc>
                <a:spcPct val="100000"/>
              </a:lnSpc>
              <a:spcBef>
                <a:spcPts val="600"/>
              </a:spcBef>
              <a:spcAft>
                <a:spcPts val="600"/>
              </a:spcAft>
              <a:buClr>
                <a:srgbClr val="FFCCFF"/>
              </a:buClr>
              <a:buSzTx/>
              <a:buFont typeface="Wingdings" panose="05000000000000000000" pitchFamily="2" charset="2"/>
              <a:buChar char="§"/>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29" name="Rectangle : coins arrondis 28">
            <a:extLst>
              <a:ext uri="{FF2B5EF4-FFF2-40B4-BE49-F238E27FC236}">
                <a16:creationId xmlns:a16="http://schemas.microsoft.com/office/drawing/2014/main" id="{A03138A2-4EC7-4AAC-8E7A-D70AFB4543BD}"/>
              </a:ext>
            </a:extLst>
          </p:cNvPr>
          <p:cNvSpPr/>
          <p:nvPr/>
        </p:nvSpPr>
        <p:spPr>
          <a:xfrm>
            <a:off x="2479943" y="4889924"/>
            <a:ext cx="1181534" cy="248731"/>
          </a:xfrm>
          <a:prstGeom prst="roundRect">
            <a:avLst/>
          </a:prstGeom>
          <a:ln w="19050">
            <a:solidFill>
              <a:schemeClr val="accent2">
                <a:lumMod val="60000"/>
                <a:lumOff val="40000"/>
              </a:schemeClr>
            </a:solidFill>
          </a:ln>
        </p:spPr>
        <p:txBody>
          <a:bodyPr wrap="square" rtlCol="0" anchor="ctr">
            <a:spAutoFit/>
          </a:bodyPr>
          <a:lstStyle/>
          <a:p>
            <a:pPr marL="722313" marR="0" lvl="0" indent="-342900" algn="l" defTabSz="457200" rtl="0" eaLnBrk="1" fontAlgn="auto" latinLnBrk="0" hangingPunct="1">
              <a:lnSpc>
                <a:spcPct val="100000"/>
              </a:lnSpc>
              <a:spcBef>
                <a:spcPts val="600"/>
              </a:spcBef>
              <a:spcAft>
                <a:spcPts val="600"/>
              </a:spcAft>
              <a:buClr>
                <a:srgbClr val="FFCCFF"/>
              </a:buClr>
              <a:buSzTx/>
              <a:buFont typeface="Wingdings" panose="05000000000000000000" pitchFamily="2" charset="2"/>
              <a:buChar char="§"/>
              <a:tabLst/>
              <a:defRPr/>
            </a:pPr>
            <a:endParaRPr kumimoji="0" lang="fr-FR"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69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7" name="Rectangle 6">
            <a:extLst>
              <a:ext uri="{FF2B5EF4-FFF2-40B4-BE49-F238E27FC236}">
                <a16:creationId xmlns:a16="http://schemas.microsoft.com/office/drawing/2014/main" id="{AE73B856-4C75-4D1B-B2C3-11D4D65D9FE5}"/>
              </a:ext>
            </a:extLst>
          </p:cNvPr>
          <p:cNvSpPr/>
          <p:nvPr/>
        </p:nvSpPr>
        <p:spPr>
          <a:xfrm>
            <a:off x="480000" y="1200001"/>
            <a:ext cx="8109675" cy="1220912"/>
          </a:xfrm>
          <a:prstGeom prst="rect">
            <a:avLst/>
          </a:prstGeom>
        </p:spPr>
        <p:txBody>
          <a:bodyPr wrap="square">
            <a:spAutoFit/>
          </a:bodyPr>
          <a:lstStyle/>
          <a:p>
            <a:pPr marL="457189" indent="-457189" defTabSz="457189">
              <a:spcBef>
                <a:spcPts val="600"/>
              </a:spcBef>
              <a:spcAft>
                <a:spcPts val="800"/>
              </a:spcAft>
              <a:buClr>
                <a:srgbClr val="0070C0"/>
              </a:buClr>
              <a:buFont typeface="Wingdings" panose="05000000000000000000" pitchFamily="2" charset="2"/>
              <a:buChar char="§"/>
              <a:defRPr/>
            </a:pPr>
            <a:r>
              <a:rPr lang="fr-FR" sz="2400" dirty="0">
                <a:solidFill>
                  <a:srgbClr val="0070C0"/>
                </a:solidFill>
                <a:latin typeface="Arial"/>
                <a:cs typeface="Arial"/>
                <a:sym typeface="Arial"/>
              </a:rPr>
              <a:t>Selon la revue, le modèle de </a:t>
            </a:r>
            <a:r>
              <a:rPr lang="fr-FR" sz="2400" i="1" dirty="0">
                <a:solidFill>
                  <a:srgbClr val="0070C0"/>
                </a:solidFill>
                <a:latin typeface="Arial"/>
                <a:cs typeface="Arial"/>
                <a:sym typeface="Arial"/>
              </a:rPr>
              <a:t>Data paper </a:t>
            </a:r>
            <a:r>
              <a:rPr lang="fr-FR" sz="2400" dirty="0">
                <a:solidFill>
                  <a:srgbClr val="0070C0"/>
                </a:solidFill>
                <a:latin typeface="Arial"/>
                <a:cs typeface="Arial"/>
                <a:sym typeface="Arial"/>
              </a:rPr>
              <a:t>diffère entre:</a:t>
            </a:r>
          </a:p>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Modèle classique </a:t>
            </a:r>
          </a:p>
          <a:p>
            <a:pPr defTabSz="457189">
              <a:buClr>
                <a:srgbClr val="E2007A"/>
              </a:buClr>
              <a:defRPr/>
            </a:pPr>
            <a:r>
              <a:rPr lang="en-US" sz="1600" i="1" kern="0" dirty="0">
                <a:solidFill>
                  <a:srgbClr val="212121"/>
                </a:solidFill>
                <a:latin typeface="Arial"/>
                <a:cs typeface="Arial"/>
                <a:sym typeface="Arial"/>
              </a:rPr>
              <a:t>	</a:t>
            </a:r>
            <a:r>
              <a:rPr lang="en-US" sz="1867" i="1" kern="0" dirty="0">
                <a:solidFill>
                  <a:srgbClr val="212121"/>
                </a:solidFill>
                <a:latin typeface="Arial"/>
                <a:cs typeface="Arial"/>
                <a:sym typeface="Arial"/>
              </a:rPr>
              <a:t>Data in Brief, Geoscience Data Journal, Ecological research</a:t>
            </a:r>
            <a:endParaRPr lang="fr-FR" sz="1867" i="1" kern="0" dirty="0">
              <a:solidFill>
                <a:srgbClr val="212121"/>
              </a:solidFill>
              <a:latin typeface="Arial"/>
              <a:cs typeface="Arial"/>
              <a:sym typeface="Arial"/>
            </a:endParaRPr>
          </a:p>
        </p:txBody>
      </p:sp>
      <p:sp>
        <p:nvSpPr>
          <p:cNvPr id="13" name="Rectangle 12">
            <a:extLst>
              <a:ext uri="{FF2B5EF4-FFF2-40B4-BE49-F238E27FC236}">
                <a16:creationId xmlns:a16="http://schemas.microsoft.com/office/drawing/2014/main" id="{630F3331-7209-4B2B-BED3-5EB8AA8F0802}"/>
              </a:ext>
            </a:extLst>
          </p:cNvPr>
          <p:cNvSpPr/>
          <p:nvPr/>
        </p:nvSpPr>
        <p:spPr>
          <a:xfrm>
            <a:off x="480000" y="2382731"/>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Texte libre mais limité en taille </a:t>
            </a:r>
            <a:r>
              <a:rPr lang="fr-FR" sz="2133" kern="0" dirty="0">
                <a:latin typeface="Arial"/>
                <a:cs typeface="Arial"/>
                <a:sym typeface="Arial"/>
              </a:rPr>
              <a:t>(2 pages, 1000 mots, …) </a:t>
            </a:r>
          </a:p>
          <a:p>
            <a:pPr defTabSz="457189">
              <a:buClr>
                <a:srgbClr val="E2007A"/>
              </a:buClr>
              <a:defRPr/>
            </a:pPr>
            <a:r>
              <a:rPr lang="fr-FR" i="1" dirty="0">
                <a:latin typeface="Arial"/>
                <a:cs typeface="Arial"/>
                <a:sym typeface="Arial"/>
              </a:rPr>
              <a:t>	</a:t>
            </a:r>
            <a:r>
              <a:rPr lang="fr-FR" sz="1867" i="1" kern="0" dirty="0" err="1">
                <a:latin typeface="Arial"/>
                <a:cs typeface="Arial"/>
                <a:sym typeface="Arial"/>
              </a:rPr>
              <a:t>Phytopathology</a:t>
            </a:r>
            <a:r>
              <a:rPr lang="fr-FR" sz="1867" i="1" kern="0" dirty="0">
                <a:latin typeface="Arial"/>
                <a:cs typeface="Arial"/>
                <a:sym typeface="Arial"/>
              </a:rPr>
              <a:t>, Plant </a:t>
            </a:r>
            <a:r>
              <a:rPr lang="fr-FR" sz="1867" i="1" kern="0" dirty="0" err="1">
                <a:latin typeface="Arial"/>
                <a:cs typeface="Arial"/>
                <a:sym typeface="Arial"/>
              </a:rPr>
              <a:t>Phenome</a:t>
            </a:r>
            <a:r>
              <a:rPr lang="fr-FR" sz="1867" i="1" kern="0" dirty="0">
                <a:latin typeface="Arial"/>
                <a:cs typeface="Arial"/>
                <a:sym typeface="Arial"/>
              </a:rPr>
              <a:t> Journal, </a:t>
            </a:r>
            <a:r>
              <a:rPr lang="fr-FR" sz="1867" i="1" kern="0" dirty="0" err="1">
                <a:solidFill>
                  <a:prstClr val="black"/>
                </a:solidFill>
                <a:latin typeface="Arial"/>
                <a:cs typeface="Arial"/>
                <a:sym typeface="Arial"/>
              </a:rPr>
              <a:t>Hydrological</a:t>
            </a:r>
            <a:r>
              <a:rPr lang="fr-FR" sz="1867" i="1" kern="0" dirty="0">
                <a:solidFill>
                  <a:prstClr val="black"/>
                </a:solidFill>
                <a:latin typeface="Arial"/>
                <a:cs typeface="Arial"/>
                <a:sym typeface="Arial"/>
              </a:rPr>
              <a:t> </a:t>
            </a:r>
            <a:r>
              <a:rPr lang="fr-FR" sz="1867" i="1" kern="0" dirty="0" err="1">
                <a:solidFill>
                  <a:prstClr val="black"/>
                </a:solidFill>
                <a:latin typeface="Arial"/>
                <a:cs typeface="Arial"/>
                <a:sym typeface="Arial"/>
              </a:rPr>
              <a:t>Processes</a:t>
            </a:r>
            <a:endParaRPr lang="fr-FR" sz="1867" kern="0" dirty="0">
              <a:solidFill>
                <a:prstClr val="black"/>
              </a:solidFill>
              <a:latin typeface="Arial"/>
              <a:cs typeface="Arial"/>
              <a:sym typeface="Arial"/>
            </a:endParaRPr>
          </a:p>
        </p:txBody>
      </p:sp>
      <p:sp>
        <p:nvSpPr>
          <p:cNvPr id="8" name="Titre 1">
            <a:extLst>
              <a:ext uri="{FF2B5EF4-FFF2-40B4-BE49-F238E27FC236}">
                <a16:creationId xmlns:a16="http://schemas.microsoft.com/office/drawing/2014/main" id="{71164FA0-B81E-4213-B555-6FBB14D58E11}"/>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Modèle de </a:t>
            </a:r>
            <a:r>
              <a:rPr lang="fr-FR" i="1" dirty="0"/>
              <a:t>Data paper</a:t>
            </a:r>
          </a:p>
        </p:txBody>
      </p:sp>
      <p:sp>
        <p:nvSpPr>
          <p:cNvPr id="6" name="Rectangle 5">
            <a:extLst>
              <a:ext uri="{FF2B5EF4-FFF2-40B4-BE49-F238E27FC236}">
                <a16:creationId xmlns:a16="http://schemas.microsoft.com/office/drawing/2014/main" id="{4C631728-EB0B-4589-9C8A-546B7861950E}"/>
              </a:ext>
            </a:extLst>
          </p:cNvPr>
          <p:cNvSpPr/>
          <p:nvPr/>
        </p:nvSpPr>
        <p:spPr>
          <a:xfrm>
            <a:off x="480000" y="3204420"/>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Modèle classique + table de métadonnées</a:t>
            </a:r>
          </a:p>
          <a:p>
            <a:pPr defTabSz="457189">
              <a:buClr>
                <a:srgbClr val="E2007A"/>
              </a:buClr>
              <a:defRPr/>
            </a:pPr>
            <a:r>
              <a:rPr lang="fr-FR" sz="1600"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Annals</a:t>
            </a:r>
            <a:r>
              <a:rPr lang="fr-FR" sz="1867" i="1" kern="0" dirty="0">
                <a:solidFill>
                  <a:srgbClr val="212121"/>
                </a:solidFill>
                <a:latin typeface="Arial"/>
                <a:cs typeface="Arial"/>
                <a:sym typeface="Arial"/>
              </a:rPr>
              <a:t> of Forest Science</a:t>
            </a:r>
          </a:p>
        </p:txBody>
      </p:sp>
      <p:sp>
        <p:nvSpPr>
          <p:cNvPr id="9" name="Rectangle 8">
            <a:extLst>
              <a:ext uri="{FF2B5EF4-FFF2-40B4-BE49-F238E27FC236}">
                <a16:creationId xmlns:a16="http://schemas.microsoft.com/office/drawing/2014/main" id="{E67BF292-DF1C-471E-9DE8-E3C52FDB093C}"/>
              </a:ext>
            </a:extLst>
          </p:cNvPr>
          <p:cNvSpPr/>
          <p:nvPr/>
        </p:nvSpPr>
        <p:spPr>
          <a:xfrm>
            <a:off x="480000" y="4031562"/>
            <a:ext cx="8109675"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latin typeface="Arial"/>
                <a:cs typeface="Arial"/>
                <a:sym typeface="Arial"/>
              </a:rPr>
              <a:t>Modèle structuré par des métadonnées disciplinaires</a:t>
            </a:r>
          </a:p>
          <a:p>
            <a:pPr defTabSz="457189">
              <a:buClr>
                <a:srgbClr val="E2007A"/>
              </a:buClr>
              <a:defRPr/>
            </a:pPr>
            <a:r>
              <a:rPr lang="fr-FR" sz="1600"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Ecology</a:t>
            </a:r>
            <a:r>
              <a:rPr lang="fr-FR" sz="1867" i="1" kern="0" dirty="0">
                <a:solidFill>
                  <a:srgbClr val="212121"/>
                </a:solidFill>
                <a:latin typeface="Arial"/>
                <a:cs typeface="Arial"/>
                <a:sym typeface="Arial"/>
              </a:rPr>
              <a:t>, Open </a:t>
            </a:r>
            <a:r>
              <a:rPr lang="fr-FR" sz="1867" i="1" kern="0" dirty="0" err="1">
                <a:solidFill>
                  <a:srgbClr val="212121"/>
                </a:solidFill>
                <a:latin typeface="Arial"/>
                <a:cs typeface="Arial"/>
                <a:sym typeface="Arial"/>
              </a:rPr>
              <a:t>Health</a:t>
            </a:r>
            <a:r>
              <a:rPr lang="fr-FR" sz="1867" i="1" kern="0" dirty="0">
                <a:solidFill>
                  <a:srgbClr val="212121"/>
                </a:solidFill>
                <a:latin typeface="Arial"/>
                <a:cs typeface="Arial"/>
                <a:sym typeface="Arial"/>
              </a:rPr>
              <a:t> Data, </a:t>
            </a:r>
            <a:r>
              <a:rPr lang="fr-FR" sz="1867" i="1" kern="0" dirty="0" err="1">
                <a:solidFill>
                  <a:srgbClr val="212121"/>
                </a:solidFill>
                <a:latin typeface="Arial"/>
                <a:cs typeface="Arial"/>
                <a:sym typeface="Arial"/>
              </a:rPr>
              <a:t>Freshwater</a:t>
            </a:r>
            <a:r>
              <a:rPr lang="fr-FR" sz="1867" i="1" kern="0" dirty="0">
                <a:solidFill>
                  <a:srgbClr val="212121"/>
                </a:solidFill>
                <a:latin typeface="Arial"/>
                <a:cs typeface="Arial"/>
                <a:sym typeface="Arial"/>
              </a:rPr>
              <a:t> </a:t>
            </a:r>
            <a:r>
              <a:rPr lang="fr-FR" sz="1867" i="1" kern="0" dirty="0" err="1">
                <a:solidFill>
                  <a:srgbClr val="212121"/>
                </a:solidFill>
                <a:latin typeface="Arial"/>
                <a:cs typeface="Arial"/>
                <a:sym typeface="Arial"/>
              </a:rPr>
              <a:t>Metadata</a:t>
            </a:r>
            <a:r>
              <a:rPr lang="fr-FR" sz="1867" i="1" kern="0" dirty="0">
                <a:solidFill>
                  <a:srgbClr val="212121"/>
                </a:solidFill>
                <a:latin typeface="Arial"/>
                <a:cs typeface="Arial"/>
                <a:sym typeface="Arial"/>
              </a:rPr>
              <a:t> Journal</a:t>
            </a:r>
          </a:p>
        </p:txBody>
      </p:sp>
      <p:sp>
        <p:nvSpPr>
          <p:cNvPr id="10" name="Rectangle 9">
            <a:extLst>
              <a:ext uri="{FF2B5EF4-FFF2-40B4-BE49-F238E27FC236}">
                <a16:creationId xmlns:a16="http://schemas.microsoft.com/office/drawing/2014/main" id="{B49BF0B9-B647-4994-9F9B-FFC20631FEFF}"/>
              </a:ext>
            </a:extLst>
          </p:cNvPr>
          <p:cNvSpPr/>
          <p:nvPr/>
        </p:nvSpPr>
        <p:spPr>
          <a:xfrm>
            <a:off x="480000" y="4806967"/>
            <a:ext cx="8530680" cy="748988"/>
          </a:xfrm>
          <a:prstGeom prst="rect">
            <a:avLst/>
          </a:prstGeom>
        </p:spPr>
        <p:txBody>
          <a:bodyPr wrap="square">
            <a:spAutoFit/>
          </a:bodyPr>
          <a:lstStyle/>
          <a:p>
            <a:pPr marL="457189" indent="-457189" defTabSz="457189">
              <a:buClr>
                <a:srgbClr val="0070C0"/>
              </a:buClr>
              <a:buFont typeface="Wingdings" panose="05000000000000000000" pitchFamily="2" charset="2"/>
              <a:buChar char="Ø"/>
              <a:defRPr/>
            </a:pPr>
            <a:r>
              <a:rPr lang="fr-FR" sz="2400" kern="0" dirty="0">
                <a:solidFill>
                  <a:srgbClr val="EE4CDB"/>
                </a:solidFill>
                <a:latin typeface="Arial"/>
                <a:cs typeface="Arial"/>
                <a:sym typeface="Arial"/>
              </a:rPr>
              <a:t>Modèle avec Résultats et Discussion </a:t>
            </a:r>
          </a:p>
          <a:p>
            <a:pPr marL="480472" indent="-120648" defTabSz="1219170">
              <a:buClr>
                <a:srgbClr val="E2007A"/>
              </a:buClr>
              <a:tabLst>
                <a:tab pos="480472" algn="l"/>
              </a:tabLst>
              <a:defRPr/>
            </a:pPr>
            <a:r>
              <a:rPr lang="fr-FR" sz="1867" i="1" kern="0" dirty="0">
                <a:solidFill>
                  <a:prstClr val="black"/>
                </a:solidFill>
                <a:latin typeface="Arial"/>
                <a:cs typeface="Arial"/>
                <a:sym typeface="Arial"/>
              </a:rPr>
              <a:t> </a:t>
            </a:r>
            <a:r>
              <a:rPr lang="fr-FR" sz="1867" i="1" kern="0" dirty="0" err="1">
                <a:solidFill>
                  <a:prstClr val="black"/>
                </a:solidFill>
                <a:latin typeface="Arial"/>
                <a:cs typeface="Arial"/>
                <a:sym typeface="Arial"/>
              </a:rPr>
              <a:t>Earth</a:t>
            </a:r>
            <a:r>
              <a:rPr lang="fr-FR" sz="1867" i="1" kern="0" dirty="0">
                <a:solidFill>
                  <a:prstClr val="black"/>
                </a:solidFill>
                <a:latin typeface="Arial"/>
                <a:cs typeface="Arial"/>
                <a:sym typeface="Arial"/>
              </a:rPr>
              <a:t> System Science Data, </a:t>
            </a:r>
            <a:r>
              <a:rPr lang="fr-FR" sz="1867" i="1" kern="0" dirty="0" err="1">
                <a:solidFill>
                  <a:prstClr val="black"/>
                </a:solidFill>
                <a:latin typeface="Arial"/>
                <a:cs typeface="Arial"/>
                <a:sym typeface="Arial"/>
              </a:rPr>
              <a:t>Ethnobiology</a:t>
            </a:r>
            <a:r>
              <a:rPr lang="fr-FR" sz="1867" i="1" kern="0" dirty="0">
                <a:solidFill>
                  <a:prstClr val="black"/>
                </a:solidFill>
                <a:latin typeface="Arial"/>
                <a:cs typeface="Arial"/>
                <a:sym typeface="Arial"/>
              </a:rPr>
              <a:t> </a:t>
            </a:r>
            <a:r>
              <a:rPr lang="fr-FR" sz="1867" i="1" kern="0" dirty="0" err="1">
                <a:solidFill>
                  <a:prstClr val="black"/>
                </a:solidFill>
                <a:latin typeface="Arial"/>
                <a:cs typeface="Arial"/>
                <a:sym typeface="Arial"/>
              </a:rPr>
              <a:t>Letters</a:t>
            </a:r>
            <a:r>
              <a:rPr lang="fr-FR" sz="1867" i="1" kern="0" dirty="0">
                <a:solidFill>
                  <a:prstClr val="black"/>
                </a:solidFill>
                <a:latin typeface="Arial"/>
                <a:cs typeface="Arial"/>
                <a:sym typeface="Arial"/>
              </a:rPr>
              <a:t>, Plant Journal</a:t>
            </a:r>
            <a:endParaRPr lang="fr-FR" sz="1867" kern="0" dirty="0">
              <a:solidFill>
                <a:prstClr val="black"/>
              </a:solidFill>
              <a:latin typeface="Arial"/>
              <a:cs typeface="Arial"/>
              <a:sym typeface="Arial"/>
            </a:endParaRPr>
          </a:p>
        </p:txBody>
      </p:sp>
      <p:grpSp>
        <p:nvGrpSpPr>
          <p:cNvPr id="11" name="Groupe 10">
            <a:extLst>
              <a:ext uri="{FF2B5EF4-FFF2-40B4-BE49-F238E27FC236}">
                <a16:creationId xmlns:a16="http://schemas.microsoft.com/office/drawing/2014/main" id="{55DF1AB5-29D5-4531-9324-BA1FA21A08FE}"/>
              </a:ext>
            </a:extLst>
          </p:cNvPr>
          <p:cNvGrpSpPr>
            <a:grpSpLocks/>
          </p:cNvGrpSpPr>
          <p:nvPr/>
        </p:nvGrpSpPr>
        <p:grpSpPr>
          <a:xfrm>
            <a:off x="1806291" y="5640071"/>
            <a:ext cx="4440227" cy="502766"/>
            <a:chOff x="733316" y="4578094"/>
            <a:chExt cx="3747470" cy="502767"/>
          </a:xfrm>
        </p:grpSpPr>
        <p:sp>
          <p:nvSpPr>
            <p:cNvPr id="12" name="ZoneTexte 11">
              <a:extLst>
                <a:ext uri="{FF2B5EF4-FFF2-40B4-BE49-F238E27FC236}">
                  <a16:creationId xmlns:a16="http://schemas.microsoft.com/office/drawing/2014/main" id="{F49E6C2F-F23E-4542-B025-37AF934EF217}"/>
                </a:ext>
              </a:extLst>
            </p:cNvPr>
            <p:cNvSpPr txBox="1"/>
            <p:nvPr/>
          </p:nvSpPr>
          <p:spPr>
            <a:xfrm>
              <a:off x="1421597" y="4578094"/>
              <a:ext cx="3059189" cy="502767"/>
            </a:xfrm>
            <a:prstGeom prst="rect">
              <a:avLst/>
            </a:prstGeom>
            <a:noFill/>
          </p:spPr>
          <p:txBody>
            <a:bodyPr wrap="none" rtlCol="0">
              <a:spAutoFit/>
            </a:bodyPr>
            <a:lstStyle/>
            <a:p>
              <a:pPr defTabSz="1219170">
                <a:buClr>
                  <a:srgbClr val="000000"/>
                </a:buClr>
              </a:pPr>
              <a:r>
                <a:rPr lang="fr-FR" sz="2667" b="1" kern="0" dirty="0">
                  <a:solidFill>
                    <a:srgbClr val="0070C0"/>
                  </a:solidFill>
                  <a:latin typeface="Arial"/>
                  <a:cs typeface="Arial"/>
                  <a:sym typeface="Arial"/>
                </a:rPr>
                <a:t>Bien choisir sa revue</a:t>
              </a:r>
              <a:endParaRPr lang="fr-FR" sz="2667" b="1" i="1" kern="0" dirty="0">
                <a:solidFill>
                  <a:srgbClr val="0070C0"/>
                </a:solidFill>
                <a:latin typeface="Arial"/>
                <a:cs typeface="Arial"/>
                <a:sym typeface="Arial"/>
              </a:endParaRPr>
            </a:p>
          </p:txBody>
        </p:sp>
        <p:sp>
          <p:nvSpPr>
            <p:cNvPr id="14" name="Flèche droite 5">
              <a:extLst>
                <a:ext uri="{FF2B5EF4-FFF2-40B4-BE49-F238E27FC236}">
                  <a16:creationId xmlns:a16="http://schemas.microsoft.com/office/drawing/2014/main" id="{1C4DAAB3-D509-4417-ACA8-CB14CEE2FCF5}"/>
                </a:ext>
              </a:extLst>
            </p:cNvPr>
            <p:cNvSpPr/>
            <p:nvPr/>
          </p:nvSpPr>
          <p:spPr>
            <a:xfrm>
              <a:off x="733316" y="4702256"/>
              <a:ext cx="674497" cy="2440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r-FR" kern="0">
                <a:solidFill>
                  <a:prstClr val="white"/>
                </a:solidFill>
                <a:latin typeface="Arial"/>
                <a:sym typeface="Arial"/>
              </a:endParaRPr>
            </a:p>
          </p:txBody>
        </p:sp>
      </p:grpSp>
    </p:spTree>
    <p:extLst>
      <p:ext uri="{BB962C8B-B14F-4D97-AF65-F5344CB8AC3E}">
        <p14:creationId xmlns:p14="http://schemas.microsoft.com/office/powerpoint/2010/main" val="136576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 name="Groupe 9">
            <a:extLst>
              <a:ext uri="{FF2B5EF4-FFF2-40B4-BE49-F238E27FC236}">
                <a16:creationId xmlns:a16="http://schemas.microsoft.com/office/drawing/2014/main" id="{11F79390-7025-433D-982C-EA5E35731032}"/>
              </a:ext>
            </a:extLst>
          </p:cNvPr>
          <p:cNvGrpSpPr/>
          <p:nvPr/>
        </p:nvGrpSpPr>
        <p:grpSpPr>
          <a:xfrm>
            <a:off x="540000" y="653266"/>
            <a:ext cx="8573525" cy="2472831"/>
            <a:chOff x="405000" y="489951"/>
            <a:chExt cx="6430144" cy="1854622"/>
          </a:xfrm>
        </p:grpSpPr>
        <p:pic>
          <p:nvPicPr>
            <p:cNvPr id="9" name="Image 8">
              <a:extLst>
                <a:ext uri="{FF2B5EF4-FFF2-40B4-BE49-F238E27FC236}">
                  <a16:creationId xmlns:a16="http://schemas.microsoft.com/office/drawing/2014/main" id="{702B3BBC-3226-4669-A527-6E9A1892A2D5}"/>
                </a:ext>
              </a:extLst>
            </p:cNvPr>
            <p:cNvPicPr>
              <a:picLocks noChangeAspect="1"/>
            </p:cNvPicPr>
            <p:nvPr/>
          </p:nvPicPr>
          <p:blipFill>
            <a:blip r:embed="rId3"/>
            <a:stretch>
              <a:fillRect/>
            </a:stretch>
          </p:blipFill>
          <p:spPr>
            <a:xfrm>
              <a:off x="6069735" y="489951"/>
              <a:ext cx="737680" cy="981541"/>
            </a:xfrm>
            <a:prstGeom prst="rect">
              <a:avLst/>
            </a:prstGeom>
          </p:spPr>
        </p:pic>
        <p:grpSp>
          <p:nvGrpSpPr>
            <p:cNvPr id="32" name="Groupe 31">
              <a:extLst>
                <a:ext uri="{FF2B5EF4-FFF2-40B4-BE49-F238E27FC236}">
                  <a16:creationId xmlns:a16="http://schemas.microsoft.com/office/drawing/2014/main" id="{ADFEF7DB-B929-477B-8E10-94C23B734B11}"/>
                </a:ext>
              </a:extLst>
            </p:cNvPr>
            <p:cNvGrpSpPr/>
            <p:nvPr/>
          </p:nvGrpSpPr>
          <p:grpSpPr>
            <a:xfrm>
              <a:off x="405000" y="646171"/>
              <a:ext cx="6430144" cy="1698402"/>
              <a:chOff x="720000" y="175389"/>
              <a:chExt cx="8573525" cy="2264536"/>
            </a:xfrm>
          </p:grpSpPr>
          <p:grpSp>
            <p:nvGrpSpPr>
              <p:cNvPr id="19" name="Groupe 18">
                <a:extLst>
                  <a:ext uri="{FF2B5EF4-FFF2-40B4-BE49-F238E27FC236}">
                    <a16:creationId xmlns:a16="http://schemas.microsoft.com/office/drawing/2014/main" id="{0D627E9A-283E-4A5C-B29F-1B776D4AC11A}"/>
                  </a:ext>
                </a:extLst>
              </p:cNvPr>
              <p:cNvGrpSpPr/>
              <p:nvPr/>
            </p:nvGrpSpPr>
            <p:grpSpPr>
              <a:xfrm>
                <a:off x="6530312" y="175389"/>
                <a:ext cx="2763213" cy="2264536"/>
                <a:chOff x="6530312" y="175389"/>
                <a:chExt cx="2763213" cy="2264536"/>
              </a:xfrm>
            </p:grpSpPr>
            <p:pic>
              <p:nvPicPr>
                <p:cNvPr id="21" name="Picture 2" descr="Cover image for Vol. 26 Issue 10">
                  <a:extLst>
                    <a:ext uri="{FF2B5EF4-FFF2-40B4-BE49-F238E27FC236}">
                      <a16:creationId xmlns:a16="http://schemas.microsoft.com/office/drawing/2014/main" id="{DEA0B716-226D-437A-A6A3-982F88C6F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312" y="175389"/>
                  <a:ext cx="1043240" cy="1308722"/>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FBD168B8-8123-4AD2-B37C-5CA8185874AA}"/>
                    </a:ext>
                  </a:extLst>
                </p:cNvPr>
                <p:cNvPicPr>
                  <a:picLocks noChangeAspect="1"/>
                </p:cNvPicPr>
                <p:nvPr/>
              </p:nvPicPr>
              <p:blipFill>
                <a:blip r:embed="rId5"/>
                <a:stretch>
                  <a:fillRect/>
                </a:stretch>
              </p:blipFill>
              <p:spPr>
                <a:xfrm>
                  <a:off x="7387048" y="738338"/>
                  <a:ext cx="983575" cy="1337774"/>
                </a:xfrm>
                <a:prstGeom prst="rect">
                  <a:avLst/>
                </a:prstGeom>
                <a:ln>
                  <a:solidFill>
                    <a:schemeClr val="tx1"/>
                  </a:solidFill>
                </a:ln>
              </p:spPr>
            </p:pic>
            <p:pic>
              <p:nvPicPr>
                <p:cNvPr id="22" name="Image 21">
                  <a:extLst>
                    <a:ext uri="{FF2B5EF4-FFF2-40B4-BE49-F238E27FC236}">
                      <a16:creationId xmlns:a16="http://schemas.microsoft.com/office/drawing/2014/main" id="{2A65F197-09DD-4756-A5C3-056C44B092D9}"/>
                    </a:ext>
                  </a:extLst>
                </p:cNvPr>
                <p:cNvPicPr>
                  <a:picLocks noChangeAspect="1"/>
                </p:cNvPicPr>
                <p:nvPr/>
              </p:nvPicPr>
              <p:blipFill>
                <a:blip r:embed="rId6"/>
                <a:stretch>
                  <a:fillRect/>
                </a:stretch>
              </p:blipFill>
              <p:spPr>
                <a:xfrm>
                  <a:off x="8218678" y="1053813"/>
                  <a:ext cx="1074847" cy="1386112"/>
                </a:xfrm>
                <a:prstGeom prst="rect">
                  <a:avLst/>
                </a:prstGeom>
              </p:spPr>
            </p:pic>
          </p:grpSp>
          <p:sp>
            <p:nvSpPr>
              <p:cNvPr id="26" name="Rectangle 25">
                <a:extLst>
                  <a:ext uri="{FF2B5EF4-FFF2-40B4-BE49-F238E27FC236}">
                    <a16:creationId xmlns:a16="http://schemas.microsoft.com/office/drawing/2014/main" id="{97452555-9DE6-41D4-86DB-A1DD22E839AF}"/>
                  </a:ext>
                </a:extLst>
              </p:cNvPr>
              <p:cNvSpPr/>
              <p:nvPr/>
            </p:nvSpPr>
            <p:spPr>
              <a:xfrm>
                <a:off x="720000" y="573830"/>
                <a:ext cx="8228569" cy="984885"/>
              </a:xfrm>
              <a:prstGeom prst="rect">
                <a:avLst/>
              </a:prstGeom>
            </p:spPr>
            <p:txBody>
              <a:bodyPr wrap="square">
                <a:spAutoFit/>
              </a:bodyPr>
              <a:lstStyle/>
              <a:p>
                <a:pPr marL="243411" indent="-243411" defTabSz="457189">
                  <a:spcBef>
                    <a:spcPts val="600"/>
                  </a:spcBef>
                  <a:spcAft>
                    <a:spcPts val="600"/>
                  </a:spcAft>
                  <a:buClr>
                    <a:srgbClr val="E2007A"/>
                  </a:buClr>
                  <a:buFont typeface="Wingdings" panose="05000000000000000000" pitchFamily="2" charset="2"/>
                  <a:buChar char="§"/>
                  <a:defRPr/>
                </a:pPr>
                <a:r>
                  <a:rPr lang="fr-FR" sz="2667" kern="0" dirty="0">
                    <a:solidFill>
                      <a:srgbClr val="0066FF"/>
                    </a:solidFill>
                    <a:latin typeface="Arial"/>
                    <a:cs typeface="Arial"/>
                    <a:sym typeface="Arial"/>
                  </a:rPr>
                  <a:t>La revue exige l’accès aux données</a:t>
                </a:r>
              </a:p>
              <a:p>
                <a:pPr marL="596885" indent="-241294" defTabSz="268281">
                  <a:spcBef>
                    <a:spcPts val="600"/>
                  </a:spcBef>
                  <a:spcAft>
                    <a:spcPts val="1200"/>
                  </a:spcAft>
                  <a:buClr>
                    <a:srgbClr val="E2007A"/>
                  </a:buClr>
                  <a:buFont typeface="Arial" panose="020B0604020202020204" pitchFamily="34" charset="0"/>
                  <a:buChar char="•"/>
                  <a:defRPr/>
                </a:pPr>
                <a:r>
                  <a:rPr lang="fr-FR" sz="2133" dirty="0">
                    <a:solidFill>
                      <a:prstClr val="black"/>
                    </a:solidFill>
                    <a:latin typeface="Arial"/>
                    <a:cs typeface="Arial"/>
                    <a:sym typeface="Arial"/>
                  </a:rPr>
                  <a:t>au moment de la publication</a:t>
                </a:r>
              </a:p>
            </p:txBody>
          </p:sp>
        </p:grpSp>
      </p:grpSp>
      <p:pic>
        <p:nvPicPr>
          <p:cNvPr id="29" name="Image 28">
            <a:extLst>
              <a:ext uri="{FF2B5EF4-FFF2-40B4-BE49-F238E27FC236}">
                <a16:creationId xmlns:a16="http://schemas.microsoft.com/office/drawing/2014/main" id="{38E00ACF-3694-4C0A-900E-B740760E9C26}"/>
              </a:ext>
            </a:extLst>
          </p:cNvPr>
          <p:cNvPicPr>
            <a:picLocks noChangeAspect="1"/>
          </p:cNvPicPr>
          <p:nvPr/>
        </p:nvPicPr>
        <p:blipFill>
          <a:blip r:embed="rId7"/>
          <a:stretch>
            <a:fillRect/>
          </a:stretch>
        </p:blipFill>
        <p:spPr>
          <a:xfrm>
            <a:off x="8172532" y="6445162"/>
            <a:ext cx="917761" cy="323303"/>
          </a:xfrm>
          <a:prstGeom prst="rect">
            <a:avLst/>
          </a:prstGeom>
        </p:spPr>
      </p:pic>
      <p:sp>
        <p:nvSpPr>
          <p:cNvPr id="39" name="Titre 1">
            <a:extLst>
              <a:ext uri="{FF2B5EF4-FFF2-40B4-BE49-F238E27FC236}">
                <a16:creationId xmlns:a16="http://schemas.microsoft.com/office/drawing/2014/main" id="{9E2D5871-ECC2-49D7-88B4-1CE58B89C7A3}"/>
              </a:ext>
            </a:extLst>
          </p:cNvPr>
          <p:cNvSpPr txBox="1">
            <a:spLocks/>
          </p:cNvSpPr>
          <p:nvPr/>
        </p:nvSpPr>
        <p:spPr>
          <a:xfrm>
            <a:off x="548188" y="35370"/>
            <a:ext cx="8559257"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spc="-90" dirty="0"/>
              <a:t>Soumission et accès aux données</a:t>
            </a:r>
            <a:endParaRPr lang="fr-FR" i="1" spc="-90" dirty="0"/>
          </a:p>
        </p:txBody>
      </p:sp>
      <p:grpSp>
        <p:nvGrpSpPr>
          <p:cNvPr id="7" name="Groupe 6">
            <a:extLst>
              <a:ext uri="{FF2B5EF4-FFF2-40B4-BE49-F238E27FC236}">
                <a16:creationId xmlns:a16="http://schemas.microsoft.com/office/drawing/2014/main" id="{517AA961-5412-448F-B0C1-2A1FBAA3BE5E}"/>
              </a:ext>
            </a:extLst>
          </p:cNvPr>
          <p:cNvGrpSpPr/>
          <p:nvPr/>
        </p:nvGrpSpPr>
        <p:grpSpPr>
          <a:xfrm>
            <a:off x="537997" y="2604489"/>
            <a:ext cx="8228571" cy="1642980"/>
            <a:chOff x="537997" y="2604489"/>
            <a:chExt cx="8228571" cy="1642980"/>
          </a:xfrm>
        </p:grpSpPr>
        <p:grpSp>
          <p:nvGrpSpPr>
            <p:cNvPr id="3" name="Groupe 2">
              <a:extLst>
                <a:ext uri="{FF2B5EF4-FFF2-40B4-BE49-F238E27FC236}">
                  <a16:creationId xmlns:a16="http://schemas.microsoft.com/office/drawing/2014/main" id="{71196990-EF95-4085-98F5-F97F1D90BAFF}"/>
                </a:ext>
              </a:extLst>
            </p:cNvPr>
            <p:cNvGrpSpPr/>
            <p:nvPr/>
          </p:nvGrpSpPr>
          <p:grpSpPr>
            <a:xfrm>
              <a:off x="537997" y="2604489"/>
              <a:ext cx="8228571" cy="1621471"/>
              <a:chOff x="403498" y="1953367"/>
              <a:chExt cx="6171428" cy="1216103"/>
            </a:xfrm>
          </p:grpSpPr>
          <p:grpSp>
            <p:nvGrpSpPr>
              <p:cNvPr id="34" name="Groupe 33">
                <a:extLst>
                  <a:ext uri="{FF2B5EF4-FFF2-40B4-BE49-F238E27FC236}">
                    <a16:creationId xmlns:a16="http://schemas.microsoft.com/office/drawing/2014/main" id="{536E567F-AA47-440A-98A1-DDF41BC8BEC5}"/>
                  </a:ext>
                </a:extLst>
              </p:cNvPr>
              <p:cNvGrpSpPr/>
              <p:nvPr/>
            </p:nvGrpSpPr>
            <p:grpSpPr>
              <a:xfrm>
                <a:off x="403498" y="1953367"/>
                <a:ext cx="6171428" cy="1195261"/>
                <a:chOff x="540000" y="1260001"/>
                <a:chExt cx="8228569" cy="1593682"/>
              </a:xfrm>
            </p:grpSpPr>
            <p:grpSp>
              <p:nvGrpSpPr>
                <p:cNvPr id="35" name="Groupe 34">
                  <a:extLst>
                    <a:ext uri="{FF2B5EF4-FFF2-40B4-BE49-F238E27FC236}">
                      <a16:creationId xmlns:a16="http://schemas.microsoft.com/office/drawing/2014/main" id="{0D0CBFEA-9869-49FC-9DB5-AAB63C3A4184}"/>
                    </a:ext>
                  </a:extLst>
                </p:cNvPr>
                <p:cNvGrpSpPr/>
                <p:nvPr/>
              </p:nvGrpSpPr>
              <p:grpSpPr>
                <a:xfrm>
                  <a:off x="540000" y="1260001"/>
                  <a:ext cx="8228569" cy="1593682"/>
                  <a:chOff x="720000" y="573830"/>
                  <a:chExt cx="8228569" cy="1593682"/>
                </a:xfrm>
              </p:grpSpPr>
              <p:grpSp>
                <p:nvGrpSpPr>
                  <p:cNvPr id="37" name="Groupe 36">
                    <a:extLst>
                      <a:ext uri="{FF2B5EF4-FFF2-40B4-BE49-F238E27FC236}">
                        <a16:creationId xmlns:a16="http://schemas.microsoft.com/office/drawing/2014/main" id="{5ED4512B-06C2-4938-B014-DC34FD1B5EBB}"/>
                      </a:ext>
                    </a:extLst>
                  </p:cNvPr>
                  <p:cNvGrpSpPr/>
                  <p:nvPr/>
                </p:nvGrpSpPr>
                <p:grpSpPr>
                  <a:xfrm>
                    <a:off x="720000" y="573830"/>
                    <a:ext cx="8228569" cy="1593682"/>
                    <a:chOff x="720000" y="573830"/>
                    <a:chExt cx="8228569" cy="1593682"/>
                  </a:xfrm>
                </p:grpSpPr>
                <p:sp>
                  <p:nvSpPr>
                    <p:cNvPr id="40" name="Rectangle 39">
                      <a:extLst>
                        <a:ext uri="{FF2B5EF4-FFF2-40B4-BE49-F238E27FC236}">
                          <a16:creationId xmlns:a16="http://schemas.microsoft.com/office/drawing/2014/main" id="{595120E9-5AD4-4C9D-8E21-9E41735C4D6A}"/>
                        </a:ext>
                      </a:extLst>
                    </p:cNvPr>
                    <p:cNvSpPr/>
                    <p:nvPr/>
                  </p:nvSpPr>
                  <p:spPr>
                    <a:xfrm>
                      <a:off x="720000" y="573830"/>
                      <a:ext cx="8228569" cy="420564"/>
                    </a:xfrm>
                    <a:prstGeom prst="rect">
                      <a:avLst/>
                    </a:prstGeom>
                  </p:spPr>
                  <p:txBody>
                    <a:bodyPr wrap="square">
                      <a:spAutoFit/>
                    </a:bodyPr>
                    <a:lstStyle/>
                    <a:p>
                      <a:pPr marL="594769" indent="-239178" defTabSz="268281">
                        <a:spcBef>
                          <a:spcPts val="2400"/>
                        </a:spcBef>
                        <a:buClr>
                          <a:srgbClr val="E2007A"/>
                        </a:buClr>
                        <a:buFont typeface="Arial" panose="020B0604020202020204" pitchFamily="34" charset="0"/>
                        <a:buChar char="•"/>
                        <a:defRPr/>
                      </a:pPr>
                      <a:r>
                        <a:rPr lang="fr-FR" sz="2133" dirty="0">
                          <a:solidFill>
                            <a:prstClr val="black"/>
                          </a:solidFill>
                          <a:latin typeface="Arial"/>
                          <a:cs typeface="Arial"/>
                          <a:sym typeface="Arial"/>
                        </a:rPr>
                        <a:t>dès la soumission au moins pour les évaluateurs</a:t>
                      </a:r>
                    </a:p>
                  </p:txBody>
                </p:sp>
                <p:grpSp>
                  <p:nvGrpSpPr>
                    <p:cNvPr id="41" name="Groupe 40">
                      <a:extLst>
                        <a:ext uri="{FF2B5EF4-FFF2-40B4-BE49-F238E27FC236}">
                          <a16:creationId xmlns:a16="http://schemas.microsoft.com/office/drawing/2014/main" id="{84FA8F6F-A936-4CCA-B743-8CCE9D15FDB7}"/>
                        </a:ext>
                      </a:extLst>
                    </p:cNvPr>
                    <p:cNvGrpSpPr/>
                    <p:nvPr/>
                  </p:nvGrpSpPr>
                  <p:grpSpPr>
                    <a:xfrm>
                      <a:off x="2804920" y="939898"/>
                      <a:ext cx="5730168" cy="1227614"/>
                      <a:chOff x="2804920" y="939898"/>
                      <a:chExt cx="5730168" cy="1227614"/>
                    </a:xfrm>
                  </p:grpSpPr>
                  <p:pic>
                    <p:nvPicPr>
                      <p:cNvPr id="43" name="Image 42">
                        <a:extLst>
                          <a:ext uri="{FF2B5EF4-FFF2-40B4-BE49-F238E27FC236}">
                            <a16:creationId xmlns:a16="http://schemas.microsoft.com/office/drawing/2014/main" id="{92F01407-63AB-4F23-8DBB-0410421B1349}"/>
                          </a:ext>
                        </a:extLst>
                      </p:cNvPr>
                      <p:cNvPicPr>
                        <a:picLocks noChangeAspect="1"/>
                      </p:cNvPicPr>
                      <p:nvPr/>
                    </p:nvPicPr>
                    <p:blipFill>
                      <a:blip r:embed="rId8"/>
                      <a:stretch>
                        <a:fillRect/>
                      </a:stretch>
                    </p:blipFill>
                    <p:spPr>
                      <a:xfrm>
                        <a:off x="6443979" y="1707146"/>
                        <a:ext cx="2091109" cy="408467"/>
                      </a:xfrm>
                      <a:prstGeom prst="rect">
                        <a:avLst/>
                      </a:prstGeom>
                    </p:spPr>
                  </p:pic>
                  <p:pic>
                    <p:nvPicPr>
                      <p:cNvPr id="44" name="Image 43">
                        <a:extLst>
                          <a:ext uri="{FF2B5EF4-FFF2-40B4-BE49-F238E27FC236}">
                            <a16:creationId xmlns:a16="http://schemas.microsoft.com/office/drawing/2014/main" id="{8BE6A359-DD97-4E44-B699-D30381EE5964}"/>
                          </a:ext>
                        </a:extLst>
                      </p:cNvPr>
                      <p:cNvPicPr>
                        <a:picLocks noChangeAspect="1"/>
                      </p:cNvPicPr>
                      <p:nvPr/>
                    </p:nvPicPr>
                    <p:blipFill>
                      <a:blip r:embed="rId9"/>
                      <a:stretch>
                        <a:fillRect/>
                      </a:stretch>
                    </p:blipFill>
                    <p:spPr>
                      <a:xfrm>
                        <a:off x="2804920" y="939898"/>
                        <a:ext cx="931757" cy="1227614"/>
                      </a:xfrm>
                      <a:prstGeom prst="rect">
                        <a:avLst/>
                      </a:prstGeom>
                      <a:ln>
                        <a:solidFill>
                          <a:schemeClr val="tx1"/>
                        </a:solidFill>
                      </a:ln>
                    </p:spPr>
                  </p:pic>
                </p:grpSp>
              </p:grpSp>
              <p:pic>
                <p:nvPicPr>
                  <p:cNvPr id="38" name="Image 37">
                    <a:extLst>
                      <a:ext uri="{FF2B5EF4-FFF2-40B4-BE49-F238E27FC236}">
                        <a16:creationId xmlns:a16="http://schemas.microsoft.com/office/drawing/2014/main" id="{D01373EB-66A4-4EA8-B9AC-ADE93BF5FBB9}"/>
                      </a:ext>
                    </a:extLst>
                  </p:cNvPr>
                  <p:cNvPicPr>
                    <a:picLocks noChangeAspect="1"/>
                  </p:cNvPicPr>
                  <p:nvPr/>
                </p:nvPicPr>
                <p:blipFill>
                  <a:blip r:embed="rId10"/>
                  <a:stretch>
                    <a:fillRect/>
                  </a:stretch>
                </p:blipFill>
                <p:spPr>
                  <a:xfrm>
                    <a:off x="6543687" y="1136219"/>
                    <a:ext cx="1713124" cy="542591"/>
                  </a:xfrm>
                  <a:prstGeom prst="rect">
                    <a:avLst/>
                  </a:prstGeom>
                </p:spPr>
              </p:pic>
            </p:grpSp>
            <p:pic>
              <p:nvPicPr>
                <p:cNvPr id="36" name="Image 35">
                  <a:extLst>
                    <a:ext uri="{FF2B5EF4-FFF2-40B4-BE49-F238E27FC236}">
                      <a16:creationId xmlns:a16="http://schemas.microsoft.com/office/drawing/2014/main" id="{6D7C41FC-252B-433C-9859-621DFC5B52DE}"/>
                    </a:ext>
                  </a:extLst>
                </p:cNvPr>
                <p:cNvPicPr>
                  <a:picLocks noChangeAspect="1"/>
                </p:cNvPicPr>
                <p:nvPr/>
              </p:nvPicPr>
              <p:blipFill>
                <a:blip r:embed="rId11"/>
                <a:stretch>
                  <a:fillRect/>
                </a:stretch>
              </p:blipFill>
              <p:spPr>
                <a:xfrm>
                  <a:off x="1396656" y="1616614"/>
                  <a:ext cx="931758" cy="1225996"/>
                </a:xfrm>
                <a:prstGeom prst="rect">
                  <a:avLst/>
                </a:prstGeom>
              </p:spPr>
            </p:pic>
          </p:grpSp>
          <p:pic>
            <p:nvPicPr>
              <p:cNvPr id="2" name="Image 1">
                <a:extLst>
                  <a:ext uri="{FF2B5EF4-FFF2-40B4-BE49-F238E27FC236}">
                    <a16:creationId xmlns:a16="http://schemas.microsoft.com/office/drawing/2014/main" id="{8BC211FE-8A14-42A6-A4F4-00551DF46E4E}"/>
                  </a:ext>
                </a:extLst>
              </p:cNvPr>
              <p:cNvPicPr>
                <a:picLocks noChangeAspect="1"/>
              </p:cNvPicPr>
              <p:nvPr/>
            </p:nvPicPr>
            <p:blipFill>
              <a:blip r:embed="rId12"/>
              <a:stretch>
                <a:fillRect/>
              </a:stretch>
            </p:blipFill>
            <p:spPr>
              <a:xfrm>
                <a:off x="2896219" y="2227918"/>
                <a:ext cx="715579" cy="941552"/>
              </a:xfrm>
              <a:prstGeom prst="rect">
                <a:avLst/>
              </a:prstGeom>
            </p:spPr>
          </p:pic>
        </p:grpSp>
        <p:pic>
          <p:nvPicPr>
            <p:cNvPr id="6" name="Image 5">
              <a:extLst>
                <a:ext uri="{FF2B5EF4-FFF2-40B4-BE49-F238E27FC236}">
                  <a16:creationId xmlns:a16="http://schemas.microsoft.com/office/drawing/2014/main" id="{D41529CA-1F41-433A-A188-8FBDB43B5484}"/>
                </a:ext>
              </a:extLst>
            </p:cNvPr>
            <p:cNvPicPr>
              <a:picLocks noChangeAspect="1"/>
            </p:cNvPicPr>
            <p:nvPr/>
          </p:nvPicPr>
          <p:blipFill>
            <a:blip r:embed="rId13"/>
            <a:stretch>
              <a:fillRect/>
            </a:stretch>
          </p:blipFill>
          <p:spPr>
            <a:xfrm>
              <a:off x="5039776" y="2961102"/>
              <a:ext cx="981541" cy="1286367"/>
            </a:xfrm>
            <a:prstGeom prst="rect">
              <a:avLst/>
            </a:prstGeom>
          </p:spPr>
        </p:pic>
      </p:grpSp>
      <p:grpSp>
        <p:nvGrpSpPr>
          <p:cNvPr id="11" name="Groupe 10">
            <a:extLst>
              <a:ext uri="{FF2B5EF4-FFF2-40B4-BE49-F238E27FC236}">
                <a16:creationId xmlns:a16="http://schemas.microsoft.com/office/drawing/2014/main" id="{B465E5DB-8E75-4C84-B537-DCEC0112C276}"/>
              </a:ext>
            </a:extLst>
          </p:cNvPr>
          <p:cNvGrpSpPr/>
          <p:nvPr/>
        </p:nvGrpSpPr>
        <p:grpSpPr>
          <a:xfrm>
            <a:off x="539999" y="4476314"/>
            <a:ext cx="8567447" cy="2310779"/>
            <a:chOff x="539999" y="4476314"/>
            <a:chExt cx="8567447" cy="2310779"/>
          </a:xfrm>
        </p:grpSpPr>
        <p:grpSp>
          <p:nvGrpSpPr>
            <p:cNvPr id="5" name="Groupe 4">
              <a:extLst>
                <a:ext uri="{FF2B5EF4-FFF2-40B4-BE49-F238E27FC236}">
                  <a16:creationId xmlns:a16="http://schemas.microsoft.com/office/drawing/2014/main" id="{93C200D1-96DB-4562-9838-753D21620C49}"/>
                </a:ext>
              </a:extLst>
            </p:cNvPr>
            <p:cNvGrpSpPr/>
            <p:nvPr/>
          </p:nvGrpSpPr>
          <p:grpSpPr>
            <a:xfrm>
              <a:off x="539999" y="4476314"/>
              <a:ext cx="8567447" cy="2274908"/>
              <a:chOff x="404999" y="3357236"/>
              <a:chExt cx="6425585" cy="1706181"/>
            </a:xfrm>
          </p:grpSpPr>
          <p:grpSp>
            <p:nvGrpSpPr>
              <p:cNvPr id="48" name="Groupe 47">
                <a:extLst>
                  <a:ext uri="{FF2B5EF4-FFF2-40B4-BE49-F238E27FC236}">
                    <a16:creationId xmlns:a16="http://schemas.microsoft.com/office/drawing/2014/main" id="{40E9231A-70A3-4D0A-B29C-4B52E8906636}"/>
                  </a:ext>
                </a:extLst>
              </p:cNvPr>
              <p:cNvGrpSpPr/>
              <p:nvPr/>
            </p:nvGrpSpPr>
            <p:grpSpPr>
              <a:xfrm>
                <a:off x="404999" y="3357236"/>
                <a:ext cx="6425585" cy="1338478"/>
                <a:chOff x="719999" y="3246054"/>
                <a:chExt cx="8567446" cy="1784630"/>
              </a:xfrm>
            </p:grpSpPr>
            <p:grpSp>
              <p:nvGrpSpPr>
                <p:cNvPr id="49" name="Groupe 48">
                  <a:extLst>
                    <a:ext uri="{FF2B5EF4-FFF2-40B4-BE49-F238E27FC236}">
                      <a16:creationId xmlns:a16="http://schemas.microsoft.com/office/drawing/2014/main" id="{93BC703C-3321-44FC-80B2-B8130670687E}"/>
                    </a:ext>
                  </a:extLst>
                </p:cNvPr>
                <p:cNvGrpSpPr/>
                <p:nvPr/>
              </p:nvGrpSpPr>
              <p:grpSpPr>
                <a:xfrm>
                  <a:off x="719999" y="3246054"/>
                  <a:ext cx="8567446" cy="1713990"/>
                  <a:chOff x="719999" y="2551262"/>
                  <a:chExt cx="8567446" cy="1713990"/>
                </a:xfrm>
              </p:grpSpPr>
              <p:sp>
                <p:nvSpPr>
                  <p:cNvPr id="52" name="Rectangle 51">
                    <a:extLst>
                      <a:ext uri="{FF2B5EF4-FFF2-40B4-BE49-F238E27FC236}">
                        <a16:creationId xmlns:a16="http://schemas.microsoft.com/office/drawing/2014/main" id="{7E6C2AE7-DE35-4D49-91CA-D2516891B593}"/>
                      </a:ext>
                    </a:extLst>
                  </p:cNvPr>
                  <p:cNvSpPr/>
                  <p:nvPr/>
                </p:nvSpPr>
                <p:spPr>
                  <a:xfrm>
                    <a:off x="719999" y="2551262"/>
                    <a:ext cx="8550291" cy="1466999"/>
                  </a:xfrm>
                  <a:prstGeom prst="rect">
                    <a:avLst/>
                  </a:prstGeom>
                </p:spPr>
                <p:txBody>
                  <a:bodyPr wrap="square">
                    <a:spAutoFit/>
                  </a:bodyPr>
                  <a:lstStyle/>
                  <a:p>
                    <a:pPr marL="243411" indent="-243411" defTabSz="457189">
                      <a:spcBef>
                        <a:spcPts val="600"/>
                      </a:spcBef>
                      <a:spcAft>
                        <a:spcPts val="600"/>
                      </a:spcAft>
                      <a:buClr>
                        <a:srgbClr val="E2007A"/>
                      </a:buClr>
                      <a:buFont typeface="Wingdings" panose="05000000000000000000" pitchFamily="2" charset="2"/>
                      <a:buChar char="§"/>
                      <a:defRPr/>
                    </a:pPr>
                    <a:r>
                      <a:rPr lang="fr-FR" sz="2667" kern="0" dirty="0">
                        <a:solidFill>
                          <a:srgbClr val="0066FF"/>
                        </a:solidFill>
                        <a:latin typeface="Arial"/>
                        <a:cs typeface="Arial"/>
                        <a:sym typeface="Arial"/>
                      </a:rPr>
                      <a:t>La revue accepte que les données soient accessibles</a:t>
                    </a:r>
                  </a:p>
                  <a:p>
                    <a:pPr marL="542912" indent="-185734" defTabSz="268281">
                      <a:spcBef>
                        <a:spcPts val="600"/>
                      </a:spcBef>
                      <a:spcAft>
                        <a:spcPts val="600"/>
                      </a:spcAft>
                      <a:buClr>
                        <a:srgbClr val="E2007A"/>
                      </a:buClr>
                      <a:buFont typeface="Wingdings" panose="05000000000000000000" pitchFamily="2" charset="2"/>
                      <a:buChar char="§"/>
                      <a:defRPr/>
                    </a:pPr>
                    <a:r>
                      <a:rPr lang="fr-FR" sz="2133" dirty="0">
                        <a:solidFill>
                          <a:prstClr val="black"/>
                        </a:solidFill>
                        <a:latin typeface="Arial"/>
                        <a:cs typeface="Arial"/>
                        <a:sym typeface="Arial"/>
                      </a:rPr>
                      <a:t>après embargo</a:t>
                    </a:r>
                  </a:p>
                  <a:p>
                    <a:pPr marL="542912" indent="-185734" defTabSz="268281">
                      <a:spcBef>
                        <a:spcPts val="600"/>
                      </a:spcBef>
                      <a:spcAft>
                        <a:spcPts val="600"/>
                      </a:spcAft>
                      <a:buClr>
                        <a:srgbClr val="E2007A"/>
                      </a:buClr>
                      <a:buFont typeface="Wingdings" panose="05000000000000000000" pitchFamily="2" charset="2"/>
                      <a:buChar char="§"/>
                      <a:defRPr/>
                    </a:pPr>
                    <a:r>
                      <a:rPr lang="fr-FR" sz="2133" dirty="0">
                        <a:solidFill>
                          <a:prstClr val="black"/>
                        </a:solidFill>
                        <a:latin typeface="Arial"/>
                        <a:cs typeface="Arial"/>
                        <a:sym typeface="Arial"/>
                      </a:rPr>
                      <a:t>sur demande ou collaboration</a:t>
                    </a:r>
                  </a:p>
                </p:txBody>
              </p:sp>
              <p:pic>
                <p:nvPicPr>
                  <p:cNvPr id="53" name="Image 52">
                    <a:extLst>
                      <a:ext uri="{FF2B5EF4-FFF2-40B4-BE49-F238E27FC236}">
                        <a16:creationId xmlns:a16="http://schemas.microsoft.com/office/drawing/2014/main" id="{7B53F7DE-4DF8-4D46-80E8-4CCBE69E3EE7}"/>
                      </a:ext>
                    </a:extLst>
                  </p:cNvPr>
                  <p:cNvPicPr>
                    <a:picLocks noChangeAspect="1"/>
                  </p:cNvPicPr>
                  <p:nvPr/>
                </p:nvPicPr>
                <p:blipFill>
                  <a:blip r:embed="rId14"/>
                  <a:stretch>
                    <a:fillRect/>
                  </a:stretch>
                </p:blipFill>
                <p:spPr>
                  <a:xfrm>
                    <a:off x="5048492" y="3018002"/>
                    <a:ext cx="940276" cy="1215126"/>
                  </a:xfrm>
                  <a:prstGeom prst="rect">
                    <a:avLst/>
                  </a:prstGeom>
                </p:spPr>
              </p:pic>
              <p:pic>
                <p:nvPicPr>
                  <p:cNvPr id="54" name="Image 53">
                    <a:extLst>
                      <a:ext uri="{FF2B5EF4-FFF2-40B4-BE49-F238E27FC236}">
                        <a16:creationId xmlns:a16="http://schemas.microsoft.com/office/drawing/2014/main" id="{9AE65037-FF7C-40A2-B169-208579D6556E}"/>
                      </a:ext>
                    </a:extLst>
                  </p:cNvPr>
                  <p:cNvPicPr>
                    <a:picLocks noChangeAspect="1"/>
                  </p:cNvPicPr>
                  <p:nvPr/>
                </p:nvPicPr>
                <p:blipFill>
                  <a:blip r:embed="rId15"/>
                  <a:stretch>
                    <a:fillRect/>
                  </a:stretch>
                </p:blipFill>
                <p:spPr>
                  <a:xfrm>
                    <a:off x="8347169" y="3025662"/>
                    <a:ext cx="940276" cy="1239590"/>
                  </a:xfrm>
                  <a:prstGeom prst="rect">
                    <a:avLst/>
                  </a:prstGeom>
                  <a:ln>
                    <a:solidFill>
                      <a:schemeClr val="tx1"/>
                    </a:solidFill>
                  </a:ln>
                </p:spPr>
              </p:pic>
            </p:grpSp>
            <p:pic>
              <p:nvPicPr>
                <p:cNvPr id="50" name="Image 49">
                  <a:extLst>
                    <a:ext uri="{FF2B5EF4-FFF2-40B4-BE49-F238E27FC236}">
                      <a16:creationId xmlns:a16="http://schemas.microsoft.com/office/drawing/2014/main" id="{F4BF2213-C03C-40C7-8580-A5667AFAECEF}"/>
                    </a:ext>
                  </a:extLst>
                </p:cNvPr>
                <p:cNvPicPr>
                  <a:picLocks noChangeAspect="1"/>
                </p:cNvPicPr>
                <p:nvPr/>
              </p:nvPicPr>
              <p:blipFill>
                <a:blip r:embed="rId16"/>
                <a:stretch>
                  <a:fillRect/>
                </a:stretch>
              </p:blipFill>
              <p:spPr>
                <a:xfrm>
                  <a:off x="6056165" y="3674091"/>
                  <a:ext cx="921679" cy="1212736"/>
                </a:xfrm>
                <a:prstGeom prst="rect">
                  <a:avLst/>
                </a:prstGeom>
              </p:spPr>
            </p:pic>
            <p:pic>
              <p:nvPicPr>
                <p:cNvPr id="51" name="Image 50">
                  <a:extLst>
                    <a:ext uri="{FF2B5EF4-FFF2-40B4-BE49-F238E27FC236}">
                      <a16:creationId xmlns:a16="http://schemas.microsoft.com/office/drawing/2014/main" id="{8157F8E8-B4AA-4314-A4F1-A51E236D5D0B}"/>
                    </a:ext>
                  </a:extLst>
                </p:cNvPr>
                <p:cNvPicPr>
                  <a:picLocks noChangeAspect="1"/>
                </p:cNvPicPr>
                <p:nvPr/>
              </p:nvPicPr>
              <p:blipFill>
                <a:blip r:embed="rId17"/>
                <a:stretch>
                  <a:fillRect/>
                </a:stretch>
              </p:blipFill>
              <p:spPr>
                <a:xfrm>
                  <a:off x="6928680" y="3781354"/>
                  <a:ext cx="949491" cy="1249330"/>
                </a:xfrm>
                <a:prstGeom prst="rect">
                  <a:avLst/>
                </a:prstGeom>
              </p:spPr>
            </p:pic>
          </p:grpSp>
          <p:pic>
            <p:nvPicPr>
              <p:cNvPr id="4" name="Image 3">
                <a:extLst>
                  <a:ext uri="{FF2B5EF4-FFF2-40B4-BE49-F238E27FC236}">
                    <a16:creationId xmlns:a16="http://schemas.microsoft.com/office/drawing/2014/main" id="{F0012014-2959-40FA-A3BC-9125A3A17569}"/>
                  </a:ext>
                </a:extLst>
              </p:cNvPr>
              <p:cNvPicPr>
                <a:picLocks noChangeAspect="1"/>
              </p:cNvPicPr>
              <p:nvPr/>
            </p:nvPicPr>
            <p:blipFill>
              <a:blip r:embed="rId18"/>
              <a:stretch>
                <a:fillRect/>
              </a:stretch>
            </p:blipFill>
            <p:spPr>
              <a:xfrm>
                <a:off x="5707396" y="4118455"/>
                <a:ext cx="713294" cy="944962"/>
              </a:xfrm>
              <a:prstGeom prst="rect">
                <a:avLst/>
              </a:prstGeom>
            </p:spPr>
          </p:pic>
        </p:grpSp>
        <p:pic>
          <p:nvPicPr>
            <p:cNvPr id="8" name="Image 7">
              <a:extLst>
                <a:ext uri="{FF2B5EF4-FFF2-40B4-BE49-F238E27FC236}">
                  <a16:creationId xmlns:a16="http://schemas.microsoft.com/office/drawing/2014/main" id="{1FC85F8A-2BCD-4685-B69F-91DEF4853D53}"/>
                </a:ext>
              </a:extLst>
            </p:cNvPr>
            <p:cNvPicPr>
              <a:picLocks noChangeAspect="1"/>
            </p:cNvPicPr>
            <p:nvPr/>
          </p:nvPicPr>
          <p:blipFill>
            <a:blip r:embed="rId19"/>
            <a:stretch>
              <a:fillRect/>
            </a:stretch>
          </p:blipFill>
          <p:spPr>
            <a:xfrm>
              <a:off x="5330511" y="5527145"/>
              <a:ext cx="1259948" cy="1259948"/>
            </a:xfrm>
            <a:prstGeom prst="rect">
              <a:avLst/>
            </a:prstGeom>
          </p:spPr>
        </p:pic>
      </p:grpSp>
    </p:spTree>
    <p:extLst>
      <p:ext uri="{BB962C8B-B14F-4D97-AF65-F5344CB8AC3E}">
        <p14:creationId xmlns:p14="http://schemas.microsoft.com/office/powerpoint/2010/main" val="24428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6" name="Google Shape;105;p8">
            <a:extLst>
              <a:ext uri="{FF2B5EF4-FFF2-40B4-BE49-F238E27FC236}">
                <a16:creationId xmlns:a16="http://schemas.microsoft.com/office/drawing/2014/main" id="{2BD288B2-AE1C-49EC-9FEF-F87E8C72AB91}"/>
              </a:ext>
            </a:extLst>
          </p:cNvPr>
          <p:cNvSpPr txBox="1">
            <a:spLocks/>
          </p:cNvSpPr>
          <p:nvPr/>
        </p:nvSpPr>
        <p:spPr>
          <a:xfrm>
            <a:off x="671896" y="58882"/>
            <a:ext cx="8405429" cy="949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defTabSz="1219170">
              <a:buClr>
                <a:prstClr val="black"/>
              </a:buClr>
              <a:defRPr/>
            </a:pPr>
            <a:r>
              <a:rPr lang="fr-FR" sz="4400" b="0" spc="-90" dirty="0">
                <a:solidFill>
                  <a:srgbClr val="1FA22E"/>
                </a:solidFill>
                <a:latin typeface="+mj-lt"/>
                <a:ea typeface="+mj-ea"/>
                <a:cs typeface="+mj-cs"/>
              </a:rPr>
              <a:t>Dépôt </a:t>
            </a:r>
            <a:r>
              <a:rPr lang="fr-FR" sz="3200" b="0" spc="-90" dirty="0">
                <a:solidFill>
                  <a:srgbClr val="1FA22E"/>
                </a:solidFill>
                <a:latin typeface="+mj-lt"/>
                <a:ea typeface="+mj-ea"/>
                <a:cs typeface="+mj-cs"/>
              </a:rPr>
              <a:t>des </a:t>
            </a:r>
            <a:r>
              <a:rPr lang="fr-FR" sz="4400" b="0" spc="-90" dirty="0">
                <a:solidFill>
                  <a:srgbClr val="1FA22E"/>
                </a:solidFill>
                <a:latin typeface="+mj-lt"/>
                <a:ea typeface="+mj-ea"/>
                <a:cs typeface="+mj-cs"/>
              </a:rPr>
              <a:t>données </a:t>
            </a:r>
            <a:r>
              <a:rPr lang="fr-FR" sz="3200" b="0" spc="-90" dirty="0">
                <a:solidFill>
                  <a:srgbClr val="1FA22E"/>
                </a:solidFill>
                <a:latin typeface="+mj-lt"/>
                <a:ea typeface="+mj-ea"/>
                <a:cs typeface="+mj-cs"/>
              </a:rPr>
              <a:t>dans un  </a:t>
            </a:r>
            <a:r>
              <a:rPr lang="fr-FR" sz="4400" b="0" spc="-90" dirty="0">
                <a:solidFill>
                  <a:srgbClr val="1FA22E"/>
                </a:solidFill>
                <a:latin typeface="+mj-lt"/>
                <a:ea typeface="+mj-ea"/>
                <a:cs typeface="+mj-cs"/>
              </a:rPr>
              <a:t>entrepôt </a:t>
            </a:r>
          </a:p>
        </p:txBody>
      </p:sp>
      <p:sp>
        <p:nvSpPr>
          <p:cNvPr id="9" name="Rectangle 8">
            <a:extLst>
              <a:ext uri="{FF2B5EF4-FFF2-40B4-BE49-F238E27FC236}">
                <a16:creationId xmlns:a16="http://schemas.microsoft.com/office/drawing/2014/main" id="{5A1801FC-7BA2-409D-9326-6DF4598A6E73}"/>
              </a:ext>
            </a:extLst>
          </p:cNvPr>
          <p:cNvSpPr/>
          <p:nvPr/>
        </p:nvSpPr>
        <p:spPr>
          <a:xfrm>
            <a:off x="540000" y="1260000"/>
            <a:ext cx="8507515" cy="461665"/>
          </a:xfrm>
          <a:prstGeom prst="rect">
            <a:avLst/>
          </a:prstGeom>
        </p:spPr>
        <p:txBody>
          <a:bodyPr wrap="square">
            <a:spAutoFit/>
          </a:bodyPr>
          <a:lstStyle/>
          <a:p>
            <a:pPr marL="457189" indent="-457189" defTabSz="457189">
              <a:spcBef>
                <a:spcPts val="600"/>
              </a:spcBef>
              <a:spcAft>
                <a:spcPts val="600"/>
              </a:spcAft>
              <a:buClr>
                <a:srgbClr val="E2007A"/>
              </a:buClr>
              <a:buFont typeface="Wingdings" panose="05000000000000000000" pitchFamily="2" charset="2"/>
              <a:buChar char="§"/>
              <a:defRPr/>
            </a:pPr>
            <a:r>
              <a:rPr lang="fr-FR" sz="2400" kern="0" dirty="0">
                <a:solidFill>
                  <a:srgbClr val="0066FF"/>
                </a:solidFill>
                <a:latin typeface="Arial"/>
                <a:cs typeface="Arial"/>
                <a:sym typeface="Arial"/>
              </a:rPr>
              <a:t>La revue recommande des entrepôts </a:t>
            </a:r>
            <a:r>
              <a:rPr lang="fr-FR" sz="2000" dirty="0">
                <a:solidFill>
                  <a:prstClr val="black"/>
                </a:solidFill>
                <a:latin typeface="Arial"/>
                <a:cs typeface="Arial"/>
                <a:sym typeface="Arial"/>
              </a:rPr>
              <a:t>(le + fréquent)</a:t>
            </a:r>
          </a:p>
        </p:txBody>
      </p:sp>
    </p:spTree>
    <p:extLst>
      <p:ext uri="{BB962C8B-B14F-4D97-AF65-F5344CB8AC3E}">
        <p14:creationId xmlns:p14="http://schemas.microsoft.com/office/powerpoint/2010/main" val="1706562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9" name="Titre 1">
            <a:extLst>
              <a:ext uri="{FF2B5EF4-FFF2-40B4-BE49-F238E27FC236}">
                <a16:creationId xmlns:a16="http://schemas.microsoft.com/office/drawing/2014/main" id="{1C80895F-786B-4E7C-AB35-6FE7C98B63F4}"/>
              </a:ext>
            </a:extLst>
          </p:cNvPr>
          <p:cNvSpPr txBox="1">
            <a:spLocks/>
          </p:cNvSpPr>
          <p:nvPr/>
        </p:nvSpPr>
        <p:spPr>
          <a:xfrm>
            <a:off x="530226" y="0"/>
            <a:ext cx="8455176"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Entrepôts de données</a:t>
            </a:r>
          </a:p>
        </p:txBody>
      </p:sp>
      <p:grpSp>
        <p:nvGrpSpPr>
          <p:cNvPr id="7" name="Groupe 6">
            <a:extLst>
              <a:ext uri="{FF2B5EF4-FFF2-40B4-BE49-F238E27FC236}">
                <a16:creationId xmlns:a16="http://schemas.microsoft.com/office/drawing/2014/main" id="{12CC83F1-7248-436E-84A3-4E5006349D45}"/>
              </a:ext>
            </a:extLst>
          </p:cNvPr>
          <p:cNvGrpSpPr/>
          <p:nvPr/>
        </p:nvGrpSpPr>
        <p:grpSpPr>
          <a:xfrm>
            <a:off x="540001" y="1868425"/>
            <a:ext cx="8406722" cy="980312"/>
            <a:chOff x="540001" y="1868425"/>
            <a:chExt cx="8406722" cy="980312"/>
          </a:xfrm>
        </p:grpSpPr>
        <p:sp>
          <p:nvSpPr>
            <p:cNvPr id="37" name="ZoneTexte 36">
              <a:extLst>
                <a:ext uri="{FF2B5EF4-FFF2-40B4-BE49-F238E27FC236}">
                  <a16:creationId xmlns:a16="http://schemas.microsoft.com/office/drawing/2014/main" id="{0D3D386B-EE43-4AE6-8416-1F510C9F9F45}"/>
                </a:ext>
              </a:extLst>
            </p:cNvPr>
            <p:cNvSpPr txBox="1"/>
            <p:nvPr/>
          </p:nvSpPr>
          <p:spPr>
            <a:xfrm>
              <a:off x="540001" y="1868425"/>
              <a:ext cx="8406722" cy="74635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Différents types d’entrepôts de données</a:t>
              </a:r>
            </a:p>
            <a:p>
              <a:pPr marL="355600" lvl="0" indent="0" algn="l" defTabSz="914400">
                <a:spcBef>
                  <a:spcPts val="300"/>
                </a:spcBef>
                <a:spcAft>
                  <a:spcPts val="0"/>
                </a:spcAft>
                <a:buClr>
                  <a:srgbClr val="E2007A">
                    <a:lumMod val="60000"/>
                    <a:lumOff val="40000"/>
                  </a:srgbClr>
                </a:buClr>
                <a:buNone/>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Institutionnels, européens, n</a:t>
              </a:r>
              <a:r>
                <a:rPr lang="fr-FR" sz="1800" dirty="0" err="1">
                  <a:solidFill>
                    <a:prstClr val="black"/>
                  </a:solidFill>
                </a:rPr>
                <a:t>ationaux</a:t>
              </a:r>
              <a:endParaRPr kumimoji="0" lang="fr-FR" sz="1800" b="0" i="0" u="none" strike="noStrike" kern="1200" cap="none" spc="0" normalizeH="0" baseline="0" noProof="0" dirty="0">
                <a:ln>
                  <a:noFill/>
                </a:ln>
                <a:solidFill>
                  <a:prstClr val="black"/>
                </a:solidFill>
                <a:effectLst/>
                <a:uLnTx/>
                <a:uFillTx/>
                <a:latin typeface="Arial"/>
                <a:ea typeface="+mn-ea"/>
                <a:cs typeface="Times New Roman"/>
              </a:endParaRPr>
            </a:p>
          </p:txBody>
        </p:sp>
        <p:pic>
          <p:nvPicPr>
            <p:cNvPr id="26" name="Image 25">
              <a:extLst>
                <a:ext uri="{FF2B5EF4-FFF2-40B4-BE49-F238E27FC236}">
                  <a16:creationId xmlns:a16="http://schemas.microsoft.com/office/drawing/2014/main" id="{143B2AA4-31EA-4D1F-852F-52D29F21675C}"/>
                </a:ext>
              </a:extLst>
            </p:cNvPr>
            <p:cNvPicPr>
              <a:picLocks noChangeAspect="1"/>
            </p:cNvPicPr>
            <p:nvPr/>
          </p:nvPicPr>
          <p:blipFill>
            <a:blip r:embed="rId4"/>
            <a:stretch>
              <a:fillRect/>
            </a:stretch>
          </p:blipFill>
          <p:spPr>
            <a:xfrm>
              <a:off x="4904846" y="2211299"/>
              <a:ext cx="557039" cy="637438"/>
            </a:xfrm>
            <a:prstGeom prst="rect">
              <a:avLst/>
            </a:prstGeom>
            <a:ln>
              <a:solidFill>
                <a:schemeClr val="tx1"/>
              </a:solidFill>
            </a:ln>
          </p:spPr>
        </p:pic>
        <p:pic>
          <p:nvPicPr>
            <p:cNvPr id="3" name="Image 2">
              <a:extLst>
                <a:ext uri="{FF2B5EF4-FFF2-40B4-BE49-F238E27FC236}">
                  <a16:creationId xmlns:a16="http://schemas.microsoft.com/office/drawing/2014/main" id="{52024921-6192-4C52-A425-034B89B8C6C9}"/>
                </a:ext>
              </a:extLst>
            </p:cNvPr>
            <p:cNvPicPr>
              <a:picLocks noChangeAspect="1"/>
            </p:cNvPicPr>
            <p:nvPr/>
          </p:nvPicPr>
          <p:blipFill>
            <a:blip r:embed="rId5"/>
            <a:stretch>
              <a:fillRect/>
            </a:stretch>
          </p:blipFill>
          <p:spPr>
            <a:xfrm>
              <a:off x="5539504" y="2271407"/>
              <a:ext cx="810838" cy="347502"/>
            </a:xfrm>
            <a:prstGeom prst="rect">
              <a:avLst/>
            </a:prstGeom>
          </p:spPr>
        </p:pic>
      </p:grpSp>
      <p:sp>
        <p:nvSpPr>
          <p:cNvPr id="6" name="Espace réservé du contenu 2"/>
          <p:cNvSpPr>
            <a:spLocks noGrp="1"/>
          </p:cNvSpPr>
          <p:nvPr>
            <p:ph idx="1"/>
          </p:nvPr>
        </p:nvSpPr>
        <p:spPr>
          <a:xfrm>
            <a:off x="540001" y="1080000"/>
            <a:ext cx="8406723" cy="798351"/>
          </a:xfrm>
        </p:spPr>
        <p:txBody>
          <a:bodyPr>
            <a:noAutofit/>
          </a:bodyPr>
          <a:lstStyle/>
          <a:p>
            <a:pPr marL="342900" indent="-342900" algn="just" defTabSz="914400">
              <a:spcBef>
                <a:spcPts val="600"/>
              </a:spcBef>
              <a:buClrTx/>
              <a:buFont typeface="Wingdings" panose="05000000000000000000" pitchFamily="2" charset="2"/>
              <a:buChar char="Ø"/>
              <a:defRPr/>
            </a:pPr>
            <a:r>
              <a:rPr lang="fr-FR" sz="2200" dirty="0">
                <a:solidFill>
                  <a:srgbClr val="0066FF"/>
                </a:solidFill>
                <a:cs typeface="Arial" panose="020B0604020202020204" pitchFamily="34" charset="0"/>
              </a:rPr>
              <a:t>Infrastructure qui préserve et diffuse des données de recherche</a:t>
            </a:r>
          </a:p>
          <a:p>
            <a:pPr marL="263525" indent="0" algn="just" defTabSz="914400">
              <a:spcBef>
                <a:spcPts val="300"/>
              </a:spcBef>
              <a:buClrTx/>
              <a:buNone/>
              <a:defRPr/>
            </a:pPr>
            <a:r>
              <a:rPr lang="fr-FR" sz="2000" dirty="0">
                <a:cs typeface="Arial" panose="020B0604020202020204" pitchFamily="34" charset="0"/>
              </a:rPr>
              <a:t> Vous pouvez y déposer vos données et télécharger d’autres données.</a:t>
            </a:r>
          </a:p>
        </p:txBody>
      </p:sp>
      <p:grpSp>
        <p:nvGrpSpPr>
          <p:cNvPr id="29" name="Groupe 28">
            <a:extLst>
              <a:ext uri="{FF2B5EF4-FFF2-40B4-BE49-F238E27FC236}">
                <a16:creationId xmlns:a16="http://schemas.microsoft.com/office/drawing/2014/main" id="{298C1006-D87C-41CF-9ADF-51F888C2D4D0}"/>
              </a:ext>
            </a:extLst>
          </p:cNvPr>
          <p:cNvGrpSpPr/>
          <p:nvPr/>
        </p:nvGrpSpPr>
        <p:grpSpPr>
          <a:xfrm>
            <a:off x="1129677" y="2614783"/>
            <a:ext cx="6884645" cy="4230684"/>
            <a:chOff x="1129677" y="2614783"/>
            <a:chExt cx="6884645" cy="4230684"/>
          </a:xfrm>
        </p:grpSpPr>
        <p:pic>
          <p:nvPicPr>
            <p:cNvPr id="20" name="Image 19">
              <a:extLst>
                <a:ext uri="{FF2B5EF4-FFF2-40B4-BE49-F238E27FC236}">
                  <a16:creationId xmlns:a16="http://schemas.microsoft.com/office/drawing/2014/main" id="{0E2FD1D2-F00A-4745-BF90-CEF36FCF7F56}"/>
                </a:ext>
              </a:extLst>
            </p:cNvPr>
            <p:cNvPicPr>
              <a:picLocks noChangeAspect="1"/>
            </p:cNvPicPr>
            <p:nvPr/>
          </p:nvPicPr>
          <p:blipFill>
            <a:blip r:embed="rId6"/>
            <a:stretch>
              <a:fillRect/>
            </a:stretch>
          </p:blipFill>
          <p:spPr>
            <a:xfrm>
              <a:off x="1129677" y="2614783"/>
              <a:ext cx="6884645" cy="4224970"/>
            </a:xfrm>
            <a:prstGeom prst="rect">
              <a:avLst/>
            </a:prstGeom>
          </p:spPr>
        </p:pic>
        <p:sp>
          <p:nvSpPr>
            <p:cNvPr id="43" name="Rectangle : coins arrondis 42">
              <a:extLst>
                <a:ext uri="{FF2B5EF4-FFF2-40B4-BE49-F238E27FC236}">
                  <a16:creationId xmlns:a16="http://schemas.microsoft.com/office/drawing/2014/main" id="{5CB5A8A7-5DEE-4DFD-87EE-3087CBCFC3F9}"/>
                </a:ext>
              </a:extLst>
            </p:cNvPr>
            <p:cNvSpPr/>
            <p:nvPr/>
          </p:nvSpPr>
          <p:spPr>
            <a:xfrm>
              <a:off x="1181099" y="3431590"/>
              <a:ext cx="1238251" cy="476250"/>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F4B02278-D98F-4D43-AB46-F18EABF47B52}"/>
                </a:ext>
              </a:extLst>
            </p:cNvPr>
            <p:cNvSpPr/>
            <p:nvPr/>
          </p:nvSpPr>
          <p:spPr>
            <a:xfrm>
              <a:off x="4459023" y="5587636"/>
              <a:ext cx="1732227" cy="1257831"/>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600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oneTexte 35">
            <a:extLst>
              <a:ext uri="{FF2B5EF4-FFF2-40B4-BE49-F238E27FC236}">
                <a16:creationId xmlns:a16="http://schemas.microsoft.com/office/drawing/2014/main" id="{D533A929-9F9F-46F6-83FD-32ABC396CDBA}"/>
              </a:ext>
            </a:extLst>
          </p:cNvPr>
          <p:cNvSpPr txBox="1"/>
          <p:nvPr/>
        </p:nvSpPr>
        <p:spPr>
          <a:xfrm>
            <a:off x="540001" y="4455083"/>
            <a:ext cx="8406722" cy="232371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Critères de choix d’un entrepôt</a:t>
            </a: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Recommandé par la revue</a:t>
            </a: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Le + utilisé dans votre discipline</a:t>
            </a: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Délivrant un identifiant numérique à votre jeu de données</a:t>
            </a: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r>
              <a:rPr lang="fr-FR" sz="1800" dirty="0">
                <a:solidFill>
                  <a:prstClr val="black"/>
                </a:solidFill>
                <a:latin typeface="Arial"/>
                <a:ea typeface="+mn-ea"/>
              </a:rPr>
              <a:t>Services: visibilité, aide au dépôt, suivi de citations, embargo,…</a:t>
            </a:r>
            <a:endParaRPr kumimoji="0" lang="fr-FR" sz="1800" b="0" i="0" u="none" strike="noStrike" kern="1200" cap="none" spc="0" normalizeH="0" baseline="0" noProof="0" dirty="0">
              <a:ln>
                <a:noFill/>
              </a:ln>
              <a:solidFill>
                <a:prstClr val="black"/>
              </a:solidFill>
              <a:effectLst/>
              <a:uLnTx/>
              <a:uFillTx/>
              <a:latin typeface="Arial"/>
              <a:ea typeface="+mn-ea"/>
              <a:cs typeface="Times New Roman"/>
            </a:endParaRP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Cout</a:t>
            </a:r>
            <a:r>
              <a:rPr kumimoji="0" lang="fr-FR" sz="1800" b="0" i="0" u="none" strike="noStrike" kern="1200" cap="none" spc="0" normalizeH="0" noProof="0" dirty="0">
                <a:ln>
                  <a:noFill/>
                </a:ln>
                <a:solidFill>
                  <a:prstClr val="black"/>
                </a:solidFill>
                <a:effectLst/>
                <a:uLnTx/>
                <a:uFillTx/>
                <a:latin typeface="Arial"/>
                <a:ea typeface="+mn-ea"/>
                <a:cs typeface="Times New Roman"/>
              </a:rPr>
              <a:t> de dépôt : </a:t>
            </a:r>
            <a:r>
              <a:rPr kumimoji="0" lang="fr-FR" sz="1800" b="0" i="0" u="none" strike="noStrike" kern="1200" cap="none" spc="0" normalizeH="0" baseline="0" noProof="0" dirty="0">
                <a:ln>
                  <a:noFill/>
                </a:ln>
                <a:solidFill>
                  <a:prstClr val="black"/>
                </a:solidFill>
                <a:effectLst/>
                <a:uLnTx/>
                <a:uFillTx/>
                <a:latin typeface="Arial"/>
                <a:ea typeface="+mn-ea"/>
                <a:cs typeface="Times New Roman"/>
              </a:rPr>
              <a:t>Gratuit (la plupart);</a:t>
            </a:r>
            <a:r>
              <a:rPr kumimoji="0" lang="fr-FR" sz="1800" b="0" i="0" u="none" strike="noStrike" kern="1200" cap="none" spc="0" normalizeH="0" noProof="0" dirty="0">
                <a:ln>
                  <a:noFill/>
                </a:ln>
                <a:solidFill>
                  <a:prstClr val="black"/>
                </a:solidFill>
                <a:effectLst/>
                <a:uLnTx/>
                <a:uFillTx/>
                <a:latin typeface="Arial"/>
                <a:ea typeface="+mn-ea"/>
                <a:cs typeface="Times New Roman"/>
              </a:rPr>
              <a:t> certains payants</a:t>
            </a: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Times New Roman"/>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9" name="Titre 1">
            <a:extLst>
              <a:ext uri="{FF2B5EF4-FFF2-40B4-BE49-F238E27FC236}">
                <a16:creationId xmlns:a16="http://schemas.microsoft.com/office/drawing/2014/main" id="{1C80895F-786B-4E7C-AB35-6FE7C98B63F4}"/>
              </a:ext>
            </a:extLst>
          </p:cNvPr>
          <p:cNvSpPr txBox="1">
            <a:spLocks/>
          </p:cNvSpPr>
          <p:nvPr/>
        </p:nvSpPr>
        <p:spPr>
          <a:xfrm>
            <a:off x="530226" y="0"/>
            <a:ext cx="8455176"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Entrepôts de données</a:t>
            </a:r>
          </a:p>
        </p:txBody>
      </p:sp>
      <p:grpSp>
        <p:nvGrpSpPr>
          <p:cNvPr id="23" name="Groupe 22">
            <a:extLst>
              <a:ext uri="{FF2B5EF4-FFF2-40B4-BE49-F238E27FC236}">
                <a16:creationId xmlns:a16="http://schemas.microsoft.com/office/drawing/2014/main" id="{D193C94F-6EE6-4683-A3D6-B66F695859A0}"/>
              </a:ext>
            </a:extLst>
          </p:cNvPr>
          <p:cNvGrpSpPr/>
          <p:nvPr/>
        </p:nvGrpSpPr>
        <p:grpSpPr>
          <a:xfrm>
            <a:off x="6624672" y="4957350"/>
            <a:ext cx="2882928" cy="993720"/>
            <a:chOff x="1706726" y="2181864"/>
            <a:chExt cx="2882928" cy="993720"/>
          </a:xfrm>
        </p:grpSpPr>
        <p:sp>
          <p:nvSpPr>
            <p:cNvPr id="24" name="Rectangle 23">
              <a:extLst>
                <a:ext uri="{FF2B5EF4-FFF2-40B4-BE49-F238E27FC236}">
                  <a16:creationId xmlns:a16="http://schemas.microsoft.com/office/drawing/2014/main" id="{F9C17B4B-9669-4310-A0A0-14A9801B4FB6}"/>
                </a:ext>
              </a:extLst>
            </p:cNvPr>
            <p:cNvSpPr/>
            <p:nvPr/>
          </p:nvSpPr>
          <p:spPr>
            <a:xfrm>
              <a:off x="1706726" y="2560031"/>
              <a:ext cx="2882928" cy="615553"/>
            </a:xfrm>
            <a:prstGeom prst="rect">
              <a:avLst/>
            </a:prstGeom>
          </p:spPr>
          <p:txBody>
            <a:bodyPr wrap="square">
              <a:spAutoFit/>
            </a:bodyPr>
            <a:lstStyle/>
            <a:p>
              <a:pPr marL="0" marR="0" lvl="0" indent="0" algn="l" defTabSz="533400" rtl="0" eaLnBrk="1" fontAlgn="auto" latinLnBrk="0" hangingPunct="1">
                <a:lnSpc>
                  <a:spcPct val="100000"/>
                </a:lnSpc>
                <a:spcAft>
                  <a:spcPts val="0"/>
                </a:spcAft>
                <a:buClr>
                  <a:srgbClr val="FFCCFF"/>
                </a:buClr>
                <a:buSzTx/>
                <a:buFontTx/>
                <a:buNone/>
                <a:tabLst/>
                <a:defRPr/>
              </a:pPr>
              <a:r>
                <a:rPr kumimoji="0" lang="fr-FR" sz="1600" b="0" i="1" u="none" strike="noStrike" kern="1200" cap="none" spc="0" normalizeH="0" baseline="0" noProof="0" dirty="0">
                  <a:ln>
                    <a:noFill/>
                  </a:ln>
                  <a:solidFill>
                    <a:srgbClr val="FF0000"/>
                  </a:solidFill>
                  <a:effectLst/>
                  <a:uLnTx/>
                  <a:uFillTx/>
                  <a:latin typeface="Arial"/>
                  <a:ea typeface="+mn-ea"/>
                  <a:cs typeface="Times New Roman"/>
                </a:rPr>
                <a:t>Ni un site web de projet</a:t>
              </a:r>
            </a:p>
            <a:p>
              <a:pPr marL="0" marR="0" lvl="0" indent="0" algn="l" defTabSz="533400" rtl="0" eaLnBrk="1" fontAlgn="auto" latinLnBrk="0" hangingPunct="1">
                <a:lnSpc>
                  <a:spcPct val="100000"/>
                </a:lnSpc>
                <a:spcAft>
                  <a:spcPts val="0"/>
                </a:spcAft>
                <a:buClr>
                  <a:srgbClr val="FFCCFF"/>
                </a:buClr>
                <a:buSzTx/>
                <a:buFontTx/>
                <a:buNone/>
                <a:tabLst/>
                <a:defRPr/>
              </a:pPr>
              <a:endParaRPr kumimoji="0" lang="fr-FR" sz="200" b="0" i="1" u="none" strike="noStrike" kern="1200" cap="none" spc="0" normalizeH="0" baseline="0" noProof="0" dirty="0">
                <a:ln>
                  <a:noFill/>
                </a:ln>
                <a:solidFill>
                  <a:srgbClr val="FF0000"/>
                </a:solidFill>
                <a:effectLst/>
                <a:uLnTx/>
                <a:uFillTx/>
                <a:latin typeface="Arial"/>
                <a:ea typeface="+mn-ea"/>
                <a:cs typeface="Times New Roman"/>
              </a:endParaRPr>
            </a:p>
            <a:p>
              <a:pPr marL="0" marR="0" lvl="0" indent="0" algn="l" defTabSz="533400" rtl="0" eaLnBrk="1" fontAlgn="auto" latinLnBrk="0" hangingPunct="1">
                <a:lnSpc>
                  <a:spcPct val="100000"/>
                </a:lnSpc>
                <a:spcAft>
                  <a:spcPts val="0"/>
                </a:spcAft>
                <a:buClr>
                  <a:srgbClr val="FFCCFF"/>
                </a:buClr>
                <a:buSzTx/>
                <a:buFontTx/>
                <a:buNone/>
                <a:tabLst/>
                <a:defRPr/>
              </a:pPr>
              <a:r>
                <a:rPr kumimoji="0" lang="fr-FR" sz="1600" b="0" i="1" u="none" strike="noStrike" kern="1200" cap="none" spc="0" normalizeH="0" baseline="0" noProof="0" dirty="0">
                  <a:ln>
                    <a:noFill/>
                  </a:ln>
                  <a:solidFill>
                    <a:srgbClr val="FF0000"/>
                  </a:solidFill>
                  <a:effectLst/>
                  <a:uLnTx/>
                  <a:uFillTx/>
                  <a:latin typeface="Arial"/>
                  <a:ea typeface="+mn-ea"/>
                  <a:cs typeface="Times New Roman"/>
                </a:rPr>
                <a:t>Ni Research </a:t>
              </a:r>
              <a:r>
                <a:rPr kumimoji="0" lang="fr-FR" sz="1600" b="0" i="1" u="none" strike="noStrike" kern="1200" cap="none" spc="0" normalizeH="0" baseline="0" noProof="0" dirty="0" err="1">
                  <a:ln>
                    <a:noFill/>
                  </a:ln>
                  <a:solidFill>
                    <a:srgbClr val="FF0000"/>
                  </a:solidFill>
                  <a:effectLst/>
                  <a:uLnTx/>
                  <a:uFillTx/>
                  <a:latin typeface="Arial"/>
                  <a:ea typeface="+mn-ea"/>
                  <a:cs typeface="Times New Roman"/>
                </a:rPr>
                <a:t>Gate</a:t>
              </a:r>
              <a:r>
                <a:rPr kumimoji="0" lang="fr-FR" sz="1600" b="0" i="1" u="none" strike="noStrike" kern="1200" cap="none" spc="0" normalizeH="0" baseline="0" noProof="0" dirty="0">
                  <a:ln>
                    <a:noFill/>
                  </a:ln>
                  <a:solidFill>
                    <a:srgbClr val="FF0000"/>
                  </a:solidFill>
                  <a:effectLst/>
                  <a:uLnTx/>
                  <a:uFillTx/>
                  <a:latin typeface="Arial"/>
                  <a:ea typeface="+mn-ea"/>
                  <a:cs typeface="Times New Roman"/>
                </a:rPr>
                <a:t> !!!!!!</a:t>
              </a:r>
            </a:p>
          </p:txBody>
        </p:sp>
        <p:pic>
          <p:nvPicPr>
            <p:cNvPr id="28" name="Image 27">
              <a:extLst>
                <a:ext uri="{FF2B5EF4-FFF2-40B4-BE49-F238E27FC236}">
                  <a16:creationId xmlns:a16="http://schemas.microsoft.com/office/drawing/2014/main" id="{0553E775-B009-4005-8D55-13D9DB7B5FE4}"/>
                </a:ext>
              </a:extLst>
            </p:cNvPr>
            <p:cNvPicPr>
              <a:picLocks noChangeAspect="1"/>
            </p:cNvPicPr>
            <p:nvPr/>
          </p:nvPicPr>
          <p:blipFill>
            <a:blip r:embed="rId4"/>
            <a:stretch>
              <a:fillRect/>
            </a:stretch>
          </p:blipFill>
          <p:spPr>
            <a:xfrm>
              <a:off x="2546870" y="2181864"/>
              <a:ext cx="505124" cy="449942"/>
            </a:xfrm>
            <a:prstGeom prst="rect">
              <a:avLst/>
            </a:prstGeom>
          </p:spPr>
        </p:pic>
      </p:grpSp>
      <p:grpSp>
        <p:nvGrpSpPr>
          <p:cNvPr id="16" name="Groupe 15">
            <a:extLst>
              <a:ext uri="{FF2B5EF4-FFF2-40B4-BE49-F238E27FC236}">
                <a16:creationId xmlns:a16="http://schemas.microsoft.com/office/drawing/2014/main" id="{6756F590-00C9-46D6-BC97-B065D1E0C06C}"/>
              </a:ext>
            </a:extLst>
          </p:cNvPr>
          <p:cNvGrpSpPr/>
          <p:nvPr/>
        </p:nvGrpSpPr>
        <p:grpSpPr>
          <a:xfrm>
            <a:off x="549526" y="3528868"/>
            <a:ext cx="8553053" cy="1462157"/>
            <a:chOff x="549526" y="4243809"/>
            <a:chExt cx="8553053" cy="1462157"/>
          </a:xfrm>
        </p:grpSpPr>
        <p:sp>
          <p:nvSpPr>
            <p:cNvPr id="18" name="Espace réservé du contenu 2">
              <a:extLst>
                <a:ext uri="{FF2B5EF4-FFF2-40B4-BE49-F238E27FC236}">
                  <a16:creationId xmlns:a16="http://schemas.microsoft.com/office/drawing/2014/main" id="{2497F09A-E1D5-4875-97A8-7450F667E21F}"/>
                </a:ext>
              </a:extLst>
            </p:cNvPr>
            <p:cNvSpPr txBox="1">
              <a:spLocks/>
            </p:cNvSpPr>
            <p:nvPr/>
          </p:nvSpPr>
          <p:spPr>
            <a:xfrm>
              <a:off x="549526" y="4385175"/>
              <a:ext cx="8406723" cy="1320791"/>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defTabSz="914400">
                <a:spcBef>
                  <a:spcPts val="600"/>
                </a:spcBef>
                <a:buClrTx/>
                <a:buFont typeface="Wingdings" panose="05000000000000000000" pitchFamily="2" charset="2"/>
                <a:buChar char="Ø"/>
                <a:defRPr/>
              </a:pPr>
              <a:r>
                <a:rPr lang="fr-FR" sz="2200" dirty="0">
                  <a:solidFill>
                    <a:srgbClr val="0066FF"/>
                  </a:solidFill>
                  <a:cs typeface="Arial" panose="020B0604020202020204" pitchFamily="34" charset="0"/>
                </a:rPr>
                <a:t>Répertoire d’entrepôts de données</a:t>
              </a:r>
            </a:p>
            <a:p>
              <a:pPr marL="355600" lvl="0" indent="0" defTabSz="914400">
                <a:spcBef>
                  <a:spcPts val="0"/>
                </a:spcBef>
                <a:buClr>
                  <a:srgbClr val="E2007A">
                    <a:lumMod val="60000"/>
                    <a:lumOff val="40000"/>
                  </a:srgbClr>
                </a:buClr>
                <a:buNone/>
                <a:defRPr/>
              </a:pPr>
              <a:r>
                <a:rPr lang="fr-FR" sz="1600" kern="0" dirty="0">
                  <a:solidFill>
                    <a:prstClr val="black"/>
                  </a:solidFill>
                  <a:cs typeface="Arial"/>
                  <a:sym typeface="Arial"/>
                </a:rPr>
                <a:t>Re3data </a:t>
              </a:r>
              <a:r>
                <a:rPr lang="fr-FR" sz="1000" kern="0" dirty="0">
                  <a:solidFill>
                    <a:srgbClr val="0066FF"/>
                  </a:solidFill>
                  <a:cs typeface="Arial"/>
                  <a:sym typeface="Arial"/>
                  <a:hlinkClick r:id="rId5">
                    <a:extLst>
                      <a:ext uri="{A12FA001-AC4F-418D-AE19-62706E023703}">
                        <ahyp:hlinkClr xmlns:ahyp="http://schemas.microsoft.com/office/drawing/2018/hyperlinkcolor" val="tx"/>
                      </a:ext>
                    </a:extLst>
                  </a:hlinkClick>
                </a:rPr>
                <a:t>https://www.re3data.org</a:t>
              </a:r>
              <a:r>
                <a:rPr lang="fr-FR" sz="1000" kern="0" dirty="0">
                  <a:solidFill>
                    <a:srgbClr val="0066FF"/>
                  </a:solidFill>
                  <a:cs typeface="Arial"/>
                  <a:sym typeface="Arial"/>
                </a:rPr>
                <a:t> </a:t>
              </a:r>
              <a:r>
                <a:rPr lang="fr-FR" sz="1600" kern="0" dirty="0">
                  <a:solidFill>
                    <a:prstClr val="black"/>
                  </a:solidFill>
                  <a:cs typeface="Arial"/>
                  <a:sym typeface="Arial"/>
                </a:rPr>
                <a:t>FairSharing </a:t>
              </a:r>
              <a:r>
                <a:rPr lang="fr-FR" sz="1000" kern="0" dirty="0">
                  <a:solidFill>
                    <a:prstClr val="black"/>
                  </a:solidFill>
                  <a:cs typeface="Arial"/>
                  <a:sym typeface="Arial"/>
                  <a:hlinkClick r:id="rId6"/>
                </a:rPr>
                <a:t>https://fairsharing.org</a:t>
              </a:r>
              <a:endParaRPr lang="fr-FR" sz="1000" dirty="0">
                <a:solidFill>
                  <a:srgbClr val="0066FF"/>
                </a:solidFill>
                <a:cs typeface="Arial" panose="020B0604020202020204" pitchFamily="34" charset="0"/>
              </a:endParaRPr>
            </a:p>
            <a:p>
              <a:pPr marL="263525" indent="0" algn="just" defTabSz="914400">
                <a:spcBef>
                  <a:spcPts val="600"/>
                </a:spcBef>
                <a:buClrTx/>
                <a:buFont typeface="Wingdings" panose="05000000000000000000" pitchFamily="2" charset="2"/>
                <a:buNone/>
                <a:defRPr/>
              </a:pPr>
              <a:endParaRPr lang="fr-FR" sz="2000" dirty="0">
                <a:cs typeface="Arial" panose="020B0604020202020204" pitchFamily="34" charset="0"/>
              </a:endParaRPr>
            </a:p>
          </p:txBody>
        </p:sp>
        <p:grpSp>
          <p:nvGrpSpPr>
            <p:cNvPr id="15" name="Groupe 14">
              <a:extLst>
                <a:ext uri="{FF2B5EF4-FFF2-40B4-BE49-F238E27FC236}">
                  <a16:creationId xmlns:a16="http://schemas.microsoft.com/office/drawing/2014/main" id="{B51205CF-F20C-47E2-8243-4152A464AAF3}"/>
                </a:ext>
              </a:extLst>
            </p:cNvPr>
            <p:cNvGrpSpPr/>
            <p:nvPr/>
          </p:nvGrpSpPr>
          <p:grpSpPr>
            <a:xfrm>
              <a:off x="5515534" y="4288154"/>
              <a:ext cx="1766566" cy="1216055"/>
              <a:chOff x="5743440" y="4396132"/>
              <a:chExt cx="1766566" cy="1216055"/>
            </a:xfrm>
          </p:grpSpPr>
          <p:pic>
            <p:nvPicPr>
              <p:cNvPr id="13" name="Image 12">
                <a:extLst>
                  <a:ext uri="{FF2B5EF4-FFF2-40B4-BE49-F238E27FC236}">
                    <a16:creationId xmlns:a16="http://schemas.microsoft.com/office/drawing/2014/main" id="{9BA6DA33-93FF-4FB0-8346-7EF1F5EF7343}"/>
                  </a:ext>
                </a:extLst>
              </p:cNvPr>
              <p:cNvPicPr>
                <a:picLocks noChangeAspect="1"/>
              </p:cNvPicPr>
              <p:nvPr/>
            </p:nvPicPr>
            <p:blipFill>
              <a:blip r:embed="rId7"/>
              <a:stretch>
                <a:fillRect/>
              </a:stretch>
            </p:blipFill>
            <p:spPr>
              <a:xfrm>
                <a:off x="5743440" y="4396132"/>
                <a:ext cx="1766566" cy="1216055"/>
              </a:xfrm>
              <a:prstGeom prst="rect">
                <a:avLst/>
              </a:prstGeom>
            </p:spPr>
          </p:pic>
          <p:sp>
            <p:nvSpPr>
              <p:cNvPr id="14" name="Rectangle 13">
                <a:extLst>
                  <a:ext uri="{FF2B5EF4-FFF2-40B4-BE49-F238E27FC236}">
                    <a16:creationId xmlns:a16="http://schemas.microsoft.com/office/drawing/2014/main" id="{5EDCA084-F27D-4B89-89A3-9D5452FC582B}"/>
                  </a:ext>
                </a:extLst>
              </p:cNvPr>
              <p:cNvSpPr/>
              <p:nvPr/>
            </p:nvSpPr>
            <p:spPr>
              <a:xfrm>
                <a:off x="6595606" y="4457129"/>
                <a:ext cx="914400" cy="20903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dirty="0"/>
                  <a:t>&gt; 3000</a:t>
                </a:r>
              </a:p>
            </p:txBody>
          </p:sp>
        </p:grpSp>
        <p:pic>
          <p:nvPicPr>
            <p:cNvPr id="32" name="Image 31">
              <a:extLst>
                <a:ext uri="{FF2B5EF4-FFF2-40B4-BE49-F238E27FC236}">
                  <a16:creationId xmlns:a16="http://schemas.microsoft.com/office/drawing/2014/main" id="{5CD1E871-AF47-4CB2-999C-E71BBA28F89C}"/>
                </a:ext>
              </a:extLst>
            </p:cNvPr>
            <p:cNvPicPr>
              <a:picLocks noChangeAspect="1"/>
            </p:cNvPicPr>
            <p:nvPr/>
          </p:nvPicPr>
          <p:blipFill>
            <a:blip r:embed="rId8"/>
            <a:stretch>
              <a:fillRect/>
            </a:stretch>
          </p:blipFill>
          <p:spPr>
            <a:xfrm>
              <a:off x="7287491" y="4296387"/>
              <a:ext cx="1815088" cy="1194306"/>
            </a:xfrm>
            <a:prstGeom prst="rect">
              <a:avLst/>
            </a:prstGeom>
            <a:ln>
              <a:solidFill>
                <a:schemeClr val="tx1"/>
              </a:solidFill>
            </a:ln>
          </p:spPr>
        </p:pic>
        <p:sp>
          <p:nvSpPr>
            <p:cNvPr id="31" name="ZoneTexte 30">
              <a:extLst>
                <a:ext uri="{FF2B5EF4-FFF2-40B4-BE49-F238E27FC236}">
                  <a16:creationId xmlns:a16="http://schemas.microsoft.com/office/drawing/2014/main" id="{FBDAE7A5-D133-4B32-A9ED-3D53DB87FA18}"/>
                </a:ext>
              </a:extLst>
            </p:cNvPr>
            <p:cNvSpPr txBox="1"/>
            <p:nvPr/>
          </p:nvSpPr>
          <p:spPr>
            <a:xfrm>
              <a:off x="8501280" y="4243809"/>
              <a:ext cx="582211" cy="30777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defRPr/>
              </a:pPr>
              <a:r>
                <a:rPr lang="fr-FR" sz="1400" dirty="0">
                  <a:solidFill>
                    <a:schemeClr val="dk1"/>
                  </a:solidFill>
                </a:rPr>
                <a:t>2075</a:t>
              </a:r>
            </a:p>
          </p:txBody>
        </p:sp>
      </p:grpSp>
      <p:grpSp>
        <p:nvGrpSpPr>
          <p:cNvPr id="41" name="Groupe 40">
            <a:extLst>
              <a:ext uri="{FF2B5EF4-FFF2-40B4-BE49-F238E27FC236}">
                <a16:creationId xmlns:a16="http://schemas.microsoft.com/office/drawing/2014/main" id="{31D97524-3909-4BEE-9D3A-F4A103BAC5E2}"/>
              </a:ext>
            </a:extLst>
          </p:cNvPr>
          <p:cNvGrpSpPr/>
          <p:nvPr/>
        </p:nvGrpSpPr>
        <p:grpSpPr>
          <a:xfrm>
            <a:off x="541703" y="2290291"/>
            <a:ext cx="8449551" cy="1337896"/>
            <a:chOff x="541703" y="2556991"/>
            <a:chExt cx="8449551" cy="1337896"/>
          </a:xfrm>
        </p:grpSpPr>
        <p:grpSp>
          <p:nvGrpSpPr>
            <p:cNvPr id="38" name="Groupe 37">
              <a:extLst>
                <a:ext uri="{FF2B5EF4-FFF2-40B4-BE49-F238E27FC236}">
                  <a16:creationId xmlns:a16="http://schemas.microsoft.com/office/drawing/2014/main" id="{89195467-B202-447C-8AB4-2F76B2A6CF38}"/>
                </a:ext>
              </a:extLst>
            </p:cNvPr>
            <p:cNvGrpSpPr/>
            <p:nvPr/>
          </p:nvGrpSpPr>
          <p:grpSpPr>
            <a:xfrm>
              <a:off x="855507" y="3247659"/>
              <a:ext cx="8135747" cy="647228"/>
              <a:chOff x="855507" y="3404677"/>
              <a:chExt cx="8135747" cy="647228"/>
            </a:xfrm>
          </p:grpSpPr>
          <p:pic>
            <p:nvPicPr>
              <p:cNvPr id="27" name="Image 26">
                <a:extLst>
                  <a:ext uri="{FF2B5EF4-FFF2-40B4-BE49-F238E27FC236}">
                    <a16:creationId xmlns:a16="http://schemas.microsoft.com/office/drawing/2014/main" id="{352BE59D-D858-48C5-9AF5-635DADDE78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507" y="3488326"/>
                <a:ext cx="703696" cy="338255"/>
              </a:xfrm>
              <a:prstGeom prst="rect">
                <a:avLst/>
              </a:prstGeom>
            </p:spPr>
          </p:pic>
          <p:grpSp>
            <p:nvGrpSpPr>
              <p:cNvPr id="35" name="Groupe 34">
                <a:extLst>
                  <a:ext uri="{FF2B5EF4-FFF2-40B4-BE49-F238E27FC236}">
                    <a16:creationId xmlns:a16="http://schemas.microsoft.com/office/drawing/2014/main" id="{C55F3414-C4E8-4FC9-83BF-BA7656F39A29}"/>
                  </a:ext>
                </a:extLst>
              </p:cNvPr>
              <p:cNvGrpSpPr/>
              <p:nvPr/>
            </p:nvGrpSpPr>
            <p:grpSpPr>
              <a:xfrm>
                <a:off x="1613386" y="3404677"/>
                <a:ext cx="7377868" cy="647228"/>
                <a:chOff x="1613386" y="3404677"/>
                <a:chExt cx="7377868" cy="647228"/>
              </a:xfrm>
            </p:grpSpPr>
            <p:pic>
              <p:nvPicPr>
                <p:cNvPr id="10" name="Image 9">
                  <a:extLst>
                    <a:ext uri="{FF2B5EF4-FFF2-40B4-BE49-F238E27FC236}">
                      <a16:creationId xmlns:a16="http://schemas.microsoft.com/office/drawing/2014/main" id="{5CF74502-496A-4CE3-B458-EB9645E5C750}"/>
                    </a:ext>
                  </a:extLst>
                </p:cNvPr>
                <p:cNvPicPr>
                  <a:picLocks noChangeAspect="1"/>
                </p:cNvPicPr>
                <p:nvPr/>
              </p:nvPicPr>
              <p:blipFill>
                <a:blip r:embed="rId10"/>
                <a:stretch>
                  <a:fillRect/>
                </a:stretch>
              </p:blipFill>
              <p:spPr>
                <a:xfrm>
                  <a:off x="5347114" y="3472429"/>
                  <a:ext cx="1024217" cy="420660"/>
                </a:xfrm>
                <a:prstGeom prst="rect">
                  <a:avLst/>
                </a:prstGeom>
              </p:spPr>
            </p:pic>
            <p:pic>
              <p:nvPicPr>
                <p:cNvPr id="21" name="Image 20">
                  <a:extLst>
                    <a:ext uri="{FF2B5EF4-FFF2-40B4-BE49-F238E27FC236}">
                      <a16:creationId xmlns:a16="http://schemas.microsoft.com/office/drawing/2014/main" id="{82445206-60CF-4663-A194-5908332E9089}"/>
                    </a:ext>
                  </a:extLst>
                </p:cNvPr>
                <p:cNvPicPr>
                  <a:picLocks noChangeAspect="1"/>
                </p:cNvPicPr>
                <p:nvPr/>
              </p:nvPicPr>
              <p:blipFill>
                <a:blip r:embed="rId11"/>
                <a:stretch>
                  <a:fillRect/>
                </a:stretch>
              </p:blipFill>
              <p:spPr>
                <a:xfrm>
                  <a:off x="1613386" y="3469853"/>
                  <a:ext cx="1797883" cy="420659"/>
                </a:xfrm>
                <a:prstGeom prst="rect">
                  <a:avLst/>
                </a:prstGeom>
              </p:spPr>
            </p:pic>
            <p:pic>
              <p:nvPicPr>
                <p:cNvPr id="22" name="Image 21">
                  <a:extLst>
                    <a:ext uri="{FF2B5EF4-FFF2-40B4-BE49-F238E27FC236}">
                      <a16:creationId xmlns:a16="http://schemas.microsoft.com/office/drawing/2014/main" id="{748EE287-019E-4B6D-B1F7-EBFEFA4C5990}"/>
                    </a:ext>
                  </a:extLst>
                </p:cNvPr>
                <p:cNvPicPr>
                  <a:picLocks noChangeAspect="1"/>
                </p:cNvPicPr>
                <p:nvPr/>
              </p:nvPicPr>
              <p:blipFill>
                <a:blip r:embed="rId12"/>
                <a:stretch>
                  <a:fillRect/>
                </a:stretch>
              </p:blipFill>
              <p:spPr>
                <a:xfrm>
                  <a:off x="2899049" y="3481297"/>
                  <a:ext cx="970985" cy="347139"/>
                </a:xfrm>
                <a:prstGeom prst="rect">
                  <a:avLst/>
                </a:prstGeom>
              </p:spPr>
            </p:pic>
            <p:pic>
              <p:nvPicPr>
                <p:cNvPr id="34" name="Image 33">
                  <a:extLst>
                    <a:ext uri="{FF2B5EF4-FFF2-40B4-BE49-F238E27FC236}">
                      <a16:creationId xmlns:a16="http://schemas.microsoft.com/office/drawing/2014/main" id="{F2678F5D-2622-4598-BD00-EB5456CCFD76}"/>
                    </a:ext>
                  </a:extLst>
                </p:cNvPr>
                <p:cNvPicPr>
                  <a:picLocks noChangeAspect="1"/>
                </p:cNvPicPr>
                <p:nvPr/>
              </p:nvPicPr>
              <p:blipFill>
                <a:blip r:embed="rId13"/>
                <a:stretch>
                  <a:fillRect/>
                </a:stretch>
              </p:blipFill>
              <p:spPr>
                <a:xfrm>
                  <a:off x="6408837" y="3447298"/>
                  <a:ext cx="1257310" cy="345521"/>
                </a:xfrm>
                <a:prstGeom prst="rect">
                  <a:avLst/>
                </a:prstGeom>
              </p:spPr>
            </p:pic>
            <p:pic>
              <p:nvPicPr>
                <p:cNvPr id="11" name="Image 10">
                  <a:extLst>
                    <a:ext uri="{FF2B5EF4-FFF2-40B4-BE49-F238E27FC236}">
                      <a16:creationId xmlns:a16="http://schemas.microsoft.com/office/drawing/2014/main" id="{9BDC0A4D-909D-4B05-A101-DB2108B36D94}"/>
                    </a:ext>
                  </a:extLst>
                </p:cNvPr>
                <p:cNvPicPr>
                  <a:picLocks noChangeAspect="1"/>
                </p:cNvPicPr>
                <p:nvPr/>
              </p:nvPicPr>
              <p:blipFill>
                <a:blip r:embed="rId14"/>
                <a:stretch>
                  <a:fillRect/>
                </a:stretch>
              </p:blipFill>
              <p:spPr>
                <a:xfrm>
                  <a:off x="7733944" y="3448658"/>
                  <a:ext cx="1257310" cy="316842"/>
                </a:xfrm>
                <a:prstGeom prst="rect">
                  <a:avLst/>
                </a:prstGeom>
              </p:spPr>
            </p:pic>
            <p:pic>
              <p:nvPicPr>
                <p:cNvPr id="4" name="Image 3">
                  <a:extLst>
                    <a:ext uri="{FF2B5EF4-FFF2-40B4-BE49-F238E27FC236}">
                      <a16:creationId xmlns:a16="http://schemas.microsoft.com/office/drawing/2014/main" id="{1F668300-DE72-483A-9170-DC39DA9610DE}"/>
                    </a:ext>
                  </a:extLst>
                </p:cNvPr>
                <p:cNvPicPr>
                  <a:picLocks noChangeAspect="1"/>
                </p:cNvPicPr>
                <p:nvPr/>
              </p:nvPicPr>
              <p:blipFill>
                <a:blip r:embed="rId15"/>
                <a:stretch>
                  <a:fillRect/>
                </a:stretch>
              </p:blipFill>
              <p:spPr>
                <a:xfrm>
                  <a:off x="4507348" y="3682812"/>
                  <a:ext cx="801686" cy="369093"/>
                </a:xfrm>
                <a:prstGeom prst="rect">
                  <a:avLst/>
                </a:prstGeom>
              </p:spPr>
            </p:pic>
            <p:pic>
              <p:nvPicPr>
                <p:cNvPr id="12" name="Image 11">
                  <a:extLst>
                    <a:ext uri="{FF2B5EF4-FFF2-40B4-BE49-F238E27FC236}">
                      <a16:creationId xmlns:a16="http://schemas.microsoft.com/office/drawing/2014/main" id="{60D21F60-B9C1-4978-84E3-D005FA0E8A69}"/>
                    </a:ext>
                  </a:extLst>
                </p:cNvPr>
                <p:cNvPicPr>
                  <a:picLocks noChangeAspect="1"/>
                </p:cNvPicPr>
                <p:nvPr/>
              </p:nvPicPr>
              <p:blipFill>
                <a:blip r:embed="rId16"/>
                <a:stretch>
                  <a:fillRect/>
                </a:stretch>
              </p:blipFill>
              <p:spPr>
                <a:xfrm>
                  <a:off x="3932081" y="3404677"/>
                  <a:ext cx="743776" cy="390178"/>
                </a:xfrm>
                <a:prstGeom prst="rect">
                  <a:avLst/>
                </a:prstGeom>
              </p:spPr>
            </p:pic>
          </p:grpSp>
        </p:grpSp>
        <p:sp>
          <p:nvSpPr>
            <p:cNvPr id="39" name="ZoneTexte 38">
              <a:extLst>
                <a:ext uri="{FF2B5EF4-FFF2-40B4-BE49-F238E27FC236}">
                  <a16:creationId xmlns:a16="http://schemas.microsoft.com/office/drawing/2014/main" id="{77BA4DE6-4270-480A-A842-01BACD15A49A}"/>
                </a:ext>
              </a:extLst>
            </p:cNvPr>
            <p:cNvSpPr txBox="1"/>
            <p:nvPr/>
          </p:nvSpPr>
          <p:spPr>
            <a:xfrm>
              <a:off x="541703" y="2556991"/>
              <a:ext cx="8406722" cy="76174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55600" marR="0" lvl="0" indent="0" algn="l" defTabSz="914400" rtl="0" eaLnBrk="1" fontAlgn="auto" latinLnBrk="0" hangingPunct="1">
                <a:lnSpc>
                  <a:spcPct val="100000"/>
                </a:lnSpc>
                <a:buClr>
                  <a:srgbClr val="E2007A">
                    <a:lumMod val="60000"/>
                    <a:lumOff val="40000"/>
                  </a:srgbClr>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Généralistes</a:t>
              </a:r>
            </a:p>
            <a:p>
              <a:pPr marL="35560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Disciplinaires ou thématiques (recommandés)</a:t>
              </a:r>
              <a:endParaRPr kumimoji="0" lang="fr-FR" sz="1400" b="0" i="0" u="none" strike="noStrike" kern="1200" cap="none" spc="0" normalizeH="0" baseline="0" noProof="0" dirty="0">
                <a:ln>
                  <a:noFill/>
                </a:ln>
                <a:solidFill>
                  <a:prstClr val="black"/>
                </a:solidFill>
                <a:effectLst/>
                <a:uLnTx/>
                <a:uFillTx/>
                <a:latin typeface="Arial"/>
                <a:ea typeface="+mn-ea"/>
                <a:cs typeface="Times New Roman"/>
              </a:endParaRPr>
            </a:p>
          </p:txBody>
        </p:sp>
        <p:pic>
          <p:nvPicPr>
            <p:cNvPr id="25" name="Image 24">
              <a:extLst>
                <a:ext uri="{FF2B5EF4-FFF2-40B4-BE49-F238E27FC236}">
                  <a16:creationId xmlns:a16="http://schemas.microsoft.com/office/drawing/2014/main" id="{2A8E7B46-2607-46B8-987B-608E0A3F25A6}"/>
                </a:ext>
              </a:extLst>
            </p:cNvPr>
            <p:cNvPicPr>
              <a:picLocks noChangeAspect="1"/>
            </p:cNvPicPr>
            <p:nvPr/>
          </p:nvPicPr>
          <p:blipFill>
            <a:blip r:embed="rId17"/>
            <a:stretch>
              <a:fillRect/>
            </a:stretch>
          </p:blipFill>
          <p:spPr>
            <a:xfrm>
              <a:off x="2504770" y="2585197"/>
              <a:ext cx="840303" cy="347494"/>
            </a:xfrm>
            <a:prstGeom prst="rect">
              <a:avLst/>
            </a:prstGeom>
          </p:spPr>
        </p:pic>
      </p:grpSp>
      <p:grpSp>
        <p:nvGrpSpPr>
          <p:cNvPr id="40" name="Groupe 39">
            <a:extLst>
              <a:ext uri="{FF2B5EF4-FFF2-40B4-BE49-F238E27FC236}">
                <a16:creationId xmlns:a16="http://schemas.microsoft.com/office/drawing/2014/main" id="{DCC45C8B-23EB-4ABC-A2B5-3003997612A3}"/>
              </a:ext>
            </a:extLst>
          </p:cNvPr>
          <p:cNvGrpSpPr/>
          <p:nvPr/>
        </p:nvGrpSpPr>
        <p:grpSpPr>
          <a:xfrm>
            <a:off x="540001" y="1535050"/>
            <a:ext cx="8406722" cy="1301370"/>
            <a:chOff x="540001" y="1933077"/>
            <a:chExt cx="8406722" cy="1301370"/>
          </a:xfrm>
        </p:grpSpPr>
        <p:sp>
          <p:nvSpPr>
            <p:cNvPr id="37" name="ZoneTexte 36">
              <a:extLst>
                <a:ext uri="{FF2B5EF4-FFF2-40B4-BE49-F238E27FC236}">
                  <a16:creationId xmlns:a16="http://schemas.microsoft.com/office/drawing/2014/main" id="{0D3D386B-EE43-4AE6-8416-1F510C9F9F45}"/>
                </a:ext>
              </a:extLst>
            </p:cNvPr>
            <p:cNvSpPr txBox="1"/>
            <p:nvPr/>
          </p:nvSpPr>
          <p:spPr>
            <a:xfrm>
              <a:off x="540001" y="1933077"/>
              <a:ext cx="8406722" cy="74635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Différents types d’entrepôts de données</a:t>
              </a:r>
            </a:p>
            <a:p>
              <a:pPr marL="361950" lvl="0" indent="0" algn="l" defTabSz="914400">
                <a:spcBef>
                  <a:spcPts val="300"/>
                </a:spcBef>
                <a:spcAft>
                  <a:spcPts val="0"/>
                </a:spcAft>
                <a:buClr>
                  <a:srgbClr val="E2007A">
                    <a:lumMod val="60000"/>
                    <a:lumOff val="40000"/>
                  </a:srgbClr>
                </a:buClr>
                <a:buNone/>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Institutionnels, européens, n</a:t>
              </a:r>
              <a:r>
                <a:rPr lang="fr-FR" sz="1800" dirty="0" err="1">
                  <a:solidFill>
                    <a:prstClr val="black"/>
                  </a:solidFill>
                </a:rPr>
                <a:t>ationaux</a:t>
              </a:r>
              <a:endParaRPr kumimoji="0" lang="fr-FR" sz="1800" b="0" i="0" u="none" strike="noStrike" kern="1200" cap="none" spc="0" normalizeH="0" baseline="0" noProof="0" dirty="0">
                <a:ln>
                  <a:noFill/>
                </a:ln>
                <a:solidFill>
                  <a:prstClr val="black"/>
                </a:solidFill>
                <a:effectLst/>
                <a:uLnTx/>
                <a:uFillTx/>
                <a:latin typeface="Arial"/>
                <a:ea typeface="+mn-ea"/>
                <a:cs typeface="Times New Roman"/>
              </a:endParaRPr>
            </a:p>
          </p:txBody>
        </p:sp>
        <p:pic>
          <p:nvPicPr>
            <p:cNvPr id="26" name="Image 25">
              <a:extLst>
                <a:ext uri="{FF2B5EF4-FFF2-40B4-BE49-F238E27FC236}">
                  <a16:creationId xmlns:a16="http://schemas.microsoft.com/office/drawing/2014/main" id="{143B2AA4-31EA-4D1F-852F-52D29F21675C}"/>
                </a:ext>
              </a:extLst>
            </p:cNvPr>
            <p:cNvPicPr>
              <a:picLocks noChangeAspect="1"/>
            </p:cNvPicPr>
            <p:nvPr/>
          </p:nvPicPr>
          <p:blipFill>
            <a:blip r:embed="rId18"/>
            <a:stretch>
              <a:fillRect/>
            </a:stretch>
          </p:blipFill>
          <p:spPr>
            <a:xfrm>
              <a:off x="4904846" y="2275951"/>
              <a:ext cx="557039" cy="637438"/>
            </a:xfrm>
            <a:prstGeom prst="rect">
              <a:avLst/>
            </a:prstGeom>
            <a:ln>
              <a:solidFill>
                <a:schemeClr val="tx1"/>
              </a:solidFill>
            </a:ln>
          </p:spPr>
        </p:pic>
        <p:pic>
          <p:nvPicPr>
            <p:cNvPr id="9" name="Image 8">
              <a:extLst>
                <a:ext uri="{FF2B5EF4-FFF2-40B4-BE49-F238E27FC236}">
                  <a16:creationId xmlns:a16="http://schemas.microsoft.com/office/drawing/2014/main" id="{FE6F127F-5E37-408B-9A55-8AFA52B9DFBB}"/>
                </a:ext>
              </a:extLst>
            </p:cNvPr>
            <p:cNvPicPr>
              <a:picLocks noChangeAspect="1"/>
            </p:cNvPicPr>
            <p:nvPr/>
          </p:nvPicPr>
          <p:blipFill>
            <a:blip r:embed="rId19"/>
            <a:stretch>
              <a:fillRect/>
            </a:stretch>
          </p:blipFill>
          <p:spPr>
            <a:xfrm>
              <a:off x="6671793" y="1939052"/>
              <a:ext cx="2046228" cy="1295395"/>
            </a:xfrm>
            <a:prstGeom prst="rect">
              <a:avLst/>
            </a:prstGeom>
          </p:spPr>
        </p:pic>
        <p:pic>
          <p:nvPicPr>
            <p:cNvPr id="3" name="Image 2">
              <a:extLst>
                <a:ext uri="{FF2B5EF4-FFF2-40B4-BE49-F238E27FC236}">
                  <a16:creationId xmlns:a16="http://schemas.microsoft.com/office/drawing/2014/main" id="{52024921-6192-4C52-A425-034B89B8C6C9}"/>
                </a:ext>
              </a:extLst>
            </p:cNvPr>
            <p:cNvPicPr>
              <a:picLocks noChangeAspect="1"/>
            </p:cNvPicPr>
            <p:nvPr/>
          </p:nvPicPr>
          <p:blipFill>
            <a:blip r:embed="rId20"/>
            <a:stretch>
              <a:fillRect/>
            </a:stretch>
          </p:blipFill>
          <p:spPr>
            <a:xfrm>
              <a:off x="5539504" y="2393209"/>
              <a:ext cx="810838" cy="347502"/>
            </a:xfrm>
            <a:prstGeom prst="rect">
              <a:avLst/>
            </a:prstGeom>
          </p:spPr>
        </p:pic>
      </p:grpSp>
      <p:sp>
        <p:nvSpPr>
          <p:cNvPr id="6" name="Espace réservé du contenu 2"/>
          <p:cNvSpPr>
            <a:spLocks noGrp="1"/>
          </p:cNvSpPr>
          <p:nvPr>
            <p:ph idx="1"/>
          </p:nvPr>
        </p:nvSpPr>
        <p:spPr>
          <a:xfrm>
            <a:off x="540001" y="1080000"/>
            <a:ext cx="8406723" cy="465099"/>
          </a:xfrm>
        </p:spPr>
        <p:txBody>
          <a:bodyPr>
            <a:noAutofit/>
          </a:bodyPr>
          <a:lstStyle/>
          <a:p>
            <a:pPr marL="342900" indent="-342900" algn="just" defTabSz="914400">
              <a:spcBef>
                <a:spcPts val="600"/>
              </a:spcBef>
              <a:buClrTx/>
              <a:buFont typeface="Wingdings" panose="05000000000000000000" pitchFamily="2" charset="2"/>
              <a:buChar char="Ø"/>
              <a:defRPr/>
            </a:pPr>
            <a:r>
              <a:rPr lang="fr-FR" sz="2200" dirty="0">
                <a:solidFill>
                  <a:srgbClr val="0066FF"/>
                </a:solidFill>
                <a:cs typeface="Arial" panose="020B0604020202020204" pitchFamily="34" charset="0"/>
              </a:rPr>
              <a:t>Infrastructure qui préserve et diffuse des données de recherche</a:t>
            </a:r>
            <a:endParaRPr lang="fr-FR" sz="2000" dirty="0">
              <a:cs typeface="Arial" panose="020B0604020202020204" pitchFamily="34" charset="0"/>
            </a:endParaRPr>
          </a:p>
        </p:txBody>
      </p:sp>
    </p:spTree>
    <p:extLst>
      <p:ext uri="{BB962C8B-B14F-4D97-AF65-F5344CB8AC3E}">
        <p14:creationId xmlns:p14="http://schemas.microsoft.com/office/powerpoint/2010/main" val="376567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2" name="Image 11">
            <a:extLst>
              <a:ext uri="{FF2B5EF4-FFF2-40B4-BE49-F238E27FC236}">
                <a16:creationId xmlns:a16="http://schemas.microsoft.com/office/drawing/2014/main" id="{2FB52EA1-A162-4A05-9F71-D7C1DC5C6A6E}"/>
              </a:ext>
            </a:extLst>
          </p:cNvPr>
          <p:cNvPicPr>
            <a:picLocks noChangeAspect="1"/>
          </p:cNvPicPr>
          <p:nvPr/>
        </p:nvPicPr>
        <p:blipFill>
          <a:blip r:embed="rId3"/>
          <a:stretch>
            <a:fillRect/>
          </a:stretch>
        </p:blipFill>
        <p:spPr>
          <a:xfrm>
            <a:off x="7045167" y="1949284"/>
            <a:ext cx="1676431" cy="683305"/>
          </a:xfrm>
          <a:prstGeom prst="rect">
            <a:avLst/>
          </a:prstGeom>
        </p:spPr>
      </p:pic>
      <p:sp>
        <p:nvSpPr>
          <p:cNvPr id="13" name="ZoneTexte 12">
            <a:extLst>
              <a:ext uri="{FF2B5EF4-FFF2-40B4-BE49-F238E27FC236}">
                <a16:creationId xmlns:a16="http://schemas.microsoft.com/office/drawing/2014/main" id="{2FB5F28D-A2D7-4254-AAC6-B67A62C896F7}"/>
              </a:ext>
            </a:extLst>
          </p:cNvPr>
          <p:cNvSpPr txBox="1"/>
          <p:nvPr/>
        </p:nvSpPr>
        <p:spPr>
          <a:xfrm>
            <a:off x="6899924" y="2632589"/>
            <a:ext cx="2244076"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hlinkClick r:id="rId4"/>
              </a:rPr>
              <a:t>https://www.nature.com/sdata/</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Image 14">
            <a:extLst>
              <a:ext uri="{FF2B5EF4-FFF2-40B4-BE49-F238E27FC236}">
                <a16:creationId xmlns:a16="http://schemas.microsoft.com/office/drawing/2014/main" id="{AD37F2B9-31F0-4E56-B3C6-EBB55362C02F}"/>
              </a:ext>
            </a:extLst>
          </p:cNvPr>
          <p:cNvPicPr>
            <a:picLocks noChangeAspect="1"/>
          </p:cNvPicPr>
          <p:nvPr/>
        </p:nvPicPr>
        <p:blipFill>
          <a:blip r:embed="rId5"/>
          <a:stretch>
            <a:fillRect/>
          </a:stretch>
        </p:blipFill>
        <p:spPr>
          <a:xfrm>
            <a:off x="206188" y="1587476"/>
            <a:ext cx="5685399" cy="3904808"/>
          </a:xfrm>
          <a:prstGeom prst="rect">
            <a:avLst/>
          </a:prstGeom>
        </p:spPr>
      </p:pic>
      <p:sp>
        <p:nvSpPr>
          <p:cNvPr id="7" name="Rectangle : coins arrondis 6">
            <a:extLst>
              <a:ext uri="{FF2B5EF4-FFF2-40B4-BE49-F238E27FC236}">
                <a16:creationId xmlns:a16="http://schemas.microsoft.com/office/drawing/2014/main" id="{F255DD97-084D-4BAB-81FA-3F72D5D07FD0}"/>
              </a:ext>
            </a:extLst>
          </p:cNvPr>
          <p:cNvSpPr/>
          <p:nvPr/>
        </p:nvSpPr>
        <p:spPr>
          <a:xfrm>
            <a:off x="2578669" y="3839929"/>
            <a:ext cx="723242" cy="403412"/>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0" name="Groupe 9">
            <a:extLst>
              <a:ext uri="{FF2B5EF4-FFF2-40B4-BE49-F238E27FC236}">
                <a16:creationId xmlns:a16="http://schemas.microsoft.com/office/drawing/2014/main" id="{DE36293B-6191-4C2C-AA99-0D54E6199BB2}"/>
              </a:ext>
            </a:extLst>
          </p:cNvPr>
          <p:cNvGrpSpPr/>
          <p:nvPr/>
        </p:nvGrpSpPr>
        <p:grpSpPr>
          <a:xfrm>
            <a:off x="3301911" y="4225411"/>
            <a:ext cx="5438677" cy="2533746"/>
            <a:chOff x="3301911" y="4225411"/>
            <a:chExt cx="5438677" cy="2533746"/>
          </a:xfrm>
        </p:grpSpPr>
        <p:pic>
          <p:nvPicPr>
            <p:cNvPr id="6" name="Image 5">
              <a:extLst>
                <a:ext uri="{FF2B5EF4-FFF2-40B4-BE49-F238E27FC236}">
                  <a16:creationId xmlns:a16="http://schemas.microsoft.com/office/drawing/2014/main" id="{BD277FD4-8AE8-46DE-8526-8FE9B63D0422}"/>
                </a:ext>
              </a:extLst>
            </p:cNvPr>
            <p:cNvPicPr>
              <a:picLocks noChangeAspect="1"/>
            </p:cNvPicPr>
            <p:nvPr/>
          </p:nvPicPr>
          <p:blipFill>
            <a:blip r:embed="rId6"/>
            <a:stretch>
              <a:fillRect/>
            </a:stretch>
          </p:blipFill>
          <p:spPr>
            <a:xfrm>
              <a:off x="3301911" y="4225411"/>
              <a:ext cx="5438677" cy="2533746"/>
            </a:xfrm>
            <a:prstGeom prst="rect">
              <a:avLst/>
            </a:prstGeom>
          </p:spPr>
        </p:pic>
        <p:sp>
          <p:nvSpPr>
            <p:cNvPr id="17" name="Rectangle : coins arrondis 16">
              <a:extLst>
                <a:ext uri="{FF2B5EF4-FFF2-40B4-BE49-F238E27FC236}">
                  <a16:creationId xmlns:a16="http://schemas.microsoft.com/office/drawing/2014/main" id="{9EB48662-ED55-409B-AC47-9EC7D8DBA552}"/>
                </a:ext>
              </a:extLst>
            </p:cNvPr>
            <p:cNvSpPr/>
            <p:nvPr/>
          </p:nvSpPr>
          <p:spPr>
            <a:xfrm>
              <a:off x="3433482" y="5676060"/>
              <a:ext cx="3732217" cy="403412"/>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1" name="Flèche : virage 10">
            <a:extLst>
              <a:ext uri="{FF2B5EF4-FFF2-40B4-BE49-F238E27FC236}">
                <a16:creationId xmlns:a16="http://schemas.microsoft.com/office/drawing/2014/main" id="{A021C653-B5F2-43AF-8971-CE787A993B08}"/>
              </a:ext>
            </a:extLst>
          </p:cNvPr>
          <p:cNvSpPr/>
          <p:nvPr/>
        </p:nvSpPr>
        <p:spPr>
          <a:xfrm flipV="1">
            <a:off x="2641979" y="4111614"/>
            <a:ext cx="813816" cy="631006"/>
          </a:xfrm>
          <a:prstGeom prst="bentArrow">
            <a:avLst>
              <a:gd name="adj1" fmla="val 12640"/>
              <a:gd name="adj2" fmla="val 23876"/>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Espace réservé du contenu 2">
            <a:extLst>
              <a:ext uri="{FF2B5EF4-FFF2-40B4-BE49-F238E27FC236}">
                <a16:creationId xmlns:a16="http://schemas.microsoft.com/office/drawing/2014/main" id="{D6E8B12E-1555-4561-BE50-18D59BE8BC69}"/>
              </a:ext>
            </a:extLst>
          </p:cNvPr>
          <p:cNvSpPr txBox="1">
            <a:spLocks/>
          </p:cNvSpPr>
          <p:nvPr/>
        </p:nvSpPr>
        <p:spPr>
          <a:xfrm>
            <a:off x="540001" y="1080001"/>
            <a:ext cx="8406723" cy="323700"/>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lgn="just" defTabSz="914400">
              <a:spcBef>
                <a:spcPts val="600"/>
              </a:spcBef>
              <a:buClrTx/>
              <a:buFont typeface="Wingdings" panose="05000000000000000000" pitchFamily="2" charset="2"/>
              <a:buChar char="Ø"/>
              <a:defRPr/>
            </a:pPr>
            <a:r>
              <a:rPr kumimoji="0" lang="fr-FR" sz="22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Recommandation : </a:t>
            </a:r>
            <a:r>
              <a:rPr lang="fr-FR" sz="2200" dirty="0">
                <a:solidFill>
                  <a:srgbClr val="0066FF"/>
                </a:solidFill>
                <a:cs typeface="Arial" panose="020B0604020202020204" pitchFamily="34" charset="0"/>
              </a:rPr>
              <a:t>Entrepôt disciplinaire de préférence</a:t>
            </a:r>
          </a:p>
          <a:p>
            <a:pPr marL="342900" lvl="0" indent="-342900" algn="just" defTabSz="914400">
              <a:spcBef>
                <a:spcPts val="600"/>
              </a:spcBef>
              <a:buClrTx/>
              <a:buFont typeface="Wingdings" panose="05000000000000000000" pitchFamily="2" charset="2"/>
              <a:buChar char="Ø"/>
              <a:defRPr/>
            </a:pPr>
            <a:endParaRPr lang="fr-FR" sz="2200" dirty="0">
              <a:solidFill>
                <a:srgbClr val="0066FF"/>
              </a:solidFill>
              <a:cs typeface="Arial" panose="020B0604020202020204" pitchFamily="34" charset="0"/>
            </a:endParaRP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endPar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 name="Google Shape;105;p8">
            <a:extLst>
              <a:ext uri="{FF2B5EF4-FFF2-40B4-BE49-F238E27FC236}">
                <a16:creationId xmlns:a16="http://schemas.microsoft.com/office/drawing/2014/main" id="{1D49B46E-256B-4DF2-8D13-CDF4B4ADA1C4}"/>
              </a:ext>
            </a:extLst>
          </p:cNvPr>
          <p:cNvSpPr txBox="1">
            <a:spLocks/>
          </p:cNvSpPr>
          <p:nvPr/>
        </p:nvSpPr>
        <p:spPr>
          <a:xfrm>
            <a:off x="671896" y="58882"/>
            <a:ext cx="8405429" cy="949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defTabSz="1219170">
              <a:buClr>
                <a:prstClr val="black"/>
              </a:buClr>
              <a:defRPr/>
            </a:pPr>
            <a:r>
              <a:rPr lang="fr-FR" sz="4400" b="0" spc="-90" dirty="0">
                <a:solidFill>
                  <a:srgbClr val="1FA22E"/>
                </a:solidFill>
                <a:latin typeface="+mj-lt"/>
                <a:ea typeface="+mj-ea"/>
                <a:cs typeface="+mj-cs"/>
              </a:rPr>
              <a:t>Dépôt </a:t>
            </a:r>
            <a:r>
              <a:rPr lang="fr-FR" sz="3200" b="0" spc="-90" dirty="0">
                <a:solidFill>
                  <a:srgbClr val="1FA22E"/>
                </a:solidFill>
                <a:latin typeface="+mj-lt"/>
                <a:ea typeface="+mj-ea"/>
                <a:cs typeface="+mj-cs"/>
              </a:rPr>
              <a:t>des </a:t>
            </a:r>
            <a:r>
              <a:rPr lang="fr-FR" sz="4400" b="0" spc="-90" dirty="0">
                <a:solidFill>
                  <a:srgbClr val="1FA22E"/>
                </a:solidFill>
                <a:latin typeface="+mj-lt"/>
                <a:ea typeface="+mj-ea"/>
                <a:cs typeface="+mj-cs"/>
              </a:rPr>
              <a:t>données </a:t>
            </a:r>
            <a:r>
              <a:rPr lang="fr-FR" sz="3200" b="0" spc="-90" dirty="0">
                <a:solidFill>
                  <a:srgbClr val="1FA22E"/>
                </a:solidFill>
                <a:latin typeface="+mj-lt"/>
                <a:ea typeface="+mj-ea"/>
                <a:cs typeface="+mj-cs"/>
              </a:rPr>
              <a:t>dans un  </a:t>
            </a:r>
            <a:r>
              <a:rPr lang="fr-FR" sz="4400" b="0" spc="-90" dirty="0">
                <a:solidFill>
                  <a:srgbClr val="1FA22E"/>
                </a:solidFill>
                <a:latin typeface="+mj-lt"/>
                <a:ea typeface="+mj-ea"/>
                <a:cs typeface="+mj-cs"/>
              </a:rPr>
              <a:t>entrepôt </a:t>
            </a:r>
          </a:p>
        </p:txBody>
      </p:sp>
    </p:spTree>
    <p:extLst>
      <p:ext uri="{BB962C8B-B14F-4D97-AF65-F5344CB8AC3E}">
        <p14:creationId xmlns:p14="http://schemas.microsoft.com/office/powerpoint/2010/main" val="5072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8" name="Image 17">
            <a:extLst>
              <a:ext uri="{FF2B5EF4-FFF2-40B4-BE49-F238E27FC236}">
                <a16:creationId xmlns:a16="http://schemas.microsoft.com/office/drawing/2014/main" id="{D36737D9-9E04-44CA-8D9B-028D5BC643CA}"/>
              </a:ext>
            </a:extLst>
          </p:cNvPr>
          <p:cNvPicPr>
            <a:picLocks noChangeAspect="1"/>
          </p:cNvPicPr>
          <p:nvPr/>
        </p:nvPicPr>
        <p:blipFill>
          <a:blip r:embed="rId3"/>
          <a:stretch>
            <a:fillRect/>
          </a:stretch>
        </p:blipFill>
        <p:spPr>
          <a:xfrm>
            <a:off x="8172532" y="6445162"/>
            <a:ext cx="917761" cy="323303"/>
          </a:xfrm>
          <a:prstGeom prst="rect">
            <a:avLst/>
          </a:prstGeom>
        </p:spPr>
      </p:pic>
      <p:sp>
        <p:nvSpPr>
          <p:cNvPr id="9" name="Rectangle 8">
            <a:extLst>
              <a:ext uri="{FF2B5EF4-FFF2-40B4-BE49-F238E27FC236}">
                <a16:creationId xmlns:a16="http://schemas.microsoft.com/office/drawing/2014/main" id="{5A1801FC-7BA2-409D-9326-6DF4598A6E73}"/>
              </a:ext>
            </a:extLst>
          </p:cNvPr>
          <p:cNvSpPr/>
          <p:nvPr/>
        </p:nvSpPr>
        <p:spPr>
          <a:xfrm>
            <a:off x="540000" y="1260000"/>
            <a:ext cx="8507515" cy="846386"/>
          </a:xfrm>
          <a:prstGeom prst="rect">
            <a:avLst/>
          </a:prstGeom>
        </p:spPr>
        <p:txBody>
          <a:bodyPr wrap="square">
            <a:spAutoFit/>
          </a:bodyPr>
          <a:lstStyle/>
          <a:p>
            <a:pPr marL="457189" indent="-457189" defTabSz="457189">
              <a:spcBef>
                <a:spcPts val="600"/>
              </a:spcBef>
              <a:spcAft>
                <a:spcPts val="600"/>
              </a:spcAft>
              <a:buClr>
                <a:srgbClr val="E2007A"/>
              </a:buClr>
              <a:buFont typeface="Wingdings" panose="05000000000000000000" pitchFamily="2" charset="2"/>
              <a:buChar char="§"/>
              <a:defRPr/>
            </a:pPr>
            <a:r>
              <a:rPr lang="fr-FR" sz="2400" kern="0" dirty="0">
                <a:solidFill>
                  <a:srgbClr val="0066FF"/>
                </a:solidFill>
                <a:latin typeface="Arial"/>
                <a:cs typeface="Arial"/>
                <a:sym typeface="Arial"/>
              </a:rPr>
              <a:t>La revue recommande des entrepôts </a:t>
            </a:r>
            <a:r>
              <a:rPr lang="fr-FR" sz="2000" dirty="0">
                <a:solidFill>
                  <a:prstClr val="black"/>
                </a:solidFill>
                <a:latin typeface="Arial"/>
                <a:cs typeface="Arial"/>
                <a:sym typeface="Arial"/>
              </a:rPr>
              <a:t>(le + fréquent)</a:t>
            </a:r>
          </a:p>
          <a:p>
            <a:pPr marL="463540" defTabSz="457189">
              <a:spcAft>
                <a:spcPts val="600"/>
              </a:spcAft>
              <a:buClr>
                <a:srgbClr val="E2007A"/>
              </a:buClr>
              <a:defRPr/>
            </a:pPr>
            <a:r>
              <a:rPr lang="fr-FR" sz="2000" dirty="0">
                <a:solidFill>
                  <a:prstClr val="black"/>
                </a:solidFill>
                <a:latin typeface="Arial"/>
                <a:cs typeface="Arial"/>
                <a:sym typeface="Arial"/>
              </a:rPr>
              <a:t>Disciplinaires, thématiques, généralistes</a:t>
            </a:r>
          </a:p>
        </p:txBody>
      </p:sp>
      <p:sp>
        <p:nvSpPr>
          <p:cNvPr id="7" name="Rectangle 6">
            <a:extLst>
              <a:ext uri="{FF2B5EF4-FFF2-40B4-BE49-F238E27FC236}">
                <a16:creationId xmlns:a16="http://schemas.microsoft.com/office/drawing/2014/main" id="{47AB8AD4-60EE-47FB-AE45-06E119AB0FD5}"/>
              </a:ext>
            </a:extLst>
          </p:cNvPr>
          <p:cNvSpPr/>
          <p:nvPr/>
        </p:nvSpPr>
        <p:spPr>
          <a:xfrm>
            <a:off x="540000" y="2089653"/>
            <a:ext cx="8604000" cy="1454244"/>
          </a:xfrm>
          <a:prstGeom prst="rect">
            <a:avLst/>
          </a:prstGeom>
        </p:spPr>
        <p:txBody>
          <a:bodyPr wrap="square">
            <a:spAutoFit/>
          </a:bodyPr>
          <a:lstStyle/>
          <a:p>
            <a:pPr marL="457189" indent="-457189" defTabSz="457189">
              <a:spcBef>
                <a:spcPts val="600"/>
              </a:spcBef>
              <a:spcAft>
                <a:spcPts val="300"/>
              </a:spcAft>
              <a:buClr>
                <a:srgbClr val="E2007A"/>
              </a:buClr>
              <a:buFont typeface="Wingdings" panose="05000000000000000000" pitchFamily="2" charset="2"/>
              <a:buChar char="§"/>
              <a:defRPr/>
            </a:pPr>
            <a:r>
              <a:rPr lang="fr-FR" sz="2400" kern="0" dirty="0">
                <a:solidFill>
                  <a:srgbClr val="0066FF"/>
                </a:solidFill>
                <a:latin typeface="Arial"/>
                <a:cs typeface="Arial"/>
              </a:rPr>
              <a:t>Dans certaines disciplines: entrepôts obligatoires</a:t>
            </a:r>
          </a:p>
          <a:p>
            <a:pPr marL="463540" defTabSz="457189">
              <a:spcAft>
                <a:spcPts val="300"/>
              </a:spcAft>
              <a:buClr>
                <a:srgbClr val="E2007A"/>
              </a:buClr>
              <a:defRPr/>
            </a:pPr>
            <a:r>
              <a:rPr lang="fr-FR" sz="2000" dirty="0">
                <a:solidFill>
                  <a:prstClr val="black"/>
                </a:solidFill>
                <a:latin typeface="Calibri" panose="020F0502020204030204" pitchFamily="34" charset="0"/>
                <a:cs typeface="Calibri" panose="020F0502020204030204" pitchFamily="34" charset="0"/>
              </a:rPr>
              <a:t>OMICS : </a:t>
            </a:r>
            <a:r>
              <a:rPr lang="fr-FR" sz="2000" dirty="0" err="1">
                <a:solidFill>
                  <a:prstClr val="black"/>
                </a:solidFill>
                <a:latin typeface="Calibri" panose="020F0502020204030204" pitchFamily="34" charset="0"/>
                <a:cs typeface="Calibri" panose="020F0502020204030204" pitchFamily="34" charset="0"/>
              </a:rPr>
              <a:t>GenBank</a:t>
            </a:r>
            <a:r>
              <a:rPr lang="fr-FR" sz="2000" dirty="0">
                <a:solidFill>
                  <a:prstClr val="black"/>
                </a:solidFill>
                <a:latin typeface="Calibri" panose="020F0502020204030204" pitchFamily="34" charset="0"/>
                <a:cs typeface="Calibri" panose="020F0502020204030204" pitchFamily="34" charset="0"/>
              </a:rPr>
              <a:t>, ENA, GEO, </a:t>
            </a:r>
            <a:r>
              <a:rPr lang="fr-FR" sz="2000" dirty="0" err="1">
                <a:solidFill>
                  <a:prstClr val="black"/>
                </a:solidFill>
                <a:latin typeface="Calibri" panose="020F0502020204030204" pitchFamily="34" charset="0"/>
                <a:cs typeface="Calibri" panose="020F0502020204030204" pitchFamily="34" charset="0"/>
              </a:rPr>
              <a:t>UniProt</a:t>
            </a:r>
            <a:r>
              <a:rPr lang="fr-FR" sz="2000" dirty="0">
                <a:solidFill>
                  <a:prstClr val="black"/>
                </a:solidFill>
                <a:latin typeface="Calibri" panose="020F0502020204030204" pitchFamily="34" charset="0"/>
                <a:cs typeface="Calibri" panose="020F0502020204030204" pitchFamily="34" charset="0"/>
              </a:rPr>
              <a:t>, EVA, EGA, </a:t>
            </a:r>
          </a:p>
          <a:p>
            <a:pPr>
              <a:spcAft>
                <a:spcPts val="300"/>
              </a:spcAft>
            </a:pPr>
            <a:r>
              <a:rPr lang="fr-FR" sz="2000" dirty="0">
                <a:solidFill>
                  <a:prstClr val="black"/>
                </a:solidFill>
                <a:latin typeface="Calibri" panose="020F0502020204030204" pitchFamily="34" charset="0"/>
                <a:cs typeface="Calibri" panose="020F0502020204030204" pitchFamily="34" charset="0"/>
              </a:rPr>
              <a:t>	Cristallographie : </a:t>
            </a:r>
            <a:r>
              <a:rPr lang="fr-FR" sz="1600" dirty="0">
                <a:latin typeface="Calibri" panose="020F0502020204030204" pitchFamily="34" charset="0"/>
                <a:cs typeface="Calibri" panose="020F0502020204030204" pitchFamily="34" charset="0"/>
              </a:rPr>
              <a:t>Cambridge Structural Database, </a:t>
            </a:r>
            <a:r>
              <a:rPr lang="fr-FR" sz="1600" dirty="0" err="1">
                <a:latin typeface="Calibri" panose="020F0502020204030204" pitchFamily="34" charset="0"/>
                <a:cs typeface="Calibri" panose="020F0502020204030204" pitchFamily="34" charset="0"/>
              </a:rPr>
              <a:t>Crystallography</a:t>
            </a:r>
            <a:r>
              <a:rPr lang="fr-FR" sz="1600" dirty="0">
                <a:latin typeface="Calibri" panose="020F0502020204030204" pitchFamily="34" charset="0"/>
                <a:cs typeface="Calibri" panose="020F0502020204030204" pitchFamily="34" charset="0"/>
              </a:rPr>
              <a:t> Open Database</a:t>
            </a:r>
            <a:endParaRPr lang="fr-FR" sz="2000" dirty="0">
              <a:solidFill>
                <a:prstClr val="black"/>
              </a:solidFill>
              <a:latin typeface="Calibri" panose="020F0502020204030204" pitchFamily="34" charset="0"/>
              <a:cs typeface="Calibri" panose="020F0502020204030204" pitchFamily="34" charset="0"/>
            </a:endParaRPr>
          </a:p>
          <a:p>
            <a:pPr marL="463540" defTabSz="457189">
              <a:spcBef>
                <a:spcPts val="300"/>
              </a:spcBef>
              <a:spcAft>
                <a:spcPts val="300"/>
              </a:spcAft>
              <a:buClr>
                <a:srgbClr val="E2007A"/>
              </a:buClr>
              <a:defRPr/>
            </a:pPr>
            <a:r>
              <a:rPr lang="fr-FR" sz="1200" dirty="0">
                <a:solidFill>
                  <a:prstClr val="black"/>
                </a:solidFill>
                <a:latin typeface="Calibri" panose="020F0502020204030204" pitchFamily="34" charset="0"/>
                <a:cs typeface="Calibri" panose="020F0502020204030204" pitchFamily="34" charset="0"/>
                <a:hlinkClick r:id="rId4"/>
              </a:rPr>
              <a:t>https://www.springernature.com/gp/authors/research-data-policy/repositories-mandates/19540364</a:t>
            </a:r>
            <a:endParaRPr lang="fr-FR" sz="2400" kern="0" dirty="0">
              <a:solidFill>
                <a:srgbClr val="0066FF"/>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C5BAA24-E2E9-411F-84EA-78996A744693}"/>
              </a:ext>
            </a:extLst>
          </p:cNvPr>
          <p:cNvSpPr/>
          <p:nvPr/>
        </p:nvSpPr>
        <p:spPr>
          <a:xfrm>
            <a:off x="539999" y="4741001"/>
            <a:ext cx="8604001" cy="1461939"/>
          </a:xfrm>
          <a:prstGeom prst="rect">
            <a:avLst/>
          </a:prstGeom>
        </p:spPr>
        <p:txBody>
          <a:bodyPr wrap="square">
            <a:spAutoFit/>
          </a:bodyPr>
          <a:lstStyle/>
          <a:p>
            <a:pPr marL="457189" indent="-457189" defTabSz="457189">
              <a:spcBef>
                <a:spcPts val="600"/>
              </a:spcBef>
              <a:spcAft>
                <a:spcPts val="600"/>
              </a:spcAft>
              <a:buClr>
                <a:srgbClr val="E2007A"/>
              </a:buClr>
              <a:buFont typeface="Wingdings" panose="05000000000000000000" pitchFamily="2" charset="2"/>
              <a:buChar char="§"/>
              <a:defRPr/>
            </a:pPr>
            <a:r>
              <a:rPr lang="fr-FR" sz="2400" kern="0" dirty="0">
                <a:solidFill>
                  <a:srgbClr val="0066FF"/>
                </a:solidFill>
                <a:latin typeface="Arial"/>
                <a:cs typeface="Arial"/>
              </a:rPr>
              <a:t>La revue accepte d’intégrer les données dans l’article </a:t>
            </a:r>
          </a:p>
          <a:p>
            <a:pPr marL="463550">
              <a:buClr>
                <a:srgbClr val="E2007A"/>
              </a:buClr>
              <a:defRPr/>
            </a:pPr>
            <a:r>
              <a:rPr lang="fr-FR" sz="2000" dirty="0">
                <a:solidFill>
                  <a:prstClr val="black"/>
                </a:solidFill>
                <a:cs typeface="Arial"/>
                <a:sym typeface="Arial"/>
              </a:rPr>
              <a:t>N’est pas une bonne pratique :</a:t>
            </a:r>
          </a:p>
          <a:p>
            <a:pPr marL="446088">
              <a:buClr>
                <a:srgbClr val="E2007A"/>
              </a:buClr>
              <a:defRPr/>
            </a:pPr>
            <a:r>
              <a:rPr lang="fr-FR" dirty="0">
                <a:solidFill>
                  <a:prstClr val="black"/>
                </a:solidFill>
                <a:cs typeface="Arial"/>
                <a:sym typeface="Arial"/>
              </a:rPr>
              <a:t>	</a:t>
            </a:r>
            <a:r>
              <a:rPr lang="fr-FR" sz="2000" dirty="0">
                <a:solidFill>
                  <a:prstClr val="black"/>
                </a:solidFill>
                <a:cs typeface="Arial"/>
                <a:sym typeface="Arial"/>
              </a:rPr>
              <a:t>Données moins accessibles, moins visibles, moins réutilisables</a:t>
            </a:r>
          </a:p>
          <a:p>
            <a:pPr marL="446088">
              <a:buClr>
                <a:srgbClr val="E2007A"/>
              </a:buClr>
              <a:defRPr/>
            </a:pPr>
            <a:r>
              <a:rPr lang="fr-FR" sz="2000" dirty="0">
                <a:solidFill>
                  <a:prstClr val="black"/>
                </a:solidFill>
                <a:cs typeface="Arial"/>
                <a:sym typeface="Arial"/>
              </a:rPr>
              <a:t>	Pas de choix de licence de diffusion de vos données  </a:t>
            </a:r>
            <a:endParaRPr lang="fr-FR" sz="2000" dirty="0">
              <a:solidFill>
                <a:prstClr val="black"/>
              </a:solidFill>
            </a:endParaRPr>
          </a:p>
        </p:txBody>
      </p:sp>
      <p:grpSp>
        <p:nvGrpSpPr>
          <p:cNvPr id="4" name="Groupe 3">
            <a:extLst>
              <a:ext uri="{FF2B5EF4-FFF2-40B4-BE49-F238E27FC236}">
                <a16:creationId xmlns:a16="http://schemas.microsoft.com/office/drawing/2014/main" id="{F27A9DED-6324-4029-9EB4-52D9F96AAD29}"/>
              </a:ext>
            </a:extLst>
          </p:cNvPr>
          <p:cNvGrpSpPr/>
          <p:nvPr/>
        </p:nvGrpSpPr>
        <p:grpSpPr>
          <a:xfrm>
            <a:off x="540000" y="3527815"/>
            <a:ext cx="8326909" cy="1123384"/>
            <a:chOff x="540000" y="3746473"/>
            <a:chExt cx="8326909" cy="1123384"/>
          </a:xfrm>
        </p:grpSpPr>
        <p:sp>
          <p:nvSpPr>
            <p:cNvPr id="5" name="Rectangle 4">
              <a:extLst>
                <a:ext uri="{FF2B5EF4-FFF2-40B4-BE49-F238E27FC236}">
                  <a16:creationId xmlns:a16="http://schemas.microsoft.com/office/drawing/2014/main" id="{29CEB257-A8E7-47BE-A4D4-ACD79BFD65C3}"/>
                </a:ext>
              </a:extLst>
            </p:cNvPr>
            <p:cNvSpPr/>
            <p:nvPr/>
          </p:nvSpPr>
          <p:spPr>
            <a:xfrm>
              <a:off x="540000" y="3746473"/>
              <a:ext cx="8326909" cy="1123384"/>
            </a:xfrm>
            <a:prstGeom prst="rect">
              <a:avLst/>
            </a:prstGeom>
          </p:spPr>
          <p:txBody>
            <a:bodyPr wrap="square">
              <a:spAutoFit/>
            </a:bodyPr>
            <a:lstStyle/>
            <a:p>
              <a:pPr marL="457189" lvl="0" indent="-457189" defTabSz="457189">
                <a:spcBef>
                  <a:spcPts val="600"/>
                </a:spcBef>
                <a:spcAft>
                  <a:spcPts val="600"/>
                </a:spcAft>
                <a:buClr>
                  <a:srgbClr val="E2007A"/>
                </a:buClr>
                <a:buFont typeface="Wingdings" panose="05000000000000000000" pitchFamily="2" charset="2"/>
                <a:buChar char="§"/>
                <a:defRPr/>
              </a:pPr>
              <a:r>
                <a:rPr lang="fr-FR" sz="2400" kern="0" dirty="0">
                  <a:solidFill>
                    <a:srgbClr val="0066FF"/>
                  </a:solidFill>
                  <a:latin typeface="Arial"/>
                  <a:cs typeface="Arial"/>
                </a:rPr>
                <a:t>Certains éditeurs proposent leur entrepôt de données </a:t>
              </a:r>
              <a:r>
                <a:rPr lang="fr-FR" sz="2000" kern="0" dirty="0">
                  <a:latin typeface="Arial"/>
                  <a:cs typeface="Arial"/>
                </a:rPr>
                <a:t>mais pas d’obligation</a:t>
              </a:r>
            </a:p>
            <a:p>
              <a:pPr lvl="0">
                <a:buClr>
                  <a:srgbClr val="E2007A"/>
                </a:buClr>
                <a:defRPr/>
              </a:pPr>
              <a:r>
                <a:rPr lang="fr-FR" dirty="0">
                  <a:solidFill>
                    <a:prstClr val="black"/>
                  </a:solidFill>
                </a:rPr>
                <a:t>	ex : </a:t>
              </a:r>
              <a:r>
                <a:rPr lang="fr-FR" dirty="0" err="1">
                  <a:solidFill>
                    <a:prstClr val="black"/>
                  </a:solidFill>
                </a:rPr>
                <a:t>Mendeley</a:t>
              </a:r>
              <a:r>
                <a:rPr lang="fr-FR" dirty="0">
                  <a:solidFill>
                    <a:prstClr val="black"/>
                  </a:solidFill>
                </a:rPr>
                <a:t> (Elsevier), Dataverse (</a:t>
              </a:r>
              <a:r>
                <a:rPr lang="fr-FR" dirty="0" err="1">
                  <a:solidFill>
                    <a:prstClr val="black"/>
                  </a:solidFill>
                </a:rPr>
                <a:t>Ubiquity</a:t>
              </a:r>
              <a:r>
                <a:rPr lang="fr-FR" dirty="0">
                  <a:solidFill>
                    <a:prstClr val="black"/>
                  </a:solidFill>
                </a:rPr>
                <a:t> </a:t>
              </a:r>
              <a:r>
                <a:rPr lang="fr-FR" dirty="0" err="1">
                  <a:solidFill>
                    <a:prstClr val="black"/>
                  </a:solidFill>
                </a:rPr>
                <a:t>Press</a:t>
              </a:r>
              <a:r>
                <a:rPr lang="fr-FR" dirty="0">
                  <a:solidFill>
                    <a:prstClr val="black"/>
                  </a:solidFill>
                </a:rPr>
                <a:t>)</a:t>
              </a:r>
              <a:endParaRPr lang="fr-FR" sz="2000" dirty="0">
                <a:solidFill>
                  <a:prstClr val="black"/>
                </a:solidFill>
              </a:endParaRPr>
            </a:p>
          </p:txBody>
        </p:sp>
        <p:pic>
          <p:nvPicPr>
            <p:cNvPr id="2" name="Image 1">
              <a:extLst>
                <a:ext uri="{FF2B5EF4-FFF2-40B4-BE49-F238E27FC236}">
                  <a16:creationId xmlns:a16="http://schemas.microsoft.com/office/drawing/2014/main" id="{1AFDD68C-A8F5-400A-A2B9-0C3F95955C18}"/>
                </a:ext>
              </a:extLst>
            </p:cNvPr>
            <p:cNvPicPr>
              <a:picLocks noChangeAspect="1"/>
            </p:cNvPicPr>
            <p:nvPr/>
          </p:nvPicPr>
          <p:blipFill>
            <a:blip r:embed="rId5"/>
            <a:stretch>
              <a:fillRect/>
            </a:stretch>
          </p:blipFill>
          <p:spPr>
            <a:xfrm>
              <a:off x="6454258" y="4154318"/>
              <a:ext cx="566977" cy="554784"/>
            </a:xfrm>
            <a:prstGeom prst="rect">
              <a:avLst/>
            </a:prstGeom>
          </p:spPr>
        </p:pic>
        <p:pic>
          <p:nvPicPr>
            <p:cNvPr id="3" name="Image 2">
              <a:extLst>
                <a:ext uri="{FF2B5EF4-FFF2-40B4-BE49-F238E27FC236}">
                  <a16:creationId xmlns:a16="http://schemas.microsoft.com/office/drawing/2014/main" id="{BC1B21B2-4A90-4D96-92E7-3A32DFB252D1}"/>
                </a:ext>
              </a:extLst>
            </p:cNvPr>
            <p:cNvPicPr>
              <a:picLocks noChangeAspect="1"/>
            </p:cNvPicPr>
            <p:nvPr/>
          </p:nvPicPr>
          <p:blipFill>
            <a:blip r:embed="rId6"/>
            <a:stretch>
              <a:fillRect/>
            </a:stretch>
          </p:blipFill>
          <p:spPr>
            <a:xfrm>
              <a:off x="7362184" y="4181058"/>
              <a:ext cx="1042506" cy="475529"/>
            </a:xfrm>
            <a:prstGeom prst="rect">
              <a:avLst/>
            </a:prstGeom>
          </p:spPr>
        </p:pic>
      </p:grpSp>
      <p:sp>
        <p:nvSpPr>
          <p:cNvPr id="10" name="Google Shape;105;p8">
            <a:extLst>
              <a:ext uri="{FF2B5EF4-FFF2-40B4-BE49-F238E27FC236}">
                <a16:creationId xmlns:a16="http://schemas.microsoft.com/office/drawing/2014/main" id="{A314926F-D2C0-42C3-B5FE-DBE483C34FD8}"/>
              </a:ext>
            </a:extLst>
          </p:cNvPr>
          <p:cNvSpPr txBox="1">
            <a:spLocks/>
          </p:cNvSpPr>
          <p:nvPr/>
        </p:nvSpPr>
        <p:spPr>
          <a:xfrm>
            <a:off x="671896" y="58882"/>
            <a:ext cx="8405429" cy="949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defTabSz="1219170">
              <a:buClr>
                <a:prstClr val="black"/>
              </a:buClr>
              <a:defRPr/>
            </a:pPr>
            <a:r>
              <a:rPr lang="fr-FR" sz="4400" b="0" spc="-90" dirty="0">
                <a:solidFill>
                  <a:srgbClr val="1FA22E"/>
                </a:solidFill>
                <a:latin typeface="+mj-lt"/>
                <a:ea typeface="+mj-ea"/>
                <a:cs typeface="+mj-cs"/>
              </a:rPr>
              <a:t>Dépôt </a:t>
            </a:r>
            <a:r>
              <a:rPr lang="fr-FR" sz="3200" b="0" spc="-90" dirty="0">
                <a:solidFill>
                  <a:srgbClr val="1FA22E"/>
                </a:solidFill>
                <a:latin typeface="+mj-lt"/>
                <a:ea typeface="+mj-ea"/>
                <a:cs typeface="+mj-cs"/>
              </a:rPr>
              <a:t>des </a:t>
            </a:r>
            <a:r>
              <a:rPr lang="fr-FR" sz="4400" b="0" spc="-90" dirty="0">
                <a:solidFill>
                  <a:srgbClr val="1FA22E"/>
                </a:solidFill>
                <a:latin typeface="+mj-lt"/>
                <a:ea typeface="+mj-ea"/>
                <a:cs typeface="+mj-cs"/>
              </a:rPr>
              <a:t>données </a:t>
            </a:r>
            <a:r>
              <a:rPr lang="fr-FR" sz="3200" b="0" spc="-90" dirty="0">
                <a:solidFill>
                  <a:srgbClr val="1FA22E"/>
                </a:solidFill>
                <a:latin typeface="+mj-lt"/>
                <a:ea typeface="+mj-ea"/>
                <a:cs typeface="+mj-cs"/>
              </a:rPr>
              <a:t>dans un  </a:t>
            </a:r>
            <a:r>
              <a:rPr lang="fr-FR" sz="4400" b="0" spc="-90" dirty="0">
                <a:solidFill>
                  <a:srgbClr val="1FA22E"/>
                </a:solidFill>
                <a:latin typeface="+mj-lt"/>
                <a:ea typeface="+mj-ea"/>
                <a:cs typeface="+mj-cs"/>
              </a:rPr>
              <a:t>entrepôt </a:t>
            </a:r>
          </a:p>
        </p:txBody>
      </p:sp>
    </p:spTree>
    <p:extLst>
      <p:ext uri="{BB962C8B-B14F-4D97-AF65-F5344CB8AC3E}">
        <p14:creationId xmlns:p14="http://schemas.microsoft.com/office/powerpoint/2010/main" val="1548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4" name="ZoneTexte 13">
            <a:extLst>
              <a:ext uri="{FF2B5EF4-FFF2-40B4-BE49-F238E27FC236}">
                <a16:creationId xmlns:a16="http://schemas.microsoft.com/office/drawing/2014/main" id="{31205412-CB7B-4008-9A1F-94798D417A6C}"/>
              </a:ext>
            </a:extLst>
          </p:cNvPr>
          <p:cNvSpPr txBox="1"/>
          <p:nvPr/>
        </p:nvSpPr>
        <p:spPr>
          <a:xfrm>
            <a:off x="3805082" y="1861586"/>
            <a:ext cx="1967348" cy="984885"/>
          </a:xfrm>
          <a:prstGeom prst="rect">
            <a:avLst/>
          </a:prstGeom>
          <a:solidFill>
            <a:schemeClr val="bg1"/>
          </a:solidFill>
        </p:spPr>
        <p:txBody>
          <a:bodyPr wrap="square" rtlCol="0">
            <a:spAutoFit/>
          </a:bodyPr>
          <a:lstStyle/>
          <a:p>
            <a:pPr algn="ctr" defTabSz="914400">
              <a:spcBef>
                <a:spcPts val="600"/>
              </a:spcBef>
              <a:defRPr/>
            </a:pPr>
            <a:r>
              <a:rPr lang="fr-FR" sz="1600" b="1" kern="0" dirty="0">
                <a:latin typeface="Calibri"/>
                <a:cs typeface="Arial"/>
                <a:sym typeface="Arial"/>
              </a:rPr>
              <a:t>Données déposées</a:t>
            </a:r>
          </a:p>
          <a:p>
            <a:pPr algn="ctr" defTabSz="914400">
              <a:spcBef>
                <a:spcPts val="600"/>
              </a:spcBef>
              <a:defRPr/>
            </a:pPr>
            <a:r>
              <a:rPr lang="fr-FR" sz="1600" b="1" kern="0" dirty="0">
                <a:latin typeface="Calibri"/>
                <a:cs typeface="Arial"/>
                <a:sym typeface="Arial"/>
              </a:rPr>
              <a:t>      dans un entrepôt</a:t>
            </a:r>
          </a:p>
          <a:p>
            <a:pPr algn="ctr" defTabSz="914400">
              <a:spcBef>
                <a:spcPts val="600"/>
              </a:spcBef>
              <a:defRPr/>
            </a:pPr>
            <a:r>
              <a:rPr lang="fr-FR" sz="1600" b="1" kern="0" dirty="0">
                <a:latin typeface="Calibri"/>
                <a:cs typeface="Arial"/>
                <a:sym typeface="Arial"/>
              </a:rPr>
              <a:t>de données</a:t>
            </a:r>
          </a:p>
        </p:txBody>
      </p:sp>
      <p:pic>
        <p:nvPicPr>
          <p:cNvPr id="15" name="Image 14">
            <a:extLst>
              <a:ext uri="{FF2B5EF4-FFF2-40B4-BE49-F238E27FC236}">
                <a16:creationId xmlns:a16="http://schemas.microsoft.com/office/drawing/2014/main" id="{D93E694C-7960-44EA-BFDF-CC7AFB7C94DC}"/>
              </a:ext>
            </a:extLst>
          </p:cNvPr>
          <p:cNvPicPr>
            <a:picLocks noChangeAspect="1"/>
          </p:cNvPicPr>
          <p:nvPr/>
        </p:nvPicPr>
        <p:blipFill>
          <a:blip r:embed="rId3"/>
          <a:stretch>
            <a:fillRect/>
          </a:stretch>
        </p:blipFill>
        <p:spPr>
          <a:xfrm>
            <a:off x="5703297" y="1074123"/>
            <a:ext cx="2125260" cy="1631895"/>
          </a:xfrm>
          <a:prstGeom prst="rect">
            <a:avLst/>
          </a:prstGeom>
        </p:spPr>
      </p:pic>
      <p:sp>
        <p:nvSpPr>
          <p:cNvPr id="20" name="Rectangle 19">
            <a:extLst>
              <a:ext uri="{FF2B5EF4-FFF2-40B4-BE49-F238E27FC236}">
                <a16:creationId xmlns:a16="http://schemas.microsoft.com/office/drawing/2014/main" id="{5B2B6C93-C279-4A07-A7FE-36D128B18B9B}"/>
              </a:ext>
            </a:extLst>
          </p:cNvPr>
          <p:cNvSpPr/>
          <p:nvPr/>
        </p:nvSpPr>
        <p:spPr>
          <a:xfrm>
            <a:off x="3803152" y="2968877"/>
            <a:ext cx="5103854" cy="769441"/>
          </a:xfrm>
          <a:prstGeom prst="rect">
            <a:avLst/>
          </a:prstGeom>
        </p:spPr>
        <p:txBody>
          <a:bodyPr wrap="square">
            <a:spAutoFit/>
          </a:bodyPr>
          <a:lstStyle/>
          <a:p>
            <a:pPr>
              <a:spcBef>
                <a:spcPts val="600"/>
              </a:spcBef>
              <a:buClr>
                <a:srgbClr val="E2007A"/>
              </a:buClr>
              <a:defRPr/>
            </a:pPr>
            <a:r>
              <a:rPr lang="fr-FR" sz="2200" dirty="0">
                <a:solidFill>
                  <a:srgbClr val="C00000"/>
                </a:solidFill>
              </a:rPr>
              <a:t>La licence de diffusion sert à indiquer précisément les droits des utilisateurs</a:t>
            </a:r>
          </a:p>
        </p:txBody>
      </p:sp>
      <p:sp>
        <p:nvSpPr>
          <p:cNvPr id="6" name="Bulle narrative : rectangle à coins arrondis 5">
            <a:extLst>
              <a:ext uri="{FF2B5EF4-FFF2-40B4-BE49-F238E27FC236}">
                <a16:creationId xmlns:a16="http://schemas.microsoft.com/office/drawing/2014/main" id="{FCD49BCB-8013-46BC-9C93-B2FBD9BA2A12}"/>
              </a:ext>
            </a:extLst>
          </p:cNvPr>
          <p:cNvSpPr/>
          <p:nvPr/>
        </p:nvSpPr>
        <p:spPr>
          <a:xfrm>
            <a:off x="3619893" y="5626930"/>
            <a:ext cx="914400" cy="510778"/>
          </a:xfrm>
          <a:prstGeom prst="wedgeRoundRectCallout">
            <a:avLst/>
          </a:prstGeom>
        </p:spPr>
        <p:txBody>
          <a:bodyPr wrap="square" rtlCol="0" anchor="ctr">
            <a:spAutoFit/>
          </a:bodyPr>
          <a:lstStyle/>
          <a:p>
            <a:pPr marL="457200" indent="-457200">
              <a:spcBef>
                <a:spcPts val="600"/>
              </a:spcBef>
              <a:buClr>
                <a:srgbClr val="E2007A"/>
              </a:buClr>
              <a:buFont typeface="Wingdings" panose="05000000000000000000" pitchFamily="2" charset="2"/>
              <a:buChar char="Ø"/>
            </a:pPr>
            <a:endParaRPr lang="fr-FR" sz="2400" i="1" dirty="0">
              <a:solidFill>
                <a:srgbClr val="0070C0"/>
              </a:solidFill>
            </a:endParaRPr>
          </a:p>
        </p:txBody>
      </p:sp>
      <p:sp>
        <p:nvSpPr>
          <p:cNvPr id="27" name="Bulle narrative : rectangle à coins arrondis 26">
            <a:extLst>
              <a:ext uri="{FF2B5EF4-FFF2-40B4-BE49-F238E27FC236}">
                <a16:creationId xmlns:a16="http://schemas.microsoft.com/office/drawing/2014/main" id="{D14A95ED-D0D2-44BC-9451-1B9B421CD474}"/>
              </a:ext>
            </a:extLst>
          </p:cNvPr>
          <p:cNvSpPr/>
          <p:nvPr/>
        </p:nvSpPr>
        <p:spPr>
          <a:xfrm>
            <a:off x="6915258" y="2235074"/>
            <a:ext cx="2239527" cy="783193"/>
          </a:xfrm>
          <a:prstGeom prst="wedgeRoundRectCallout">
            <a:avLst>
              <a:gd name="adj1" fmla="val -59518"/>
              <a:gd name="adj2" fmla="val -94382"/>
              <a:gd name="adj3" fmla="val 16667"/>
            </a:avLst>
          </a:prstGeom>
          <a:solidFill>
            <a:schemeClr val="bg1"/>
          </a:solidFill>
          <a:ln w="19050">
            <a:solidFill>
              <a:srgbClr val="C00000"/>
            </a:solidFill>
          </a:ln>
        </p:spPr>
        <p:txBody>
          <a:bodyPr wrap="square" rtlCol="0" anchor="ctr">
            <a:spAutoFit/>
          </a:bodyPr>
          <a:lstStyle/>
          <a:p>
            <a:pPr algn="ctr">
              <a:spcBef>
                <a:spcPts val="600"/>
              </a:spcBef>
              <a:buClr>
                <a:srgbClr val="E2007A"/>
              </a:buClr>
            </a:pPr>
            <a:r>
              <a:rPr lang="fr-FR" sz="2000" i="1" dirty="0">
                <a:solidFill>
                  <a:srgbClr val="0070C0"/>
                </a:solidFill>
              </a:rPr>
              <a:t>Licence ≠ choisie par le déposant</a:t>
            </a:r>
          </a:p>
        </p:txBody>
      </p:sp>
      <p:sp>
        <p:nvSpPr>
          <p:cNvPr id="18" name="Titre 1">
            <a:extLst>
              <a:ext uri="{FF2B5EF4-FFF2-40B4-BE49-F238E27FC236}">
                <a16:creationId xmlns:a16="http://schemas.microsoft.com/office/drawing/2014/main" id="{44A859D2-9E40-4CE8-8018-40599FCAE45E}"/>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Modalités </a:t>
            </a:r>
            <a:r>
              <a:rPr lang="fr-FR" sz="3200" dirty="0"/>
              <a:t>de </a:t>
            </a:r>
            <a:r>
              <a:rPr lang="fr-FR" dirty="0"/>
              <a:t>diffusion </a:t>
            </a:r>
            <a:r>
              <a:rPr lang="fr-FR" sz="3200" dirty="0"/>
              <a:t>des </a:t>
            </a:r>
            <a:r>
              <a:rPr lang="fr-FR" dirty="0"/>
              <a:t>données</a:t>
            </a:r>
            <a:endParaRPr lang="fr-FR" i="1" dirty="0"/>
          </a:p>
        </p:txBody>
      </p:sp>
      <p:pic>
        <p:nvPicPr>
          <p:cNvPr id="17" name="Image 16">
            <a:extLst>
              <a:ext uri="{FF2B5EF4-FFF2-40B4-BE49-F238E27FC236}">
                <a16:creationId xmlns:a16="http://schemas.microsoft.com/office/drawing/2014/main" id="{9733914B-BF62-4CBE-9080-09A53D2FA735}"/>
              </a:ext>
            </a:extLst>
          </p:cNvPr>
          <p:cNvPicPr>
            <a:picLocks noChangeAspect="1"/>
          </p:cNvPicPr>
          <p:nvPr/>
        </p:nvPicPr>
        <p:blipFill>
          <a:blip r:embed="rId4"/>
          <a:stretch>
            <a:fillRect/>
          </a:stretch>
        </p:blipFill>
        <p:spPr>
          <a:xfrm>
            <a:off x="8172530" y="6445161"/>
            <a:ext cx="917761" cy="323302"/>
          </a:xfrm>
          <a:prstGeom prst="rect">
            <a:avLst/>
          </a:prstGeom>
        </p:spPr>
      </p:pic>
      <p:grpSp>
        <p:nvGrpSpPr>
          <p:cNvPr id="12" name="Groupe 11">
            <a:extLst>
              <a:ext uri="{FF2B5EF4-FFF2-40B4-BE49-F238E27FC236}">
                <a16:creationId xmlns:a16="http://schemas.microsoft.com/office/drawing/2014/main" id="{F9DA5C04-905C-4360-92D7-EB4159A961F0}"/>
              </a:ext>
            </a:extLst>
          </p:cNvPr>
          <p:cNvGrpSpPr/>
          <p:nvPr/>
        </p:nvGrpSpPr>
        <p:grpSpPr>
          <a:xfrm>
            <a:off x="278389" y="917491"/>
            <a:ext cx="3332431" cy="4790739"/>
            <a:chOff x="278389" y="917491"/>
            <a:chExt cx="3332431" cy="4790739"/>
          </a:xfrm>
        </p:grpSpPr>
        <p:pic>
          <p:nvPicPr>
            <p:cNvPr id="3" name="Image 2">
              <a:extLst>
                <a:ext uri="{FF2B5EF4-FFF2-40B4-BE49-F238E27FC236}">
                  <a16:creationId xmlns:a16="http://schemas.microsoft.com/office/drawing/2014/main" id="{9A3EBB8A-763D-4CA1-BAD2-A3F10F12F3AF}"/>
                </a:ext>
              </a:extLst>
            </p:cNvPr>
            <p:cNvPicPr>
              <a:picLocks noChangeAspect="1"/>
            </p:cNvPicPr>
            <p:nvPr/>
          </p:nvPicPr>
          <p:blipFill>
            <a:blip r:embed="rId5"/>
            <a:stretch>
              <a:fillRect/>
            </a:stretch>
          </p:blipFill>
          <p:spPr>
            <a:xfrm>
              <a:off x="300491" y="1462245"/>
              <a:ext cx="3310329" cy="4245985"/>
            </a:xfrm>
            <a:prstGeom prst="rect">
              <a:avLst/>
            </a:prstGeom>
          </p:spPr>
        </p:pic>
        <p:pic>
          <p:nvPicPr>
            <p:cNvPr id="10" name="Image 9">
              <a:extLst>
                <a:ext uri="{FF2B5EF4-FFF2-40B4-BE49-F238E27FC236}">
                  <a16:creationId xmlns:a16="http://schemas.microsoft.com/office/drawing/2014/main" id="{6FC4B689-877E-40E4-A284-4035CD4ABD5F}"/>
                </a:ext>
              </a:extLst>
            </p:cNvPr>
            <p:cNvPicPr>
              <a:picLocks noChangeAspect="1"/>
            </p:cNvPicPr>
            <p:nvPr/>
          </p:nvPicPr>
          <p:blipFill>
            <a:blip r:embed="rId6"/>
            <a:stretch>
              <a:fillRect/>
            </a:stretch>
          </p:blipFill>
          <p:spPr>
            <a:xfrm>
              <a:off x="278389" y="917491"/>
              <a:ext cx="2124075" cy="428625"/>
            </a:xfrm>
            <a:prstGeom prst="rect">
              <a:avLst/>
            </a:prstGeom>
          </p:spPr>
        </p:pic>
        <p:pic>
          <p:nvPicPr>
            <p:cNvPr id="11" name="Image 10">
              <a:extLst>
                <a:ext uri="{FF2B5EF4-FFF2-40B4-BE49-F238E27FC236}">
                  <a16:creationId xmlns:a16="http://schemas.microsoft.com/office/drawing/2014/main" id="{DFAAA0FE-AA7C-4AA0-9EFB-F14311DBB12E}"/>
                </a:ext>
              </a:extLst>
            </p:cNvPr>
            <p:cNvPicPr>
              <a:picLocks noChangeAspect="1"/>
            </p:cNvPicPr>
            <p:nvPr/>
          </p:nvPicPr>
          <p:blipFill>
            <a:blip r:embed="rId7"/>
            <a:stretch>
              <a:fillRect/>
            </a:stretch>
          </p:blipFill>
          <p:spPr>
            <a:xfrm>
              <a:off x="321273" y="1296748"/>
              <a:ext cx="3119432" cy="231641"/>
            </a:xfrm>
            <a:prstGeom prst="rect">
              <a:avLst/>
            </a:prstGeom>
          </p:spPr>
        </p:pic>
      </p:grpSp>
      <p:sp>
        <p:nvSpPr>
          <p:cNvPr id="7" name="Bulle narrative : rectangle à coins arrondis 6">
            <a:extLst>
              <a:ext uri="{FF2B5EF4-FFF2-40B4-BE49-F238E27FC236}">
                <a16:creationId xmlns:a16="http://schemas.microsoft.com/office/drawing/2014/main" id="{11CED15E-0914-42C2-A79D-CC2E0204EAC0}"/>
              </a:ext>
            </a:extLst>
          </p:cNvPr>
          <p:cNvSpPr/>
          <p:nvPr/>
        </p:nvSpPr>
        <p:spPr>
          <a:xfrm>
            <a:off x="457200" y="5448157"/>
            <a:ext cx="2674306" cy="902375"/>
          </a:xfrm>
          <a:prstGeom prst="wedgeRoundRectCallout">
            <a:avLst>
              <a:gd name="adj1" fmla="val 7503"/>
              <a:gd name="adj2" fmla="val -223279"/>
              <a:gd name="adj3" fmla="val 16667"/>
            </a:avLst>
          </a:prstGeom>
          <a:solidFill>
            <a:schemeClr val="bg1"/>
          </a:solidFill>
          <a:ln>
            <a:solidFill>
              <a:srgbClr val="00B050"/>
            </a:solidFill>
          </a:ln>
        </p:spPr>
        <p:txBody>
          <a:bodyPr wrap="square" rtlCol="0" anchor="ctr">
            <a:spAutoFit/>
          </a:bodyPr>
          <a:lstStyle/>
          <a:p>
            <a:pPr>
              <a:spcBef>
                <a:spcPts val="600"/>
              </a:spcBef>
              <a:buClr>
                <a:srgbClr val="E2007A"/>
              </a:buClr>
            </a:pPr>
            <a:r>
              <a:rPr lang="fr-FR" sz="2200" i="1" dirty="0">
                <a:solidFill>
                  <a:srgbClr val="0070C0"/>
                </a:solidFill>
              </a:rPr>
              <a:t>Licence CC-BY</a:t>
            </a:r>
          </a:p>
          <a:p>
            <a:pPr>
              <a:spcBef>
                <a:spcPts val="600"/>
              </a:spcBef>
              <a:buClr>
                <a:srgbClr val="E2007A"/>
              </a:buClr>
            </a:pPr>
            <a:r>
              <a:rPr lang="fr-FR" sz="2000" dirty="0">
                <a:solidFill>
                  <a:srgbClr val="FF0000"/>
                </a:solidFill>
              </a:rPr>
              <a:t>décidée par l’éditeur</a:t>
            </a:r>
          </a:p>
        </p:txBody>
      </p:sp>
      <p:sp>
        <p:nvSpPr>
          <p:cNvPr id="16" name="Flèche : droite 15">
            <a:extLst>
              <a:ext uri="{FF2B5EF4-FFF2-40B4-BE49-F238E27FC236}">
                <a16:creationId xmlns:a16="http://schemas.microsoft.com/office/drawing/2014/main" id="{FD571264-9D83-4F8D-B40C-DF8B85A698D6}"/>
              </a:ext>
            </a:extLst>
          </p:cNvPr>
          <p:cNvSpPr/>
          <p:nvPr/>
        </p:nvSpPr>
        <p:spPr>
          <a:xfrm rot="19820240">
            <a:off x="3476630" y="2560930"/>
            <a:ext cx="770068" cy="211857"/>
          </a:xfrm>
          <a:prstGeom prst="rightArrow">
            <a:avLst/>
          </a:prstGeom>
          <a:solidFill>
            <a:srgbClr val="0070C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defRPr/>
            </a:pPr>
            <a:endParaRPr lang="fr-FR" sz="1400" kern="0" dirty="0">
              <a:solidFill>
                <a:srgbClr val="FFFFFF"/>
              </a:solidFill>
              <a:latin typeface="Arial"/>
              <a:sym typeface="Arial"/>
            </a:endParaRPr>
          </a:p>
        </p:txBody>
      </p:sp>
      <p:grpSp>
        <p:nvGrpSpPr>
          <p:cNvPr id="23" name="Groupe 22">
            <a:extLst>
              <a:ext uri="{FF2B5EF4-FFF2-40B4-BE49-F238E27FC236}">
                <a16:creationId xmlns:a16="http://schemas.microsoft.com/office/drawing/2014/main" id="{F8B89E73-0556-40CF-9CB2-C95458DB6228}"/>
              </a:ext>
            </a:extLst>
          </p:cNvPr>
          <p:cNvGrpSpPr/>
          <p:nvPr/>
        </p:nvGrpSpPr>
        <p:grpSpPr>
          <a:xfrm>
            <a:off x="3985987" y="3695784"/>
            <a:ext cx="4767262" cy="2886953"/>
            <a:chOff x="3985987" y="3695784"/>
            <a:chExt cx="4767262" cy="2886953"/>
          </a:xfrm>
        </p:grpSpPr>
        <p:pic>
          <p:nvPicPr>
            <p:cNvPr id="19" name="Image 18">
              <a:extLst>
                <a:ext uri="{FF2B5EF4-FFF2-40B4-BE49-F238E27FC236}">
                  <a16:creationId xmlns:a16="http://schemas.microsoft.com/office/drawing/2014/main" id="{9934D8F5-E14A-418A-A1F1-9E4B89EFE682}"/>
                </a:ext>
              </a:extLst>
            </p:cNvPr>
            <p:cNvPicPr>
              <a:picLocks noChangeAspect="1"/>
            </p:cNvPicPr>
            <p:nvPr/>
          </p:nvPicPr>
          <p:blipFill>
            <a:blip r:embed="rId8"/>
            <a:stretch>
              <a:fillRect/>
            </a:stretch>
          </p:blipFill>
          <p:spPr>
            <a:xfrm>
              <a:off x="3985987" y="3695784"/>
              <a:ext cx="4432632" cy="2487851"/>
            </a:xfrm>
            <a:prstGeom prst="rect">
              <a:avLst/>
            </a:prstGeom>
          </p:spPr>
        </p:pic>
        <p:sp>
          <p:nvSpPr>
            <p:cNvPr id="21" name="Rectangle 20">
              <a:extLst>
                <a:ext uri="{FF2B5EF4-FFF2-40B4-BE49-F238E27FC236}">
                  <a16:creationId xmlns:a16="http://schemas.microsoft.com/office/drawing/2014/main" id="{E4D13AB3-2C93-460C-BBF6-648EEDBF55B1}"/>
                </a:ext>
              </a:extLst>
            </p:cNvPr>
            <p:cNvSpPr/>
            <p:nvPr/>
          </p:nvSpPr>
          <p:spPr>
            <a:xfrm>
              <a:off x="4181249" y="6305738"/>
              <a:ext cx="4572000" cy="276999"/>
            </a:xfrm>
            <a:prstGeom prst="rect">
              <a:avLst/>
            </a:prstGeom>
          </p:spPr>
          <p:txBody>
            <a:bodyPr>
              <a:spAutoFit/>
            </a:bodyPr>
            <a:lstStyle/>
            <a:p>
              <a:r>
                <a:rPr lang="fr-FR" sz="1200" dirty="0">
                  <a:hlinkClick r:id="rId9"/>
                </a:rPr>
                <a:t>https://www.youtube.com/watch?v=gftrFKqtUlU</a:t>
              </a:r>
              <a:r>
                <a:rPr lang="fr-FR" sz="1200" dirty="0"/>
                <a:t> </a:t>
              </a:r>
            </a:p>
          </p:txBody>
        </p:sp>
        <p:sp>
          <p:nvSpPr>
            <p:cNvPr id="22" name="Rectangle : coins arrondis 21">
              <a:extLst>
                <a:ext uri="{FF2B5EF4-FFF2-40B4-BE49-F238E27FC236}">
                  <a16:creationId xmlns:a16="http://schemas.microsoft.com/office/drawing/2014/main" id="{06C58B80-0EE6-4701-BDD1-5F8B5A315210}"/>
                </a:ext>
              </a:extLst>
            </p:cNvPr>
            <p:cNvSpPr/>
            <p:nvPr/>
          </p:nvSpPr>
          <p:spPr>
            <a:xfrm>
              <a:off x="8048760" y="5173100"/>
              <a:ext cx="542037" cy="457200"/>
            </a:xfrm>
            <a:prstGeom prst="roundRect">
              <a:avLst/>
            </a:prstGeom>
            <a:solidFill>
              <a:schemeClr val="bg1"/>
            </a:solidFill>
          </p:spPr>
          <p:txBody>
            <a:bodyPr wrap="square" rtlCol="0" anchor="ctr">
              <a:spAutoFit/>
            </a:bodyPr>
            <a:lstStyle/>
            <a:p>
              <a:pPr marL="722313" indent="-342900" algn="l">
                <a:spcBef>
                  <a:spcPts val="600"/>
                </a:spcBef>
                <a:spcAft>
                  <a:spcPts val="600"/>
                </a:spcAft>
                <a:buClr>
                  <a:srgbClr val="FFCCFF"/>
                </a:buClr>
                <a:buFont typeface="Wingdings" panose="05000000000000000000" pitchFamily="2" charset="2"/>
                <a:buChar char="§"/>
              </a:pPr>
              <a:endParaRPr lang="fr-FR" sz="2400" b="1" dirty="0">
                <a:solidFill>
                  <a:prstClr val="black"/>
                </a:solidFill>
              </a:endParaRPr>
            </a:p>
          </p:txBody>
        </p:sp>
      </p:grpSp>
    </p:spTree>
    <p:extLst>
      <p:ext uri="{BB962C8B-B14F-4D97-AF65-F5344CB8AC3E}">
        <p14:creationId xmlns:p14="http://schemas.microsoft.com/office/powerpoint/2010/main" val="21393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5" name="Titre 1">
            <a:extLst>
              <a:ext uri="{FF2B5EF4-FFF2-40B4-BE49-F238E27FC236}">
                <a16:creationId xmlns:a16="http://schemas.microsoft.com/office/drawing/2014/main" id="{5924A200-1F8C-45ED-A50B-F504CAF0B296}"/>
              </a:ext>
            </a:extLst>
          </p:cNvPr>
          <p:cNvSpPr txBox="1">
            <a:spLocks/>
          </p:cNvSpPr>
          <p:nvPr/>
        </p:nvSpPr>
        <p:spPr>
          <a:xfrm>
            <a:off x="457200" y="73470"/>
            <a:ext cx="849137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Modalités </a:t>
            </a:r>
            <a:r>
              <a:rPr lang="fr-FR" sz="3200" dirty="0"/>
              <a:t>de </a:t>
            </a:r>
            <a:r>
              <a:rPr lang="fr-FR" dirty="0"/>
              <a:t>diffusion </a:t>
            </a:r>
            <a:r>
              <a:rPr lang="fr-FR" sz="3200" dirty="0"/>
              <a:t>des </a:t>
            </a:r>
            <a:r>
              <a:rPr lang="fr-FR" dirty="0"/>
              <a:t>données</a:t>
            </a:r>
            <a:endParaRPr lang="fr-FR" i="1" dirty="0"/>
          </a:p>
        </p:txBody>
      </p:sp>
      <p:grpSp>
        <p:nvGrpSpPr>
          <p:cNvPr id="6" name="Groupe 5">
            <a:extLst>
              <a:ext uri="{FF2B5EF4-FFF2-40B4-BE49-F238E27FC236}">
                <a16:creationId xmlns:a16="http://schemas.microsoft.com/office/drawing/2014/main" id="{EDAF251E-E763-4262-9FAA-B5A2544E5767}"/>
              </a:ext>
            </a:extLst>
          </p:cNvPr>
          <p:cNvGrpSpPr/>
          <p:nvPr/>
        </p:nvGrpSpPr>
        <p:grpSpPr>
          <a:xfrm>
            <a:off x="206337" y="1080000"/>
            <a:ext cx="8742233" cy="5076202"/>
            <a:chOff x="206337" y="1080000"/>
            <a:chExt cx="8742233" cy="5076202"/>
          </a:xfrm>
        </p:grpSpPr>
        <p:sp>
          <p:nvSpPr>
            <p:cNvPr id="24" name="Rectangle 23">
              <a:extLst>
                <a:ext uri="{FF2B5EF4-FFF2-40B4-BE49-F238E27FC236}">
                  <a16:creationId xmlns:a16="http://schemas.microsoft.com/office/drawing/2014/main" id="{7DB248BA-7332-44CF-8851-31B7BBD0BB09}"/>
                </a:ext>
              </a:extLst>
            </p:cNvPr>
            <p:cNvSpPr/>
            <p:nvPr/>
          </p:nvSpPr>
          <p:spPr>
            <a:xfrm>
              <a:off x="720000" y="1080000"/>
              <a:ext cx="8228570" cy="461665"/>
            </a:xfrm>
            <a:prstGeom prst="rect">
              <a:avLst/>
            </a:prstGeom>
          </p:spPr>
          <p:txBody>
            <a:bodyPr wrap="square">
              <a:spAutoFit/>
            </a:bodyPr>
            <a:lstStyle/>
            <a:p>
              <a:pPr marL="457200" indent="-457200">
                <a:spcBef>
                  <a:spcPts val="600"/>
                </a:spcBef>
                <a:spcAft>
                  <a:spcPts val="600"/>
                </a:spcAft>
                <a:buClr>
                  <a:srgbClr val="E2007A"/>
                </a:buClr>
                <a:buFont typeface="Wingdings" panose="05000000000000000000" pitchFamily="2" charset="2"/>
                <a:buChar char="Ø"/>
                <a:defRPr/>
              </a:pPr>
              <a:r>
                <a:rPr lang="fr-FR" sz="2400" dirty="0">
                  <a:solidFill>
                    <a:srgbClr val="0070C0"/>
                  </a:solidFill>
                </a:rPr>
                <a:t>Revue impose une licence de diffusion des données</a:t>
              </a:r>
            </a:p>
          </p:txBody>
        </p:sp>
        <p:grpSp>
          <p:nvGrpSpPr>
            <p:cNvPr id="13" name="Groupe 12">
              <a:extLst>
                <a:ext uri="{FF2B5EF4-FFF2-40B4-BE49-F238E27FC236}">
                  <a16:creationId xmlns:a16="http://schemas.microsoft.com/office/drawing/2014/main" id="{CC464213-D99B-43E2-B43A-00CA3F068289}"/>
                </a:ext>
              </a:extLst>
            </p:cNvPr>
            <p:cNvGrpSpPr/>
            <p:nvPr/>
          </p:nvGrpSpPr>
          <p:grpSpPr>
            <a:xfrm>
              <a:off x="206337" y="2173049"/>
              <a:ext cx="2169492" cy="3983153"/>
              <a:chOff x="206337" y="2173049"/>
              <a:chExt cx="2169492" cy="3983153"/>
            </a:xfrm>
          </p:grpSpPr>
          <p:sp>
            <p:nvSpPr>
              <p:cNvPr id="15" name="ZoneTexte 14">
                <a:extLst>
                  <a:ext uri="{FF2B5EF4-FFF2-40B4-BE49-F238E27FC236}">
                    <a16:creationId xmlns:a16="http://schemas.microsoft.com/office/drawing/2014/main" id="{FE31B3BC-2DED-4150-AD23-2033BD38ABB6}"/>
                  </a:ext>
                </a:extLst>
              </p:cNvPr>
              <p:cNvSpPr txBox="1"/>
              <p:nvPr/>
            </p:nvSpPr>
            <p:spPr>
              <a:xfrm>
                <a:off x="206337" y="5078984"/>
                <a:ext cx="2019490" cy="1077218"/>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fr-FR" sz="1600" dirty="0">
                    <a:solidFill>
                      <a:prstClr val="black"/>
                    </a:solidFill>
                    <a:latin typeface="Arial"/>
                  </a:rPr>
                  <a:t>Licence CC0</a:t>
                </a:r>
              </a:p>
              <a:p>
                <a:pPr algn="ctr">
                  <a:defRPr/>
                </a:pPr>
                <a:r>
                  <a:rPr lang="fr-FR" sz="1600" dirty="0">
                    <a:solidFill>
                      <a:prstClr val="black"/>
                    </a:solidFill>
                    <a:latin typeface="Arial"/>
                  </a:rPr>
                  <a:t>la + ouverte </a:t>
                </a:r>
              </a:p>
              <a:p>
                <a:pPr algn="ctr">
                  <a:defRPr/>
                </a:pPr>
                <a:r>
                  <a:rPr lang="fr-FR" sz="1600" dirty="0">
                    <a:solidFill>
                      <a:prstClr val="black"/>
                    </a:solidFill>
                    <a:latin typeface="Arial"/>
                  </a:rPr>
                  <a:t>aucune restriction possible</a:t>
                </a:r>
              </a:p>
            </p:txBody>
          </p:sp>
          <p:grpSp>
            <p:nvGrpSpPr>
              <p:cNvPr id="12" name="Groupe 11">
                <a:extLst>
                  <a:ext uri="{FF2B5EF4-FFF2-40B4-BE49-F238E27FC236}">
                    <a16:creationId xmlns:a16="http://schemas.microsoft.com/office/drawing/2014/main" id="{E0C77CED-3974-4C55-A8EC-11C9105278EE}"/>
                  </a:ext>
                </a:extLst>
              </p:cNvPr>
              <p:cNvGrpSpPr/>
              <p:nvPr/>
            </p:nvGrpSpPr>
            <p:grpSpPr>
              <a:xfrm>
                <a:off x="236021" y="2173049"/>
                <a:ext cx="2139808" cy="2889495"/>
                <a:chOff x="236021" y="2173049"/>
                <a:chExt cx="2139808" cy="2889495"/>
              </a:xfrm>
            </p:grpSpPr>
            <p:pic>
              <p:nvPicPr>
                <p:cNvPr id="7" name="Image 6">
                  <a:extLst>
                    <a:ext uri="{FF2B5EF4-FFF2-40B4-BE49-F238E27FC236}">
                      <a16:creationId xmlns:a16="http://schemas.microsoft.com/office/drawing/2014/main" id="{5388BD0A-3375-4324-98B5-9D8DB5E83D5F}"/>
                    </a:ext>
                  </a:extLst>
                </p:cNvPr>
                <p:cNvPicPr>
                  <a:picLocks noChangeAspect="1"/>
                </p:cNvPicPr>
                <p:nvPr/>
              </p:nvPicPr>
              <p:blipFill>
                <a:blip r:embed="rId3"/>
                <a:stretch>
                  <a:fillRect/>
                </a:stretch>
              </p:blipFill>
              <p:spPr>
                <a:xfrm>
                  <a:off x="236021" y="2939374"/>
                  <a:ext cx="2019490" cy="612579"/>
                </a:xfrm>
                <a:prstGeom prst="rect">
                  <a:avLst/>
                </a:prstGeom>
                <a:ln>
                  <a:solidFill>
                    <a:schemeClr val="tx1"/>
                  </a:solidFill>
                </a:ln>
              </p:spPr>
            </p:pic>
            <p:pic>
              <p:nvPicPr>
                <p:cNvPr id="3" name="Image 2">
                  <a:extLst>
                    <a:ext uri="{FF2B5EF4-FFF2-40B4-BE49-F238E27FC236}">
                      <a16:creationId xmlns:a16="http://schemas.microsoft.com/office/drawing/2014/main" id="{B1826881-873F-4B2A-B4BC-C1966A849A36}"/>
                    </a:ext>
                  </a:extLst>
                </p:cNvPr>
                <p:cNvPicPr>
                  <a:picLocks noChangeAspect="1"/>
                </p:cNvPicPr>
                <p:nvPr/>
              </p:nvPicPr>
              <p:blipFill>
                <a:blip r:embed="rId4"/>
                <a:stretch>
                  <a:fillRect/>
                </a:stretch>
              </p:blipFill>
              <p:spPr>
                <a:xfrm>
                  <a:off x="236021" y="2734971"/>
                  <a:ext cx="2139808" cy="393026"/>
                </a:xfrm>
                <a:prstGeom prst="rect">
                  <a:avLst/>
                </a:prstGeom>
              </p:spPr>
            </p:pic>
            <p:pic>
              <p:nvPicPr>
                <p:cNvPr id="5" name="Image 4">
                  <a:extLst>
                    <a:ext uri="{FF2B5EF4-FFF2-40B4-BE49-F238E27FC236}">
                      <a16:creationId xmlns:a16="http://schemas.microsoft.com/office/drawing/2014/main" id="{D2E977E7-ABBE-4B8D-8002-231FFAF8790E}"/>
                    </a:ext>
                  </a:extLst>
                </p:cNvPr>
                <p:cNvPicPr>
                  <a:picLocks noChangeAspect="1"/>
                </p:cNvPicPr>
                <p:nvPr/>
              </p:nvPicPr>
              <p:blipFill>
                <a:blip r:embed="rId5"/>
                <a:stretch>
                  <a:fillRect/>
                </a:stretch>
              </p:blipFill>
              <p:spPr>
                <a:xfrm>
                  <a:off x="618212" y="3551954"/>
                  <a:ext cx="1148048" cy="1510590"/>
                </a:xfrm>
                <a:prstGeom prst="rect">
                  <a:avLst/>
                </a:prstGeom>
              </p:spPr>
            </p:pic>
            <p:pic>
              <p:nvPicPr>
                <p:cNvPr id="4" name="Image 3">
                  <a:extLst>
                    <a:ext uri="{FF2B5EF4-FFF2-40B4-BE49-F238E27FC236}">
                      <a16:creationId xmlns:a16="http://schemas.microsoft.com/office/drawing/2014/main" id="{42115761-AC0D-4B4A-86D0-03ADD690BAD0}"/>
                    </a:ext>
                  </a:extLst>
                </p:cNvPr>
                <p:cNvPicPr>
                  <a:picLocks noChangeAspect="1"/>
                </p:cNvPicPr>
                <p:nvPr/>
              </p:nvPicPr>
              <p:blipFill>
                <a:blip r:embed="rId6"/>
                <a:stretch>
                  <a:fillRect/>
                </a:stretch>
              </p:blipFill>
              <p:spPr>
                <a:xfrm>
                  <a:off x="376810" y="2173049"/>
                  <a:ext cx="1609987" cy="531100"/>
                </a:xfrm>
                <a:prstGeom prst="rect">
                  <a:avLst/>
                </a:prstGeom>
                <a:ln>
                  <a:solidFill>
                    <a:schemeClr val="accent1"/>
                  </a:solidFill>
                </a:ln>
              </p:spPr>
            </p:pic>
          </p:grpSp>
        </p:grpSp>
      </p:grpSp>
      <p:grpSp>
        <p:nvGrpSpPr>
          <p:cNvPr id="11" name="Groupe 10">
            <a:extLst>
              <a:ext uri="{FF2B5EF4-FFF2-40B4-BE49-F238E27FC236}">
                <a16:creationId xmlns:a16="http://schemas.microsoft.com/office/drawing/2014/main" id="{ED7C6C77-400A-4E9F-A4EE-335F64843137}"/>
              </a:ext>
            </a:extLst>
          </p:cNvPr>
          <p:cNvGrpSpPr/>
          <p:nvPr/>
        </p:nvGrpSpPr>
        <p:grpSpPr>
          <a:xfrm>
            <a:off x="720000" y="1537200"/>
            <a:ext cx="8280822" cy="4838143"/>
            <a:chOff x="720000" y="1537200"/>
            <a:chExt cx="8280822" cy="4838143"/>
          </a:xfrm>
        </p:grpSpPr>
        <p:sp>
          <p:nvSpPr>
            <p:cNvPr id="35" name="Rectangle 34">
              <a:extLst>
                <a:ext uri="{FF2B5EF4-FFF2-40B4-BE49-F238E27FC236}">
                  <a16:creationId xmlns:a16="http://schemas.microsoft.com/office/drawing/2014/main" id="{0A695DBF-C3E3-4720-BAB3-21412F96AF83}"/>
                </a:ext>
              </a:extLst>
            </p:cNvPr>
            <p:cNvSpPr/>
            <p:nvPr/>
          </p:nvSpPr>
          <p:spPr>
            <a:xfrm>
              <a:off x="720000" y="1537200"/>
              <a:ext cx="8228570" cy="461665"/>
            </a:xfrm>
            <a:prstGeom prst="rect">
              <a:avLst/>
            </a:prstGeom>
          </p:spPr>
          <p:txBody>
            <a:bodyPr wrap="square">
              <a:spAutoFit/>
            </a:bodyPr>
            <a:lstStyle/>
            <a:p>
              <a:pPr marL="457200" indent="-457200">
                <a:spcBef>
                  <a:spcPts val="600"/>
                </a:spcBef>
                <a:spcAft>
                  <a:spcPts val="600"/>
                </a:spcAft>
                <a:buClr>
                  <a:srgbClr val="E2007A"/>
                </a:buClr>
                <a:buFont typeface="Wingdings" panose="05000000000000000000" pitchFamily="2" charset="2"/>
                <a:buChar char="Ø"/>
                <a:defRPr/>
              </a:pPr>
              <a:r>
                <a:rPr lang="fr-FR" sz="2400" dirty="0">
                  <a:solidFill>
                    <a:srgbClr val="0070C0"/>
                  </a:solidFill>
                </a:rPr>
                <a:t>Revue propose un choix de licences +/- ouvertes</a:t>
              </a:r>
            </a:p>
          </p:txBody>
        </p:sp>
        <p:grpSp>
          <p:nvGrpSpPr>
            <p:cNvPr id="10" name="Groupe 9">
              <a:extLst>
                <a:ext uri="{FF2B5EF4-FFF2-40B4-BE49-F238E27FC236}">
                  <a16:creationId xmlns:a16="http://schemas.microsoft.com/office/drawing/2014/main" id="{151F17FF-53BB-498F-9240-DC4C00BB15EF}"/>
                </a:ext>
              </a:extLst>
            </p:cNvPr>
            <p:cNvGrpSpPr/>
            <p:nvPr/>
          </p:nvGrpSpPr>
          <p:grpSpPr>
            <a:xfrm>
              <a:off x="2312307" y="2259421"/>
              <a:ext cx="6688515" cy="4115922"/>
              <a:chOff x="2312307" y="2259421"/>
              <a:chExt cx="6688515" cy="4115922"/>
            </a:xfrm>
          </p:grpSpPr>
          <p:grpSp>
            <p:nvGrpSpPr>
              <p:cNvPr id="37" name="Groupe 36">
                <a:extLst>
                  <a:ext uri="{FF2B5EF4-FFF2-40B4-BE49-F238E27FC236}">
                    <a16:creationId xmlns:a16="http://schemas.microsoft.com/office/drawing/2014/main" id="{E5613079-CEC2-4713-8562-5A4A5D330E66}"/>
                  </a:ext>
                </a:extLst>
              </p:cNvPr>
              <p:cNvGrpSpPr/>
              <p:nvPr/>
            </p:nvGrpSpPr>
            <p:grpSpPr>
              <a:xfrm>
                <a:off x="2654740" y="2592386"/>
                <a:ext cx="2736287" cy="1343407"/>
                <a:chOff x="2291359" y="2419694"/>
                <a:chExt cx="2736287" cy="1343407"/>
              </a:xfrm>
            </p:grpSpPr>
            <p:pic>
              <p:nvPicPr>
                <p:cNvPr id="43" name="Image 42">
                  <a:extLst>
                    <a:ext uri="{FF2B5EF4-FFF2-40B4-BE49-F238E27FC236}">
                      <a16:creationId xmlns:a16="http://schemas.microsoft.com/office/drawing/2014/main" id="{704D58E6-2A42-4EF2-A494-517BEDFBAC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3446" y="2419694"/>
                  <a:ext cx="2312111" cy="449976"/>
                </a:xfrm>
                <a:prstGeom prst="rect">
                  <a:avLst/>
                </a:prstGeom>
              </p:spPr>
            </p:pic>
            <p:sp>
              <p:nvSpPr>
                <p:cNvPr id="44" name="ZoneTexte 43">
                  <a:extLst>
                    <a:ext uri="{FF2B5EF4-FFF2-40B4-BE49-F238E27FC236}">
                      <a16:creationId xmlns:a16="http://schemas.microsoft.com/office/drawing/2014/main" id="{638C4CE1-53D5-4326-8917-3AE1D21CCDA0}"/>
                    </a:ext>
                  </a:extLst>
                </p:cNvPr>
                <p:cNvSpPr txBox="1"/>
                <p:nvPr/>
              </p:nvSpPr>
              <p:spPr>
                <a:xfrm>
                  <a:off x="2503446" y="3424547"/>
                  <a:ext cx="2362442" cy="338554"/>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fr-FR" sz="1600" dirty="0">
                      <a:solidFill>
                        <a:prstClr val="black"/>
                      </a:solidFill>
                      <a:latin typeface="Arial"/>
                    </a:rPr>
                    <a:t>Licence CC0 ou CC-BY</a:t>
                  </a:r>
                </a:p>
              </p:txBody>
            </p:sp>
            <p:pic>
              <p:nvPicPr>
                <p:cNvPr id="45" name="Image 44">
                  <a:extLst>
                    <a:ext uri="{FF2B5EF4-FFF2-40B4-BE49-F238E27FC236}">
                      <a16:creationId xmlns:a16="http://schemas.microsoft.com/office/drawing/2014/main" id="{30FBEB18-4241-4281-AF6A-BF368D862948}"/>
                    </a:ext>
                  </a:extLst>
                </p:cNvPr>
                <p:cNvPicPr>
                  <a:picLocks noChangeAspect="1"/>
                </p:cNvPicPr>
                <p:nvPr/>
              </p:nvPicPr>
              <p:blipFill>
                <a:blip r:embed="rId8"/>
                <a:stretch>
                  <a:fillRect/>
                </a:stretch>
              </p:blipFill>
              <p:spPr>
                <a:xfrm>
                  <a:off x="2291359" y="2982165"/>
                  <a:ext cx="2736287" cy="320520"/>
                </a:xfrm>
                <a:prstGeom prst="rect">
                  <a:avLst/>
                </a:prstGeom>
                <a:ln>
                  <a:solidFill>
                    <a:srgbClr val="0070C0"/>
                  </a:solidFill>
                </a:ln>
              </p:spPr>
            </p:pic>
          </p:grpSp>
          <p:grpSp>
            <p:nvGrpSpPr>
              <p:cNvPr id="38" name="Groupe 37">
                <a:extLst>
                  <a:ext uri="{FF2B5EF4-FFF2-40B4-BE49-F238E27FC236}">
                    <a16:creationId xmlns:a16="http://schemas.microsoft.com/office/drawing/2014/main" id="{D7059428-284E-4DC1-95EE-F33484DD2500}"/>
                  </a:ext>
                </a:extLst>
              </p:cNvPr>
              <p:cNvGrpSpPr/>
              <p:nvPr/>
            </p:nvGrpSpPr>
            <p:grpSpPr>
              <a:xfrm>
                <a:off x="2312307" y="4236273"/>
                <a:ext cx="3107616" cy="2139070"/>
                <a:chOff x="2312307" y="4236273"/>
                <a:chExt cx="3107616" cy="2139070"/>
              </a:xfrm>
            </p:grpSpPr>
            <p:sp>
              <p:nvSpPr>
                <p:cNvPr id="39" name="ZoneTexte 38">
                  <a:extLst>
                    <a:ext uri="{FF2B5EF4-FFF2-40B4-BE49-F238E27FC236}">
                      <a16:creationId xmlns:a16="http://schemas.microsoft.com/office/drawing/2014/main" id="{1F8E3E90-7369-4F2D-934F-A67F8B0CFF1D}"/>
                    </a:ext>
                  </a:extLst>
                </p:cNvPr>
                <p:cNvSpPr txBox="1"/>
                <p:nvPr/>
              </p:nvSpPr>
              <p:spPr>
                <a:xfrm>
                  <a:off x="4247381" y="5790568"/>
                  <a:ext cx="1143646" cy="584775"/>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fr-FR"/>
                  </a:defPPr>
                  <a:lvl1pPr algn="ctr">
                    <a:defRPr sz="1600">
                      <a:solidFill>
                        <a:prstClr val="black"/>
                      </a:solidFill>
                      <a:latin typeface="Arial"/>
                    </a:defRPr>
                  </a:lvl1pPr>
                </a:lstStyle>
                <a:p>
                  <a:r>
                    <a:rPr lang="fr-FR" dirty="0"/>
                    <a:t>CC-BY</a:t>
                  </a:r>
                </a:p>
                <a:p>
                  <a:r>
                    <a:rPr lang="fr-FR" dirty="0"/>
                    <a:t>CC-BY-SA</a:t>
                  </a:r>
                </a:p>
              </p:txBody>
            </p:sp>
            <p:pic>
              <p:nvPicPr>
                <p:cNvPr id="40" name="Image 39">
                  <a:extLst>
                    <a:ext uri="{FF2B5EF4-FFF2-40B4-BE49-F238E27FC236}">
                      <a16:creationId xmlns:a16="http://schemas.microsoft.com/office/drawing/2014/main" id="{3F4EAB48-9676-4185-9BE3-4EAC36A394CD}"/>
                    </a:ext>
                  </a:extLst>
                </p:cNvPr>
                <p:cNvPicPr>
                  <a:picLocks noChangeAspect="1"/>
                </p:cNvPicPr>
                <p:nvPr/>
              </p:nvPicPr>
              <p:blipFill>
                <a:blip r:embed="rId9"/>
                <a:stretch>
                  <a:fillRect/>
                </a:stretch>
              </p:blipFill>
              <p:spPr>
                <a:xfrm>
                  <a:off x="4276278" y="4236273"/>
                  <a:ext cx="1143645" cy="1504796"/>
                </a:xfrm>
                <a:prstGeom prst="rect">
                  <a:avLst/>
                </a:prstGeom>
              </p:spPr>
            </p:pic>
            <p:pic>
              <p:nvPicPr>
                <p:cNvPr id="41" name="Image 40">
                  <a:extLst>
                    <a:ext uri="{FF2B5EF4-FFF2-40B4-BE49-F238E27FC236}">
                      <a16:creationId xmlns:a16="http://schemas.microsoft.com/office/drawing/2014/main" id="{778CAEEF-EA59-47AC-8330-D97F9E23DB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2307" y="4827008"/>
                  <a:ext cx="1965271" cy="572750"/>
                </a:xfrm>
                <a:prstGeom prst="rect">
                  <a:avLst/>
                </a:prstGeom>
                <a:solidFill>
                  <a:schemeClr val="bg1"/>
                </a:solidFill>
              </p:spPr>
            </p:pic>
            <p:sp>
              <p:nvSpPr>
                <p:cNvPr id="42" name="ZoneTexte 41">
                  <a:extLst>
                    <a:ext uri="{FF2B5EF4-FFF2-40B4-BE49-F238E27FC236}">
                      <a16:creationId xmlns:a16="http://schemas.microsoft.com/office/drawing/2014/main" id="{0A522A87-8C1B-4897-9853-5EF1A8C953EC}"/>
                    </a:ext>
                  </a:extLst>
                </p:cNvPr>
                <p:cNvSpPr txBox="1"/>
                <p:nvPr/>
              </p:nvSpPr>
              <p:spPr>
                <a:xfrm>
                  <a:off x="2879812" y="5430332"/>
                  <a:ext cx="1143646" cy="830997"/>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fr-FR"/>
                  </a:defPPr>
                  <a:lvl1pPr algn="ctr">
                    <a:defRPr sz="1600">
                      <a:solidFill>
                        <a:prstClr val="black"/>
                      </a:solidFill>
                      <a:latin typeface="Arial"/>
                    </a:defRPr>
                  </a:lvl1pPr>
                </a:lstStyle>
                <a:p>
                  <a:r>
                    <a:rPr lang="fr-FR" dirty="0"/>
                    <a:t>CC0</a:t>
                  </a:r>
                </a:p>
                <a:p>
                  <a:r>
                    <a:rPr lang="fr-FR" dirty="0"/>
                    <a:t>CC-BY</a:t>
                  </a:r>
                </a:p>
                <a:p>
                  <a:r>
                    <a:rPr lang="fr-FR" dirty="0"/>
                    <a:t>CC-BY-SA</a:t>
                  </a:r>
                </a:p>
              </p:txBody>
            </p:sp>
          </p:grpSp>
          <p:grpSp>
            <p:nvGrpSpPr>
              <p:cNvPr id="9" name="Groupe 8">
                <a:extLst>
                  <a:ext uri="{FF2B5EF4-FFF2-40B4-BE49-F238E27FC236}">
                    <a16:creationId xmlns:a16="http://schemas.microsoft.com/office/drawing/2014/main" id="{0353610A-959E-43A8-9778-D7AE044E937E}"/>
                  </a:ext>
                </a:extLst>
              </p:cNvPr>
              <p:cNvGrpSpPr/>
              <p:nvPr/>
            </p:nvGrpSpPr>
            <p:grpSpPr>
              <a:xfrm>
                <a:off x="6168269" y="2259421"/>
                <a:ext cx="2832553" cy="3982777"/>
                <a:chOff x="6168269" y="2259421"/>
                <a:chExt cx="2832553" cy="3982777"/>
              </a:xfrm>
            </p:grpSpPr>
            <p:pic>
              <p:nvPicPr>
                <p:cNvPr id="2" name="Image 1">
                  <a:extLst>
                    <a:ext uri="{FF2B5EF4-FFF2-40B4-BE49-F238E27FC236}">
                      <a16:creationId xmlns:a16="http://schemas.microsoft.com/office/drawing/2014/main" id="{41A9A0A7-EE11-475E-A0B7-EC16A9B69FBD}"/>
                    </a:ext>
                  </a:extLst>
                </p:cNvPr>
                <p:cNvPicPr>
                  <a:picLocks noChangeAspect="1"/>
                </p:cNvPicPr>
                <p:nvPr/>
              </p:nvPicPr>
              <p:blipFill>
                <a:blip r:embed="rId11"/>
                <a:stretch>
                  <a:fillRect/>
                </a:stretch>
              </p:blipFill>
              <p:spPr>
                <a:xfrm>
                  <a:off x="6168269" y="2259421"/>
                  <a:ext cx="1530863" cy="2043781"/>
                </a:xfrm>
                <a:prstGeom prst="rect">
                  <a:avLst/>
                </a:prstGeom>
              </p:spPr>
            </p:pic>
            <p:pic>
              <p:nvPicPr>
                <p:cNvPr id="46" name="Image 45">
                  <a:extLst>
                    <a:ext uri="{FF2B5EF4-FFF2-40B4-BE49-F238E27FC236}">
                      <a16:creationId xmlns:a16="http://schemas.microsoft.com/office/drawing/2014/main" id="{CF8EC9F4-FCA3-43F5-88DA-37AB3314B136}"/>
                    </a:ext>
                  </a:extLst>
                </p:cNvPr>
                <p:cNvPicPr>
                  <a:picLocks noChangeAspect="1"/>
                </p:cNvPicPr>
                <p:nvPr/>
              </p:nvPicPr>
              <p:blipFill>
                <a:blip r:embed="rId12"/>
                <a:stretch>
                  <a:fillRect/>
                </a:stretch>
              </p:blipFill>
              <p:spPr>
                <a:xfrm>
                  <a:off x="7568699" y="2419695"/>
                  <a:ext cx="1297560" cy="1707316"/>
                </a:xfrm>
                <a:prstGeom prst="rect">
                  <a:avLst/>
                </a:prstGeom>
              </p:spPr>
            </p:pic>
            <p:sp>
              <p:nvSpPr>
                <p:cNvPr id="51" name="ZoneTexte 50">
                  <a:extLst>
                    <a:ext uri="{FF2B5EF4-FFF2-40B4-BE49-F238E27FC236}">
                      <a16:creationId xmlns:a16="http://schemas.microsoft.com/office/drawing/2014/main" id="{A29CDC07-7F3B-4765-BEDA-667B146C320D}"/>
                    </a:ext>
                  </a:extLst>
                </p:cNvPr>
                <p:cNvSpPr txBox="1"/>
                <p:nvPr/>
              </p:nvSpPr>
              <p:spPr>
                <a:xfrm>
                  <a:off x="6174409" y="5657423"/>
                  <a:ext cx="2826413" cy="584775"/>
                </a:xfrm>
                <a:prstGeom prst="rect">
                  <a:avLst/>
                </a:prstGeom>
                <a:gradFill rotWithShape="1">
                  <a:gsLst>
                    <a:gs pos="0">
                      <a:srgbClr val="97BF0D">
                        <a:tint val="50000"/>
                        <a:satMod val="300000"/>
                      </a:srgbClr>
                    </a:gs>
                    <a:gs pos="35000">
                      <a:srgbClr val="97BF0D">
                        <a:tint val="37000"/>
                        <a:satMod val="300000"/>
                      </a:srgbClr>
                    </a:gs>
                    <a:gs pos="100000">
                      <a:srgbClr val="97BF0D">
                        <a:tint val="15000"/>
                        <a:satMod val="350000"/>
                      </a:srgbClr>
                    </a:gs>
                  </a:gsLst>
                  <a:lin ang="16200000" scaled="1"/>
                </a:gradFill>
                <a:ln w="9525" cap="flat" cmpd="sng" algn="ctr">
                  <a:solidFill>
                    <a:srgbClr val="97BF0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fr-FR" sz="1600" dirty="0">
                      <a:solidFill>
                        <a:prstClr val="black"/>
                      </a:solidFill>
                      <a:latin typeface="Arial"/>
                    </a:rPr>
                    <a:t>Licence CC-BY-NC</a:t>
                  </a:r>
                </a:p>
                <a:p>
                  <a:pPr algn="ctr">
                    <a:defRPr/>
                  </a:pPr>
                  <a:r>
                    <a:rPr lang="fr-FR" sz="1600" dirty="0">
                      <a:solidFill>
                        <a:prstClr val="black"/>
                      </a:solidFill>
                      <a:latin typeface="Arial"/>
                    </a:rPr>
                    <a:t>Pas d’utilisation commerciale</a:t>
                  </a:r>
                </a:p>
              </p:txBody>
            </p:sp>
            <p:pic>
              <p:nvPicPr>
                <p:cNvPr id="50" name="Image 49">
                  <a:extLst>
                    <a:ext uri="{FF2B5EF4-FFF2-40B4-BE49-F238E27FC236}">
                      <a16:creationId xmlns:a16="http://schemas.microsoft.com/office/drawing/2014/main" id="{B782D268-39E0-4096-B19D-474613A671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17678" y="3349698"/>
                  <a:ext cx="1297561" cy="1710035"/>
                </a:xfrm>
                <a:prstGeom prst="rect">
                  <a:avLst/>
                </a:prstGeom>
              </p:spPr>
            </p:pic>
            <p:pic>
              <p:nvPicPr>
                <p:cNvPr id="49" name="Image 48">
                  <a:extLst>
                    <a:ext uri="{FF2B5EF4-FFF2-40B4-BE49-F238E27FC236}">
                      <a16:creationId xmlns:a16="http://schemas.microsoft.com/office/drawing/2014/main" id="{BFB9C4BC-7708-493D-A76C-98FB7F49553B}"/>
                    </a:ext>
                  </a:extLst>
                </p:cNvPr>
                <p:cNvPicPr>
                  <a:picLocks noChangeAspect="1"/>
                </p:cNvPicPr>
                <p:nvPr/>
              </p:nvPicPr>
              <p:blipFill>
                <a:blip r:embed="rId14"/>
                <a:stretch>
                  <a:fillRect/>
                </a:stretch>
              </p:blipFill>
              <p:spPr>
                <a:xfrm>
                  <a:off x="6217206" y="4929108"/>
                  <a:ext cx="2740823" cy="616358"/>
                </a:xfrm>
                <a:prstGeom prst="rect">
                  <a:avLst/>
                </a:prstGeom>
              </p:spPr>
            </p:pic>
          </p:grpSp>
        </p:grpSp>
      </p:grpSp>
      <p:pic>
        <p:nvPicPr>
          <p:cNvPr id="33" name="Image 32">
            <a:extLst>
              <a:ext uri="{FF2B5EF4-FFF2-40B4-BE49-F238E27FC236}">
                <a16:creationId xmlns:a16="http://schemas.microsoft.com/office/drawing/2014/main" id="{C64B0325-D253-4818-8E11-BEEBF76971E1}"/>
              </a:ext>
            </a:extLst>
          </p:cNvPr>
          <p:cNvPicPr>
            <a:picLocks noChangeAspect="1"/>
          </p:cNvPicPr>
          <p:nvPr/>
        </p:nvPicPr>
        <p:blipFill>
          <a:blip r:embed="rId1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0883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2" name="Groupe 11">
            <a:extLst>
              <a:ext uri="{FF2B5EF4-FFF2-40B4-BE49-F238E27FC236}">
                <a16:creationId xmlns:a16="http://schemas.microsoft.com/office/drawing/2014/main" id="{DEFCD666-EBA8-405E-A1CA-509373CCE01E}"/>
              </a:ext>
            </a:extLst>
          </p:cNvPr>
          <p:cNvGrpSpPr/>
          <p:nvPr/>
        </p:nvGrpSpPr>
        <p:grpSpPr>
          <a:xfrm>
            <a:off x="110249" y="893583"/>
            <a:ext cx="4747867" cy="3627052"/>
            <a:chOff x="105447" y="875927"/>
            <a:chExt cx="3560900" cy="2720289"/>
          </a:xfrm>
        </p:grpSpPr>
        <p:pic>
          <p:nvPicPr>
            <p:cNvPr id="6" name="Image 5">
              <a:extLst>
                <a:ext uri="{FF2B5EF4-FFF2-40B4-BE49-F238E27FC236}">
                  <a16:creationId xmlns:a16="http://schemas.microsoft.com/office/drawing/2014/main" id="{8710AC5D-EC53-48F9-8719-54C08E8ECD62}"/>
                </a:ext>
              </a:extLst>
            </p:cNvPr>
            <p:cNvPicPr>
              <a:picLocks noChangeAspect="1"/>
            </p:cNvPicPr>
            <p:nvPr/>
          </p:nvPicPr>
          <p:blipFill>
            <a:blip r:embed="rId3"/>
            <a:stretch>
              <a:fillRect/>
            </a:stretch>
          </p:blipFill>
          <p:spPr>
            <a:xfrm>
              <a:off x="105447" y="875927"/>
              <a:ext cx="3560900" cy="1418103"/>
            </a:xfrm>
            <a:prstGeom prst="rect">
              <a:avLst/>
            </a:prstGeom>
          </p:spPr>
        </p:pic>
        <p:pic>
          <p:nvPicPr>
            <p:cNvPr id="10" name="Image 9">
              <a:extLst>
                <a:ext uri="{FF2B5EF4-FFF2-40B4-BE49-F238E27FC236}">
                  <a16:creationId xmlns:a16="http://schemas.microsoft.com/office/drawing/2014/main" id="{E84DBCE4-7CA8-49DD-ADC9-82F98D0E062F}"/>
                </a:ext>
              </a:extLst>
            </p:cNvPr>
            <p:cNvPicPr>
              <a:picLocks noChangeAspect="1"/>
            </p:cNvPicPr>
            <p:nvPr/>
          </p:nvPicPr>
          <p:blipFill>
            <a:blip r:embed="rId4"/>
            <a:stretch>
              <a:fillRect/>
            </a:stretch>
          </p:blipFill>
          <p:spPr>
            <a:xfrm>
              <a:off x="249492" y="2294029"/>
              <a:ext cx="1070425" cy="1302187"/>
            </a:xfrm>
            <a:prstGeom prst="rect">
              <a:avLst/>
            </a:prstGeom>
          </p:spPr>
        </p:pic>
      </p:grpSp>
      <p:grpSp>
        <p:nvGrpSpPr>
          <p:cNvPr id="14" name="Groupe 13">
            <a:extLst>
              <a:ext uri="{FF2B5EF4-FFF2-40B4-BE49-F238E27FC236}">
                <a16:creationId xmlns:a16="http://schemas.microsoft.com/office/drawing/2014/main" id="{507D1E94-EE58-454D-883D-BCECC10029EE}"/>
              </a:ext>
            </a:extLst>
          </p:cNvPr>
          <p:cNvGrpSpPr/>
          <p:nvPr/>
        </p:nvGrpSpPr>
        <p:grpSpPr>
          <a:xfrm>
            <a:off x="332657" y="5014082"/>
            <a:ext cx="7120367" cy="1757605"/>
            <a:chOff x="249492" y="3712133"/>
            <a:chExt cx="5548474" cy="1387206"/>
          </a:xfrm>
        </p:grpSpPr>
        <p:pic>
          <p:nvPicPr>
            <p:cNvPr id="9" name="Image 8">
              <a:extLst>
                <a:ext uri="{FF2B5EF4-FFF2-40B4-BE49-F238E27FC236}">
                  <a16:creationId xmlns:a16="http://schemas.microsoft.com/office/drawing/2014/main" id="{1CF9ED86-D372-482F-A885-C8C4E8B08966}"/>
                </a:ext>
              </a:extLst>
            </p:cNvPr>
            <p:cNvPicPr>
              <a:picLocks noChangeAspect="1"/>
            </p:cNvPicPr>
            <p:nvPr/>
          </p:nvPicPr>
          <p:blipFill>
            <a:blip r:embed="rId5"/>
            <a:stretch>
              <a:fillRect/>
            </a:stretch>
          </p:blipFill>
          <p:spPr>
            <a:xfrm>
              <a:off x="249492" y="3712133"/>
              <a:ext cx="4008467" cy="1259475"/>
            </a:xfrm>
            <a:prstGeom prst="rect">
              <a:avLst/>
            </a:prstGeom>
          </p:spPr>
        </p:pic>
        <p:pic>
          <p:nvPicPr>
            <p:cNvPr id="11" name="Image 10">
              <a:extLst>
                <a:ext uri="{FF2B5EF4-FFF2-40B4-BE49-F238E27FC236}">
                  <a16:creationId xmlns:a16="http://schemas.microsoft.com/office/drawing/2014/main" id="{392D7ED0-CCF0-4817-A7F8-A81991D51FD3}"/>
                </a:ext>
              </a:extLst>
            </p:cNvPr>
            <p:cNvPicPr>
              <a:picLocks noChangeAspect="1"/>
            </p:cNvPicPr>
            <p:nvPr/>
          </p:nvPicPr>
          <p:blipFill>
            <a:blip r:embed="rId6"/>
            <a:stretch>
              <a:fillRect/>
            </a:stretch>
          </p:blipFill>
          <p:spPr>
            <a:xfrm>
              <a:off x="4292123" y="3965385"/>
              <a:ext cx="1505843" cy="1133954"/>
            </a:xfrm>
            <a:prstGeom prst="rect">
              <a:avLst/>
            </a:prstGeom>
          </p:spPr>
        </p:pic>
      </p:grpSp>
      <p:sp>
        <p:nvSpPr>
          <p:cNvPr id="18" name="Titre 1">
            <a:extLst>
              <a:ext uri="{FF2B5EF4-FFF2-40B4-BE49-F238E27FC236}">
                <a16:creationId xmlns:a16="http://schemas.microsoft.com/office/drawing/2014/main" id="{6CEB984B-C1A6-400C-BD29-D1A9CF48A717}"/>
              </a:ext>
            </a:extLst>
          </p:cNvPr>
          <p:cNvSpPr txBox="1">
            <a:spLocks/>
          </p:cNvSpPr>
          <p:nvPr/>
        </p:nvSpPr>
        <p:spPr>
          <a:xfrm>
            <a:off x="457200" y="72000"/>
            <a:ext cx="8229600" cy="681515"/>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Quelles données concernées ?</a:t>
            </a:r>
            <a:endParaRPr kumimoji="0" lang="fr-FR" sz="4400" b="0" i="1" u="none" strike="noStrike" kern="1200" cap="none" spc="0" normalizeH="0" baseline="0" noProof="0" dirty="0">
              <a:ln>
                <a:noFill/>
              </a:ln>
              <a:solidFill>
                <a:srgbClr val="1FA22E"/>
              </a:solidFill>
              <a:effectLst/>
              <a:uLnTx/>
              <a:uFillTx/>
              <a:latin typeface="Arial"/>
              <a:ea typeface="+mj-ea"/>
              <a:cs typeface="+mj-cs"/>
            </a:endParaRPr>
          </a:p>
        </p:txBody>
      </p:sp>
      <p:pic>
        <p:nvPicPr>
          <p:cNvPr id="13" name="Image 12">
            <a:extLst>
              <a:ext uri="{FF2B5EF4-FFF2-40B4-BE49-F238E27FC236}">
                <a16:creationId xmlns:a16="http://schemas.microsoft.com/office/drawing/2014/main" id="{47655C0C-B0B9-488F-9EAD-EA02B9658664}"/>
              </a:ext>
            </a:extLst>
          </p:cNvPr>
          <p:cNvPicPr>
            <a:picLocks noChangeAspect="1"/>
          </p:cNvPicPr>
          <p:nvPr/>
        </p:nvPicPr>
        <p:blipFill>
          <a:blip r:embed="rId7"/>
          <a:stretch>
            <a:fillRect/>
          </a:stretch>
        </p:blipFill>
        <p:spPr>
          <a:xfrm>
            <a:off x="8172530" y="6445161"/>
            <a:ext cx="917761" cy="323302"/>
          </a:xfrm>
          <a:prstGeom prst="rect">
            <a:avLst/>
          </a:prstGeom>
        </p:spPr>
      </p:pic>
      <p:grpSp>
        <p:nvGrpSpPr>
          <p:cNvPr id="17" name="Groupe 16">
            <a:extLst>
              <a:ext uri="{FF2B5EF4-FFF2-40B4-BE49-F238E27FC236}">
                <a16:creationId xmlns:a16="http://schemas.microsoft.com/office/drawing/2014/main" id="{59D48167-18AE-4B55-A262-30D4EE3FD57E}"/>
              </a:ext>
            </a:extLst>
          </p:cNvPr>
          <p:cNvGrpSpPr/>
          <p:nvPr/>
        </p:nvGrpSpPr>
        <p:grpSpPr>
          <a:xfrm>
            <a:off x="4658444" y="1167903"/>
            <a:ext cx="5203299" cy="3873611"/>
            <a:chOff x="3603561" y="875927"/>
            <a:chExt cx="3902474" cy="2905208"/>
          </a:xfrm>
        </p:grpSpPr>
        <p:pic>
          <p:nvPicPr>
            <p:cNvPr id="2" name="Image 1">
              <a:extLst>
                <a:ext uri="{FF2B5EF4-FFF2-40B4-BE49-F238E27FC236}">
                  <a16:creationId xmlns:a16="http://schemas.microsoft.com/office/drawing/2014/main" id="{3BDB0C03-CCE6-403B-9EBA-65DE8BCFD40E}"/>
                </a:ext>
              </a:extLst>
            </p:cNvPr>
            <p:cNvPicPr>
              <a:picLocks noChangeAspect="1"/>
            </p:cNvPicPr>
            <p:nvPr/>
          </p:nvPicPr>
          <p:blipFill>
            <a:blip r:embed="rId8"/>
            <a:stretch>
              <a:fillRect/>
            </a:stretch>
          </p:blipFill>
          <p:spPr>
            <a:xfrm>
              <a:off x="3603561" y="875927"/>
              <a:ext cx="3902474" cy="2905208"/>
            </a:xfrm>
            <a:prstGeom prst="rect">
              <a:avLst/>
            </a:prstGeom>
            <a:ln>
              <a:solidFill>
                <a:schemeClr val="accent2">
                  <a:lumMod val="60000"/>
                  <a:lumOff val="40000"/>
                </a:schemeClr>
              </a:solidFill>
            </a:ln>
          </p:spPr>
        </p:pic>
        <p:pic>
          <p:nvPicPr>
            <p:cNvPr id="16" name="Image 15">
              <a:extLst>
                <a:ext uri="{FF2B5EF4-FFF2-40B4-BE49-F238E27FC236}">
                  <a16:creationId xmlns:a16="http://schemas.microsoft.com/office/drawing/2014/main" id="{95B2E7A0-9BDC-41E5-9958-D52DEF2C001D}"/>
                </a:ext>
              </a:extLst>
            </p:cNvPr>
            <p:cNvPicPr>
              <a:picLocks noChangeAspect="1"/>
            </p:cNvPicPr>
            <p:nvPr/>
          </p:nvPicPr>
          <p:blipFill>
            <a:blip r:embed="rId9"/>
            <a:stretch>
              <a:fillRect/>
            </a:stretch>
          </p:blipFill>
          <p:spPr>
            <a:xfrm>
              <a:off x="5001630" y="1759034"/>
              <a:ext cx="1489555" cy="865612"/>
            </a:xfrm>
            <a:prstGeom prst="rect">
              <a:avLst/>
            </a:prstGeom>
          </p:spPr>
        </p:pic>
      </p:grpSp>
      <p:pic>
        <p:nvPicPr>
          <p:cNvPr id="15" name="Image 14">
            <a:extLst>
              <a:ext uri="{FF2B5EF4-FFF2-40B4-BE49-F238E27FC236}">
                <a16:creationId xmlns:a16="http://schemas.microsoft.com/office/drawing/2014/main" id="{F2E99E56-97E3-488B-9187-021F2D9AA09C}"/>
              </a:ext>
            </a:extLst>
          </p:cNvPr>
          <p:cNvPicPr>
            <a:picLocks noChangeAspect="1"/>
          </p:cNvPicPr>
          <p:nvPr/>
        </p:nvPicPr>
        <p:blipFill>
          <a:blip r:embed="rId10"/>
          <a:stretch>
            <a:fillRect/>
          </a:stretch>
        </p:blipFill>
        <p:spPr>
          <a:xfrm>
            <a:off x="2198066" y="3391826"/>
            <a:ext cx="4747868" cy="1757391"/>
          </a:xfrm>
          <a:prstGeom prst="rect">
            <a:avLst/>
          </a:prstGeom>
          <a:ln>
            <a:solidFill>
              <a:schemeClr val="tx1"/>
            </a:solidFill>
          </a:ln>
        </p:spPr>
      </p:pic>
    </p:spTree>
    <p:extLst>
      <p:ext uri="{BB962C8B-B14F-4D97-AF65-F5344CB8AC3E}">
        <p14:creationId xmlns:p14="http://schemas.microsoft.com/office/powerpoint/2010/main" val="25883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79100"/>
            <a:ext cx="7772400" cy="1470025"/>
          </a:xfrm>
        </p:spPr>
        <p:txBody>
          <a:bodyPr>
            <a:normAutofit/>
          </a:bodyPr>
          <a:lstStyle/>
          <a:p>
            <a:r>
              <a:rPr lang="fr-FR" sz="5000" dirty="0"/>
              <a:t>A retenir</a:t>
            </a:r>
          </a:p>
        </p:txBody>
      </p:sp>
      <p:pic>
        <p:nvPicPr>
          <p:cNvPr id="3" name="Image 2">
            <a:extLst>
              <a:ext uri="{FF2B5EF4-FFF2-40B4-BE49-F238E27FC236}">
                <a16:creationId xmlns:a16="http://schemas.microsoft.com/office/drawing/2014/main" id="{96BF64EE-2A4D-4AF6-8D96-FACE3808FC50}"/>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4" name="Image 3">
            <a:extLst>
              <a:ext uri="{FF2B5EF4-FFF2-40B4-BE49-F238E27FC236}">
                <a16:creationId xmlns:a16="http://schemas.microsoft.com/office/drawing/2014/main" id="{B6B8A1ED-0F7A-49EA-AC95-E55F9C081518}"/>
              </a:ext>
            </a:extLst>
          </p:cNvPr>
          <p:cNvPicPr>
            <a:picLocks noChangeAspect="1"/>
          </p:cNvPicPr>
          <p:nvPr/>
        </p:nvPicPr>
        <p:blipFill>
          <a:blip r:embed="rId4"/>
          <a:stretch>
            <a:fillRect/>
          </a:stretch>
        </p:blipFill>
        <p:spPr>
          <a:xfrm>
            <a:off x="3385645" y="3617677"/>
            <a:ext cx="2429270" cy="1360391"/>
          </a:xfrm>
          <a:prstGeom prst="rect">
            <a:avLst/>
          </a:prstGeom>
        </p:spPr>
      </p:pic>
    </p:spTree>
    <p:extLst>
      <p:ext uri="{BB962C8B-B14F-4D97-AF65-F5344CB8AC3E}">
        <p14:creationId xmlns:p14="http://schemas.microsoft.com/office/powerpoint/2010/main" val="3419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6" name="Image 5">
            <a:extLst>
              <a:ext uri="{FF2B5EF4-FFF2-40B4-BE49-F238E27FC236}">
                <a16:creationId xmlns:a16="http://schemas.microsoft.com/office/drawing/2014/main" id="{459B4758-C075-4F24-9F30-E060518E41E9}"/>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Rectangle 11">
            <a:extLst>
              <a:ext uri="{FF2B5EF4-FFF2-40B4-BE49-F238E27FC236}">
                <a16:creationId xmlns:a16="http://schemas.microsoft.com/office/drawing/2014/main" id="{4400C4D3-B803-4C0B-A3B8-FD21CF678FF6}"/>
              </a:ext>
            </a:extLst>
          </p:cNvPr>
          <p:cNvSpPr/>
          <p:nvPr/>
        </p:nvSpPr>
        <p:spPr>
          <a:xfrm>
            <a:off x="540000" y="1080000"/>
            <a:ext cx="8550291" cy="1292662"/>
          </a:xfrm>
          <a:prstGeom prst="rect">
            <a:avLst/>
          </a:prstGeom>
        </p:spPr>
        <p:txBody>
          <a:bodyPr wrap="square">
            <a:spAutoFit/>
          </a:bodyPr>
          <a:lstStyle/>
          <a:p>
            <a:pPr marL="241294" indent="-241294" defTabSz="457189">
              <a:spcBef>
                <a:spcPts val="800"/>
              </a:spcBef>
              <a:buClr>
                <a:srgbClr val="EE4CDB"/>
              </a:buClr>
              <a:buFont typeface="Wingdings" panose="05000000000000000000" pitchFamily="2" charset="2"/>
              <a:buChar char="§"/>
              <a:defRPr/>
            </a:pPr>
            <a:r>
              <a:rPr lang="fr-FR" sz="2400" kern="0" dirty="0">
                <a:solidFill>
                  <a:srgbClr val="0066FF"/>
                </a:solidFill>
                <a:cs typeface="Arial"/>
                <a:sym typeface="Arial"/>
              </a:rPr>
              <a:t>Vos données ont de la valeur, </a:t>
            </a:r>
            <a:r>
              <a:rPr lang="fr-FR" sz="2200" kern="0" dirty="0">
                <a:cs typeface="Arial"/>
                <a:sym typeface="Arial"/>
              </a:rPr>
              <a:t>après les avoir exploitées :  </a:t>
            </a:r>
          </a:p>
          <a:p>
            <a:pPr marL="109538" lvl="1" defTabSz="457189">
              <a:spcBef>
                <a:spcPts val="600"/>
              </a:spcBef>
              <a:buClr>
                <a:srgbClr val="EE4CDB"/>
              </a:buClr>
              <a:defRPr/>
            </a:pPr>
            <a:r>
              <a:rPr lang="fr-FR" sz="2200" kern="0" dirty="0">
                <a:solidFill>
                  <a:srgbClr val="0066FF"/>
                </a:solidFill>
                <a:cs typeface="Arial"/>
                <a:sym typeface="Arial"/>
              </a:rPr>
              <a:t>	P</a:t>
            </a:r>
            <a:r>
              <a:rPr lang="fr-FR" sz="2200" kern="0" dirty="0">
                <a:solidFill>
                  <a:srgbClr val="0066FF"/>
                </a:solidFill>
                <a:cs typeface="Arial"/>
                <a:sym typeface="Wingdings" panose="05000000000000000000" pitchFamily="2" charset="2"/>
              </a:rPr>
              <a:t>ubliez</a:t>
            </a:r>
            <a:r>
              <a:rPr lang="fr-FR" sz="2200" kern="0" dirty="0">
                <a:cs typeface="Arial"/>
                <a:sym typeface="Wingdings" panose="05000000000000000000" pitchFamily="2" charset="2"/>
              </a:rPr>
              <a:t> un </a:t>
            </a:r>
            <a:r>
              <a:rPr lang="fr-FR" sz="2200" i="1" kern="0" dirty="0">
                <a:cs typeface="Arial"/>
                <a:sym typeface="Wingdings" panose="05000000000000000000" pitchFamily="2" charset="2"/>
              </a:rPr>
              <a:t>Data paper </a:t>
            </a:r>
            <a:r>
              <a:rPr lang="fr-FR" sz="2200" kern="0" dirty="0">
                <a:cs typeface="Arial"/>
                <a:sym typeface="Wingdings" panose="05000000000000000000" pitchFamily="2" charset="2"/>
              </a:rPr>
              <a:t>pour le faire savoir</a:t>
            </a:r>
          </a:p>
          <a:p>
            <a:pPr marL="109538" lvl="1" defTabSz="457189">
              <a:spcBef>
                <a:spcPts val="600"/>
              </a:spcBef>
              <a:buClr>
                <a:srgbClr val="EE4CDB"/>
              </a:buClr>
              <a:defRPr/>
            </a:pPr>
            <a:r>
              <a:rPr lang="fr-FR" sz="2200" kern="0" dirty="0">
                <a:cs typeface="Arial"/>
                <a:sym typeface="Wingdings" panose="05000000000000000000" pitchFamily="2" charset="2"/>
              </a:rPr>
              <a:t>	</a:t>
            </a:r>
            <a:r>
              <a:rPr lang="fr-FR" sz="2200" kern="0" dirty="0">
                <a:solidFill>
                  <a:srgbClr val="0066FF"/>
                </a:solidFill>
                <a:cs typeface="Arial"/>
                <a:sym typeface="Wingdings" panose="05000000000000000000" pitchFamily="2" charset="2"/>
              </a:rPr>
              <a:t>Partagez</a:t>
            </a:r>
            <a:r>
              <a:rPr lang="fr-FR" sz="2200" kern="0" dirty="0">
                <a:cs typeface="Arial"/>
                <a:sym typeface="Wingdings" panose="05000000000000000000" pitchFamily="2" charset="2"/>
              </a:rPr>
              <a:t>-les pour que d’autres puissent les utiliser…</a:t>
            </a:r>
            <a:endParaRPr lang="fr-FR" sz="2200" kern="0" dirty="0">
              <a:cs typeface="Arial"/>
              <a:sym typeface="Arial"/>
            </a:endParaRPr>
          </a:p>
        </p:txBody>
      </p:sp>
      <p:sp>
        <p:nvSpPr>
          <p:cNvPr id="8" name="Rectangle 7">
            <a:extLst>
              <a:ext uri="{FF2B5EF4-FFF2-40B4-BE49-F238E27FC236}">
                <a16:creationId xmlns:a16="http://schemas.microsoft.com/office/drawing/2014/main" id="{A6B41DC9-1885-48AF-92B6-8AB921858D84}"/>
              </a:ext>
            </a:extLst>
          </p:cNvPr>
          <p:cNvSpPr/>
          <p:nvPr/>
        </p:nvSpPr>
        <p:spPr>
          <a:xfrm>
            <a:off x="540000" y="2354218"/>
            <a:ext cx="8546899" cy="1538883"/>
          </a:xfrm>
          <a:prstGeom prst="rect">
            <a:avLst/>
          </a:prstGeom>
        </p:spPr>
        <p:txBody>
          <a:bodyPr wrap="square">
            <a:spAutoFit/>
          </a:bodyPr>
          <a:lstStyle/>
          <a:p>
            <a:pPr marL="241294" indent="-241294" defTabSz="457189">
              <a:spcBef>
                <a:spcPts val="600"/>
              </a:spcBef>
              <a:buClr>
                <a:srgbClr val="EE4CDB"/>
              </a:buClr>
              <a:buFont typeface="Wingdings" panose="05000000000000000000" pitchFamily="2" charset="2"/>
              <a:buChar char="§"/>
              <a:defRPr/>
            </a:pPr>
            <a:r>
              <a:rPr lang="fr-FR" sz="2400" i="1" kern="0" dirty="0">
                <a:solidFill>
                  <a:srgbClr val="0066FF"/>
                </a:solidFill>
                <a:cs typeface="Arial"/>
                <a:sym typeface="Arial"/>
              </a:rPr>
              <a:t>Le Data paper </a:t>
            </a:r>
            <a:r>
              <a:rPr lang="fr-FR" sz="2400" kern="0" dirty="0">
                <a:solidFill>
                  <a:srgbClr val="0066FF"/>
                </a:solidFill>
                <a:cs typeface="Arial"/>
                <a:sym typeface="Arial"/>
              </a:rPr>
              <a:t>: meilleur moyen de valoriser ses données</a:t>
            </a:r>
          </a:p>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c’est un article complémentaire d’un article de recherche</a:t>
            </a:r>
          </a:p>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évalué par les pairs, indexé par les moteurs de recherche </a:t>
            </a:r>
          </a:p>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citable (DOI), comptant comme un vrai article publié.</a:t>
            </a:r>
          </a:p>
        </p:txBody>
      </p:sp>
      <p:sp>
        <p:nvSpPr>
          <p:cNvPr id="10" name="Rectangle 9">
            <a:extLst>
              <a:ext uri="{FF2B5EF4-FFF2-40B4-BE49-F238E27FC236}">
                <a16:creationId xmlns:a16="http://schemas.microsoft.com/office/drawing/2014/main" id="{F3AD566B-D9E0-4144-8159-90E93408615E}"/>
              </a:ext>
            </a:extLst>
          </p:cNvPr>
          <p:cNvSpPr/>
          <p:nvPr/>
        </p:nvSpPr>
        <p:spPr>
          <a:xfrm>
            <a:off x="540000" y="3913349"/>
            <a:ext cx="8550291" cy="1179810"/>
          </a:xfrm>
          <a:prstGeom prst="rect">
            <a:avLst/>
          </a:prstGeom>
        </p:spPr>
        <p:txBody>
          <a:bodyPr wrap="square">
            <a:spAutoFit/>
          </a:bodyPr>
          <a:lstStyle/>
          <a:p>
            <a:pPr marL="241294" indent="-241294" defTabSz="457189">
              <a:spcBef>
                <a:spcPts val="800"/>
              </a:spcBef>
              <a:buClr>
                <a:srgbClr val="EE4CDB"/>
              </a:buClr>
              <a:buFont typeface="Wingdings" panose="05000000000000000000" pitchFamily="2" charset="2"/>
              <a:buChar char="§"/>
              <a:defRPr/>
            </a:pPr>
            <a:r>
              <a:rPr lang="fr-FR" sz="2400" kern="0" dirty="0">
                <a:solidFill>
                  <a:srgbClr val="0066FF"/>
                </a:solidFill>
                <a:cs typeface="Arial"/>
                <a:sym typeface="Arial"/>
              </a:rPr>
              <a:t>Publier un </a:t>
            </a:r>
            <a:r>
              <a:rPr lang="fr-FR" sz="2400" i="1" kern="0" dirty="0">
                <a:solidFill>
                  <a:srgbClr val="0066FF"/>
                </a:solidFill>
                <a:cs typeface="Arial"/>
                <a:sym typeface="Arial"/>
              </a:rPr>
              <a:t>Data paper </a:t>
            </a:r>
            <a:r>
              <a:rPr lang="fr-FR" sz="2400" kern="0" dirty="0">
                <a:solidFill>
                  <a:srgbClr val="0066FF"/>
                </a:solidFill>
                <a:cs typeface="Arial"/>
                <a:sym typeface="Arial"/>
              </a:rPr>
              <a:t>est une bonne pratique de recherche</a:t>
            </a:r>
          </a:p>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Répond aux enjeux de transparence et d’intégrité scientifique</a:t>
            </a:r>
          </a:p>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S’inscrit dans le mouvement mondial de science ouverte.</a:t>
            </a:r>
            <a:endParaRPr lang="fr-FR" sz="2000" kern="0" dirty="0">
              <a:solidFill>
                <a:srgbClr val="0066FF"/>
              </a:solidFill>
              <a:cs typeface="Arial"/>
              <a:sym typeface="Arial"/>
            </a:endParaRPr>
          </a:p>
        </p:txBody>
      </p:sp>
      <p:sp>
        <p:nvSpPr>
          <p:cNvPr id="9" name="Titre 1">
            <a:extLst>
              <a:ext uri="{FF2B5EF4-FFF2-40B4-BE49-F238E27FC236}">
                <a16:creationId xmlns:a16="http://schemas.microsoft.com/office/drawing/2014/main" id="{BE76EFBF-948A-42BA-97A1-1CB6A577C183}"/>
              </a:ext>
            </a:extLst>
          </p:cNvPr>
          <p:cNvSpPr txBox="1">
            <a:spLocks/>
          </p:cNvSpPr>
          <p:nvPr/>
        </p:nvSpPr>
        <p:spPr>
          <a:xfrm>
            <a:off x="-91944" y="0"/>
            <a:ext cx="9386772"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fr-FR" sz="4000" dirty="0">
                <a:latin typeface="Arial"/>
              </a:rPr>
              <a:t>Enjeux</a:t>
            </a:r>
            <a:r>
              <a:rPr lang="fr-FR" sz="3200" dirty="0">
                <a:latin typeface="Arial"/>
              </a:rPr>
              <a:t> de </a:t>
            </a:r>
            <a:r>
              <a:rPr lang="fr-FR" sz="4000" dirty="0">
                <a:latin typeface="Arial"/>
              </a:rPr>
              <a:t>partage</a:t>
            </a:r>
            <a:r>
              <a:rPr lang="fr-FR" sz="3200" dirty="0">
                <a:latin typeface="Arial"/>
              </a:rPr>
              <a:t>, </a:t>
            </a:r>
            <a:r>
              <a:rPr lang="fr-FR" sz="4000" dirty="0">
                <a:latin typeface="Arial"/>
              </a:rPr>
              <a:t>valorisation</a:t>
            </a:r>
            <a:r>
              <a:rPr lang="fr-FR" sz="3200" dirty="0">
                <a:latin typeface="Arial"/>
              </a:rPr>
              <a:t>, </a:t>
            </a:r>
            <a:r>
              <a:rPr lang="fr-FR" sz="4000" dirty="0">
                <a:latin typeface="Arial"/>
              </a:rPr>
              <a:t>intégrité</a:t>
            </a:r>
            <a:endParaRPr kumimoji="0" lang="fr-FR" sz="4000" b="0" i="0" u="none" strike="noStrike" kern="1200" cap="none" spc="0" normalizeH="0" baseline="0" noProof="0" dirty="0">
              <a:ln>
                <a:noFill/>
              </a:ln>
              <a:solidFill>
                <a:srgbClr val="1FA22E"/>
              </a:solidFill>
              <a:effectLst/>
              <a:uLnTx/>
              <a:uFillTx/>
              <a:latin typeface="Arial"/>
              <a:ea typeface="+mj-ea"/>
              <a:cs typeface="+mj-cs"/>
            </a:endParaRPr>
          </a:p>
        </p:txBody>
      </p:sp>
      <p:sp>
        <p:nvSpPr>
          <p:cNvPr id="7" name="Rectangle 6">
            <a:extLst>
              <a:ext uri="{FF2B5EF4-FFF2-40B4-BE49-F238E27FC236}">
                <a16:creationId xmlns:a16="http://schemas.microsoft.com/office/drawing/2014/main" id="{7BD9B24C-8013-41B1-995F-89279B25C3C6}"/>
              </a:ext>
            </a:extLst>
          </p:cNvPr>
          <p:cNvSpPr/>
          <p:nvPr/>
        </p:nvSpPr>
        <p:spPr>
          <a:xfrm>
            <a:off x="540000" y="5045077"/>
            <a:ext cx="8550291" cy="759182"/>
          </a:xfrm>
          <a:prstGeom prst="rect">
            <a:avLst/>
          </a:prstGeom>
        </p:spPr>
        <p:txBody>
          <a:bodyPr wrap="square">
            <a:spAutoFit/>
          </a:bodyPr>
          <a:lstStyle/>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Atout majeur pour reconnaître la paternité des données </a:t>
            </a:r>
          </a:p>
          <a:p>
            <a:pPr marL="627063" lvl="1" indent="-268288" defTabSz="457189">
              <a:spcBef>
                <a:spcPts val="400"/>
              </a:spcBef>
              <a:buFont typeface="Arial" panose="020B0604020202020204" pitchFamily="34" charset="0"/>
              <a:buChar char="•"/>
              <a:defRPr/>
            </a:pPr>
            <a:r>
              <a:rPr lang="fr-FR" sz="2000" kern="0" dirty="0">
                <a:solidFill>
                  <a:prstClr val="black"/>
                </a:solidFill>
                <a:cs typeface="Arial"/>
                <a:sym typeface="Arial"/>
              </a:rPr>
              <a:t>Dans un </a:t>
            </a:r>
            <a:r>
              <a:rPr lang="fr-FR" sz="2000" i="1" kern="0" dirty="0">
                <a:solidFill>
                  <a:prstClr val="black"/>
                </a:solidFill>
                <a:cs typeface="Arial"/>
                <a:sym typeface="Arial"/>
              </a:rPr>
              <a:t>Data paper </a:t>
            </a:r>
            <a:r>
              <a:rPr lang="fr-FR" sz="2000" kern="0" dirty="0">
                <a:solidFill>
                  <a:prstClr val="black"/>
                </a:solidFill>
                <a:cs typeface="Arial"/>
                <a:sym typeface="Arial"/>
              </a:rPr>
              <a:t>: </a:t>
            </a:r>
            <a:r>
              <a:rPr lang="fr-FR" sz="2000" kern="0" dirty="0">
                <a:solidFill>
                  <a:srgbClr val="0066FF"/>
                </a:solidFill>
                <a:cs typeface="Arial"/>
                <a:sym typeface="Arial"/>
              </a:rPr>
              <a:t>tous les contributeurs peuvent être auteurs.</a:t>
            </a:r>
          </a:p>
        </p:txBody>
      </p:sp>
    </p:spTree>
    <p:extLst>
      <p:ext uri="{BB962C8B-B14F-4D97-AF65-F5344CB8AC3E}">
        <p14:creationId xmlns:p14="http://schemas.microsoft.com/office/powerpoint/2010/main" val="31264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6" name="Image 5">
            <a:extLst>
              <a:ext uri="{FF2B5EF4-FFF2-40B4-BE49-F238E27FC236}">
                <a16:creationId xmlns:a16="http://schemas.microsoft.com/office/drawing/2014/main" id="{459B4758-C075-4F24-9F30-E060518E41E9}"/>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Rectangle 8">
            <a:extLst>
              <a:ext uri="{FF2B5EF4-FFF2-40B4-BE49-F238E27FC236}">
                <a16:creationId xmlns:a16="http://schemas.microsoft.com/office/drawing/2014/main" id="{E5391714-BD17-46A9-AF57-6A22610B2349}"/>
              </a:ext>
            </a:extLst>
          </p:cNvPr>
          <p:cNvSpPr/>
          <p:nvPr/>
        </p:nvSpPr>
        <p:spPr>
          <a:xfrm>
            <a:off x="711525" y="1769511"/>
            <a:ext cx="8378766" cy="1377300"/>
          </a:xfrm>
          <a:prstGeom prst="rect">
            <a:avLst/>
          </a:prstGeom>
        </p:spPr>
        <p:txBody>
          <a:bodyPr wrap="square">
            <a:spAutoFit/>
          </a:bodyPr>
          <a:lstStyle/>
          <a:p>
            <a:pPr marL="266700" marR="0" lvl="1" indent="-266700" defTabSz="447675" fontAlgn="auto">
              <a:lnSpc>
                <a:spcPct val="100000"/>
              </a:lnSpc>
              <a:spcBef>
                <a:spcPts val="800"/>
              </a:spcBef>
              <a:spcAft>
                <a:spcPts val="0"/>
              </a:spcAft>
              <a:buClr>
                <a:schemeClr val="accent2">
                  <a:lumMod val="60000"/>
                  <a:lumOff val="40000"/>
                </a:schemeClr>
              </a:buClr>
              <a:buSzTx/>
              <a:buFont typeface="+mj-lt"/>
              <a:buAutoNum type="arabicPeriod" startAt="2"/>
              <a:tabLst>
                <a:tab pos="361950" algn="l"/>
              </a:tabLst>
              <a:defRPr/>
            </a:pPr>
            <a:r>
              <a:rPr lang="fr-FR" sz="2200" kern="0" dirty="0">
                <a:cs typeface="Arial"/>
              </a:rPr>
              <a:t> </a:t>
            </a:r>
            <a:r>
              <a:rPr lang="fr-FR" sz="2000" kern="0" dirty="0">
                <a:cs typeface="Arial"/>
              </a:rPr>
              <a:t>Rédiger suffisamment le </a:t>
            </a:r>
            <a:r>
              <a:rPr lang="fr-FR" sz="2000" i="1" kern="0" dirty="0">
                <a:cs typeface="Arial"/>
              </a:rPr>
              <a:t>Data paper </a:t>
            </a:r>
            <a:r>
              <a:rPr lang="fr-FR" sz="2000" kern="0" dirty="0">
                <a:cs typeface="Arial"/>
              </a:rPr>
              <a:t>pour qu’1 lecteur puisse </a:t>
            </a:r>
          </a:p>
          <a:p>
            <a:pPr marL="627063" marR="0" lvl="1" indent="-268288" defTabSz="457189" fontAlgn="auto">
              <a:lnSpc>
                <a:spcPct val="100000"/>
              </a:lnSpc>
              <a:spcBef>
                <a:spcPts val="300"/>
              </a:spcBef>
              <a:spcAft>
                <a:spcPts val="0"/>
              </a:spcAft>
              <a:buSzTx/>
              <a:buFont typeface="Arial" panose="020B0604020202020204" pitchFamily="34" charset="0"/>
              <a:buChar char="•"/>
              <a:tabLst>
                <a:tab pos="1076325" algn="l"/>
              </a:tabLst>
              <a:defRPr/>
            </a:pPr>
            <a:r>
              <a:rPr lang="fr-FR" kern="0" dirty="0">
                <a:solidFill>
                  <a:prstClr val="black"/>
                </a:solidFill>
                <a:cs typeface="Arial"/>
              </a:rPr>
              <a:t>comprendre, interpréter et réutiliser les données</a:t>
            </a:r>
          </a:p>
          <a:p>
            <a:pPr marL="627063" marR="0" lvl="1" indent="-268288" defTabSz="457189" fontAlgn="auto">
              <a:lnSpc>
                <a:spcPct val="100000"/>
              </a:lnSpc>
              <a:spcBef>
                <a:spcPts val="300"/>
              </a:spcBef>
              <a:spcAft>
                <a:spcPts val="0"/>
              </a:spcAft>
              <a:buSzTx/>
              <a:buFont typeface="Arial" panose="020B0604020202020204" pitchFamily="34" charset="0"/>
              <a:buChar char="•"/>
              <a:tabLst>
                <a:tab pos="1076325" algn="l"/>
              </a:tabLst>
              <a:defRPr/>
            </a:pPr>
            <a:r>
              <a:rPr lang="fr-FR" kern="0" dirty="0">
                <a:solidFill>
                  <a:prstClr val="black"/>
                </a:solidFill>
                <a:cs typeface="Arial"/>
              </a:rPr>
              <a:t>avoir confiance dans la rigueur de la recherche</a:t>
            </a:r>
          </a:p>
          <a:p>
            <a:pPr marL="627063" marR="0" lvl="1" indent="-268288" defTabSz="457189" fontAlgn="auto">
              <a:lnSpc>
                <a:spcPct val="100000"/>
              </a:lnSpc>
              <a:spcBef>
                <a:spcPts val="300"/>
              </a:spcBef>
              <a:spcAft>
                <a:spcPts val="0"/>
              </a:spcAft>
              <a:buSzTx/>
              <a:buFont typeface="Arial" panose="020B0604020202020204" pitchFamily="34" charset="0"/>
              <a:buChar char="•"/>
              <a:tabLst>
                <a:tab pos="1076325" algn="l"/>
              </a:tabLst>
              <a:defRPr/>
            </a:pPr>
            <a:r>
              <a:rPr lang="fr-FR" kern="0" dirty="0">
                <a:solidFill>
                  <a:prstClr val="black"/>
                </a:solidFill>
                <a:cs typeface="Arial"/>
              </a:rPr>
              <a:t>mesurer l’importance et le potentiel des données.</a:t>
            </a:r>
          </a:p>
        </p:txBody>
      </p:sp>
      <p:sp>
        <p:nvSpPr>
          <p:cNvPr id="11" name="Rectangle 10">
            <a:extLst>
              <a:ext uri="{FF2B5EF4-FFF2-40B4-BE49-F238E27FC236}">
                <a16:creationId xmlns:a16="http://schemas.microsoft.com/office/drawing/2014/main" id="{E306F918-73AB-41C8-B3F3-B306DF3A5C7F}"/>
              </a:ext>
            </a:extLst>
          </p:cNvPr>
          <p:cNvSpPr/>
          <p:nvPr/>
        </p:nvSpPr>
        <p:spPr>
          <a:xfrm>
            <a:off x="711525" y="1383224"/>
            <a:ext cx="8273877" cy="430887"/>
          </a:xfrm>
          <a:prstGeom prst="rect">
            <a:avLst/>
          </a:prstGeom>
          <a:solidFill>
            <a:srgbClr val="FFFFFF"/>
          </a:solidFill>
        </p:spPr>
        <p:txBody>
          <a:bodyPr wrap="square">
            <a:spAutoFit/>
          </a:bodyPr>
          <a:lstStyle/>
          <a:p>
            <a:pPr marL="266700" lvl="1" indent="-266700" defTabSz="447675">
              <a:spcBef>
                <a:spcPts val="800"/>
              </a:spcBef>
              <a:buClr>
                <a:schemeClr val="accent2">
                  <a:lumMod val="60000"/>
                  <a:lumOff val="40000"/>
                </a:schemeClr>
              </a:buClr>
              <a:buFont typeface="+mj-lt"/>
              <a:buAutoNum type="arabicPeriod"/>
              <a:tabLst>
                <a:tab pos="361950" algn="l"/>
              </a:tabLst>
              <a:defRPr/>
            </a:pPr>
            <a:r>
              <a:rPr lang="fr-FR" sz="2200" kern="0" dirty="0">
                <a:cs typeface="Arial"/>
                <a:sym typeface="Arial"/>
              </a:rPr>
              <a:t> </a:t>
            </a:r>
            <a:r>
              <a:rPr lang="fr-FR" sz="2000" kern="0" dirty="0">
                <a:cs typeface="Arial"/>
                <a:sym typeface="Arial"/>
              </a:rPr>
              <a:t>Bien choisir revue et entrepôt et suivre les instructions</a:t>
            </a:r>
          </a:p>
        </p:txBody>
      </p:sp>
      <p:sp>
        <p:nvSpPr>
          <p:cNvPr id="13" name="Rectangle 12">
            <a:extLst>
              <a:ext uri="{FF2B5EF4-FFF2-40B4-BE49-F238E27FC236}">
                <a16:creationId xmlns:a16="http://schemas.microsoft.com/office/drawing/2014/main" id="{426311A1-3247-42EA-9DA2-05914E66E664}"/>
              </a:ext>
            </a:extLst>
          </p:cNvPr>
          <p:cNvSpPr/>
          <p:nvPr/>
        </p:nvSpPr>
        <p:spPr>
          <a:xfrm>
            <a:off x="711525" y="3097501"/>
            <a:ext cx="8521527" cy="1092607"/>
          </a:xfrm>
          <a:prstGeom prst="rect">
            <a:avLst/>
          </a:prstGeom>
        </p:spPr>
        <p:txBody>
          <a:bodyPr wrap="square">
            <a:spAutoFit/>
          </a:bodyPr>
          <a:lstStyle/>
          <a:p>
            <a:pPr marL="361950" lvl="1" indent="-361950" defTabSz="447675">
              <a:spcBef>
                <a:spcPts val="800"/>
              </a:spcBef>
              <a:buClr>
                <a:schemeClr val="accent2">
                  <a:lumMod val="60000"/>
                  <a:lumOff val="40000"/>
                </a:schemeClr>
              </a:buClr>
              <a:buFont typeface="+mj-lt"/>
              <a:buAutoNum type="arabicPeriod" startAt="3"/>
              <a:tabLst>
                <a:tab pos="361950" algn="l"/>
              </a:tabLst>
              <a:defRPr/>
            </a:pPr>
            <a:r>
              <a:rPr lang="fr-FR" sz="2000" kern="0" dirty="0">
                <a:cs typeface="Arial"/>
              </a:rPr>
              <a:t>Déposer le jeu de données dans un entrepôt où </a:t>
            </a:r>
            <a:r>
              <a:rPr lang="fr-FR" sz="2200" kern="0" dirty="0">
                <a:cs typeface="Arial"/>
              </a:rPr>
              <a:t>:</a:t>
            </a:r>
          </a:p>
          <a:p>
            <a:pPr marL="627063" lvl="1" indent="-268288" defTabSz="457189">
              <a:spcBef>
                <a:spcPts val="300"/>
              </a:spcBef>
              <a:buFont typeface="Arial" panose="020B0604020202020204" pitchFamily="34" charset="0"/>
              <a:buChar char="•"/>
              <a:tabLst>
                <a:tab pos="1076325" algn="l"/>
              </a:tabLst>
              <a:defRPr/>
            </a:pPr>
            <a:r>
              <a:rPr lang="fr-FR" kern="0" dirty="0">
                <a:solidFill>
                  <a:prstClr val="black"/>
                </a:solidFill>
                <a:cs typeface="Arial"/>
              </a:rPr>
              <a:t>vous serez identifiés en tant que créateurs des données</a:t>
            </a:r>
          </a:p>
          <a:p>
            <a:pPr marL="627063" lvl="1" indent="-268288" defTabSz="457189">
              <a:spcBef>
                <a:spcPts val="300"/>
              </a:spcBef>
              <a:buFont typeface="Arial" panose="020B0604020202020204" pitchFamily="34" charset="0"/>
              <a:buChar char="•"/>
              <a:tabLst>
                <a:tab pos="1076325" algn="l"/>
              </a:tabLst>
              <a:defRPr/>
            </a:pPr>
            <a:r>
              <a:rPr lang="fr-FR" kern="0" dirty="0">
                <a:solidFill>
                  <a:prstClr val="black"/>
                </a:solidFill>
                <a:cs typeface="Arial"/>
              </a:rPr>
              <a:t>vos données seront préservées, accessibles et </a:t>
            </a:r>
            <a:r>
              <a:rPr lang="fr-FR" kern="0" dirty="0">
                <a:solidFill>
                  <a:srgbClr val="0066FF"/>
                </a:solidFill>
                <a:cs typeface="Arial"/>
              </a:rPr>
              <a:t>réutilisables</a:t>
            </a:r>
            <a:r>
              <a:rPr lang="fr-FR" kern="0" dirty="0">
                <a:solidFill>
                  <a:prstClr val="black"/>
                </a:solidFill>
                <a:cs typeface="Arial"/>
              </a:rPr>
              <a:t>.</a:t>
            </a:r>
          </a:p>
        </p:txBody>
      </p:sp>
      <p:sp>
        <p:nvSpPr>
          <p:cNvPr id="10" name="Titre 1">
            <a:extLst>
              <a:ext uri="{FF2B5EF4-FFF2-40B4-BE49-F238E27FC236}">
                <a16:creationId xmlns:a16="http://schemas.microsoft.com/office/drawing/2014/main" id="{A92C6B13-C219-483F-A55D-7B7E4688A041}"/>
              </a:ext>
            </a:extLst>
          </p:cNvPr>
          <p:cNvSpPr txBox="1">
            <a:spLocks/>
          </p:cNvSpPr>
          <p:nvPr/>
        </p:nvSpPr>
        <p:spPr>
          <a:xfrm>
            <a:off x="530226" y="0"/>
            <a:ext cx="8455176"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fr-FR" dirty="0">
                <a:latin typeface="Arial"/>
              </a:rPr>
              <a:t>Les bénéfices pour vous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
        <p:nvSpPr>
          <p:cNvPr id="12" name="Rectangle 11">
            <a:extLst>
              <a:ext uri="{FF2B5EF4-FFF2-40B4-BE49-F238E27FC236}">
                <a16:creationId xmlns:a16="http://schemas.microsoft.com/office/drawing/2014/main" id="{4400C4D3-B803-4C0B-A3B8-FD21CF678FF6}"/>
              </a:ext>
            </a:extLst>
          </p:cNvPr>
          <p:cNvSpPr/>
          <p:nvPr/>
        </p:nvSpPr>
        <p:spPr>
          <a:xfrm>
            <a:off x="360000" y="972000"/>
            <a:ext cx="8730291" cy="461665"/>
          </a:xfrm>
          <a:prstGeom prst="rect">
            <a:avLst/>
          </a:prstGeom>
        </p:spPr>
        <p:txBody>
          <a:bodyPr wrap="square">
            <a:spAutoFit/>
          </a:bodyPr>
          <a:lstStyle/>
          <a:p>
            <a:pPr marL="239713" indent="-239713" defTabSz="457189">
              <a:spcBef>
                <a:spcPts val="800"/>
              </a:spcBef>
              <a:buClr>
                <a:srgbClr val="EE4CDB"/>
              </a:buClr>
              <a:buFont typeface="Wingdings" panose="05000000000000000000" pitchFamily="2" charset="2"/>
              <a:buChar char="§"/>
              <a:defRPr/>
            </a:pPr>
            <a:r>
              <a:rPr lang="fr-FR" sz="2400" kern="0" dirty="0">
                <a:solidFill>
                  <a:srgbClr val="0066FF"/>
                </a:solidFill>
                <a:cs typeface="Arial"/>
                <a:sym typeface="Arial"/>
              </a:rPr>
              <a:t>Réussir à publier un </a:t>
            </a:r>
            <a:r>
              <a:rPr lang="fr-FR" sz="2400" i="1" kern="0" dirty="0">
                <a:solidFill>
                  <a:srgbClr val="0066FF"/>
                </a:solidFill>
                <a:cs typeface="Arial"/>
                <a:sym typeface="Arial"/>
              </a:rPr>
              <a:t>Data Paper</a:t>
            </a:r>
            <a:r>
              <a:rPr lang="fr-FR" sz="2400" kern="0" dirty="0">
                <a:solidFill>
                  <a:srgbClr val="0066FF"/>
                </a:solidFill>
                <a:cs typeface="Arial"/>
                <a:sym typeface="Arial"/>
              </a:rPr>
              <a:t>, c’est:</a:t>
            </a:r>
          </a:p>
        </p:txBody>
      </p:sp>
      <p:sp>
        <p:nvSpPr>
          <p:cNvPr id="24" name="ZoneTexte 23">
            <a:extLst>
              <a:ext uri="{FF2B5EF4-FFF2-40B4-BE49-F238E27FC236}">
                <a16:creationId xmlns:a16="http://schemas.microsoft.com/office/drawing/2014/main" id="{19635F38-7124-4C39-BD5F-E7BAF37C3972}"/>
              </a:ext>
            </a:extLst>
          </p:cNvPr>
          <p:cNvSpPr txBox="1"/>
          <p:nvPr/>
        </p:nvSpPr>
        <p:spPr>
          <a:xfrm>
            <a:off x="4991100" y="6517070"/>
            <a:ext cx="3367006" cy="230832"/>
          </a:xfrm>
          <a:prstGeom prst="rect">
            <a:avLst/>
          </a:prstGeom>
          <a:noFill/>
        </p:spPr>
        <p:txBody>
          <a:bodyPr wrap="square" rtlCol="0">
            <a:spAutoFit/>
          </a:bodyPr>
          <a:lstStyle/>
          <a:p>
            <a:pPr defTabSz="1219170">
              <a:defRPr/>
            </a:pPr>
            <a:r>
              <a:rPr lang="fr-FR" sz="900" kern="0" dirty="0">
                <a:solidFill>
                  <a:sysClr val="windowText" lastClr="000000"/>
                </a:solidFill>
                <a:latin typeface="Arial"/>
                <a:cs typeface="Arial"/>
                <a:sym typeface="Arial"/>
              </a:rPr>
              <a:t>Crédit: </a:t>
            </a:r>
            <a:r>
              <a:rPr lang="fr-FR" sz="900" kern="0" dirty="0">
                <a:solidFill>
                  <a:sysClr val="windowText" lastClr="000000"/>
                </a:solidFill>
                <a:latin typeface="Arial"/>
                <a:cs typeface="Arial"/>
                <a:sym typeface="Arial"/>
                <a:hlinkClick r:id="rId4"/>
              </a:rPr>
              <a:t>https://nospensees.fr/la-valeur-de-la-reconnaissance/</a:t>
            </a:r>
            <a:r>
              <a:rPr lang="fr-FR" sz="900" kern="0" dirty="0">
                <a:solidFill>
                  <a:sysClr val="windowText" lastClr="000000"/>
                </a:solidFill>
                <a:latin typeface="Arial"/>
                <a:cs typeface="Arial"/>
                <a:sym typeface="Arial"/>
              </a:rPr>
              <a:t>   </a:t>
            </a:r>
          </a:p>
        </p:txBody>
      </p:sp>
      <p:sp>
        <p:nvSpPr>
          <p:cNvPr id="22" name="ZoneTexte 21">
            <a:extLst>
              <a:ext uri="{FF2B5EF4-FFF2-40B4-BE49-F238E27FC236}">
                <a16:creationId xmlns:a16="http://schemas.microsoft.com/office/drawing/2014/main" id="{5E1EB4F3-0BA4-4B57-80D3-8337EC7C863C}"/>
              </a:ext>
            </a:extLst>
          </p:cNvPr>
          <p:cNvSpPr txBox="1"/>
          <p:nvPr/>
        </p:nvSpPr>
        <p:spPr>
          <a:xfrm>
            <a:off x="6145126" y="4550388"/>
            <a:ext cx="2634054" cy="1323439"/>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defPPr marR="0" lvl="0" algn="l" rtl="0">
              <a:lnSpc>
                <a:spcPct val="100000"/>
              </a:lnSpc>
              <a:spcBef>
                <a:spcPts val="0"/>
              </a:spcBef>
              <a:spcAft>
                <a:spcPts val="0"/>
              </a:spcAft>
              <a:defRPr/>
            </a:defPPr>
            <a:lvl1pPr>
              <a:defRPr sz="16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1219170">
              <a:defRPr/>
            </a:pPr>
            <a:r>
              <a:rPr lang="fr-FR" kern="0" dirty="0">
                <a:solidFill>
                  <a:srgbClr val="2C3E50"/>
                </a:solidFill>
                <a:latin typeface="Arial"/>
                <a:sym typeface="Arial"/>
              </a:rPr>
              <a:t>Satisfaction de contribuer </a:t>
            </a:r>
          </a:p>
          <a:p>
            <a:pPr algn="ctr" defTabSz="1219170">
              <a:defRPr/>
            </a:pPr>
            <a:r>
              <a:rPr lang="fr-FR" kern="0" dirty="0">
                <a:solidFill>
                  <a:srgbClr val="2C3E50"/>
                </a:solidFill>
                <a:latin typeface="Arial"/>
                <a:sym typeface="Arial"/>
              </a:rPr>
              <a:t>à la science ouverte</a:t>
            </a:r>
          </a:p>
          <a:p>
            <a:pPr algn="ctr" defTabSz="1219170">
              <a:defRPr/>
            </a:pPr>
            <a:r>
              <a:rPr lang="fr-FR" kern="0" dirty="0">
                <a:solidFill>
                  <a:srgbClr val="2C3E50"/>
                </a:solidFill>
                <a:latin typeface="Arial"/>
                <a:sym typeface="Arial"/>
              </a:rPr>
              <a:t>et </a:t>
            </a:r>
          </a:p>
          <a:p>
            <a:pPr algn="ctr" defTabSz="1219170">
              <a:defRPr/>
            </a:pPr>
            <a:r>
              <a:rPr lang="fr-FR" kern="0" dirty="0">
                <a:solidFill>
                  <a:srgbClr val="2C3E50"/>
                </a:solidFill>
                <a:latin typeface="Arial"/>
                <a:sym typeface="Arial"/>
              </a:rPr>
              <a:t>aux avancées scientifiques</a:t>
            </a:r>
          </a:p>
          <a:p>
            <a:pPr algn="ctr" defTabSz="1219170">
              <a:defRPr/>
            </a:pPr>
            <a:r>
              <a:rPr lang="fr-FR" kern="0" dirty="0">
                <a:solidFill>
                  <a:srgbClr val="2C3E50"/>
                </a:solidFill>
                <a:latin typeface="Arial"/>
                <a:sym typeface="Arial"/>
              </a:rPr>
              <a:t>ou sociétales</a:t>
            </a:r>
          </a:p>
        </p:txBody>
      </p:sp>
      <p:grpSp>
        <p:nvGrpSpPr>
          <p:cNvPr id="4" name="Groupe 3">
            <a:extLst>
              <a:ext uri="{FF2B5EF4-FFF2-40B4-BE49-F238E27FC236}">
                <a16:creationId xmlns:a16="http://schemas.microsoft.com/office/drawing/2014/main" id="{4BB578DA-2518-4FC0-BEC4-5C23C0A47BBA}"/>
              </a:ext>
            </a:extLst>
          </p:cNvPr>
          <p:cNvGrpSpPr/>
          <p:nvPr/>
        </p:nvGrpSpPr>
        <p:grpSpPr>
          <a:xfrm>
            <a:off x="3812566" y="4265478"/>
            <a:ext cx="2037954" cy="2104267"/>
            <a:chOff x="3854970" y="4443581"/>
            <a:chExt cx="2037954" cy="2104267"/>
          </a:xfrm>
        </p:grpSpPr>
        <p:pic>
          <p:nvPicPr>
            <p:cNvPr id="23" name="Image 22">
              <a:extLst>
                <a:ext uri="{FF2B5EF4-FFF2-40B4-BE49-F238E27FC236}">
                  <a16:creationId xmlns:a16="http://schemas.microsoft.com/office/drawing/2014/main" id="{53202133-E45B-4596-9CDC-76AA59FDD2ED}"/>
                </a:ext>
              </a:extLst>
            </p:cNvPr>
            <p:cNvPicPr>
              <a:picLocks noChangeAspect="1"/>
            </p:cNvPicPr>
            <p:nvPr/>
          </p:nvPicPr>
          <p:blipFill>
            <a:blip r:embed="rId5"/>
            <a:stretch>
              <a:fillRect/>
            </a:stretch>
          </p:blipFill>
          <p:spPr>
            <a:xfrm>
              <a:off x="3856785" y="4443581"/>
              <a:ext cx="2036139" cy="1705115"/>
            </a:xfrm>
            <a:prstGeom prst="rect">
              <a:avLst/>
            </a:prstGeom>
          </p:spPr>
        </p:pic>
        <p:sp>
          <p:nvSpPr>
            <p:cNvPr id="27" name="ZoneTexte 26">
              <a:extLst>
                <a:ext uri="{FF2B5EF4-FFF2-40B4-BE49-F238E27FC236}">
                  <a16:creationId xmlns:a16="http://schemas.microsoft.com/office/drawing/2014/main" id="{6FA7F789-B132-4DA3-A8CF-6DD8C1EF93D5}"/>
                </a:ext>
              </a:extLst>
            </p:cNvPr>
            <p:cNvSpPr txBox="1"/>
            <p:nvPr/>
          </p:nvSpPr>
          <p:spPr>
            <a:xfrm>
              <a:off x="3854970" y="6178516"/>
              <a:ext cx="2036139"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a:defRPr/>
              </a:pPr>
              <a:r>
                <a:rPr lang="fr-FR" i="1" kern="0" dirty="0">
                  <a:solidFill>
                    <a:sysClr val="windowText" lastClr="000000"/>
                  </a:solidFill>
                  <a:latin typeface="Arial"/>
                  <a:cs typeface="Arial"/>
                  <a:sym typeface="Arial"/>
                </a:rPr>
                <a:t>Data paper </a:t>
              </a:r>
              <a:r>
                <a:rPr lang="fr-FR" kern="0" dirty="0">
                  <a:solidFill>
                    <a:sysClr val="windowText" lastClr="000000"/>
                  </a:solidFill>
                  <a:latin typeface="Arial"/>
                  <a:cs typeface="Arial"/>
                  <a:sym typeface="Arial"/>
                </a:rPr>
                <a:t>publié</a:t>
              </a:r>
            </a:p>
          </p:txBody>
        </p:sp>
      </p:grpSp>
      <p:grpSp>
        <p:nvGrpSpPr>
          <p:cNvPr id="2" name="Groupe 1">
            <a:extLst>
              <a:ext uri="{FF2B5EF4-FFF2-40B4-BE49-F238E27FC236}">
                <a16:creationId xmlns:a16="http://schemas.microsoft.com/office/drawing/2014/main" id="{1B83A150-908D-4B48-A79A-F92CF1D27801}"/>
              </a:ext>
            </a:extLst>
          </p:cNvPr>
          <p:cNvGrpSpPr/>
          <p:nvPr/>
        </p:nvGrpSpPr>
        <p:grpSpPr>
          <a:xfrm>
            <a:off x="533266" y="4241748"/>
            <a:ext cx="2977216" cy="896366"/>
            <a:chOff x="533266" y="4326591"/>
            <a:chExt cx="2977216" cy="896366"/>
          </a:xfrm>
        </p:grpSpPr>
        <p:sp>
          <p:nvSpPr>
            <p:cNvPr id="21" name="ZoneTexte 20">
              <a:extLst>
                <a:ext uri="{FF2B5EF4-FFF2-40B4-BE49-F238E27FC236}">
                  <a16:creationId xmlns:a16="http://schemas.microsoft.com/office/drawing/2014/main" id="{2BFC94E2-4579-40EC-A6A5-BC1AE65DAF0D}"/>
                </a:ext>
              </a:extLst>
            </p:cNvPr>
            <p:cNvSpPr txBox="1"/>
            <p:nvPr/>
          </p:nvSpPr>
          <p:spPr>
            <a:xfrm>
              <a:off x="533266" y="4326591"/>
              <a:ext cx="933269" cy="338555"/>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p>
              <a:pPr defTabSz="1219170">
                <a:defRPr/>
              </a:pPr>
              <a:r>
                <a:rPr lang="fr-FR" sz="1600" kern="0" dirty="0">
                  <a:solidFill>
                    <a:srgbClr val="2C3E50"/>
                  </a:solidFill>
                  <a:latin typeface="Arial"/>
                  <a:cs typeface="Arial"/>
                  <a:sym typeface="Arial"/>
                </a:rPr>
                <a:t>Visibilité</a:t>
              </a:r>
            </a:p>
          </p:txBody>
        </p:sp>
        <p:sp>
          <p:nvSpPr>
            <p:cNvPr id="17" name="ZoneTexte 16">
              <a:extLst>
                <a:ext uri="{FF2B5EF4-FFF2-40B4-BE49-F238E27FC236}">
                  <a16:creationId xmlns:a16="http://schemas.microsoft.com/office/drawing/2014/main" id="{1CD3F841-9FAF-463D-ACE8-44596FDE6F95}"/>
                </a:ext>
              </a:extLst>
            </p:cNvPr>
            <p:cNvSpPr txBox="1"/>
            <p:nvPr/>
          </p:nvSpPr>
          <p:spPr>
            <a:xfrm>
              <a:off x="1461950" y="4474685"/>
              <a:ext cx="1005403" cy="338555"/>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defPPr marR="0" lvl="0" algn="l" rtl="0">
                <a:lnSpc>
                  <a:spcPct val="100000"/>
                </a:lnSpc>
                <a:spcBef>
                  <a:spcPts val="0"/>
                </a:spcBef>
                <a:spcAft>
                  <a:spcPts val="0"/>
                </a:spcAft>
                <a:defRPr/>
              </a:defPPr>
              <a:lvl1pPr>
                <a:defRPr sz="1600"/>
              </a:lvl1pPr>
            </a:lstStyle>
            <a:p>
              <a:pPr defTabSz="1219170">
                <a:defRPr/>
              </a:pPr>
              <a:r>
                <a:rPr lang="fr-FR" kern="0" dirty="0">
                  <a:solidFill>
                    <a:srgbClr val="2C3E50"/>
                  </a:solidFill>
                  <a:latin typeface="Arial"/>
                  <a:cs typeface="Arial"/>
                  <a:sym typeface="Arial"/>
                </a:rPr>
                <a:t>Paternité</a:t>
              </a:r>
            </a:p>
          </p:txBody>
        </p:sp>
        <p:sp>
          <p:nvSpPr>
            <p:cNvPr id="26" name="ZoneTexte 25">
              <a:extLst>
                <a:ext uri="{FF2B5EF4-FFF2-40B4-BE49-F238E27FC236}">
                  <a16:creationId xmlns:a16="http://schemas.microsoft.com/office/drawing/2014/main" id="{24F6D0D5-0619-4553-8FC8-16D0361E9F0C}"/>
                </a:ext>
              </a:extLst>
            </p:cNvPr>
            <p:cNvSpPr txBox="1"/>
            <p:nvPr/>
          </p:nvSpPr>
          <p:spPr>
            <a:xfrm>
              <a:off x="2529123" y="4576409"/>
              <a:ext cx="981359"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p>
              <a:pPr defTabSz="1219170">
                <a:defRPr/>
              </a:pPr>
              <a:r>
                <a:rPr lang="fr-FR" sz="1600" kern="0" dirty="0">
                  <a:solidFill>
                    <a:srgbClr val="2C3E50"/>
                  </a:solidFill>
                  <a:latin typeface="Arial"/>
                  <a:cs typeface="Arial"/>
                  <a:sym typeface="Arial"/>
                </a:rPr>
                <a:t>Citations</a:t>
              </a:r>
            </a:p>
          </p:txBody>
        </p:sp>
        <p:sp>
          <p:nvSpPr>
            <p:cNvPr id="28" name="ZoneTexte 27">
              <a:extLst>
                <a:ext uri="{FF2B5EF4-FFF2-40B4-BE49-F238E27FC236}">
                  <a16:creationId xmlns:a16="http://schemas.microsoft.com/office/drawing/2014/main" id="{9B406BED-8B97-47B8-9DCB-76082B3C7B7C}"/>
                </a:ext>
              </a:extLst>
            </p:cNvPr>
            <p:cNvSpPr txBox="1"/>
            <p:nvPr/>
          </p:nvSpPr>
          <p:spPr>
            <a:xfrm>
              <a:off x="542358" y="4884403"/>
              <a:ext cx="1697901"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wrap="none" rtlCol="0">
              <a:spAutoFit/>
            </a:bodyPr>
            <a:lstStyle/>
            <a:p>
              <a:pPr defTabSz="1219170">
                <a:defRPr/>
              </a:pPr>
              <a:r>
                <a:rPr lang="fr-FR" sz="1600" kern="0" dirty="0">
                  <a:solidFill>
                    <a:srgbClr val="2C3E50"/>
                  </a:solidFill>
                  <a:latin typeface="Arial"/>
                  <a:cs typeface="Arial"/>
                  <a:sym typeface="Arial"/>
                </a:rPr>
                <a:t>Reconnaissance</a:t>
              </a:r>
            </a:p>
          </p:txBody>
        </p:sp>
      </p:grpSp>
      <p:grpSp>
        <p:nvGrpSpPr>
          <p:cNvPr id="5" name="Groupe 4">
            <a:extLst>
              <a:ext uri="{FF2B5EF4-FFF2-40B4-BE49-F238E27FC236}">
                <a16:creationId xmlns:a16="http://schemas.microsoft.com/office/drawing/2014/main" id="{E4F600D0-3174-431E-8591-918C0D06C527}"/>
              </a:ext>
            </a:extLst>
          </p:cNvPr>
          <p:cNvGrpSpPr/>
          <p:nvPr/>
        </p:nvGrpSpPr>
        <p:grpSpPr>
          <a:xfrm>
            <a:off x="446277" y="5235413"/>
            <a:ext cx="3271281" cy="1066214"/>
            <a:chOff x="446277" y="5235413"/>
            <a:chExt cx="3271281" cy="1066214"/>
          </a:xfrm>
        </p:grpSpPr>
        <p:sp>
          <p:nvSpPr>
            <p:cNvPr id="19" name="ZoneTexte 18">
              <a:extLst>
                <a:ext uri="{FF2B5EF4-FFF2-40B4-BE49-F238E27FC236}">
                  <a16:creationId xmlns:a16="http://schemas.microsoft.com/office/drawing/2014/main" id="{4E9E29AA-124A-453A-9297-C2385992B34D}"/>
                </a:ext>
              </a:extLst>
            </p:cNvPr>
            <p:cNvSpPr txBox="1"/>
            <p:nvPr/>
          </p:nvSpPr>
          <p:spPr>
            <a:xfrm>
              <a:off x="1936529" y="5307135"/>
              <a:ext cx="1143262" cy="338555"/>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defTabSz="1219170">
                <a:defRPr/>
              </a:pPr>
              <a:r>
                <a:rPr lang="fr-FR" kern="0" dirty="0">
                  <a:solidFill>
                    <a:srgbClr val="2C3E50"/>
                  </a:solidFill>
                  <a:latin typeface="Arial"/>
                  <a:cs typeface="Arial"/>
                  <a:sym typeface="Arial"/>
                </a:rPr>
                <a:t>Attractivité</a:t>
              </a:r>
            </a:p>
          </p:txBody>
        </p:sp>
        <p:sp>
          <p:nvSpPr>
            <p:cNvPr id="20" name="ZoneTexte 19">
              <a:extLst>
                <a:ext uri="{FF2B5EF4-FFF2-40B4-BE49-F238E27FC236}">
                  <a16:creationId xmlns:a16="http://schemas.microsoft.com/office/drawing/2014/main" id="{C093F720-8C35-43EF-9E8E-5B625E60F19D}"/>
                </a:ext>
              </a:extLst>
            </p:cNvPr>
            <p:cNvSpPr txBox="1"/>
            <p:nvPr/>
          </p:nvSpPr>
          <p:spPr>
            <a:xfrm>
              <a:off x="2224842" y="5716852"/>
              <a:ext cx="1492716" cy="584775"/>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algn="ctr" defTabSz="1219170">
                <a:defRPr/>
              </a:pPr>
              <a:r>
                <a:rPr lang="fr-FR" kern="0" dirty="0">
                  <a:solidFill>
                    <a:srgbClr val="2C3E50"/>
                  </a:solidFill>
                  <a:latin typeface="Arial"/>
                  <a:cs typeface="Arial"/>
                  <a:sym typeface="Arial"/>
                </a:rPr>
                <a:t>Collaborations</a:t>
              </a:r>
            </a:p>
            <a:p>
              <a:pPr algn="ctr" defTabSz="1219170">
                <a:defRPr/>
              </a:pPr>
              <a:r>
                <a:rPr lang="fr-FR" kern="0" dirty="0">
                  <a:solidFill>
                    <a:srgbClr val="2C3E50"/>
                  </a:solidFill>
                  <a:latin typeface="Arial"/>
                  <a:cs typeface="Arial"/>
                  <a:sym typeface="Arial"/>
                </a:rPr>
                <a:t>Projets</a:t>
              </a:r>
            </a:p>
          </p:txBody>
        </p:sp>
        <p:sp>
          <p:nvSpPr>
            <p:cNvPr id="29" name="ZoneTexte 28">
              <a:extLst>
                <a:ext uri="{FF2B5EF4-FFF2-40B4-BE49-F238E27FC236}">
                  <a16:creationId xmlns:a16="http://schemas.microsoft.com/office/drawing/2014/main" id="{EA7C796D-705B-41F6-87E8-E3F5DC66332A}"/>
                </a:ext>
              </a:extLst>
            </p:cNvPr>
            <p:cNvSpPr txBox="1"/>
            <p:nvPr/>
          </p:nvSpPr>
          <p:spPr>
            <a:xfrm>
              <a:off x="446277" y="5235413"/>
              <a:ext cx="1382110" cy="584775"/>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algn="ctr" defTabSz="1219170">
                <a:defRPr/>
              </a:pPr>
              <a:r>
                <a:rPr lang="fr-FR" kern="0" dirty="0">
                  <a:solidFill>
                    <a:srgbClr val="2C3E50"/>
                  </a:solidFill>
                  <a:latin typeface="Arial"/>
                  <a:cs typeface="Arial"/>
                  <a:sym typeface="Arial"/>
                </a:rPr>
                <a:t>transparence</a:t>
              </a:r>
            </a:p>
            <a:p>
              <a:pPr algn="ctr" defTabSz="1219170">
                <a:defRPr/>
              </a:pPr>
              <a:r>
                <a:rPr lang="fr-FR" kern="0" dirty="0">
                  <a:solidFill>
                    <a:srgbClr val="2C3E50"/>
                  </a:solidFill>
                  <a:latin typeface="Arial"/>
                  <a:cs typeface="Arial"/>
                  <a:sym typeface="Arial"/>
                </a:rPr>
                <a:t>Intégrité</a:t>
              </a:r>
            </a:p>
          </p:txBody>
        </p:sp>
      </p:grpSp>
    </p:spTree>
    <p:extLst>
      <p:ext uri="{BB962C8B-B14F-4D97-AF65-F5344CB8AC3E}">
        <p14:creationId xmlns:p14="http://schemas.microsoft.com/office/powerpoint/2010/main" val="23020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Rectangle 7">
            <a:extLst>
              <a:ext uri="{FF2B5EF4-FFF2-40B4-BE49-F238E27FC236}">
                <a16:creationId xmlns:a16="http://schemas.microsoft.com/office/drawing/2014/main" id="{92348004-93CD-48BC-A1C6-96788B8433F2}"/>
              </a:ext>
            </a:extLst>
          </p:cNvPr>
          <p:cNvSpPr/>
          <p:nvPr/>
        </p:nvSpPr>
        <p:spPr>
          <a:xfrm>
            <a:off x="2961596" y="6291755"/>
            <a:ext cx="4865235" cy="461665"/>
          </a:xfrm>
          <a:prstGeom prst="rect">
            <a:avLst/>
          </a:prstGeom>
          <a:solidFill>
            <a:schemeClr val="bg1">
              <a:lumMod val="85000"/>
            </a:schemeClr>
          </a:solid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Support mis à disposition selon les termes de la </a:t>
            </a: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3"/>
              </a:rPr>
              <a:t>licence Creative Commons Attribution - Pas d’Utilisation Commerciale 4.0 International</a:t>
            </a:r>
            <a:r>
              <a:rPr kumimoji="0" lang="fr-FR" sz="12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9" name="Image 8">
            <a:extLst>
              <a:ext uri="{FF2B5EF4-FFF2-40B4-BE49-F238E27FC236}">
                <a16:creationId xmlns:a16="http://schemas.microsoft.com/office/drawing/2014/main" id="{608FD3FC-136C-4A00-BC8A-C23FA22CFA06}"/>
              </a:ext>
            </a:extLst>
          </p:cNvPr>
          <p:cNvPicPr>
            <a:picLocks noChangeAspect="1"/>
          </p:cNvPicPr>
          <p:nvPr/>
        </p:nvPicPr>
        <p:blipFill>
          <a:blip r:embed="rId4"/>
          <a:stretch>
            <a:fillRect/>
          </a:stretch>
        </p:blipFill>
        <p:spPr>
          <a:xfrm>
            <a:off x="7833466" y="6291754"/>
            <a:ext cx="1310535" cy="461665"/>
          </a:xfrm>
          <a:prstGeom prst="rect">
            <a:avLst/>
          </a:prstGeom>
        </p:spPr>
      </p:pic>
      <p:sp>
        <p:nvSpPr>
          <p:cNvPr id="4" name="Rectangle 3">
            <a:extLst>
              <a:ext uri="{FF2B5EF4-FFF2-40B4-BE49-F238E27FC236}">
                <a16:creationId xmlns:a16="http://schemas.microsoft.com/office/drawing/2014/main" id="{850BBFF0-7283-4F4A-8331-681F2A1BA649}"/>
              </a:ext>
            </a:extLst>
          </p:cNvPr>
          <p:cNvSpPr/>
          <p:nvPr/>
        </p:nvSpPr>
        <p:spPr>
          <a:xfrm>
            <a:off x="3233058" y="4325494"/>
            <a:ext cx="2677887" cy="135421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2007A"/>
                </a:solidFill>
                <a:effectLst/>
                <a:uLnTx/>
                <a:uFillTx/>
                <a:latin typeface="Arial"/>
                <a:ea typeface="+mn-ea"/>
                <a:cs typeface="+mn-cs"/>
              </a:rPr>
              <a:t>Laurence Dedieu</a:t>
            </a: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E2007A"/>
                </a:solidFill>
                <a:effectLst/>
                <a:uLnTx/>
                <a:uFillTx/>
                <a:latin typeface="Arial"/>
                <a:ea typeface="+mn-ea"/>
                <a:cs typeface="+mn-cs"/>
              </a:rPr>
            </a:br>
            <a:r>
              <a:rPr kumimoji="0" lang="fr-FR" sz="1400" b="0" i="0" u="none" strike="noStrike" kern="1200" cap="none" spc="0" normalizeH="0" baseline="0" noProof="0" dirty="0">
                <a:ln>
                  <a:noFill/>
                </a:ln>
                <a:solidFill>
                  <a:srgbClr val="E2007A"/>
                </a:solidFill>
                <a:effectLst/>
                <a:uLnTx/>
                <a:uFillTx/>
                <a:latin typeface="Arial"/>
                <a:ea typeface="+mn-ea"/>
                <a:cs typeface="+mn-cs"/>
              </a:rPr>
              <a:t>   </a:t>
            </a:r>
            <a:r>
              <a:rPr kumimoji="0" lang="fr-FR" sz="1400" b="0" i="0" u="none" strike="noStrike" kern="1200" cap="none" spc="0" normalizeH="0" baseline="0" noProof="0" dirty="0">
                <a:ln>
                  <a:noFill/>
                </a:ln>
                <a:solidFill>
                  <a:srgbClr val="E2007A"/>
                </a:solidFill>
                <a:effectLst/>
                <a:uLnTx/>
                <a:uFillTx/>
                <a:latin typeface="Arial"/>
                <a:ea typeface="+mn-ea"/>
                <a:cs typeface="+mn-cs"/>
                <a:hlinkClick r:id="rId5"/>
              </a:rPr>
              <a:t>laurence.dedieu@cirad.fr</a:t>
            </a:r>
            <a:r>
              <a:rPr kumimoji="0" lang="fr-FR" sz="1400" b="0" i="0" u="none" strike="noStrike" kern="1200" cap="none" spc="0" normalizeH="0" baseline="0" noProof="0" dirty="0">
                <a:ln>
                  <a:noFill/>
                </a:ln>
                <a:solidFill>
                  <a:srgbClr val="E2007A"/>
                </a:solidFill>
                <a:effectLst/>
                <a:uLnTx/>
                <a:uFillTx/>
                <a:latin typeface="Arial"/>
                <a:ea typeface="+mn-ea"/>
                <a:cs typeface="+mn-cs"/>
              </a:rPr>
              <a:t> </a:t>
            </a:r>
            <a:br>
              <a:rPr kumimoji="0" lang="fr-FR" sz="1400" b="0" i="0" u="none" strike="noStrike" kern="1200" cap="none" spc="0" normalizeH="0" baseline="0" noProof="0" dirty="0">
                <a:ln>
                  <a:noFill/>
                </a:ln>
                <a:solidFill>
                  <a:srgbClr val="E2007A"/>
                </a:solidFill>
                <a:effectLst/>
                <a:uLnTx/>
                <a:uFillTx/>
                <a:latin typeface="Arial"/>
                <a:ea typeface="+mn-ea"/>
                <a:cs typeface="+mn-cs"/>
              </a:rPr>
            </a:br>
            <a:br>
              <a:rPr kumimoji="0" lang="fr-FR" sz="1400" b="0" i="0" u="none" strike="noStrike" kern="1200" cap="none" spc="0" normalizeH="0" baseline="0" noProof="0" dirty="0">
                <a:ln>
                  <a:noFill/>
                </a:ln>
                <a:solidFill>
                  <a:srgbClr val="E2007A"/>
                </a:solidFill>
                <a:effectLst/>
                <a:uLnTx/>
                <a:uFillTx/>
                <a:latin typeface="Arial"/>
                <a:ea typeface="+mn-ea"/>
                <a:cs typeface="+mn-cs"/>
              </a:rPr>
            </a:b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Image 1">
            <a:extLst>
              <a:ext uri="{FF2B5EF4-FFF2-40B4-BE49-F238E27FC236}">
                <a16:creationId xmlns:a16="http://schemas.microsoft.com/office/drawing/2014/main" id="{7DA777CA-3FD2-42C4-87DF-E124A598DD90}"/>
              </a:ext>
            </a:extLst>
          </p:cNvPr>
          <p:cNvPicPr>
            <a:picLocks noChangeAspect="1"/>
          </p:cNvPicPr>
          <p:nvPr/>
        </p:nvPicPr>
        <p:blipFill>
          <a:blip r:embed="rId6"/>
          <a:stretch>
            <a:fillRect/>
          </a:stretch>
        </p:blipFill>
        <p:spPr>
          <a:xfrm>
            <a:off x="1907705" y="948331"/>
            <a:ext cx="5657771" cy="3168352"/>
          </a:xfrm>
          <a:prstGeom prst="rect">
            <a:avLst/>
          </a:prstGeom>
        </p:spPr>
      </p:pic>
    </p:spTree>
    <p:extLst>
      <p:ext uri="{BB962C8B-B14F-4D97-AF65-F5344CB8AC3E}">
        <p14:creationId xmlns:p14="http://schemas.microsoft.com/office/powerpoint/2010/main" val="2377600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7" name="Rectangle 6">
            <a:extLst>
              <a:ext uri="{FF2B5EF4-FFF2-40B4-BE49-F238E27FC236}">
                <a16:creationId xmlns:a16="http://schemas.microsoft.com/office/drawing/2014/main" id="{F02CD540-64FD-4A42-B9FD-B66B922598FF}"/>
              </a:ext>
            </a:extLst>
          </p:cNvPr>
          <p:cNvSpPr/>
          <p:nvPr/>
        </p:nvSpPr>
        <p:spPr>
          <a:xfrm>
            <a:off x="665681" y="898939"/>
            <a:ext cx="8309700" cy="5047536"/>
          </a:xfrm>
          <a:prstGeom prst="rect">
            <a:avLst/>
          </a:prstGeom>
        </p:spPr>
        <p:txBody>
          <a:bodyPr wrap="square">
            <a:spAutoFit/>
          </a:bodyPr>
          <a:lstStyle/>
          <a:p>
            <a:pPr lvl="0">
              <a:spcBef>
                <a:spcPts val="600"/>
              </a:spcBef>
              <a:buClr>
                <a:srgbClr val="E2007A"/>
              </a:buClr>
              <a:defRPr/>
            </a:pPr>
            <a:r>
              <a:rPr lang="fr-FR" sz="2200" dirty="0">
                <a:solidFill>
                  <a:srgbClr val="0070C0"/>
                </a:solidFill>
              </a:rPr>
              <a:t>CoopIST – Fiches pratiques </a:t>
            </a:r>
            <a:r>
              <a:rPr lang="fr-FR" sz="1600" dirty="0"/>
              <a:t>(site internet du Cirad) :</a:t>
            </a:r>
            <a:r>
              <a:rPr lang="fr-FR" sz="1200" dirty="0"/>
              <a:t> </a:t>
            </a:r>
            <a:r>
              <a:rPr lang="fr-FR" sz="1200" dirty="0">
                <a:hlinkClick r:id="rId3"/>
              </a:rPr>
              <a:t>https://coop-ist.cirad.fr/</a:t>
            </a:r>
            <a:r>
              <a:rPr lang="fr-FR" sz="1200" dirty="0"/>
              <a:t> </a:t>
            </a:r>
          </a:p>
          <a:p>
            <a:pPr marL="285750" indent="-285750">
              <a:spcBef>
                <a:spcPts val="300"/>
              </a:spcBef>
              <a:buClr>
                <a:srgbClr val="E2007A"/>
              </a:buClr>
              <a:buFont typeface="Arial" panose="020B0604020202020204" pitchFamily="34" charset="0"/>
              <a:buChar char="•"/>
              <a:defRPr/>
            </a:pPr>
            <a:r>
              <a:rPr lang="fr-FR" sz="1600" dirty="0"/>
              <a:t>Publier un </a:t>
            </a:r>
            <a:r>
              <a:rPr lang="fr-FR" sz="1600" i="1" dirty="0"/>
              <a:t>Data paper</a:t>
            </a:r>
            <a:r>
              <a:rPr lang="fr-FR" sz="1600" dirty="0"/>
              <a:t>. Dedieu L. 2022. </a:t>
            </a:r>
            <a:r>
              <a:rPr lang="fr-FR" sz="1200" dirty="0">
                <a:hlinkClick r:id="rId4" tooltip="Lien vers https://doi.org/10.18167/coopist/0057"/>
              </a:rPr>
              <a:t>https://doi.org/10.18167/coopist/0057</a:t>
            </a:r>
            <a:endParaRPr lang="fr-FR" sz="1200" dirty="0"/>
          </a:p>
          <a:p>
            <a:pPr marL="285750" indent="-285750">
              <a:spcBef>
                <a:spcPts val="300"/>
              </a:spcBef>
              <a:buClr>
                <a:srgbClr val="E2007A"/>
              </a:buClr>
              <a:buFont typeface="Arial" panose="020B0604020202020204" pitchFamily="34" charset="0"/>
              <a:buChar char="•"/>
              <a:defRPr/>
            </a:pPr>
            <a:r>
              <a:rPr lang="fr-FR" sz="1600" dirty="0"/>
              <a:t>Déposer des données dans un entrepôt. Dedieu L. </a:t>
            </a:r>
            <a:r>
              <a:rPr lang="fr-FR" sz="1600" dirty="0" err="1"/>
              <a:t>Barale</a:t>
            </a:r>
            <a:r>
              <a:rPr lang="fr-FR" sz="1600" dirty="0"/>
              <a:t> M. 2020. </a:t>
            </a:r>
            <a:r>
              <a:rPr lang="fr-FR" sz="1200" dirty="0">
                <a:hlinkClick r:id="rId5" tooltip="Lien vers https://doi.org/10.18167/coopist/0070"/>
              </a:rPr>
              <a:t>https://doi.org/10.18167/coopist/0070</a:t>
            </a:r>
            <a:endParaRPr lang="fr-FR" sz="1200" dirty="0"/>
          </a:p>
          <a:p>
            <a:pPr marL="285750" indent="-285750">
              <a:spcBef>
                <a:spcPts val="300"/>
              </a:spcBef>
              <a:buClr>
                <a:srgbClr val="E2007A"/>
              </a:buClr>
              <a:buFont typeface="Arial" panose="020B0604020202020204" pitchFamily="34" charset="0"/>
              <a:buChar char="•"/>
              <a:defRPr/>
            </a:pPr>
            <a:r>
              <a:rPr lang="fr-FR" sz="1600" dirty="0"/>
              <a:t>Trouver des jeux de données. </a:t>
            </a:r>
            <a:r>
              <a:rPr lang="fr-FR" sz="1600" dirty="0" err="1"/>
              <a:t>Deboin</a:t>
            </a:r>
            <a:r>
              <a:rPr lang="fr-FR" sz="1600" dirty="0"/>
              <a:t> MC. 2020. </a:t>
            </a:r>
            <a:r>
              <a:rPr lang="fr-FR" sz="1200" dirty="0">
                <a:hlinkClick r:id="rId6" tooltip="Lien vers https://doi.org/10.18167/coopist/0071"/>
              </a:rPr>
              <a:t>https://doi.org/10.18167/coopist/0071</a:t>
            </a:r>
            <a:endParaRPr lang="fr-FR" sz="1200" dirty="0"/>
          </a:p>
          <a:p>
            <a:pPr>
              <a:spcBef>
                <a:spcPts val="600"/>
              </a:spcBef>
              <a:spcAft>
                <a:spcPts val="600"/>
              </a:spcAft>
              <a:buClr>
                <a:srgbClr val="E2007A"/>
              </a:buClr>
              <a:defRPr/>
            </a:pPr>
            <a:r>
              <a:rPr lang="fr-FR" sz="2200" dirty="0">
                <a:solidFill>
                  <a:srgbClr val="0070C0"/>
                </a:solidFill>
              </a:rPr>
              <a:t>Choisir une revue scientifique</a:t>
            </a:r>
          </a:p>
          <a:p>
            <a:pPr marL="285750" indent="-285750">
              <a:spcBef>
                <a:spcPts val="300"/>
              </a:spcBef>
              <a:buClr>
                <a:srgbClr val="E2007A"/>
              </a:buClr>
              <a:buFont typeface="Arial" panose="020B0604020202020204" pitchFamily="34" charset="0"/>
              <a:buChar char="•"/>
              <a:defRPr/>
            </a:pPr>
            <a:r>
              <a:rPr lang="fr-FR" sz="1600" dirty="0">
                <a:solidFill>
                  <a:schemeClr val="accent2">
                    <a:lumMod val="60000"/>
                    <a:lumOff val="40000"/>
                  </a:schemeClr>
                </a:solidFill>
              </a:rPr>
              <a:t>Où Publier </a:t>
            </a:r>
            <a:r>
              <a:rPr lang="fr-FR" sz="1600" dirty="0"/>
              <a:t>(site internet du Cirad): </a:t>
            </a:r>
            <a:r>
              <a:rPr lang="fr-FR" sz="1200" dirty="0">
                <a:hlinkClick r:id="rId7"/>
              </a:rPr>
              <a:t>https://ou-publier.cirad.fr/</a:t>
            </a:r>
            <a:r>
              <a:rPr lang="fr-FR" sz="1200" dirty="0"/>
              <a:t> </a:t>
            </a:r>
          </a:p>
          <a:p>
            <a:pPr marL="285750" indent="-285750">
              <a:spcBef>
                <a:spcPts val="300"/>
              </a:spcBef>
              <a:buClr>
                <a:srgbClr val="E2007A"/>
              </a:buClr>
              <a:buFont typeface="Arial" panose="020B0604020202020204" pitchFamily="34" charset="0"/>
              <a:buChar char="•"/>
              <a:defRPr/>
            </a:pPr>
            <a:r>
              <a:rPr lang="fr-FR" sz="1600" dirty="0"/>
              <a:t>Liste de revues publiant des </a:t>
            </a:r>
            <a:r>
              <a:rPr lang="fr-FR" sz="1600" i="1" dirty="0"/>
              <a:t>Data papers. </a:t>
            </a:r>
            <a:r>
              <a:rPr lang="fr-FR" sz="1600" dirty="0"/>
              <a:t>Cirad. Accès par « Publier un </a:t>
            </a:r>
            <a:r>
              <a:rPr lang="fr-FR" sz="1600" i="1" dirty="0"/>
              <a:t>Data paper</a:t>
            </a:r>
            <a:r>
              <a:rPr lang="fr-FR" sz="1600" dirty="0"/>
              <a:t> », à gauche dans rubrique « Voir aussi » : </a:t>
            </a:r>
            <a:r>
              <a:rPr lang="fr-FR" sz="1200" dirty="0">
                <a:hlinkClick r:id="rId4" tooltip="Lien vers https://doi.org/10.18167/coopist/0057"/>
              </a:rPr>
              <a:t>https://doi.org/10.18167/coopist/0057</a:t>
            </a:r>
            <a:endParaRPr lang="fr-FR" sz="1200" dirty="0"/>
          </a:p>
          <a:p>
            <a:pPr>
              <a:spcBef>
                <a:spcPts val="600"/>
              </a:spcBef>
              <a:spcAft>
                <a:spcPts val="600"/>
              </a:spcAft>
              <a:buClr>
                <a:srgbClr val="E2007A"/>
              </a:buClr>
              <a:defRPr/>
            </a:pPr>
            <a:r>
              <a:rPr lang="fr-FR" sz="2200" dirty="0">
                <a:solidFill>
                  <a:srgbClr val="0070C0"/>
                </a:solidFill>
              </a:rPr>
              <a:t>Choisir un entrepôts de données</a:t>
            </a:r>
          </a:p>
          <a:p>
            <a:pPr marL="285750" indent="-285750">
              <a:spcBef>
                <a:spcPts val="300"/>
              </a:spcBef>
              <a:buClr>
                <a:srgbClr val="E2007A"/>
              </a:buClr>
              <a:buFont typeface="Arial" panose="020B0604020202020204" pitchFamily="34" charset="0"/>
              <a:buChar char="•"/>
              <a:defRPr/>
            </a:pPr>
            <a:r>
              <a:rPr lang="fr-FR" sz="1600" dirty="0"/>
              <a:t>Répertoire re3data : </a:t>
            </a:r>
            <a:r>
              <a:rPr lang="fr-FR" sz="1200" dirty="0">
                <a:hlinkClick r:id="rId8"/>
              </a:rPr>
              <a:t>https://www.re3data.org/</a:t>
            </a:r>
            <a:r>
              <a:rPr lang="fr-FR" sz="1200" dirty="0"/>
              <a:t> </a:t>
            </a:r>
          </a:p>
          <a:p>
            <a:pPr marL="285750" indent="-285750">
              <a:spcBef>
                <a:spcPts val="300"/>
              </a:spcBef>
              <a:buClr>
                <a:srgbClr val="E2007A"/>
              </a:buClr>
              <a:buFont typeface="Arial" panose="020B0604020202020204" pitchFamily="34" charset="0"/>
              <a:buChar char="•"/>
              <a:defRPr/>
            </a:pPr>
            <a:r>
              <a:rPr lang="fr-FR" sz="1600" dirty="0"/>
              <a:t>Sélectionner un entrepôt thématique de confiance pour la diffusion des données de recherche : note méthodologique. COSO. 2023. </a:t>
            </a:r>
            <a:r>
              <a:rPr lang="fr-FR" sz="1000" dirty="0">
                <a:hlinkClick r:id="rId9"/>
              </a:rPr>
              <a:t>https://www.ouvrirlascience.fr/selectionner-un-entrepot-thematique-de-confiance-pour-la-diffusion-des-donnees-de-recherche-note-methodologique/</a:t>
            </a:r>
            <a:r>
              <a:rPr lang="fr-FR" sz="1000" dirty="0"/>
              <a:t> </a:t>
            </a:r>
          </a:p>
          <a:p>
            <a:pPr>
              <a:spcBef>
                <a:spcPts val="600"/>
              </a:spcBef>
              <a:spcAft>
                <a:spcPts val="600"/>
              </a:spcAft>
              <a:buClr>
                <a:srgbClr val="E2007A"/>
              </a:buClr>
              <a:defRPr/>
            </a:pPr>
            <a:r>
              <a:rPr lang="fr-FR" sz="2200" dirty="0">
                <a:solidFill>
                  <a:srgbClr val="0070C0"/>
                </a:solidFill>
              </a:rPr>
              <a:t>Rechercher des données </a:t>
            </a:r>
          </a:p>
          <a:p>
            <a:pPr marL="285750" indent="-285750">
              <a:spcBef>
                <a:spcPts val="300"/>
              </a:spcBef>
              <a:buClr>
                <a:srgbClr val="E2007A"/>
              </a:buClr>
              <a:buFont typeface="Arial" panose="020B0604020202020204" pitchFamily="34" charset="0"/>
              <a:buChar char="•"/>
              <a:defRPr/>
            </a:pPr>
            <a:r>
              <a:rPr lang="fr-FR" sz="1600" dirty="0"/>
              <a:t>Outils de recherche: </a:t>
            </a:r>
            <a:r>
              <a:rPr lang="fr-FR" sz="1400" dirty="0" err="1">
                <a:solidFill>
                  <a:prstClr val="black"/>
                </a:solidFill>
                <a:hlinkClick r:id="rId10"/>
              </a:rPr>
              <a:t>Datacite</a:t>
            </a:r>
            <a:r>
              <a:rPr lang="fr-FR" sz="1400" dirty="0">
                <a:solidFill>
                  <a:prstClr val="black"/>
                </a:solidFill>
                <a:hlinkClick r:id="rId10"/>
              </a:rPr>
              <a:t> </a:t>
            </a:r>
            <a:r>
              <a:rPr lang="fr-FR" sz="1400" dirty="0" err="1">
                <a:solidFill>
                  <a:prstClr val="black"/>
                </a:solidFill>
                <a:hlinkClick r:id="rId10"/>
              </a:rPr>
              <a:t>Search</a:t>
            </a:r>
            <a:r>
              <a:rPr lang="fr-FR" sz="1400" dirty="0">
                <a:solidFill>
                  <a:prstClr val="black"/>
                </a:solidFill>
              </a:rPr>
              <a:t>, </a:t>
            </a:r>
            <a:r>
              <a:rPr lang="fr-FR" sz="1400" dirty="0">
                <a:solidFill>
                  <a:prstClr val="black"/>
                </a:solidFill>
                <a:hlinkClick r:id="rId11"/>
              </a:rPr>
              <a:t>Google Data </a:t>
            </a:r>
            <a:r>
              <a:rPr lang="fr-FR" sz="1400" dirty="0" err="1">
                <a:solidFill>
                  <a:prstClr val="black"/>
                </a:solidFill>
                <a:hlinkClick r:id="rId11"/>
              </a:rPr>
              <a:t>Search</a:t>
            </a:r>
            <a:r>
              <a:rPr lang="fr-FR" sz="1400" dirty="0">
                <a:solidFill>
                  <a:prstClr val="black"/>
                </a:solidFill>
              </a:rPr>
              <a:t>, </a:t>
            </a:r>
            <a:r>
              <a:rPr lang="fr-FR" sz="1400" dirty="0">
                <a:solidFill>
                  <a:prstClr val="black"/>
                </a:solidFill>
                <a:hlinkClick r:id="rId12"/>
              </a:rPr>
              <a:t>BASE</a:t>
            </a:r>
            <a:r>
              <a:rPr lang="fr-FR" sz="1400" dirty="0">
                <a:solidFill>
                  <a:prstClr val="black"/>
                </a:solidFill>
              </a:rPr>
              <a:t>, </a:t>
            </a:r>
            <a:r>
              <a:rPr lang="fr-FR" sz="1400" dirty="0">
                <a:hlinkClick r:id="rId13"/>
              </a:rPr>
              <a:t>search.dataone.org</a:t>
            </a:r>
            <a:r>
              <a:rPr lang="fr-FR" sz="1400" dirty="0"/>
              <a:t>, …. </a:t>
            </a:r>
          </a:p>
        </p:txBody>
      </p:sp>
      <p:sp>
        <p:nvSpPr>
          <p:cNvPr id="8" name="Titre 1">
            <a:extLst>
              <a:ext uri="{FF2B5EF4-FFF2-40B4-BE49-F238E27FC236}">
                <a16:creationId xmlns:a16="http://schemas.microsoft.com/office/drawing/2014/main" id="{3E6ACD7F-443B-43D9-9547-CA83788DAFF3}"/>
              </a:ext>
            </a:extLst>
          </p:cNvPr>
          <p:cNvSpPr txBox="1">
            <a:spLocks/>
          </p:cNvSpPr>
          <p:nvPr/>
        </p:nvSpPr>
        <p:spPr>
          <a:xfrm>
            <a:off x="457200" y="73470"/>
            <a:ext cx="8229600"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Documentation et liens utiles</a:t>
            </a:r>
            <a:endParaRPr kumimoji="0" lang="fr-FR" sz="4400" b="0" i="1" u="none" strike="noStrike" kern="1200" cap="none" spc="0" normalizeH="0" baseline="0" noProof="0" dirty="0">
              <a:ln>
                <a:noFill/>
              </a:ln>
              <a:solidFill>
                <a:srgbClr val="1FA22E"/>
              </a:solidFill>
              <a:effectLst/>
              <a:uLnTx/>
              <a:uFillTx/>
              <a:latin typeface="Arial"/>
              <a:ea typeface="+mj-ea"/>
              <a:cs typeface="+mj-cs"/>
            </a:endParaRPr>
          </a:p>
        </p:txBody>
      </p:sp>
      <p:pic>
        <p:nvPicPr>
          <p:cNvPr id="4" name="Image 3">
            <a:extLst>
              <a:ext uri="{FF2B5EF4-FFF2-40B4-BE49-F238E27FC236}">
                <a16:creationId xmlns:a16="http://schemas.microsoft.com/office/drawing/2014/main" id="{6B1DB341-052D-4168-8D12-191E443B4F01}"/>
              </a:ext>
            </a:extLst>
          </p:cNvPr>
          <p:cNvPicPr>
            <a:picLocks noChangeAspect="1"/>
          </p:cNvPicPr>
          <p:nvPr/>
        </p:nvPicPr>
        <p:blipFill>
          <a:blip r:embed="rId14"/>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97596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Exemples de </a:t>
            </a:r>
            <a:r>
              <a:rPr lang="fr-FR" i="1" dirty="0"/>
              <a:t>Data papers</a:t>
            </a:r>
          </a:p>
        </p:txBody>
      </p:sp>
      <p:pic>
        <p:nvPicPr>
          <p:cNvPr id="3" name="Image 2">
            <a:extLst>
              <a:ext uri="{FF2B5EF4-FFF2-40B4-BE49-F238E27FC236}">
                <a16:creationId xmlns:a16="http://schemas.microsoft.com/office/drawing/2014/main" id="{F2FE6AAD-FE21-4AD0-B312-DA3A37C7C0EC}"/>
              </a:ext>
            </a:extLst>
          </p:cNvPr>
          <p:cNvPicPr>
            <a:picLocks noChangeAspect="1"/>
          </p:cNvPicPr>
          <p:nvPr/>
        </p:nvPicPr>
        <p:blipFill>
          <a:blip r:embed="rId3"/>
          <a:stretch>
            <a:fillRect/>
          </a:stretch>
        </p:blipFill>
        <p:spPr>
          <a:xfrm>
            <a:off x="8172530" y="6445161"/>
            <a:ext cx="917761" cy="323302"/>
          </a:xfrm>
          <a:prstGeom prst="rect">
            <a:avLst/>
          </a:prstGeom>
        </p:spPr>
      </p:pic>
      <p:sp>
        <p:nvSpPr>
          <p:cNvPr id="4" name="Rectangle 3">
            <a:extLst>
              <a:ext uri="{FF2B5EF4-FFF2-40B4-BE49-F238E27FC236}">
                <a16:creationId xmlns:a16="http://schemas.microsoft.com/office/drawing/2014/main" id="{1C3AF171-FD92-4029-BE48-5CC146AD08F1}"/>
              </a:ext>
            </a:extLst>
          </p:cNvPr>
          <p:cNvSpPr/>
          <p:nvPr/>
        </p:nvSpPr>
        <p:spPr>
          <a:xfrm>
            <a:off x="2305050" y="6334125"/>
            <a:ext cx="5829300" cy="461665"/>
          </a:xfrm>
          <a:prstGeom prst="rect">
            <a:avLst/>
          </a:prstGeom>
          <a:solidFill>
            <a:schemeClr val="bg1">
              <a:lumMod val="85000"/>
            </a:schemeClr>
          </a:solidFill>
        </p:spPr>
        <p:txBody>
          <a:bodyPr wrap="square">
            <a:spAutoFit/>
          </a:bodyPr>
          <a:lstStyle/>
          <a:p>
            <a:pPr defTabSz="685800">
              <a:defRPr/>
            </a:pPr>
            <a:r>
              <a:rPr lang="fr-FR" sz="1200" dirty="0">
                <a:solidFill>
                  <a:prstClr val="black"/>
                </a:solidFill>
                <a:latin typeface="Calibri"/>
              </a:rPr>
              <a:t>Ce support Rédiger un </a:t>
            </a:r>
            <a:r>
              <a:rPr lang="fr-FR" sz="1200" i="1" dirty="0">
                <a:solidFill>
                  <a:prstClr val="black"/>
                </a:solidFill>
                <a:latin typeface="Calibri"/>
              </a:rPr>
              <a:t>Data paper </a:t>
            </a:r>
            <a:r>
              <a:rPr lang="fr-FR" sz="1200" dirty="0">
                <a:solidFill>
                  <a:prstClr val="black"/>
                </a:solidFill>
                <a:latin typeface="Calibri"/>
              </a:rPr>
              <a:t>de L. Dedieu est mis à disposition selon les termes de la </a:t>
            </a:r>
            <a:r>
              <a:rPr lang="fr-FR" sz="1200" dirty="0">
                <a:solidFill>
                  <a:prstClr val="black"/>
                </a:solidFill>
                <a:latin typeface="Calibri"/>
                <a:hlinkClick r:id="rId4"/>
              </a:rPr>
              <a:t>licence Creative Commons Attribution - Pas d’Utilisation Commerciale 4.0 International</a:t>
            </a:r>
            <a:r>
              <a:rPr lang="fr-FR" sz="1200" dirty="0">
                <a:solidFill>
                  <a:prstClr val="black"/>
                </a:solidFill>
                <a:latin typeface="Calibri"/>
              </a:rPr>
              <a:t>.</a:t>
            </a:r>
          </a:p>
        </p:txBody>
      </p:sp>
    </p:spTree>
    <p:extLst>
      <p:ext uri="{BB962C8B-B14F-4D97-AF65-F5344CB8AC3E}">
        <p14:creationId xmlns:p14="http://schemas.microsoft.com/office/powerpoint/2010/main" val="2287574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775201" y="1763851"/>
            <a:ext cx="8063999" cy="4347344"/>
          </a:xfrm>
          <a:prstGeom prst="rect">
            <a:avLst/>
          </a:prstGeom>
        </p:spPr>
        <p:txBody>
          <a:bodyPr wrap="square">
            <a:spAutoFit/>
          </a:bodyPr>
          <a:lstStyle/>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Survey data of a traditional communal water irrigation system in Northern Thailand. </a:t>
            </a:r>
            <a:r>
              <a:rPr lang="fr-FR" dirty="0">
                <a:solidFill>
                  <a:srgbClr val="00B050"/>
                </a:solidFill>
              </a:rPr>
              <a:t>Data in Brief: </a:t>
            </a:r>
            <a:r>
              <a:rPr lang="fr-FR" sz="1050" dirty="0">
                <a:hlinkClick r:id="rId3" tooltip="Persistent link using digital object identifier"/>
              </a:rPr>
              <a:t>https://doi.org/10.1016/j.dib.2022.108515</a:t>
            </a:r>
            <a:r>
              <a:rPr lang="fr-FR" sz="1050" dirty="0"/>
              <a:t> </a:t>
            </a:r>
            <a:endParaRPr lang="en-US" sz="105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A global experimental dataset for assessing grain legume production.  </a:t>
            </a:r>
            <a:r>
              <a:rPr lang="en-US" dirty="0">
                <a:solidFill>
                  <a:srgbClr val="00B050"/>
                </a:solidFill>
              </a:rPr>
              <a:t>Scientific Data</a:t>
            </a:r>
            <a:r>
              <a:rPr lang="en-US" dirty="0">
                <a:solidFill>
                  <a:prstClr val="black"/>
                </a:solidFill>
              </a:rPr>
              <a:t>: </a:t>
            </a:r>
            <a:r>
              <a:rPr lang="fr-FR" sz="1050" dirty="0">
                <a:solidFill>
                  <a:prstClr val="black"/>
                </a:solidFill>
                <a:hlinkClick r:id="rId4"/>
              </a:rPr>
              <a:t>https://doi.org/10.1038/sdata.2016.84</a:t>
            </a:r>
            <a:r>
              <a:rPr lang="fr-FR" sz="1050" dirty="0">
                <a:solidFill>
                  <a:prstClr val="black"/>
                </a:solidFill>
              </a:rPr>
              <a:t> </a:t>
            </a:r>
            <a:endParaRPr lang="en-US" sz="1050" dirty="0">
              <a:solidFill>
                <a:prstClr val="black"/>
              </a:solidFill>
            </a:endParaRPr>
          </a:p>
          <a:p>
            <a:pPr algn="just" defTabSz="342900">
              <a:spcBef>
                <a:spcPts val="600"/>
              </a:spcBef>
              <a:spcAft>
                <a:spcPts val="600"/>
              </a:spcAft>
              <a:buFont typeface="Wingdings" panose="05000000000000000000" pitchFamily="2" charset="2"/>
              <a:buChar char="Ø"/>
              <a:defRPr/>
            </a:pPr>
            <a:r>
              <a:rPr lang="fr-FR" sz="1350" dirty="0">
                <a:solidFill>
                  <a:prstClr val="black"/>
                </a:solidFill>
              </a:rPr>
              <a:t> </a:t>
            </a:r>
            <a:r>
              <a:rPr lang="fr-FR" dirty="0">
                <a:solidFill>
                  <a:prstClr val="black"/>
                </a:solidFill>
              </a:rPr>
              <a:t>The ‘Plantain-</a:t>
            </a:r>
            <a:r>
              <a:rPr lang="fr-FR" dirty="0" err="1">
                <a:solidFill>
                  <a:prstClr val="black"/>
                </a:solidFill>
              </a:rPr>
              <a:t>Optim</a:t>
            </a:r>
            <a:r>
              <a:rPr lang="fr-FR" dirty="0">
                <a:solidFill>
                  <a:prstClr val="black"/>
                </a:solidFill>
              </a:rPr>
              <a:t>’ </a:t>
            </a:r>
            <a:r>
              <a:rPr lang="fr-FR" dirty="0" err="1">
                <a:solidFill>
                  <a:prstClr val="black"/>
                </a:solidFill>
              </a:rPr>
              <a:t>dataset</a:t>
            </a:r>
            <a:r>
              <a:rPr lang="fr-FR" dirty="0">
                <a:solidFill>
                  <a:prstClr val="black"/>
                </a:solidFill>
              </a:rPr>
              <a:t>. </a:t>
            </a:r>
            <a:r>
              <a:rPr lang="fr-FR" dirty="0">
                <a:solidFill>
                  <a:srgbClr val="00B050"/>
                </a:solidFill>
              </a:rPr>
              <a:t>Data in Brief: </a:t>
            </a:r>
            <a:r>
              <a:rPr lang="fr-FR" sz="1050" dirty="0">
                <a:solidFill>
                  <a:prstClr val="black"/>
                </a:solidFill>
                <a:hlinkClick r:id="rId5" tooltip="Persistent link using digital object identifier"/>
              </a:rPr>
              <a:t>https://doi.org/10.1016/j.dib.2018.01.065</a:t>
            </a:r>
            <a:r>
              <a:rPr lang="fr-FR" sz="1050" dirty="0">
                <a:solidFill>
                  <a:prstClr val="black"/>
                </a:solidFill>
              </a:rPr>
              <a:t> </a:t>
            </a: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Eco-physiological responses of 24 sunflower genotypes to water deficit. </a:t>
            </a:r>
            <a:r>
              <a:rPr lang="fr-FR" dirty="0">
                <a:solidFill>
                  <a:srgbClr val="00B050"/>
                </a:solidFill>
              </a:rPr>
              <a:t>Data in Brief: </a:t>
            </a:r>
            <a:r>
              <a:rPr lang="fr-FR" sz="1050" dirty="0">
                <a:solidFill>
                  <a:prstClr val="black"/>
                </a:solidFill>
                <a:hlinkClick r:id="rId6"/>
              </a:rPr>
              <a:t>https://doi.org/10.1016/j.dib.2018.10.045</a:t>
            </a:r>
            <a:r>
              <a:rPr lang="fr-FR" sz="1050" dirty="0">
                <a:solidFill>
                  <a:prstClr val="black"/>
                </a:solidFill>
              </a:rPr>
              <a:t> </a:t>
            </a: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Global database of Hemiptera-Phytoplasma-Plant biological interactions. </a:t>
            </a:r>
            <a:r>
              <a:rPr lang="en-US" dirty="0">
                <a:solidFill>
                  <a:srgbClr val="00B050"/>
                </a:solidFill>
              </a:rPr>
              <a:t>Biodiversity Data Journal:</a:t>
            </a:r>
            <a:r>
              <a:rPr lang="en-US" sz="1350" dirty="0">
                <a:solidFill>
                  <a:srgbClr val="00B050"/>
                </a:solidFill>
              </a:rPr>
              <a:t> </a:t>
            </a:r>
            <a:r>
              <a:rPr lang="en-US" sz="1050" dirty="0">
                <a:solidFill>
                  <a:prstClr val="black"/>
                </a:solidFill>
                <a:hlinkClick r:id="rId7"/>
              </a:rPr>
              <a:t>https://bdj.pensoft.net/article/32910/</a:t>
            </a:r>
            <a:r>
              <a:rPr lang="en-US" sz="1050" dirty="0">
                <a:solidFill>
                  <a:prstClr val="black"/>
                </a:solidFill>
              </a:rPr>
              <a:t> </a:t>
            </a:r>
            <a:r>
              <a:rPr lang="en-US" sz="1350" dirty="0">
                <a:solidFill>
                  <a:prstClr val="black"/>
                </a:solidFill>
              </a:rPr>
              <a:t> </a:t>
            </a: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Data on the effects of fertilization on growth rates, biomass allocation, carbohydrates and nutrients of nitrogen-fixing and non-nitrogen-fixing tree legumes during tropical forest restoration. </a:t>
            </a:r>
            <a:r>
              <a:rPr lang="en-US" dirty="0">
                <a:solidFill>
                  <a:srgbClr val="00B050"/>
                </a:solidFill>
              </a:rPr>
              <a:t>BMC Research Notes: </a:t>
            </a:r>
            <a:r>
              <a:rPr lang="en-US" sz="1050" dirty="0">
                <a:solidFill>
                  <a:srgbClr val="00B050"/>
                </a:solidFill>
                <a:hlinkClick r:id="rId8"/>
              </a:rPr>
              <a:t>https://bmcresnotes.biomedcentral.com/articles/10.1186/s13104-021-05552-5</a:t>
            </a:r>
            <a:endParaRPr lang="fr-FR" sz="1050" dirty="0">
              <a:solidFill>
                <a:srgbClr val="0070C0"/>
              </a:solidFill>
            </a:endParaRPr>
          </a:p>
        </p:txBody>
      </p:sp>
      <p:sp>
        <p:nvSpPr>
          <p:cNvPr id="7" name="Rectangle 6">
            <a:extLst>
              <a:ext uri="{FF2B5EF4-FFF2-40B4-BE49-F238E27FC236}">
                <a16:creationId xmlns:a16="http://schemas.microsoft.com/office/drawing/2014/main" id="{3A6A880D-0106-4EB5-B4F0-50049ACBE6B4}"/>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Agronomie</a:t>
            </a:r>
          </a:p>
        </p:txBody>
      </p:sp>
      <p:sp>
        <p:nvSpPr>
          <p:cNvPr id="8" name="Titre 1">
            <a:extLst>
              <a:ext uri="{FF2B5EF4-FFF2-40B4-BE49-F238E27FC236}">
                <a16:creationId xmlns:a16="http://schemas.microsoft.com/office/drawing/2014/main" id="{276B0732-7676-48CB-A7AD-2E74795C63EB}"/>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5" name="Image 4">
            <a:extLst>
              <a:ext uri="{FF2B5EF4-FFF2-40B4-BE49-F238E27FC236}">
                <a16:creationId xmlns:a16="http://schemas.microsoft.com/office/drawing/2014/main" id="{5B2339D1-2CE8-4DA0-806F-4E7A17E5060B}"/>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671186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EE180-7848-4B27-BE06-00D6EFDA21B2}"/>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Foresterie</a:t>
            </a:r>
          </a:p>
        </p:txBody>
      </p:sp>
      <p:sp>
        <p:nvSpPr>
          <p:cNvPr id="8" name="Rectangle 7">
            <a:extLst>
              <a:ext uri="{FF2B5EF4-FFF2-40B4-BE49-F238E27FC236}">
                <a16:creationId xmlns:a16="http://schemas.microsoft.com/office/drawing/2014/main" id="{DB769D97-101F-486B-90F0-544295D058FC}"/>
              </a:ext>
            </a:extLst>
          </p:cNvPr>
          <p:cNvSpPr/>
          <p:nvPr/>
        </p:nvSpPr>
        <p:spPr>
          <a:xfrm>
            <a:off x="737099" y="1725750"/>
            <a:ext cx="8149725" cy="4201150"/>
          </a:xfrm>
          <a:prstGeom prst="rect">
            <a:avLst/>
          </a:prstGeom>
        </p:spPr>
        <p:txBody>
          <a:bodyPr wrap="square">
            <a:spAutoFit/>
          </a:bodyPr>
          <a:lstStyle/>
          <a:p>
            <a:pPr marL="285750" lvl="0" indent="-285750" defTabSz="914400">
              <a:spcBef>
                <a:spcPts val="600"/>
              </a:spcBef>
              <a:spcAft>
                <a:spcPts val="600"/>
              </a:spcAft>
              <a:buFont typeface="Wingdings" panose="05000000000000000000" pitchFamily="2" charset="2"/>
              <a:buChar char="Ø"/>
              <a:defRPr/>
            </a:pPr>
            <a:r>
              <a:rPr lang="en-US" dirty="0"/>
              <a:t>Diversity of Woody Species in </a:t>
            </a:r>
            <a:r>
              <a:rPr lang="en-US" dirty="0" err="1"/>
              <a:t>Djamde</a:t>
            </a:r>
            <a:r>
              <a:rPr lang="en-US" dirty="0"/>
              <a:t> Wildlife Reserve, Northern Togo, West Africa. Data Science Journal. 2019. </a:t>
            </a:r>
            <a:r>
              <a:rPr lang="en-US" sz="1600" dirty="0">
                <a:hlinkClick r:id="rId3"/>
              </a:rPr>
              <a:t>http://doi.org/10.5334/dsj-2019-018</a:t>
            </a:r>
            <a:r>
              <a:rPr lang="en-US" sz="1600" dirty="0"/>
              <a:t> </a:t>
            </a: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The </a:t>
            </a:r>
            <a:r>
              <a:rPr lang="en-US" dirty="0" err="1">
                <a:solidFill>
                  <a:prstClr val="black"/>
                </a:solidFill>
              </a:rPr>
              <a:t>GenTree</a:t>
            </a:r>
            <a:r>
              <a:rPr lang="en-US" dirty="0">
                <a:solidFill>
                  <a:prstClr val="black"/>
                </a:solidFill>
              </a:rPr>
              <a:t> Platform: growth traits and tree-level environmental data in 12 European forest tree species. </a:t>
            </a:r>
            <a:r>
              <a:rPr lang="en-US" dirty="0" err="1">
                <a:solidFill>
                  <a:srgbClr val="00B050"/>
                </a:solidFill>
              </a:rPr>
              <a:t>GigaScience</a:t>
            </a:r>
            <a:r>
              <a:rPr lang="en-US" dirty="0">
                <a:solidFill>
                  <a:srgbClr val="00B050"/>
                </a:solidFill>
              </a:rPr>
              <a:t>: </a:t>
            </a:r>
            <a:r>
              <a:rPr lang="en-US" dirty="0">
                <a:solidFill>
                  <a:prstClr val="black"/>
                </a:solidFill>
              </a:rPr>
              <a:t> </a:t>
            </a:r>
            <a:r>
              <a:rPr lang="en-US" sz="1050" dirty="0">
                <a:solidFill>
                  <a:prstClr val="black"/>
                </a:solidFill>
                <a:hlinkClick r:id="rId4"/>
              </a:rPr>
              <a:t>https://doi.org/10.1093/gigascience/giab010</a:t>
            </a:r>
            <a:r>
              <a:rPr lang="en-US" sz="1050" dirty="0">
                <a:solidFill>
                  <a:prstClr val="black"/>
                </a:solidFill>
              </a:rPr>
              <a:t> </a:t>
            </a:r>
          </a:p>
          <a:p>
            <a:pPr marL="182563" indent="-182563" algn="just">
              <a:spcBef>
                <a:spcPts val="600"/>
              </a:spcBef>
              <a:spcAft>
                <a:spcPts val="600"/>
              </a:spcAft>
              <a:buFont typeface="Wingdings" panose="05000000000000000000" pitchFamily="2" charset="2"/>
              <a:buChar char="Ø"/>
            </a:pPr>
            <a:r>
              <a:rPr lang="fr-FR" dirty="0"/>
              <a:t> Data on the </a:t>
            </a:r>
            <a:r>
              <a:rPr lang="fr-FR" dirty="0" err="1"/>
              <a:t>effects</a:t>
            </a:r>
            <a:r>
              <a:rPr lang="fr-FR" dirty="0"/>
              <a:t> of </a:t>
            </a:r>
            <a:r>
              <a:rPr lang="fr-FR" dirty="0" err="1"/>
              <a:t>fertilization</a:t>
            </a:r>
            <a:r>
              <a:rPr lang="fr-FR" dirty="0"/>
              <a:t> on </a:t>
            </a:r>
            <a:r>
              <a:rPr lang="fr-FR" dirty="0" err="1"/>
              <a:t>growth</a:t>
            </a:r>
            <a:r>
              <a:rPr lang="fr-FR" dirty="0"/>
              <a:t> rates, </a:t>
            </a:r>
            <a:r>
              <a:rPr lang="fr-FR" dirty="0" err="1"/>
              <a:t>biomass</a:t>
            </a:r>
            <a:r>
              <a:rPr lang="fr-FR" dirty="0"/>
              <a:t> allocation, carbohydrates and </a:t>
            </a:r>
            <a:r>
              <a:rPr lang="fr-FR" dirty="0" err="1"/>
              <a:t>nutrients</a:t>
            </a:r>
            <a:r>
              <a:rPr lang="fr-FR" dirty="0"/>
              <a:t> of </a:t>
            </a:r>
            <a:r>
              <a:rPr lang="fr-FR" dirty="0" err="1"/>
              <a:t>nitrogen</a:t>
            </a:r>
            <a:r>
              <a:rPr lang="fr-FR" dirty="0"/>
              <a:t>-fixing and non-</a:t>
            </a:r>
            <a:r>
              <a:rPr lang="fr-FR" dirty="0" err="1"/>
              <a:t>nitrogen</a:t>
            </a:r>
            <a:r>
              <a:rPr lang="fr-FR" dirty="0"/>
              <a:t>-fixing </a:t>
            </a:r>
            <a:r>
              <a:rPr lang="fr-FR" dirty="0" err="1"/>
              <a:t>tree</a:t>
            </a:r>
            <a:r>
              <a:rPr lang="fr-FR" dirty="0"/>
              <a:t> </a:t>
            </a:r>
            <a:r>
              <a:rPr lang="fr-FR" dirty="0" err="1"/>
              <a:t>legumes</a:t>
            </a:r>
            <a:r>
              <a:rPr lang="fr-FR" dirty="0"/>
              <a:t> </a:t>
            </a:r>
            <a:r>
              <a:rPr lang="fr-FR" dirty="0" err="1"/>
              <a:t>during</a:t>
            </a:r>
            <a:r>
              <a:rPr lang="fr-FR" dirty="0"/>
              <a:t> tropical </a:t>
            </a:r>
            <a:r>
              <a:rPr lang="fr-FR" dirty="0" err="1"/>
              <a:t>forest</a:t>
            </a:r>
            <a:r>
              <a:rPr lang="fr-FR" dirty="0"/>
              <a:t> </a:t>
            </a:r>
            <a:r>
              <a:rPr lang="fr-FR" dirty="0" err="1"/>
              <a:t>restoration</a:t>
            </a:r>
            <a:r>
              <a:rPr lang="fr-FR" dirty="0"/>
              <a:t>. </a:t>
            </a:r>
            <a:r>
              <a:rPr lang="fr-FR" i="1" dirty="0">
                <a:solidFill>
                  <a:srgbClr val="00B050"/>
                </a:solidFill>
              </a:rPr>
              <a:t>BMC Research Notes.</a:t>
            </a:r>
            <a:r>
              <a:rPr lang="fr-FR" dirty="0"/>
              <a:t> </a:t>
            </a:r>
            <a:r>
              <a:rPr lang="fr-FR" sz="1100" dirty="0">
                <a:hlinkClick r:id="rId5"/>
              </a:rPr>
              <a:t>https://doi.org/10.1186/s13104-021-05552-5</a:t>
            </a:r>
            <a:endParaRPr lang="en-US" sz="110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 3 decades of annual growth, mortality, physical condition, and microsite for ten tropical rainforest tree species. </a:t>
            </a:r>
            <a:r>
              <a:rPr lang="en-US" dirty="0">
                <a:solidFill>
                  <a:srgbClr val="00B050"/>
                </a:solidFill>
              </a:rPr>
              <a:t>Ecology : </a:t>
            </a:r>
            <a:r>
              <a:rPr lang="fr-FR" sz="1050" dirty="0">
                <a:solidFill>
                  <a:prstClr val="black"/>
                </a:solidFill>
                <a:hlinkClick r:id="rId6"/>
              </a:rPr>
              <a:t>https://doi.org/10.1002/ecy.2394</a:t>
            </a:r>
            <a:endParaRPr lang="fr-FR" sz="105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 Data on </a:t>
            </a:r>
            <a:r>
              <a:rPr lang="en-US" dirty="0" err="1">
                <a:solidFill>
                  <a:prstClr val="black"/>
                </a:solidFill>
              </a:rPr>
              <a:t>dendrometric</a:t>
            </a:r>
            <a:r>
              <a:rPr lang="en-US" dirty="0">
                <a:solidFill>
                  <a:prstClr val="black"/>
                </a:solidFill>
              </a:rPr>
              <a:t> parameters, basic wood density, below- and aboveground biomass of tree species from Mangrove, Miombo, Mopane, and </a:t>
            </a:r>
            <a:r>
              <a:rPr lang="en-US" dirty="0" err="1">
                <a:solidFill>
                  <a:prstClr val="black"/>
                </a:solidFill>
              </a:rPr>
              <a:t>Mecrusse</a:t>
            </a:r>
            <a:r>
              <a:rPr lang="en-US" dirty="0">
                <a:solidFill>
                  <a:prstClr val="black"/>
                </a:solidFill>
              </a:rPr>
              <a:t> woodlands. </a:t>
            </a:r>
            <a:r>
              <a:rPr lang="en-US" dirty="0">
                <a:solidFill>
                  <a:srgbClr val="00B050"/>
                </a:solidFill>
              </a:rPr>
              <a:t>Data in Brief.</a:t>
            </a:r>
            <a:r>
              <a:rPr lang="en-US" dirty="0">
                <a:solidFill>
                  <a:prstClr val="black"/>
                </a:solidFill>
              </a:rPr>
              <a:t> </a:t>
            </a:r>
            <a:r>
              <a:rPr lang="fr-FR" sz="1050" dirty="0">
                <a:solidFill>
                  <a:prstClr val="black"/>
                </a:solidFill>
                <a:hlinkClick r:id="rId7" tooltip="Persistent link using digital object identifier"/>
              </a:rPr>
              <a:t>https://doi.org/10.1016/j.dib.2020.105154</a:t>
            </a:r>
            <a:endParaRPr lang="en-US" sz="1050" dirty="0">
              <a:solidFill>
                <a:srgbClr val="00B050"/>
              </a:solidFill>
            </a:endParaRPr>
          </a:p>
        </p:txBody>
      </p:sp>
      <p:sp>
        <p:nvSpPr>
          <p:cNvPr id="6" name="Titre 1">
            <a:extLst>
              <a:ext uri="{FF2B5EF4-FFF2-40B4-BE49-F238E27FC236}">
                <a16:creationId xmlns:a16="http://schemas.microsoft.com/office/drawing/2014/main" id="{53EF8EC0-A97F-4D68-BC9B-3AB6C9AAB912}"/>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070D1A61-FB43-4F8C-BFA1-AC6F8A23FCCA}"/>
              </a:ext>
            </a:extLst>
          </p:cNvPr>
          <p:cNvPicPr>
            <a:picLocks noChangeAspect="1"/>
          </p:cNvPicPr>
          <p:nvPr/>
        </p:nvPicPr>
        <p:blipFill>
          <a:blip r:embed="rId8"/>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570543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559895" y="1660755"/>
            <a:ext cx="8332895" cy="4493538"/>
          </a:xfrm>
          <a:prstGeom prst="rect">
            <a:avLst/>
          </a:prstGeom>
        </p:spPr>
        <p:txBody>
          <a:bodyPr wrap="square">
            <a:spAutoFit/>
          </a:bodyPr>
          <a:lstStyle/>
          <a:p>
            <a:pPr marL="201216" indent="-201216" algn="just" defTabSz="342900">
              <a:spcBef>
                <a:spcPts val="600"/>
              </a:spcBef>
              <a:buFont typeface="Wingdings" panose="05000000000000000000" pitchFamily="2" charset="2"/>
              <a:buChar char="Ø"/>
              <a:defRPr/>
            </a:pPr>
            <a:r>
              <a:rPr lang="en-US" dirty="0">
                <a:solidFill>
                  <a:prstClr val="black"/>
                </a:solidFill>
              </a:rPr>
              <a:t>GIbase1.0: A database of green infrastructure plant species in England and Scotland. </a:t>
            </a:r>
            <a:r>
              <a:rPr lang="en-US" i="1" dirty="0">
                <a:solidFill>
                  <a:srgbClr val="00B050"/>
                </a:solidFill>
              </a:rPr>
              <a:t>Ecological Solutions and Evidence. </a:t>
            </a:r>
            <a:r>
              <a:rPr lang="fr-FR" sz="1000" dirty="0">
                <a:solidFill>
                  <a:prstClr val="black"/>
                </a:solidFill>
                <a:hlinkClick r:id="rId3"/>
              </a:rPr>
              <a:t>https://doi.org/10.1002/2688-8319.12133</a:t>
            </a:r>
            <a:endParaRPr lang="en-US" sz="1000" dirty="0">
              <a:solidFill>
                <a:prstClr val="black"/>
              </a:solidFill>
            </a:endParaRPr>
          </a:p>
          <a:p>
            <a:pPr marL="201216" indent="-201216" algn="just" defTabSz="342900">
              <a:spcBef>
                <a:spcPts val="600"/>
              </a:spcBef>
              <a:buFont typeface="Wingdings" panose="05000000000000000000" pitchFamily="2" charset="2"/>
              <a:buChar char="Ø"/>
              <a:defRPr/>
            </a:pPr>
            <a:r>
              <a:rPr lang="en-US" dirty="0">
                <a:solidFill>
                  <a:prstClr val="black"/>
                </a:solidFill>
              </a:rPr>
              <a:t>Commensal small mammal trapping data in Southern Senegal, 2012–2015: where invasive species meet native ones. </a:t>
            </a:r>
            <a:r>
              <a:rPr lang="en-US" i="1" dirty="0">
                <a:solidFill>
                  <a:srgbClr val="00B050"/>
                </a:solidFill>
              </a:rPr>
              <a:t>Ecology.</a:t>
            </a:r>
            <a:r>
              <a:rPr lang="en-US" dirty="0">
                <a:solidFill>
                  <a:prstClr val="black"/>
                </a:solidFill>
              </a:rPr>
              <a:t> </a:t>
            </a:r>
            <a:r>
              <a:rPr lang="en-US" sz="1050" dirty="0">
                <a:solidFill>
                  <a:prstClr val="black"/>
                </a:solidFill>
                <a:hlinkClick r:id="rId4"/>
              </a:rPr>
              <a:t>https://esajournals.onlinelibrary.wiley.com/doi/10.1002/ecy.3470</a:t>
            </a:r>
            <a:r>
              <a:rPr lang="en-US" sz="1050" dirty="0">
                <a:solidFill>
                  <a:prstClr val="black"/>
                </a:solidFill>
              </a:rPr>
              <a:t> </a:t>
            </a:r>
          </a:p>
          <a:p>
            <a:pPr marL="271463" algn="just" defTabSz="342900">
              <a:spcAft>
                <a:spcPts val="600"/>
              </a:spcAft>
              <a:defRPr/>
            </a:pPr>
            <a:r>
              <a:rPr lang="en-US" sz="1600" dirty="0">
                <a:solidFill>
                  <a:prstClr val="black"/>
                </a:solidFill>
              </a:rPr>
              <a:t>(</a:t>
            </a:r>
            <a:r>
              <a:rPr lang="fr-FR" sz="1600" dirty="0">
                <a:solidFill>
                  <a:prstClr val="black"/>
                </a:solidFill>
              </a:rPr>
              <a:t>Pour accéder à l’article entier (car </a:t>
            </a:r>
            <a:r>
              <a:rPr lang="fr-FR" sz="1600" i="1" dirty="0" err="1">
                <a:solidFill>
                  <a:prstClr val="black"/>
                </a:solidFill>
              </a:rPr>
              <a:t>Ecology</a:t>
            </a:r>
            <a:r>
              <a:rPr lang="fr-FR" sz="1600" dirty="0">
                <a:solidFill>
                  <a:prstClr val="black"/>
                </a:solidFill>
              </a:rPr>
              <a:t> ne publie que le résumé), il faut ouvrir le fichier zip dans </a:t>
            </a:r>
            <a:r>
              <a:rPr lang="fr-FR" sz="1600" i="1" dirty="0" err="1">
                <a:solidFill>
                  <a:prstClr val="black"/>
                </a:solidFill>
              </a:rPr>
              <a:t>Supporting</a:t>
            </a:r>
            <a:r>
              <a:rPr lang="fr-FR" sz="1600" i="1" dirty="0">
                <a:solidFill>
                  <a:prstClr val="black"/>
                </a:solidFill>
              </a:rPr>
              <a:t> information</a:t>
            </a:r>
            <a:r>
              <a:rPr lang="fr-FR" sz="1600" dirty="0">
                <a:solidFill>
                  <a:prstClr val="black"/>
                </a:solidFill>
              </a:rPr>
              <a:t>.)</a:t>
            </a:r>
            <a:endParaRPr lang="en-US" sz="160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Tundra Trait Team: A database of plant traits spanning the tundra biome. </a:t>
            </a:r>
            <a:r>
              <a:rPr lang="en-US" i="1" dirty="0">
                <a:solidFill>
                  <a:srgbClr val="00B050"/>
                </a:solidFill>
              </a:rPr>
              <a:t>Global Ecology and Biogeography. </a:t>
            </a:r>
            <a:r>
              <a:rPr lang="fr-FR" sz="1050" dirty="0">
                <a:solidFill>
                  <a:prstClr val="black"/>
                </a:solidFill>
                <a:hlinkClick r:id="rId5"/>
              </a:rPr>
              <a:t>https://doi.org/10.1111/geb.12821</a:t>
            </a:r>
            <a:endParaRPr lang="fr-FR" sz="105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8 million phenological and sky images from 29 ecosystems from the Arctic to the tropics: the Phenological Eyes Network. </a:t>
            </a:r>
            <a:r>
              <a:rPr lang="en-US" i="1" dirty="0">
                <a:solidFill>
                  <a:srgbClr val="00B050"/>
                </a:solidFill>
              </a:rPr>
              <a:t>Ecological Research </a:t>
            </a:r>
            <a:r>
              <a:rPr lang="en-US" dirty="0">
                <a:solidFill>
                  <a:srgbClr val="00B050"/>
                </a:solidFill>
              </a:rPr>
              <a:t>: </a:t>
            </a:r>
            <a:r>
              <a:rPr lang="fr-FR" sz="1050" dirty="0">
                <a:solidFill>
                  <a:prstClr val="black"/>
                </a:solidFill>
                <a:hlinkClick r:id="rId6"/>
              </a:rPr>
              <a:t>https://link.springer.com/article/10.1007/s11284-018-1633-x</a:t>
            </a:r>
            <a:r>
              <a:rPr lang="fr-FR" sz="1050" dirty="0">
                <a:solidFill>
                  <a:prstClr val="black"/>
                </a:solidFill>
              </a:rPr>
              <a:t> </a:t>
            </a: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A global spatially explicit database of changes in island </a:t>
            </a:r>
            <a:r>
              <a:rPr lang="en-US" dirty="0" err="1">
                <a:solidFill>
                  <a:prstClr val="black"/>
                </a:solidFill>
              </a:rPr>
              <a:t>palaeo</a:t>
            </a:r>
            <a:r>
              <a:rPr lang="en-US" dirty="0">
                <a:solidFill>
                  <a:prstClr val="black"/>
                </a:solidFill>
              </a:rPr>
              <a:t>‐area and   archipelago configuration during the late Quaternary. </a:t>
            </a:r>
            <a:r>
              <a:rPr lang="en-US" i="1" dirty="0">
                <a:solidFill>
                  <a:srgbClr val="00B050"/>
                </a:solidFill>
              </a:rPr>
              <a:t>Global Ecology and Biogeography   </a:t>
            </a:r>
            <a:r>
              <a:rPr lang="fr-FR" sz="1050" dirty="0">
                <a:solidFill>
                  <a:prstClr val="black"/>
                </a:solidFill>
                <a:hlinkClick r:id="rId7"/>
              </a:rPr>
              <a:t>https://doi.org/10.1111/geb.12715</a:t>
            </a:r>
            <a:endParaRPr lang="fr-FR" sz="1050" dirty="0">
              <a:solidFill>
                <a:srgbClr val="0070C0"/>
              </a:solidFill>
            </a:endParaRPr>
          </a:p>
        </p:txBody>
      </p:sp>
      <p:sp>
        <p:nvSpPr>
          <p:cNvPr id="5" name="Rectangle 4">
            <a:extLst>
              <a:ext uri="{FF2B5EF4-FFF2-40B4-BE49-F238E27FC236}">
                <a16:creationId xmlns:a16="http://schemas.microsoft.com/office/drawing/2014/main" id="{B63A7450-2730-48E3-99B5-F18638F9F387}"/>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Ecologie</a:t>
            </a:r>
          </a:p>
        </p:txBody>
      </p:sp>
      <p:sp>
        <p:nvSpPr>
          <p:cNvPr id="6" name="Titre 1">
            <a:extLst>
              <a:ext uri="{FF2B5EF4-FFF2-40B4-BE49-F238E27FC236}">
                <a16:creationId xmlns:a16="http://schemas.microsoft.com/office/drawing/2014/main" id="{0639FCBA-AE8C-4E71-AFE3-DF8074B3B57F}"/>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B1DE7D19-D5E3-46FF-8301-7B5C9DF6DE6D}"/>
              </a:ext>
            </a:extLst>
          </p:cNvPr>
          <p:cNvPicPr>
            <a:picLocks noChangeAspect="1"/>
          </p:cNvPicPr>
          <p:nvPr/>
        </p:nvPicPr>
        <p:blipFill>
          <a:blip r:embed="rId8"/>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106334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637680" y="1741229"/>
            <a:ext cx="8220570" cy="2631490"/>
          </a:xfrm>
          <a:prstGeom prst="rect">
            <a:avLst/>
          </a:prstGeom>
        </p:spPr>
        <p:txBody>
          <a:bodyPr wrap="square">
            <a:spAutoFit/>
          </a:bodyPr>
          <a:lstStyle/>
          <a:p>
            <a:pPr marL="214313" indent="-214313" defTabSz="342900">
              <a:spcBef>
                <a:spcPts val="600"/>
              </a:spcBef>
              <a:spcAft>
                <a:spcPts val="600"/>
              </a:spcAft>
              <a:buFont typeface="Wingdings" panose="05000000000000000000" pitchFamily="2" charset="2"/>
              <a:buChar char="Ø"/>
              <a:defRPr/>
            </a:pPr>
            <a:r>
              <a:rPr lang="en-US" dirty="0">
                <a:solidFill>
                  <a:prstClr val="black"/>
                </a:solidFill>
              </a:rPr>
              <a:t>A database of freshwater fish species of the Amazon Basin. </a:t>
            </a:r>
            <a:r>
              <a:rPr lang="en-US" i="1" dirty="0">
                <a:solidFill>
                  <a:srgbClr val="00B050"/>
                </a:solidFill>
              </a:rPr>
              <a:t>Scientific Data</a:t>
            </a:r>
            <a:r>
              <a:rPr lang="en-US" i="1" dirty="0">
                <a:solidFill>
                  <a:prstClr val="black"/>
                </a:solidFill>
              </a:rPr>
              <a:t>. </a:t>
            </a:r>
            <a:r>
              <a:rPr lang="en-US" sz="1050" dirty="0">
                <a:solidFill>
                  <a:prstClr val="black"/>
                </a:solidFill>
                <a:hlinkClick r:id="rId3"/>
              </a:rPr>
              <a:t>https://www.nature.com/articles/s41597-020-0436-4</a:t>
            </a:r>
            <a:r>
              <a:rPr lang="en-US" sz="1050" dirty="0">
                <a:solidFill>
                  <a:prstClr val="black"/>
                </a:solidFill>
              </a:rPr>
              <a:t> </a:t>
            </a:r>
          </a:p>
          <a:p>
            <a:pPr marL="214313" indent="-214313">
              <a:spcBef>
                <a:spcPts val="600"/>
              </a:spcBef>
              <a:spcAft>
                <a:spcPts val="600"/>
              </a:spcAft>
              <a:buFont typeface="Wingdings" panose="05000000000000000000" pitchFamily="2" charset="2"/>
              <a:buChar char="Ø"/>
              <a:defRPr/>
            </a:pPr>
            <a:r>
              <a:rPr lang="fr-FR" dirty="0" err="1">
                <a:solidFill>
                  <a:prstClr val="black"/>
                </a:solidFill>
              </a:rPr>
              <a:t>AmphiBIO</a:t>
            </a:r>
            <a:r>
              <a:rPr lang="fr-FR" dirty="0">
                <a:solidFill>
                  <a:prstClr val="black"/>
                </a:solidFill>
              </a:rPr>
              <a:t>, a global </a:t>
            </a:r>
            <a:r>
              <a:rPr lang="fr-FR" dirty="0" err="1">
                <a:solidFill>
                  <a:prstClr val="black"/>
                </a:solidFill>
              </a:rPr>
              <a:t>database</a:t>
            </a:r>
            <a:r>
              <a:rPr lang="fr-FR" dirty="0">
                <a:solidFill>
                  <a:prstClr val="black"/>
                </a:solidFill>
              </a:rPr>
              <a:t> for </a:t>
            </a:r>
            <a:r>
              <a:rPr lang="fr-FR" dirty="0" err="1">
                <a:solidFill>
                  <a:prstClr val="black"/>
                </a:solidFill>
              </a:rPr>
              <a:t>amphibian</a:t>
            </a:r>
            <a:r>
              <a:rPr lang="fr-FR" dirty="0">
                <a:solidFill>
                  <a:prstClr val="black"/>
                </a:solidFill>
              </a:rPr>
              <a:t> </a:t>
            </a:r>
            <a:r>
              <a:rPr lang="fr-FR" dirty="0" err="1">
                <a:solidFill>
                  <a:prstClr val="black"/>
                </a:solidFill>
              </a:rPr>
              <a:t>ecological</a:t>
            </a:r>
            <a:r>
              <a:rPr lang="fr-FR" dirty="0">
                <a:solidFill>
                  <a:prstClr val="black"/>
                </a:solidFill>
              </a:rPr>
              <a:t> traits</a:t>
            </a:r>
            <a:r>
              <a:rPr lang="fr-FR" dirty="0"/>
              <a:t>. </a:t>
            </a:r>
            <a:r>
              <a:rPr lang="en-US" i="1" dirty="0">
                <a:solidFill>
                  <a:srgbClr val="00B050"/>
                </a:solidFill>
              </a:rPr>
              <a:t>Scientific Data</a:t>
            </a:r>
            <a:r>
              <a:rPr lang="en-US" dirty="0">
                <a:solidFill>
                  <a:prstClr val="black"/>
                </a:solidFill>
              </a:rPr>
              <a:t>. </a:t>
            </a:r>
            <a:r>
              <a:rPr lang="fr-FR" sz="1050" dirty="0">
                <a:hlinkClick r:id="rId4"/>
              </a:rPr>
              <a:t>https://doi.org/10.1038/sdata.2017.123</a:t>
            </a:r>
            <a:endParaRPr lang="fr-FR" sz="1050" dirty="0"/>
          </a:p>
          <a:p>
            <a:pPr marL="214313" indent="-214313">
              <a:spcBef>
                <a:spcPts val="600"/>
              </a:spcBef>
              <a:spcAft>
                <a:spcPts val="600"/>
              </a:spcAft>
              <a:buFont typeface="Wingdings" panose="05000000000000000000" pitchFamily="2" charset="2"/>
              <a:buChar char="Ø"/>
              <a:defRPr/>
            </a:pPr>
            <a:r>
              <a:rPr lang="en-US" dirty="0">
                <a:solidFill>
                  <a:prstClr val="black"/>
                </a:solidFill>
              </a:rPr>
              <a:t>The data of the Swedish Malaise Trap Project, a countrywide inventory of Sweden's </a:t>
            </a:r>
            <a:r>
              <a:rPr lang="en-US" sz="2400" kern="0" dirty="0">
                <a:solidFill>
                  <a:srgbClr val="0066FF"/>
                </a:solidFill>
                <a:latin typeface="Arial"/>
                <a:cs typeface="Arial"/>
              </a:rPr>
              <a:t>insect</a:t>
            </a:r>
            <a:r>
              <a:rPr lang="en-US" dirty="0">
                <a:solidFill>
                  <a:prstClr val="black"/>
                </a:solidFill>
              </a:rPr>
              <a:t> fauna</a:t>
            </a:r>
            <a:r>
              <a:rPr lang="en-US" dirty="0">
                <a:solidFill>
                  <a:srgbClr val="00B050"/>
                </a:solidFill>
              </a:rPr>
              <a:t>. </a:t>
            </a:r>
            <a:r>
              <a:rPr lang="pt-BR" i="1" dirty="0">
                <a:solidFill>
                  <a:srgbClr val="00B050"/>
                </a:solidFill>
              </a:rPr>
              <a:t>Biodiversity Data Journal</a:t>
            </a:r>
            <a:r>
              <a:rPr lang="pt-BR" dirty="0">
                <a:solidFill>
                  <a:srgbClr val="00B050"/>
                </a:solidFill>
              </a:rPr>
              <a:t>. </a:t>
            </a:r>
            <a:r>
              <a:rPr lang="pt-BR" sz="1050" dirty="0">
                <a:hlinkClick r:id="rId5"/>
              </a:rPr>
              <a:t>https://bdj.pensoft.net/article/56286/list/8/</a:t>
            </a:r>
            <a:r>
              <a:rPr lang="pt-BR" sz="1050" dirty="0"/>
              <a:t> </a:t>
            </a:r>
          </a:p>
          <a:p>
            <a:pPr marL="214313" indent="-214313">
              <a:spcBef>
                <a:spcPts val="600"/>
              </a:spcBef>
              <a:spcAft>
                <a:spcPts val="600"/>
              </a:spcAft>
              <a:buFont typeface="Wingdings" panose="05000000000000000000" pitchFamily="2" charset="2"/>
              <a:buChar char="Ø"/>
              <a:defRPr/>
            </a:pPr>
            <a:r>
              <a:rPr lang="en-US" dirty="0">
                <a:solidFill>
                  <a:prstClr val="black"/>
                </a:solidFill>
              </a:rPr>
              <a:t>Aquatic eDNA for monitoring French Guiana biodiversity.</a:t>
            </a:r>
            <a:r>
              <a:rPr lang="pt-BR" dirty="0">
                <a:solidFill>
                  <a:srgbClr val="00B050"/>
                </a:solidFill>
              </a:rPr>
              <a:t> </a:t>
            </a:r>
            <a:r>
              <a:rPr lang="pt-BR" i="1" dirty="0">
                <a:solidFill>
                  <a:srgbClr val="00B050"/>
                </a:solidFill>
              </a:rPr>
              <a:t>Biodiversity Data Journal</a:t>
            </a:r>
            <a:r>
              <a:rPr lang="pt-BR" dirty="0">
                <a:solidFill>
                  <a:srgbClr val="00B050"/>
                </a:solidFill>
              </a:rPr>
              <a:t>. </a:t>
            </a:r>
            <a:r>
              <a:rPr lang="pt-BR" sz="1000" dirty="0">
                <a:solidFill>
                  <a:srgbClr val="00B050"/>
                </a:solidFill>
                <a:hlinkClick r:id="rId6"/>
              </a:rPr>
              <a:t>https://bdj.pensoft.net/article/37518/instance/5252969/</a:t>
            </a:r>
            <a:endParaRPr lang="fr-FR" sz="1000" dirty="0">
              <a:solidFill>
                <a:srgbClr val="0070C0"/>
              </a:solidFill>
            </a:endParaRPr>
          </a:p>
        </p:txBody>
      </p:sp>
      <p:sp>
        <p:nvSpPr>
          <p:cNvPr id="5" name="Rectangle 4">
            <a:extLst>
              <a:ext uri="{FF2B5EF4-FFF2-40B4-BE49-F238E27FC236}">
                <a16:creationId xmlns:a16="http://schemas.microsoft.com/office/drawing/2014/main" id="{B63A7450-2730-48E3-99B5-F18638F9F387}"/>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Biodiversité</a:t>
            </a:r>
          </a:p>
        </p:txBody>
      </p:sp>
      <p:sp>
        <p:nvSpPr>
          <p:cNvPr id="2" name="ZoneTexte 1">
            <a:extLst>
              <a:ext uri="{FF2B5EF4-FFF2-40B4-BE49-F238E27FC236}">
                <a16:creationId xmlns:a16="http://schemas.microsoft.com/office/drawing/2014/main" id="{A9A4914F-DA41-4178-A593-BD0AF8A24E93}"/>
              </a:ext>
            </a:extLst>
          </p:cNvPr>
          <p:cNvSpPr txBox="1"/>
          <p:nvPr/>
        </p:nvSpPr>
        <p:spPr>
          <a:xfrm>
            <a:off x="584701" y="4528715"/>
            <a:ext cx="9483747" cy="1231106"/>
          </a:xfrm>
          <a:prstGeom prst="rect">
            <a:avLst/>
          </a:prstGeom>
          <a:noFill/>
        </p:spPr>
        <p:txBody>
          <a:bodyPr wrap="square" rtlCol="0">
            <a:spAutoFit/>
          </a:bodyPr>
          <a:lstStyle/>
          <a:p>
            <a:r>
              <a:rPr lang="fr-FR" dirty="0"/>
              <a:t>Voir aussi les exemples de </a:t>
            </a:r>
            <a:r>
              <a:rPr lang="fr-FR" i="1" dirty="0"/>
              <a:t>Data papers </a:t>
            </a:r>
            <a:r>
              <a:rPr lang="fr-FR" dirty="0"/>
              <a:t>sur les pages : </a:t>
            </a:r>
          </a:p>
          <a:p>
            <a:pPr marL="285750" indent="-285750">
              <a:spcBef>
                <a:spcPts val="600"/>
              </a:spcBef>
              <a:buFontTx/>
              <a:buChar char="-"/>
            </a:pPr>
            <a:r>
              <a:rPr lang="fr-FR" i="1" dirty="0"/>
              <a:t>Data papers </a:t>
            </a:r>
            <a:r>
              <a:rPr lang="fr-FR" dirty="0"/>
              <a:t>du GBIF: </a:t>
            </a:r>
            <a:r>
              <a:rPr lang="fr-FR" sz="1050" dirty="0">
                <a:hlinkClick r:id="rId7"/>
              </a:rPr>
              <a:t>http://www.gbif.fr/page/ressources/data-papers</a:t>
            </a:r>
            <a:r>
              <a:rPr lang="fr-FR" sz="1050" dirty="0"/>
              <a:t> </a:t>
            </a:r>
          </a:p>
          <a:p>
            <a:pPr marL="285750" indent="-285750">
              <a:spcBef>
                <a:spcPts val="600"/>
              </a:spcBef>
              <a:buFontTx/>
              <a:buChar char="-"/>
            </a:pPr>
            <a:r>
              <a:rPr lang="fr-FR" i="1" dirty="0" err="1"/>
              <a:t>Biodiversity</a:t>
            </a:r>
            <a:r>
              <a:rPr lang="fr-FR" i="1" dirty="0"/>
              <a:t> Data Journal</a:t>
            </a:r>
            <a:r>
              <a:rPr lang="fr-FR" dirty="0"/>
              <a:t> </a:t>
            </a:r>
            <a:r>
              <a:rPr lang="fr-FR" sz="1000" dirty="0">
                <a:hlinkClick r:id="rId8"/>
              </a:rPr>
              <a:t>https://bdj.pensoft.net/browse_journal_articles.php?form_name=filter_articles&amp;sortby=0&amp;journal_id=1&amp;search_in_=0&amp;section_type%5B%5D=8</a:t>
            </a:r>
            <a:endParaRPr lang="fr-FR" sz="1000" dirty="0"/>
          </a:p>
        </p:txBody>
      </p:sp>
      <p:sp>
        <p:nvSpPr>
          <p:cNvPr id="8" name="Titre 1">
            <a:extLst>
              <a:ext uri="{FF2B5EF4-FFF2-40B4-BE49-F238E27FC236}">
                <a16:creationId xmlns:a16="http://schemas.microsoft.com/office/drawing/2014/main" id="{9535E1F6-7A07-4456-8767-6F9D22DD30D7}"/>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6" name="Image 5">
            <a:extLst>
              <a:ext uri="{FF2B5EF4-FFF2-40B4-BE49-F238E27FC236}">
                <a16:creationId xmlns:a16="http://schemas.microsoft.com/office/drawing/2014/main" id="{2252AE7B-6708-4AE3-BEE2-B3823734D09E}"/>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1943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E1CE5583-DA22-4DEB-BA01-49E752291321}"/>
              </a:ext>
            </a:extLst>
          </p:cNvPr>
          <p:cNvSpPr>
            <a:spLocks noGrp="1"/>
          </p:cNvSpPr>
          <p:nvPr>
            <p:ph type="ctrTitle"/>
          </p:nvPr>
        </p:nvSpPr>
        <p:spPr>
          <a:xfrm>
            <a:off x="1657350" y="1495426"/>
            <a:ext cx="5829300" cy="2084344"/>
          </a:xfrm>
        </p:spPr>
        <p:txBody>
          <a:bodyPr>
            <a:normAutofit/>
          </a:bodyPr>
          <a:lstStyle/>
          <a:p>
            <a:r>
              <a:rPr lang="fr-FR" sz="5000" dirty="0"/>
              <a:t>Concept et objectif</a:t>
            </a:r>
            <a:br>
              <a:rPr lang="fr-FR" sz="5000" dirty="0"/>
            </a:br>
            <a:r>
              <a:rPr lang="fr-FR" sz="5000" dirty="0"/>
              <a:t>du </a:t>
            </a:r>
            <a:r>
              <a:rPr lang="fr-FR" sz="5000" i="1" dirty="0"/>
              <a:t>Data paper</a:t>
            </a:r>
          </a:p>
        </p:txBody>
      </p:sp>
    </p:spTree>
    <p:extLst>
      <p:ext uri="{BB962C8B-B14F-4D97-AF65-F5344CB8AC3E}">
        <p14:creationId xmlns:p14="http://schemas.microsoft.com/office/powerpoint/2010/main" val="3743067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699000" y="1705798"/>
            <a:ext cx="8216400" cy="4369979"/>
          </a:xfrm>
          <a:prstGeom prst="rect">
            <a:avLst/>
          </a:prstGeom>
        </p:spPr>
        <p:txBody>
          <a:bodyPr wrap="square">
            <a:spAutoFit/>
          </a:bodyPr>
          <a:lstStyle/>
          <a:p>
            <a:pPr marL="201216" indent="-201216" algn="just" defTabSz="342900">
              <a:spcBef>
                <a:spcPts val="600"/>
              </a:spcBef>
              <a:spcAft>
                <a:spcPts val="600"/>
              </a:spcAft>
              <a:buFont typeface="Wingdings" panose="05000000000000000000" pitchFamily="2" charset="2"/>
              <a:buChar char="Ø"/>
              <a:defRPr/>
            </a:pPr>
            <a:r>
              <a:rPr lang="en-US" dirty="0"/>
              <a:t>Wildlife inventory from camera-trapping surveys in the Azores (Pico and Terceira islands). </a:t>
            </a:r>
            <a:r>
              <a:rPr lang="en-US" i="1" dirty="0">
                <a:solidFill>
                  <a:srgbClr val="00B050"/>
                </a:solidFill>
              </a:rPr>
              <a:t>Biodiversity Data Journal.</a:t>
            </a:r>
            <a:r>
              <a:rPr lang="en-US" dirty="0"/>
              <a:t> </a:t>
            </a:r>
            <a:r>
              <a:rPr lang="en-US" sz="1100" dirty="0">
                <a:hlinkClick r:id="rId3"/>
              </a:rPr>
              <a:t>https://doi.org/10.3897/BDJ.8.e47865</a:t>
            </a:r>
            <a:endParaRPr lang="en-US" sz="110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Jaguar movement database: a GPS‐based movement dataset of an apex predator in the Neotropics. </a:t>
            </a:r>
            <a:r>
              <a:rPr lang="en-US" i="1" dirty="0">
                <a:solidFill>
                  <a:srgbClr val="00B050"/>
                </a:solidFill>
              </a:rPr>
              <a:t>Ecology</a:t>
            </a:r>
            <a:r>
              <a:rPr lang="en-US" dirty="0">
                <a:solidFill>
                  <a:srgbClr val="00B050"/>
                </a:solidFill>
              </a:rPr>
              <a:t> : </a:t>
            </a:r>
            <a:r>
              <a:rPr lang="fr-FR" sz="1050" dirty="0">
                <a:solidFill>
                  <a:srgbClr val="00B050"/>
                </a:solidFill>
                <a:hlinkClick r:id="rId4"/>
              </a:rPr>
              <a:t>https://esajournals.onlinelibrary.wiley.com/doi/10.1002/ecy.2379</a:t>
            </a:r>
            <a:r>
              <a:rPr lang="fr-FR" sz="1050" dirty="0">
                <a:solidFill>
                  <a:srgbClr val="00B050"/>
                </a:solidFill>
              </a:rPr>
              <a:t> </a:t>
            </a:r>
          </a:p>
          <a:p>
            <a:pPr marL="201216" indent="-201216" algn="just" defTabSz="342900">
              <a:spcBef>
                <a:spcPts val="600"/>
              </a:spcBef>
              <a:spcAft>
                <a:spcPts val="600"/>
              </a:spcAft>
              <a:buFont typeface="Wingdings" panose="05000000000000000000" pitchFamily="2" charset="2"/>
              <a:buChar char="Ø"/>
              <a:defRPr/>
            </a:pPr>
            <a:r>
              <a:rPr lang="en-US" dirty="0" err="1"/>
              <a:t>Kakila</a:t>
            </a:r>
            <a:r>
              <a:rPr lang="en-US" dirty="0"/>
              <a:t> database: Towards a FAIR community approved database of cetacean presence in the waters of the Guadeloupe Archipelago, based on citizen science. </a:t>
            </a:r>
            <a:r>
              <a:rPr lang="en-US" i="1" dirty="0">
                <a:solidFill>
                  <a:srgbClr val="00B050"/>
                </a:solidFill>
              </a:rPr>
              <a:t>Biodiversity Data Journal. </a:t>
            </a:r>
            <a:r>
              <a:rPr lang="fr-FR" sz="1100" dirty="0">
                <a:hlinkClick r:id="rId5"/>
              </a:rPr>
              <a:t>https://doi.org/10.3897/BDJ.9.e69022</a:t>
            </a:r>
            <a:endParaRPr lang="en-US" sz="110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t>The Hummingbird Collection of the Natural History and Science Museum of the University of Porto (MHNC-UP), Portugal. </a:t>
            </a:r>
            <a:r>
              <a:rPr lang="en-US" i="1" dirty="0">
                <a:solidFill>
                  <a:srgbClr val="00B050"/>
                </a:solidFill>
              </a:rPr>
              <a:t>Biodiversity Data Journal</a:t>
            </a:r>
            <a:r>
              <a:rPr lang="en-US" dirty="0"/>
              <a:t>. </a:t>
            </a:r>
            <a:r>
              <a:rPr lang="en-US" sz="1100" dirty="0">
                <a:hlinkClick r:id="rId6"/>
              </a:rPr>
              <a:t>https://doi.org/10.3897/BDJ.9.e59913</a:t>
            </a:r>
            <a:endParaRPr lang="en-US" sz="1100" dirty="0">
              <a:solidFill>
                <a:prstClr val="black"/>
              </a:solidFill>
            </a:endParaRPr>
          </a:p>
          <a:p>
            <a:pPr marL="201216" indent="-201216" algn="just" defTabSz="342900">
              <a:spcBef>
                <a:spcPts val="600"/>
              </a:spcBef>
              <a:spcAft>
                <a:spcPts val="600"/>
              </a:spcAft>
              <a:buFont typeface="Wingdings" panose="05000000000000000000" pitchFamily="2" charset="2"/>
              <a:buChar char="Ø"/>
              <a:defRPr/>
            </a:pPr>
            <a:r>
              <a:rPr lang="en-US" dirty="0">
                <a:solidFill>
                  <a:prstClr val="black"/>
                </a:solidFill>
              </a:rPr>
              <a:t>A quasi-experimental study of impacts of Tanzania’s wildlife management areas on rural livelihoods and wealth.</a:t>
            </a:r>
            <a:r>
              <a:rPr lang="fr-FR" dirty="0">
                <a:solidFill>
                  <a:prstClr val="black"/>
                </a:solidFill>
              </a:rPr>
              <a:t> </a:t>
            </a:r>
            <a:r>
              <a:rPr lang="fr-FR" i="1" dirty="0">
                <a:solidFill>
                  <a:srgbClr val="00B050"/>
                </a:solidFill>
              </a:rPr>
              <a:t>Scientific data </a:t>
            </a:r>
            <a:r>
              <a:rPr lang="fr-FR" dirty="0">
                <a:solidFill>
                  <a:srgbClr val="00B050"/>
                </a:solidFill>
              </a:rPr>
              <a:t>: </a:t>
            </a:r>
            <a:r>
              <a:rPr lang="fr-FR" sz="1050" dirty="0">
                <a:solidFill>
                  <a:srgbClr val="00B050"/>
                </a:solidFill>
                <a:hlinkClick r:id="rId7"/>
              </a:rPr>
              <a:t>https://www.nature.com/articles/sdata201887#t6</a:t>
            </a:r>
            <a:r>
              <a:rPr lang="fr-FR" sz="1050" dirty="0">
                <a:solidFill>
                  <a:srgbClr val="00B050"/>
                </a:solidFill>
              </a:rPr>
              <a:t> </a:t>
            </a:r>
          </a:p>
          <a:p>
            <a:pPr algn="just" defTabSz="342900">
              <a:lnSpc>
                <a:spcPct val="114000"/>
              </a:lnSpc>
              <a:spcBef>
                <a:spcPts val="338"/>
              </a:spcBef>
              <a:buFont typeface="Wingdings" panose="05000000000000000000" pitchFamily="2" charset="2"/>
              <a:buChar char="Ø"/>
              <a:defRPr/>
            </a:pPr>
            <a:endParaRPr lang="fr-FR" sz="1050" dirty="0">
              <a:solidFill>
                <a:srgbClr val="0070C0"/>
              </a:solidFill>
            </a:endParaRPr>
          </a:p>
        </p:txBody>
      </p:sp>
      <p:sp>
        <p:nvSpPr>
          <p:cNvPr id="5" name="Rectangle 4">
            <a:extLst>
              <a:ext uri="{FF2B5EF4-FFF2-40B4-BE49-F238E27FC236}">
                <a16:creationId xmlns:a16="http://schemas.microsoft.com/office/drawing/2014/main" id="{B63A7450-2730-48E3-99B5-F18638F9F387}"/>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Faune sauvage</a:t>
            </a:r>
          </a:p>
        </p:txBody>
      </p:sp>
      <p:sp>
        <p:nvSpPr>
          <p:cNvPr id="6" name="Titre 1">
            <a:extLst>
              <a:ext uri="{FF2B5EF4-FFF2-40B4-BE49-F238E27FC236}">
                <a16:creationId xmlns:a16="http://schemas.microsoft.com/office/drawing/2014/main" id="{557961C8-09ED-43CC-B965-D686EA221990}"/>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260D8681-8CAD-462A-92AA-669C69977812}"/>
              </a:ext>
            </a:extLst>
          </p:cNvPr>
          <p:cNvPicPr>
            <a:picLocks noChangeAspect="1"/>
          </p:cNvPicPr>
          <p:nvPr/>
        </p:nvPicPr>
        <p:blipFill>
          <a:blip r:embed="rId8"/>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80493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3A7450-2730-48E3-99B5-F18638F9F387}"/>
              </a:ext>
            </a:extLst>
          </p:cNvPr>
          <p:cNvSpPr/>
          <p:nvPr/>
        </p:nvSpPr>
        <p:spPr>
          <a:xfrm>
            <a:off x="540000" y="1260000"/>
            <a:ext cx="8425870" cy="5050100"/>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Climat – Météorologie</a:t>
            </a:r>
          </a:p>
          <a:p>
            <a:pPr marL="214313" indent="-214313" algn="just">
              <a:spcBef>
                <a:spcPts val="600"/>
              </a:spcBef>
              <a:buFont typeface="Wingdings" panose="05000000000000000000" pitchFamily="2" charset="2"/>
              <a:buChar char="Ø"/>
              <a:defRPr/>
            </a:pPr>
            <a:r>
              <a:rPr lang="en-US" dirty="0">
                <a:solidFill>
                  <a:prstClr val="black"/>
                </a:solidFill>
              </a:rPr>
              <a:t>A meteorological dataset of the West African monsoon during the 2016 DACCIWA campaign. </a:t>
            </a:r>
            <a:r>
              <a:rPr lang="en-US" i="1" dirty="0">
                <a:solidFill>
                  <a:srgbClr val="00B050"/>
                </a:solidFill>
              </a:rPr>
              <a:t>Scientific Dat</a:t>
            </a:r>
            <a:r>
              <a:rPr lang="en-US" dirty="0">
                <a:solidFill>
                  <a:srgbClr val="00B050"/>
                </a:solidFill>
              </a:rPr>
              <a:t>a</a:t>
            </a:r>
            <a:r>
              <a:rPr lang="en-US" dirty="0"/>
              <a:t>. </a:t>
            </a:r>
            <a:r>
              <a:rPr lang="en-US" sz="1050" dirty="0">
                <a:hlinkClick r:id="rId3"/>
              </a:rPr>
              <a:t>https://www.nature.com/articles/s41597-022-01277-7#Sec10</a:t>
            </a:r>
            <a:r>
              <a:rPr lang="en-US" sz="1050" dirty="0"/>
              <a:t> </a:t>
            </a:r>
            <a:endParaRPr lang="en-US" sz="1050" dirty="0">
              <a:solidFill>
                <a:prstClr val="black"/>
              </a:solidFill>
            </a:endParaRPr>
          </a:p>
          <a:p>
            <a:pPr marL="214313" indent="-214313" algn="just">
              <a:spcBef>
                <a:spcPts val="900"/>
              </a:spcBef>
              <a:buFont typeface="Wingdings" panose="05000000000000000000" pitchFamily="2" charset="2"/>
              <a:buChar char="Ø"/>
              <a:defRPr/>
            </a:pPr>
            <a:r>
              <a:rPr lang="en-US" dirty="0">
                <a:solidFill>
                  <a:prstClr val="black"/>
                </a:solidFill>
              </a:rPr>
              <a:t>Reconstruction of a long-term historical daily maximum and minimum air temperature network dataset for Ireland (1831-1968). </a:t>
            </a:r>
            <a:r>
              <a:rPr lang="en-US" i="1" dirty="0">
                <a:solidFill>
                  <a:srgbClr val="00B050"/>
                </a:solidFill>
              </a:rPr>
              <a:t>Geoscience Data Journal</a:t>
            </a:r>
            <a:r>
              <a:rPr lang="en-US" dirty="0">
                <a:solidFill>
                  <a:prstClr val="black"/>
                </a:solidFill>
              </a:rPr>
              <a:t>. </a:t>
            </a:r>
            <a:r>
              <a:rPr lang="en-US" sz="1050" dirty="0">
                <a:solidFill>
                  <a:prstClr val="black"/>
                </a:solidFill>
                <a:hlinkClick r:id="rId4"/>
              </a:rPr>
              <a:t>https://doi.org/10.1002/gdj3.92</a:t>
            </a:r>
            <a:endParaRPr lang="en-US" sz="1050" dirty="0">
              <a:solidFill>
                <a:prstClr val="black"/>
              </a:solidFill>
            </a:endParaRPr>
          </a:p>
          <a:p>
            <a:pPr marL="201216" indent="-201216" algn="just">
              <a:spcBef>
                <a:spcPts val="900"/>
              </a:spcBef>
              <a:buFont typeface="Wingdings" panose="05000000000000000000" pitchFamily="2" charset="2"/>
              <a:buChar char="Ø"/>
              <a:defRPr/>
            </a:pPr>
            <a:r>
              <a:rPr lang="en-US" dirty="0">
                <a:solidFill>
                  <a:prstClr val="black"/>
                </a:solidFill>
              </a:rPr>
              <a:t>Data on and methodology for measurements of microclimate and matter dynamics in transition zones between forest and adjacent arable land. </a:t>
            </a:r>
            <a:r>
              <a:rPr lang="en-US" i="1" dirty="0">
                <a:solidFill>
                  <a:srgbClr val="00B050"/>
                </a:solidFill>
              </a:rPr>
              <a:t>One Ecosystem </a:t>
            </a:r>
            <a:r>
              <a:rPr lang="en-US" dirty="0">
                <a:solidFill>
                  <a:srgbClr val="00B050"/>
                </a:solidFill>
              </a:rPr>
              <a:t>: </a:t>
            </a:r>
            <a:r>
              <a:rPr lang="en-US" sz="1000" dirty="0">
                <a:solidFill>
                  <a:srgbClr val="00B050"/>
                </a:solidFill>
                <a:hlinkClick r:id="rId5"/>
              </a:rPr>
              <a:t>https://oneecosystem.pensoft.net/articles.php?id=24295</a:t>
            </a:r>
            <a:r>
              <a:rPr lang="en-US" sz="1000" dirty="0">
                <a:solidFill>
                  <a:srgbClr val="00B050"/>
                </a:solidFill>
              </a:rPr>
              <a:t> </a:t>
            </a:r>
          </a:p>
          <a:p>
            <a:pPr marL="201216" indent="-201216" algn="just">
              <a:spcBef>
                <a:spcPts val="900"/>
              </a:spcBef>
              <a:buFont typeface="Wingdings" panose="05000000000000000000" pitchFamily="2" charset="2"/>
              <a:buChar char="Ø"/>
              <a:defRPr/>
            </a:pPr>
            <a:r>
              <a:rPr lang="en-US" dirty="0">
                <a:solidFill>
                  <a:prstClr val="black"/>
                </a:solidFill>
              </a:rPr>
              <a:t>Long-term groundwater resource observatory for Southwestern Madagascar.</a:t>
            </a:r>
            <a:r>
              <a:rPr lang="fr-FR" i="1" dirty="0"/>
              <a:t> </a:t>
            </a:r>
            <a:r>
              <a:rPr lang="fr-FR" i="1" dirty="0" err="1">
                <a:solidFill>
                  <a:srgbClr val="00B050"/>
                </a:solidFill>
              </a:rPr>
              <a:t>Hydrological</a:t>
            </a:r>
            <a:r>
              <a:rPr lang="fr-FR" i="1" dirty="0">
                <a:solidFill>
                  <a:srgbClr val="00B050"/>
                </a:solidFill>
              </a:rPr>
              <a:t> </a:t>
            </a:r>
            <a:r>
              <a:rPr lang="fr-FR" i="1" dirty="0" err="1">
                <a:solidFill>
                  <a:srgbClr val="00B050"/>
                </a:solidFill>
              </a:rPr>
              <a:t>Processes</a:t>
            </a:r>
            <a:r>
              <a:rPr lang="fr-FR" i="1" dirty="0">
                <a:solidFill>
                  <a:srgbClr val="00B050"/>
                </a:solidFill>
              </a:rPr>
              <a:t>.</a:t>
            </a:r>
            <a:r>
              <a:rPr lang="en-US" dirty="0">
                <a:solidFill>
                  <a:prstClr val="black"/>
                </a:solidFill>
              </a:rPr>
              <a:t> </a:t>
            </a:r>
            <a:r>
              <a:rPr lang="fr-FR" sz="1050" dirty="0">
                <a:hlinkClick r:id="rId6"/>
              </a:rPr>
              <a:t>https://doi.org/10.1002/hyp.14108</a:t>
            </a:r>
            <a:r>
              <a:rPr lang="fr-FR" sz="1050" dirty="0"/>
              <a:t> </a:t>
            </a:r>
            <a:endParaRPr lang="en-US" dirty="0">
              <a:solidFill>
                <a:prstClr val="black"/>
              </a:solidFill>
            </a:endParaRPr>
          </a:p>
          <a:p>
            <a:pPr marL="201216" indent="-201216" algn="just">
              <a:spcBef>
                <a:spcPts val="900"/>
              </a:spcBef>
              <a:buFont typeface="Wingdings" panose="05000000000000000000" pitchFamily="2" charset="2"/>
              <a:buChar char="Ø"/>
              <a:defRPr/>
            </a:pPr>
            <a:r>
              <a:rPr lang="en-US" dirty="0">
                <a:solidFill>
                  <a:prstClr val="black"/>
                </a:solidFill>
              </a:rPr>
              <a:t>Satellite-based time-series of sea-surface temperature since 1981 for climate applications. </a:t>
            </a:r>
            <a:r>
              <a:rPr lang="en-US" i="1" dirty="0">
                <a:solidFill>
                  <a:srgbClr val="00B050"/>
                </a:solidFill>
              </a:rPr>
              <a:t>Scientific Dat</a:t>
            </a:r>
            <a:r>
              <a:rPr lang="en-US" dirty="0">
                <a:solidFill>
                  <a:srgbClr val="00B050"/>
                </a:solidFill>
              </a:rPr>
              <a:t>a</a:t>
            </a:r>
            <a:r>
              <a:rPr lang="en-US" dirty="0"/>
              <a:t>. </a:t>
            </a:r>
            <a:r>
              <a:rPr lang="fr-FR" sz="1050" dirty="0">
                <a:hlinkClick r:id="rId7"/>
              </a:rPr>
              <a:t>https://doi.org/10.1038/s41597-019-0236-x</a:t>
            </a:r>
            <a:r>
              <a:rPr lang="fr-FR" sz="1050" dirty="0"/>
              <a:t> </a:t>
            </a:r>
          </a:p>
          <a:p>
            <a:pPr marL="201216" indent="-201216" algn="just">
              <a:spcBef>
                <a:spcPts val="900"/>
              </a:spcBef>
              <a:buFont typeface="Wingdings" panose="05000000000000000000" pitchFamily="2" charset="2"/>
              <a:buChar char="Ø"/>
              <a:defRPr/>
            </a:pPr>
            <a:r>
              <a:rPr lang="fr-FR" dirty="0" err="1">
                <a:solidFill>
                  <a:prstClr val="black"/>
                </a:solidFill>
              </a:rPr>
              <a:t>ClimateEU</a:t>
            </a:r>
            <a:r>
              <a:rPr lang="fr-FR" dirty="0">
                <a:solidFill>
                  <a:prstClr val="black"/>
                </a:solidFill>
              </a:rPr>
              <a:t>, </a:t>
            </a:r>
            <a:r>
              <a:rPr lang="fr-FR" dirty="0" err="1">
                <a:solidFill>
                  <a:prstClr val="black"/>
                </a:solidFill>
              </a:rPr>
              <a:t>scale</a:t>
            </a:r>
            <a:r>
              <a:rPr lang="fr-FR" dirty="0">
                <a:solidFill>
                  <a:prstClr val="black"/>
                </a:solidFill>
              </a:rPr>
              <a:t>-free </a:t>
            </a:r>
            <a:r>
              <a:rPr lang="fr-FR" dirty="0" err="1">
                <a:solidFill>
                  <a:prstClr val="black"/>
                </a:solidFill>
              </a:rPr>
              <a:t>climate</a:t>
            </a:r>
            <a:r>
              <a:rPr lang="fr-FR" dirty="0">
                <a:solidFill>
                  <a:prstClr val="black"/>
                </a:solidFill>
              </a:rPr>
              <a:t> </a:t>
            </a:r>
            <a:r>
              <a:rPr lang="fr-FR" dirty="0" err="1">
                <a:solidFill>
                  <a:prstClr val="black"/>
                </a:solidFill>
              </a:rPr>
              <a:t>normals</a:t>
            </a:r>
            <a:r>
              <a:rPr lang="fr-FR" dirty="0">
                <a:solidFill>
                  <a:prstClr val="black"/>
                </a:solidFill>
              </a:rPr>
              <a:t>, </a:t>
            </a:r>
            <a:r>
              <a:rPr lang="fr-FR" dirty="0" err="1">
                <a:solidFill>
                  <a:prstClr val="black"/>
                </a:solidFill>
              </a:rPr>
              <a:t>historical</a:t>
            </a:r>
            <a:r>
              <a:rPr lang="fr-FR" dirty="0">
                <a:solidFill>
                  <a:prstClr val="black"/>
                </a:solidFill>
              </a:rPr>
              <a:t> time </a:t>
            </a:r>
            <a:r>
              <a:rPr lang="fr-FR" dirty="0" err="1">
                <a:solidFill>
                  <a:prstClr val="black"/>
                </a:solidFill>
              </a:rPr>
              <a:t>series</a:t>
            </a:r>
            <a:r>
              <a:rPr lang="fr-FR" dirty="0">
                <a:solidFill>
                  <a:prstClr val="black"/>
                </a:solidFill>
              </a:rPr>
              <a:t>, and future projections for Europe. </a:t>
            </a:r>
            <a:r>
              <a:rPr lang="en-US" i="1" dirty="0">
                <a:solidFill>
                  <a:srgbClr val="00B050"/>
                </a:solidFill>
              </a:rPr>
              <a:t>Scientific Data</a:t>
            </a:r>
            <a:r>
              <a:rPr lang="en-US" dirty="0">
                <a:solidFill>
                  <a:srgbClr val="00B050"/>
                </a:solidFill>
              </a:rPr>
              <a:t>:</a:t>
            </a:r>
            <a:r>
              <a:rPr lang="fr-FR" dirty="0"/>
              <a:t> </a:t>
            </a:r>
            <a:r>
              <a:rPr lang="fr-FR" sz="1050" dirty="0">
                <a:hlinkClick r:id="rId8"/>
              </a:rPr>
              <a:t>https://doi.org/10.1038/s41597-020-00763-0</a:t>
            </a:r>
            <a:endParaRPr lang="en-US" sz="1050" dirty="0">
              <a:solidFill>
                <a:prstClr val="black"/>
              </a:solidFill>
            </a:endParaRPr>
          </a:p>
        </p:txBody>
      </p:sp>
      <p:sp>
        <p:nvSpPr>
          <p:cNvPr id="6" name="Titre 1">
            <a:extLst>
              <a:ext uri="{FF2B5EF4-FFF2-40B4-BE49-F238E27FC236}">
                <a16:creationId xmlns:a16="http://schemas.microsoft.com/office/drawing/2014/main" id="{1A8471BF-D9BB-44AD-B822-6351F54B8C87}"/>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4" name="Image 3">
            <a:extLst>
              <a:ext uri="{FF2B5EF4-FFF2-40B4-BE49-F238E27FC236}">
                <a16:creationId xmlns:a16="http://schemas.microsoft.com/office/drawing/2014/main" id="{ED9D6A1B-EF9C-498E-AD98-3FC9CE97AC58}"/>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336870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669823" y="1735024"/>
            <a:ext cx="8169377" cy="4414029"/>
          </a:xfrm>
          <a:prstGeom prst="rect">
            <a:avLst/>
          </a:prstGeom>
        </p:spPr>
        <p:txBody>
          <a:bodyPr wrap="square">
            <a:spAutoFit/>
          </a:bodyPr>
          <a:lstStyle/>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A global database of land management, land-use change and climate change effects on soil organic carbon. </a:t>
            </a:r>
            <a:r>
              <a:rPr lang="en-US" dirty="0">
                <a:solidFill>
                  <a:srgbClr val="00B050"/>
                </a:solidFill>
              </a:rPr>
              <a:t>Scientific Data: </a:t>
            </a:r>
            <a:r>
              <a:rPr lang="fr-FR" sz="1050" dirty="0">
                <a:hlinkClick r:id="rId3"/>
              </a:rPr>
              <a:t>https://doi.org/10.1038/s41597-022-01318-1</a:t>
            </a:r>
            <a:r>
              <a:rPr lang="fr-FR" sz="1050" dirty="0"/>
              <a:t> </a:t>
            </a:r>
            <a:endParaRPr lang="en-US" sz="1050" dirty="0">
              <a:solidFill>
                <a:prstClr val="black"/>
              </a:solidFill>
            </a:endParaRPr>
          </a:p>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Soil hydraulic functions of international soils measured with the Extended Evaporation Method (EEM) and the HYPROP device. </a:t>
            </a:r>
            <a:r>
              <a:rPr lang="en-US" dirty="0">
                <a:solidFill>
                  <a:srgbClr val="00B050"/>
                </a:solidFill>
              </a:rPr>
              <a:t>Open Data Journal for Agricultural Research </a:t>
            </a:r>
            <a:r>
              <a:rPr lang="en-US" sz="1350" dirty="0">
                <a:solidFill>
                  <a:srgbClr val="00B050"/>
                </a:solidFill>
              </a:rPr>
              <a:t>: </a:t>
            </a:r>
            <a:r>
              <a:rPr lang="en-US" sz="1050" dirty="0">
                <a:solidFill>
                  <a:srgbClr val="00B050"/>
                </a:solidFill>
                <a:hlinkClick r:id="rId4"/>
              </a:rPr>
              <a:t>https://odjar.org/article/view/15763/15359</a:t>
            </a:r>
            <a:r>
              <a:rPr lang="en-US" sz="1050" dirty="0">
                <a:solidFill>
                  <a:srgbClr val="00B050"/>
                </a:solidFill>
              </a:rPr>
              <a:t> </a:t>
            </a:r>
          </a:p>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Dataset on ammonia, nitrous oxide, methane, and carbon dioxide fluxes from 2 soils fertilized amended with treated and non-treated cattle slurry. </a:t>
            </a:r>
            <a:r>
              <a:rPr lang="en-US" dirty="0">
                <a:solidFill>
                  <a:srgbClr val="00B050"/>
                </a:solidFill>
              </a:rPr>
              <a:t>Data in Brief  </a:t>
            </a:r>
            <a:r>
              <a:rPr lang="fr-FR" sz="1050" dirty="0">
                <a:solidFill>
                  <a:prstClr val="black"/>
                </a:solidFill>
                <a:hlinkClick r:id="rId5" tooltip="Persistent link using digital object identifier"/>
              </a:rPr>
              <a:t>https://doi.org/10.1016/j.dib.2018.10.124</a:t>
            </a:r>
            <a:endParaRPr lang="fr-FR" sz="1050" dirty="0">
              <a:solidFill>
                <a:prstClr val="black"/>
              </a:solidFill>
            </a:endParaRPr>
          </a:p>
          <a:p>
            <a:pPr marL="201216" indent="-201216" algn="just" defTabSz="342900">
              <a:spcBef>
                <a:spcPts val="450"/>
              </a:spcBef>
              <a:spcAft>
                <a:spcPts val="450"/>
              </a:spcAft>
              <a:buFont typeface="Wingdings" panose="05000000000000000000" pitchFamily="2" charset="2"/>
              <a:buChar char="Ø"/>
              <a:defRPr/>
            </a:pPr>
            <a:r>
              <a:rPr lang="en-GB" dirty="0"/>
              <a:t>LUCAS Soil Biodiversity and LUCAS Soil Pesticides, new tools for research and policy development. </a:t>
            </a:r>
            <a:r>
              <a:rPr lang="en-US" dirty="0">
                <a:solidFill>
                  <a:srgbClr val="00B050"/>
                </a:solidFill>
              </a:rPr>
              <a:t>European Journal of Soil Science. </a:t>
            </a:r>
            <a:r>
              <a:rPr lang="en-GB" dirty="0"/>
              <a:t>2022. </a:t>
            </a:r>
            <a:r>
              <a:rPr lang="fr-FR" sz="1050" dirty="0">
                <a:hlinkClick r:id="rId6"/>
              </a:rPr>
              <a:t>https://doi.org/10.1111/ejss.13299</a:t>
            </a:r>
            <a:endParaRPr lang="fr-FR" sz="1050" dirty="0"/>
          </a:p>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Soil microbial biomass and enzyme data after 6 years of cover crop and compost treatments in organic vegetable production. </a:t>
            </a:r>
            <a:r>
              <a:rPr lang="en-US" dirty="0">
                <a:solidFill>
                  <a:srgbClr val="00B050"/>
                </a:solidFill>
              </a:rPr>
              <a:t>Data in Brief </a:t>
            </a:r>
            <a:r>
              <a:rPr lang="en-US" sz="1050" dirty="0">
                <a:solidFill>
                  <a:srgbClr val="00B050"/>
                </a:solidFill>
                <a:hlinkClick r:id="rId7"/>
              </a:rPr>
              <a:t>https://doi.org/10.1016/j.dib.2018.09.013</a:t>
            </a:r>
            <a:r>
              <a:rPr lang="en-US" sz="1050" dirty="0">
                <a:solidFill>
                  <a:srgbClr val="00B050"/>
                </a:solidFill>
              </a:rPr>
              <a:t> </a:t>
            </a:r>
          </a:p>
        </p:txBody>
      </p:sp>
      <p:sp>
        <p:nvSpPr>
          <p:cNvPr id="5" name="Rectangle 4">
            <a:extLst>
              <a:ext uri="{FF2B5EF4-FFF2-40B4-BE49-F238E27FC236}">
                <a16:creationId xmlns:a16="http://schemas.microsoft.com/office/drawing/2014/main" id="{A48EE180-7848-4B27-BE06-00D6EFDA21B2}"/>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Sol</a:t>
            </a:r>
          </a:p>
        </p:txBody>
      </p:sp>
      <p:sp>
        <p:nvSpPr>
          <p:cNvPr id="6" name="Titre 1">
            <a:extLst>
              <a:ext uri="{FF2B5EF4-FFF2-40B4-BE49-F238E27FC236}">
                <a16:creationId xmlns:a16="http://schemas.microsoft.com/office/drawing/2014/main" id="{754B6C37-91D8-4D5F-8E91-3D85E3F6C025}"/>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431E287A-97A9-4272-BC12-9D64C155C498}"/>
              </a:ext>
            </a:extLst>
          </p:cNvPr>
          <p:cNvPicPr>
            <a:picLocks noChangeAspect="1"/>
          </p:cNvPicPr>
          <p:nvPr/>
        </p:nvPicPr>
        <p:blipFill>
          <a:blip r:embed="rId8"/>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519549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669823" y="1689640"/>
            <a:ext cx="8169377" cy="4480714"/>
          </a:xfrm>
          <a:prstGeom prst="rect">
            <a:avLst/>
          </a:prstGeom>
        </p:spPr>
        <p:txBody>
          <a:bodyPr wrap="square">
            <a:spAutoFit/>
          </a:bodyPr>
          <a:lstStyle/>
          <a:p>
            <a:pPr marL="201216" indent="-201216" algn="just" defTabSz="342900">
              <a:spcBef>
                <a:spcPts val="600"/>
              </a:spcBef>
              <a:buFont typeface="Wingdings" panose="05000000000000000000" pitchFamily="2" charset="2"/>
              <a:buChar char="Ø"/>
              <a:defRPr/>
            </a:pPr>
            <a:r>
              <a:rPr lang="en-US" dirty="0"/>
              <a:t>Mapping Flow-Obstructing Structures on Global Rivers. </a:t>
            </a:r>
            <a:r>
              <a:rPr lang="en-US" dirty="0">
                <a:solidFill>
                  <a:srgbClr val="00B050"/>
                </a:solidFill>
              </a:rPr>
              <a:t>Water Resources Research:</a:t>
            </a:r>
            <a:r>
              <a:rPr lang="en-US" dirty="0"/>
              <a:t> </a:t>
            </a:r>
            <a:r>
              <a:rPr lang="en-GB" sz="1050" dirty="0">
                <a:hlinkClick r:id="rId3"/>
              </a:rPr>
              <a:t>https://doi.org/10.1029/2021WR030386</a:t>
            </a:r>
            <a:endParaRPr lang="fr-FR" sz="1050" dirty="0"/>
          </a:p>
          <a:p>
            <a:pPr marL="201216" indent="-201216" algn="just" defTabSz="342900">
              <a:spcBef>
                <a:spcPts val="600"/>
              </a:spcBef>
              <a:buFont typeface="Wingdings" panose="05000000000000000000" pitchFamily="2" charset="2"/>
              <a:buChar char="Ø"/>
              <a:defRPr/>
            </a:pPr>
            <a:r>
              <a:rPr lang="en-US" dirty="0">
                <a:solidFill>
                  <a:prstClr val="black"/>
                </a:solidFill>
              </a:rPr>
              <a:t>Sea surface temperature (SST) and SST anomaly (SSTA) datasets over the last four decades (1977–2016) during typhoon season (May to November) in the entire Global Ocean, North Pacific Ocean, Philippine Sea, South China sea, and Eastern China Sea. </a:t>
            </a:r>
            <a:r>
              <a:rPr lang="en-US" dirty="0">
                <a:solidFill>
                  <a:srgbClr val="00B050"/>
                </a:solidFill>
              </a:rPr>
              <a:t>Data in Brief</a:t>
            </a:r>
            <a:r>
              <a:rPr lang="en-US" dirty="0">
                <a:solidFill>
                  <a:prstClr val="black"/>
                </a:solidFill>
              </a:rPr>
              <a:t>: </a:t>
            </a:r>
            <a:r>
              <a:rPr lang="fr-FR" sz="1050" dirty="0">
                <a:hlinkClick r:id="rId4" tooltip="Persistent link using digital object identifier"/>
              </a:rPr>
              <a:t>https://doi.org/10.1016/j.dib.2022.108646</a:t>
            </a:r>
            <a:r>
              <a:rPr lang="fr-FR" sz="1050" dirty="0"/>
              <a:t> </a:t>
            </a:r>
            <a:endParaRPr lang="en-US" sz="1050" dirty="0">
              <a:solidFill>
                <a:prstClr val="black"/>
              </a:solidFill>
            </a:endParaRPr>
          </a:p>
          <a:p>
            <a:pPr marL="201216" indent="-201216" algn="just" defTabSz="342900">
              <a:spcBef>
                <a:spcPts val="600"/>
              </a:spcBef>
              <a:buFont typeface="Wingdings" panose="05000000000000000000" pitchFamily="2" charset="2"/>
              <a:buChar char="Ø"/>
              <a:defRPr/>
            </a:pPr>
            <a:r>
              <a:rPr lang="en-US" dirty="0">
                <a:solidFill>
                  <a:prstClr val="black"/>
                </a:solidFill>
              </a:rPr>
              <a:t>Simulating Core Floods in Heterogeneous Sandstone and Carbonate Rocks. </a:t>
            </a:r>
            <a:r>
              <a:rPr lang="en-US" dirty="0">
                <a:solidFill>
                  <a:srgbClr val="00B050"/>
                </a:solidFill>
              </a:rPr>
              <a:t>Water Resources Research: </a:t>
            </a:r>
            <a:r>
              <a:rPr lang="fr-FR" sz="1050" dirty="0">
                <a:hlinkClick r:id="rId5"/>
              </a:rPr>
              <a:t>https://doi.org/10.1029/2021WR030581 </a:t>
            </a:r>
            <a:endParaRPr lang="fr-FR" sz="1050" dirty="0"/>
          </a:p>
          <a:p>
            <a:pPr marL="201216" indent="-201216" algn="just" defTabSz="342900">
              <a:spcBef>
                <a:spcPts val="600"/>
              </a:spcBef>
              <a:buFont typeface="Wingdings" panose="05000000000000000000" pitchFamily="2" charset="2"/>
              <a:buChar char="Ø"/>
              <a:defRPr/>
            </a:pPr>
            <a:r>
              <a:rPr lang="en-GB" dirty="0"/>
              <a:t>Catchments of German surface water bodies. </a:t>
            </a:r>
            <a:r>
              <a:rPr lang="en-GB" dirty="0">
                <a:solidFill>
                  <a:srgbClr val="00B050"/>
                </a:solidFill>
              </a:rPr>
              <a:t>Hydrological Processes:</a:t>
            </a:r>
            <a:r>
              <a:rPr lang="en-GB" dirty="0"/>
              <a:t> </a:t>
            </a:r>
            <a:r>
              <a:rPr lang="en-GB" sz="1100" dirty="0">
                <a:hlinkClick r:id="rId6"/>
              </a:rPr>
              <a:t>https://doi.org/10.1002/hyp.14272</a:t>
            </a:r>
            <a:endParaRPr lang="en-GB" sz="1100" dirty="0"/>
          </a:p>
          <a:p>
            <a:pPr marL="201216" indent="-201216" algn="just" defTabSz="342900">
              <a:spcBef>
                <a:spcPts val="600"/>
              </a:spcBef>
              <a:buFont typeface="Wingdings" panose="05000000000000000000" pitchFamily="2" charset="2"/>
              <a:buChar char="Ø"/>
              <a:defRPr/>
            </a:pPr>
            <a:r>
              <a:rPr lang="en-US" dirty="0"/>
              <a:t>14 000 years of geochemical and isotopic data from Lake Simcoe, Canada. </a:t>
            </a:r>
            <a:r>
              <a:rPr lang="en-US" dirty="0">
                <a:solidFill>
                  <a:srgbClr val="00B050"/>
                </a:solidFill>
              </a:rPr>
              <a:t>Data in Brief</a:t>
            </a:r>
            <a:r>
              <a:rPr lang="en-US" dirty="0">
                <a:solidFill>
                  <a:prstClr val="black"/>
                </a:solidFill>
              </a:rPr>
              <a:t>: </a:t>
            </a:r>
            <a:r>
              <a:rPr lang="fr-FR" sz="1050" dirty="0">
                <a:hlinkClick r:id="rId7" tooltip="Persistent link using digital object identifier"/>
              </a:rPr>
              <a:t>https://doi.org/10.1016/j.dib.2022.108541</a:t>
            </a:r>
            <a:endParaRPr lang="en-GB" sz="1050" dirty="0"/>
          </a:p>
          <a:p>
            <a:pPr marL="201216" indent="-201216" algn="just" defTabSz="342900">
              <a:spcBef>
                <a:spcPts val="600"/>
              </a:spcBef>
              <a:buFont typeface="Wingdings" panose="05000000000000000000" pitchFamily="2" charset="2"/>
              <a:buChar char="Ø"/>
              <a:defRPr/>
            </a:pPr>
            <a:r>
              <a:rPr lang="en-GB" dirty="0"/>
              <a:t>Long-term groundwater resource observatory for Southwestern Madagascar. </a:t>
            </a:r>
            <a:r>
              <a:rPr lang="en-GB" dirty="0">
                <a:solidFill>
                  <a:srgbClr val="00B050"/>
                </a:solidFill>
              </a:rPr>
              <a:t>Hydrological Processes:</a:t>
            </a:r>
            <a:r>
              <a:rPr lang="en-GB" dirty="0"/>
              <a:t> </a:t>
            </a:r>
            <a:r>
              <a:rPr lang="en-GB" sz="1100" u="sng" dirty="0">
                <a:hlinkClick r:id="rId8"/>
              </a:rPr>
              <a:t>https://doi.org/10.1002/hyp.14108</a:t>
            </a:r>
            <a:r>
              <a:rPr lang="en-GB" sz="1100" dirty="0"/>
              <a:t> </a:t>
            </a:r>
            <a:endParaRPr lang="fr-FR" sz="1100" dirty="0"/>
          </a:p>
          <a:p>
            <a:pPr marL="201216" indent="-201216" algn="just" defTabSz="342900">
              <a:spcBef>
                <a:spcPts val="450"/>
              </a:spcBef>
              <a:spcAft>
                <a:spcPts val="450"/>
              </a:spcAft>
              <a:buFont typeface="Wingdings" panose="05000000000000000000" pitchFamily="2" charset="2"/>
              <a:buChar char="Ø"/>
              <a:defRPr/>
            </a:pPr>
            <a:endParaRPr lang="fr-FR" sz="1100" dirty="0"/>
          </a:p>
        </p:txBody>
      </p:sp>
      <p:sp>
        <p:nvSpPr>
          <p:cNvPr id="5" name="Rectangle 4">
            <a:extLst>
              <a:ext uri="{FF2B5EF4-FFF2-40B4-BE49-F238E27FC236}">
                <a16:creationId xmlns:a16="http://schemas.microsoft.com/office/drawing/2014/main" id="{A48EE180-7848-4B27-BE06-00D6EFDA21B2}"/>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Eau</a:t>
            </a:r>
          </a:p>
        </p:txBody>
      </p:sp>
      <p:sp>
        <p:nvSpPr>
          <p:cNvPr id="6" name="Titre 1">
            <a:extLst>
              <a:ext uri="{FF2B5EF4-FFF2-40B4-BE49-F238E27FC236}">
                <a16:creationId xmlns:a16="http://schemas.microsoft.com/office/drawing/2014/main" id="{754B6C37-91D8-4D5F-8E91-3D85E3F6C025}"/>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47A80285-3234-466F-85FB-CBB9F4B14D00}"/>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716449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811354" y="1752538"/>
            <a:ext cx="7981772" cy="3975447"/>
          </a:xfrm>
          <a:prstGeom prst="rect">
            <a:avLst/>
          </a:prstGeom>
        </p:spPr>
        <p:txBody>
          <a:bodyPr wrap="square">
            <a:spAutoFit/>
          </a:bodyPr>
          <a:lstStyle/>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Genome sequencing of the </a:t>
            </a:r>
            <a:r>
              <a:rPr lang="en-US" dirty="0" err="1">
                <a:solidFill>
                  <a:prstClr val="black"/>
                </a:solidFill>
              </a:rPr>
              <a:t>sweetpotato</a:t>
            </a:r>
            <a:r>
              <a:rPr lang="en-US" dirty="0">
                <a:solidFill>
                  <a:prstClr val="black"/>
                </a:solidFill>
              </a:rPr>
              <a:t> whitefly </a:t>
            </a:r>
            <a:r>
              <a:rPr lang="en-US" i="1" dirty="0" err="1">
                <a:solidFill>
                  <a:prstClr val="black"/>
                </a:solidFill>
              </a:rPr>
              <a:t>Bemisia</a:t>
            </a:r>
            <a:r>
              <a:rPr lang="en-US" i="1" dirty="0">
                <a:solidFill>
                  <a:prstClr val="black"/>
                </a:solidFill>
              </a:rPr>
              <a:t> </a:t>
            </a:r>
            <a:r>
              <a:rPr lang="en-US" i="1" dirty="0" err="1">
                <a:solidFill>
                  <a:prstClr val="black"/>
                </a:solidFill>
              </a:rPr>
              <a:t>tabaci</a:t>
            </a:r>
            <a:r>
              <a:rPr lang="en-US" dirty="0">
                <a:solidFill>
                  <a:prstClr val="black"/>
                </a:solidFill>
              </a:rPr>
              <a:t>. </a:t>
            </a:r>
            <a:r>
              <a:rPr lang="en-US" i="1" dirty="0" err="1">
                <a:solidFill>
                  <a:srgbClr val="00B050"/>
                </a:solidFill>
              </a:rPr>
              <a:t>GigaScience</a:t>
            </a:r>
            <a:r>
              <a:rPr lang="en-US" i="1" dirty="0">
                <a:solidFill>
                  <a:prstClr val="black"/>
                </a:solidFill>
              </a:rPr>
              <a:t>:</a:t>
            </a:r>
            <a:r>
              <a:rPr lang="en-US" dirty="0">
                <a:solidFill>
                  <a:prstClr val="black"/>
                </a:solidFill>
              </a:rPr>
              <a:t> </a:t>
            </a:r>
            <a:r>
              <a:rPr lang="fr-FR" sz="1050" dirty="0">
                <a:solidFill>
                  <a:prstClr val="black"/>
                </a:solidFill>
                <a:hlinkClick r:id="rId3"/>
              </a:rPr>
              <a:t>https://doi.org/10.1093/gigascience/gix018</a:t>
            </a:r>
            <a:r>
              <a:rPr lang="fr-FR" sz="1050" dirty="0">
                <a:solidFill>
                  <a:prstClr val="black"/>
                </a:solidFill>
              </a:rPr>
              <a:t> </a:t>
            </a:r>
            <a:r>
              <a:rPr lang="en-US" sz="1050" dirty="0">
                <a:solidFill>
                  <a:prstClr val="black"/>
                </a:solidFill>
              </a:rPr>
              <a:t>  </a:t>
            </a:r>
          </a:p>
          <a:p>
            <a:pPr marL="201216" indent="-201216" algn="just" defTabSz="342900">
              <a:spcBef>
                <a:spcPts val="450"/>
              </a:spcBef>
              <a:spcAft>
                <a:spcPts val="450"/>
              </a:spcAft>
              <a:buFont typeface="Wingdings" panose="05000000000000000000" pitchFamily="2" charset="2"/>
              <a:buChar char="Ø"/>
              <a:defRPr/>
            </a:pPr>
            <a:r>
              <a:rPr lang="fr-FR" sz="1350" dirty="0">
                <a:solidFill>
                  <a:prstClr val="black"/>
                </a:solidFill>
              </a:rPr>
              <a:t> </a:t>
            </a:r>
            <a:r>
              <a:rPr lang="fr-FR" dirty="0">
                <a:solidFill>
                  <a:prstClr val="black"/>
                </a:solidFill>
              </a:rPr>
              <a:t>Transcriptome data </a:t>
            </a:r>
            <a:r>
              <a:rPr lang="fr-FR" dirty="0" err="1">
                <a:solidFill>
                  <a:prstClr val="black"/>
                </a:solidFill>
              </a:rPr>
              <a:t>from</a:t>
            </a:r>
            <a:r>
              <a:rPr lang="fr-FR" dirty="0">
                <a:solidFill>
                  <a:prstClr val="black"/>
                </a:solidFill>
              </a:rPr>
              <a:t> 3 </a:t>
            </a:r>
            <a:r>
              <a:rPr lang="fr-FR" dirty="0" err="1">
                <a:solidFill>
                  <a:prstClr val="black"/>
                </a:solidFill>
              </a:rPr>
              <a:t>endemic</a:t>
            </a:r>
            <a:r>
              <a:rPr lang="fr-FR" dirty="0">
                <a:solidFill>
                  <a:prstClr val="black"/>
                </a:solidFill>
              </a:rPr>
              <a:t> </a:t>
            </a:r>
            <a:r>
              <a:rPr lang="fr-FR" dirty="0" err="1">
                <a:solidFill>
                  <a:prstClr val="black"/>
                </a:solidFill>
              </a:rPr>
              <a:t>Myrtaceae</a:t>
            </a:r>
            <a:r>
              <a:rPr lang="fr-FR" dirty="0">
                <a:solidFill>
                  <a:prstClr val="black"/>
                </a:solidFill>
              </a:rPr>
              <a:t> </a:t>
            </a:r>
            <a:r>
              <a:rPr lang="fr-FR" dirty="0" err="1">
                <a:solidFill>
                  <a:prstClr val="black"/>
                </a:solidFill>
              </a:rPr>
              <a:t>species</a:t>
            </a:r>
            <a:r>
              <a:rPr lang="fr-FR" dirty="0">
                <a:solidFill>
                  <a:prstClr val="black"/>
                </a:solidFill>
              </a:rPr>
              <a:t> </a:t>
            </a:r>
            <a:r>
              <a:rPr lang="fr-FR" dirty="0" err="1">
                <a:solidFill>
                  <a:prstClr val="black"/>
                </a:solidFill>
              </a:rPr>
              <a:t>from</a:t>
            </a:r>
            <a:r>
              <a:rPr lang="fr-FR" dirty="0">
                <a:solidFill>
                  <a:prstClr val="black"/>
                </a:solidFill>
              </a:rPr>
              <a:t> New Caledonia </a:t>
            </a:r>
            <a:r>
              <a:rPr lang="fr-FR" dirty="0" err="1">
                <a:solidFill>
                  <a:prstClr val="black"/>
                </a:solidFill>
              </a:rPr>
              <a:t>displaying</a:t>
            </a:r>
            <a:r>
              <a:rPr lang="fr-FR" dirty="0">
                <a:solidFill>
                  <a:prstClr val="black"/>
                </a:solidFill>
              </a:rPr>
              <a:t> </a:t>
            </a:r>
            <a:r>
              <a:rPr lang="fr-FR" dirty="0" err="1">
                <a:solidFill>
                  <a:prstClr val="black"/>
                </a:solidFill>
              </a:rPr>
              <a:t>contrasting</a:t>
            </a:r>
            <a:r>
              <a:rPr lang="fr-FR" dirty="0">
                <a:solidFill>
                  <a:prstClr val="black"/>
                </a:solidFill>
              </a:rPr>
              <a:t> </a:t>
            </a:r>
            <a:r>
              <a:rPr lang="fr-FR" dirty="0" err="1">
                <a:solidFill>
                  <a:prstClr val="black"/>
                </a:solidFill>
              </a:rPr>
              <a:t>responses</a:t>
            </a:r>
            <a:r>
              <a:rPr lang="fr-FR" dirty="0">
                <a:solidFill>
                  <a:prstClr val="black"/>
                </a:solidFill>
              </a:rPr>
              <a:t> to </a:t>
            </a:r>
            <a:r>
              <a:rPr lang="fr-FR" dirty="0" err="1">
                <a:solidFill>
                  <a:prstClr val="black"/>
                </a:solidFill>
              </a:rPr>
              <a:t>myrtle</a:t>
            </a:r>
            <a:r>
              <a:rPr lang="fr-FR" dirty="0">
                <a:solidFill>
                  <a:prstClr val="black"/>
                </a:solidFill>
              </a:rPr>
              <a:t> </a:t>
            </a:r>
            <a:r>
              <a:rPr lang="fr-FR" dirty="0" err="1">
                <a:solidFill>
                  <a:prstClr val="black"/>
                </a:solidFill>
              </a:rPr>
              <a:t>rust</a:t>
            </a:r>
            <a:r>
              <a:rPr lang="fr-FR" dirty="0">
                <a:solidFill>
                  <a:prstClr val="black"/>
                </a:solidFill>
              </a:rPr>
              <a:t> (</a:t>
            </a:r>
            <a:r>
              <a:rPr lang="fr-FR" i="1" dirty="0" err="1">
                <a:solidFill>
                  <a:prstClr val="black"/>
                </a:solidFill>
              </a:rPr>
              <a:t>Austropuccinia</a:t>
            </a:r>
            <a:r>
              <a:rPr lang="fr-FR" i="1" dirty="0">
                <a:solidFill>
                  <a:prstClr val="black"/>
                </a:solidFill>
              </a:rPr>
              <a:t> </a:t>
            </a:r>
            <a:r>
              <a:rPr lang="fr-FR" i="1" dirty="0" err="1">
                <a:solidFill>
                  <a:prstClr val="black"/>
                </a:solidFill>
              </a:rPr>
              <a:t>psidii</a:t>
            </a:r>
            <a:r>
              <a:rPr lang="fr-FR" dirty="0">
                <a:solidFill>
                  <a:prstClr val="black"/>
                </a:solidFill>
              </a:rPr>
              <a:t>). </a:t>
            </a:r>
            <a:r>
              <a:rPr lang="en-US" i="1" dirty="0">
                <a:solidFill>
                  <a:srgbClr val="00B050"/>
                </a:solidFill>
              </a:rPr>
              <a:t>Data in Brief </a:t>
            </a:r>
            <a:r>
              <a:rPr lang="fr-FR" sz="1050" dirty="0">
                <a:solidFill>
                  <a:prstClr val="black"/>
                </a:solidFill>
                <a:hlinkClick r:id="rId4" tooltip="Persistent link using digital object identifier"/>
              </a:rPr>
              <a:t>https://doi.org/10.1016/j.dib.2018.12.080</a:t>
            </a:r>
            <a:r>
              <a:rPr lang="fr-FR" sz="1050" dirty="0">
                <a:solidFill>
                  <a:prstClr val="black"/>
                </a:solidFill>
              </a:rPr>
              <a:t> </a:t>
            </a:r>
          </a:p>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 Draft Genome Resources of 2 Strains of </a:t>
            </a:r>
            <a:r>
              <a:rPr lang="en-US" i="1" dirty="0" err="1">
                <a:solidFill>
                  <a:prstClr val="black"/>
                </a:solidFill>
              </a:rPr>
              <a:t>Xylella</a:t>
            </a:r>
            <a:r>
              <a:rPr lang="en-US" i="1" dirty="0">
                <a:solidFill>
                  <a:prstClr val="black"/>
                </a:solidFill>
              </a:rPr>
              <a:t> </a:t>
            </a:r>
            <a:r>
              <a:rPr lang="en-US" i="1" dirty="0" err="1">
                <a:solidFill>
                  <a:prstClr val="black"/>
                </a:solidFill>
              </a:rPr>
              <a:t>fastidiosa</a:t>
            </a:r>
            <a:r>
              <a:rPr lang="en-US" dirty="0">
                <a:solidFill>
                  <a:prstClr val="black"/>
                </a:solidFill>
              </a:rPr>
              <a:t> associated with Almond Leaf Scorch Disease in Alicante, Spain. </a:t>
            </a:r>
            <a:r>
              <a:rPr lang="en-US" i="1" dirty="0">
                <a:solidFill>
                  <a:srgbClr val="00B050"/>
                </a:solidFill>
              </a:rPr>
              <a:t>Phytopathology</a:t>
            </a:r>
            <a:r>
              <a:rPr lang="en-US" dirty="0">
                <a:solidFill>
                  <a:srgbClr val="00B050"/>
                </a:solidFill>
              </a:rPr>
              <a:t>  </a:t>
            </a:r>
            <a:r>
              <a:rPr lang="en-US" sz="1050" dirty="0">
                <a:solidFill>
                  <a:prstClr val="black"/>
                </a:solidFill>
                <a:hlinkClick r:id="rId5"/>
              </a:rPr>
              <a:t>https://doi.org/10.1094/PHYTO-09-18-0328-A</a:t>
            </a:r>
            <a:endParaRPr lang="en-US" sz="1050" dirty="0">
              <a:solidFill>
                <a:prstClr val="black"/>
              </a:solidFill>
            </a:endParaRPr>
          </a:p>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72-h diurnal RNA-seq analysis of fully expanded third leaves from maize, sorghum, and foxtail millet at 3-h resolution. </a:t>
            </a:r>
            <a:r>
              <a:rPr lang="en-US" i="1" dirty="0">
                <a:solidFill>
                  <a:srgbClr val="00B050"/>
                </a:solidFill>
              </a:rPr>
              <a:t>BMC Research Notes</a:t>
            </a:r>
            <a:r>
              <a:rPr lang="en-US" dirty="0">
                <a:solidFill>
                  <a:srgbClr val="00B050"/>
                </a:solidFill>
              </a:rPr>
              <a:t>: </a:t>
            </a:r>
            <a:r>
              <a:rPr lang="en-US" sz="1050" dirty="0">
                <a:solidFill>
                  <a:srgbClr val="00B050"/>
                </a:solidFill>
                <a:hlinkClick r:id="rId6"/>
              </a:rPr>
              <a:t>https://bmcresnotes.biomedcentral.com/articles/10.1186/s13104-020-05431-5</a:t>
            </a:r>
            <a:r>
              <a:rPr lang="en-US" sz="1050" dirty="0">
                <a:solidFill>
                  <a:srgbClr val="00B050"/>
                </a:solidFill>
              </a:rPr>
              <a:t> </a:t>
            </a:r>
          </a:p>
          <a:p>
            <a:pPr marL="201216" indent="-201216" algn="just" defTabSz="342900">
              <a:spcBef>
                <a:spcPts val="450"/>
              </a:spcBef>
              <a:spcAft>
                <a:spcPts val="450"/>
              </a:spcAft>
              <a:buFont typeface="Wingdings" panose="05000000000000000000" pitchFamily="2" charset="2"/>
              <a:buChar char="Ø"/>
              <a:defRPr/>
            </a:pPr>
            <a:r>
              <a:rPr lang="en-US" dirty="0">
                <a:solidFill>
                  <a:prstClr val="black"/>
                </a:solidFill>
              </a:rPr>
              <a:t>De novo assembly and annotation of the mangrove cricket genome. </a:t>
            </a:r>
            <a:r>
              <a:rPr lang="en-US" i="1" dirty="0">
                <a:solidFill>
                  <a:srgbClr val="00B050"/>
                </a:solidFill>
              </a:rPr>
              <a:t>BMC Research Notes:</a:t>
            </a:r>
            <a:r>
              <a:rPr lang="en-US" dirty="0">
                <a:solidFill>
                  <a:srgbClr val="00B050"/>
                </a:solidFill>
              </a:rPr>
              <a:t> </a:t>
            </a:r>
            <a:r>
              <a:rPr lang="fr-FR" sz="1050" dirty="0">
                <a:hlinkClick r:id="rId7"/>
              </a:rPr>
              <a:t>https://doi.org/10.1186/s13104-021-05798-z</a:t>
            </a:r>
            <a:r>
              <a:rPr lang="fr-FR" sz="1050" dirty="0"/>
              <a:t> </a:t>
            </a:r>
            <a:endParaRPr lang="fr-FR" sz="1050" dirty="0">
              <a:solidFill>
                <a:srgbClr val="0070C0"/>
              </a:solidFill>
            </a:endParaRPr>
          </a:p>
        </p:txBody>
      </p:sp>
      <p:sp>
        <p:nvSpPr>
          <p:cNvPr id="5" name="Rectangle 4">
            <a:extLst>
              <a:ext uri="{FF2B5EF4-FFF2-40B4-BE49-F238E27FC236}">
                <a16:creationId xmlns:a16="http://schemas.microsoft.com/office/drawing/2014/main" id="{3D4DC221-6312-4460-B64B-FC7C199B823C}"/>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Génomique</a:t>
            </a:r>
          </a:p>
        </p:txBody>
      </p:sp>
      <p:sp>
        <p:nvSpPr>
          <p:cNvPr id="6" name="Titre 1">
            <a:extLst>
              <a:ext uri="{FF2B5EF4-FFF2-40B4-BE49-F238E27FC236}">
                <a16:creationId xmlns:a16="http://schemas.microsoft.com/office/drawing/2014/main" id="{719D1E66-32ED-497A-BEC8-2F2D053FBF4A}"/>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7CAEAFB1-E2B3-452E-AD65-BE103C96453A}"/>
              </a:ext>
            </a:extLst>
          </p:cNvPr>
          <p:cNvPicPr>
            <a:picLocks noChangeAspect="1"/>
          </p:cNvPicPr>
          <p:nvPr/>
        </p:nvPicPr>
        <p:blipFill>
          <a:blip r:embed="rId8"/>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944231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759005" y="1718365"/>
            <a:ext cx="8146870" cy="4701287"/>
          </a:xfrm>
          <a:prstGeom prst="rect">
            <a:avLst/>
          </a:prstGeom>
        </p:spPr>
        <p:txBody>
          <a:bodyPr wrap="square">
            <a:spAutoFit/>
          </a:bodyPr>
          <a:lstStyle/>
          <a:p>
            <a:pPr marL="201216" indent="-201216" algn="just">
              <a:spcBef>
                <a:spcPts val="600"/>
              </a:spcBef>
              <a:spcAft>
                <a:spcPts val="600"/>
              </a:spcAft>
              <a:buFont typeface="Wingdings" panose="05000000000000000000" pitchFamily="2" charset="2"/>
              <a:buChar char="Ø"/>
              <a:defRPr/>
            </a:pPr>
            <a:r>
              <a:rPr lang="en-US" dirty="0" err="1"/>
              <a:t>VectorNet</a:t>
            </a:r>
            <a:r>
              <a:rPr lang="en-US" dirty="0"/>
              <a:t> Data Series 3: </a:t>
            </a:r>
            <a:r>
              <a:rPr lang="en-US" i="1" dirty="0" err="1"/>
              <a:t>Culicoides</a:t>
            </a:r>
            <a:r>
              <a:rPr lang="en-US" dirty="0"/>
              <a:t> Abundance Distribution Models for Europe and Surrounding Regions. </a:t>
            </a:r>
            <a:r>
              <a:rPr lang="en-US" dirty="0">
                <a:solidFill>
                  <a:srgbClr val="00B050"/>
                </a:solidFill>
              </a:rPr>
              <a:t>Open Health Data</a:t>
            </a:r>
            <a:r>
              <a:rPr lang="en-US" dirty="0"/>
              <a:t>: </a:t>
            </a:r>
            <a:r>
              <a:rPr lang="en-US" sz="1050" dirty="0">
                <a:hlinkClick r:id="rId3"/>
              </a:rPr>
              <a:t>http://doi.org/10.5334/ohd.33</a:t>
            </a:r>
            <a:endParaRPr lang="en-US" sz="1050" dirty="0"/>
          </a:p>
          <a:p>
            <a:pPr marL="201216" indent="-201216" algn="just">
              <a:spcBef>
                <a:spcPts val="600"/>
              </a:spcBef>
              <a:spcAft>
                <a:spcPts val="600"/>
              </a:spcAft>
              <a:buFont typeface="Wingdings" panose="05000000000000000000" pitchFamily="2" charset="2"/>
              <a:buChar char="Ø"/>
              <a:defRPr/>
            </a:pPr>
            <a:r>
              <a:rPr lang="fr-FR" dirty="0" err="1"/>
              <a:t>Coccidioidomycosis</a:t>
            </a:r>
            <a:r>
              <a:rPr lang="fr-FR" dirty="0"/>
              <a:t> (Valley Fever) Case Data for the </a:t>
            </a:r>
            <a:r>
              <a:rPr lang="fr-FR" dirty="0" err="1"/>
              <a:t>Southwestern</a:t>
            </a:r>
            <a:r>
              <a:rPr lang="fr-FR" dirty="0"/>
              <a:t> United States. </a:t>
            </a:r>
            <a:r>
              <a:rPr lang="fr-FR" dirty="0">
                <a:solidFill>
                  <a:srgbClr val="00B050"/>
                </a:solidFill>
              </a:rPr>
              <a:t>Open </a:t>
            </a:r>
            <a:r>
              <a:rPr lang="fr-FR" dirty="0" err="1">
                <a:solidFill>
                  <a:srgbClr val="00B050"/>
                </a:solidFill>
              </a:rPr>
              <a:t>Health</a:t>
            </a:r>
            <a:r>
              <a:rPr lang="fr-FR" dirty="0">
                <a:solidFill>
                  <a:srgbClr val="00B050"/>
                </a:solidFill>
              </a:rPr>
              <a:t> Data</a:t>
            </a:r>
            <a:r>
              <a:rPr lang="fr-FR" dirty="0"/>
              <a:t>: </a:t>
            </a:r>
            <a:r>
              <a:rPr lang="fr-FR" sz="1050" dirty="0">
                <a:hlinkClick r:id="rId4"/>
              </a:rPr>
              <a:t>http://doi.org/10.5334/ohd.31</a:t>
            </a:r>
            <a:r>
              <a:rPr lang="fr-FR" sz="1050" dirty="0"/>
              <a:t>.</a:t>
            </a:r>
            <a:endParaRPr lang="en-US" sz="1050" dirty="0">
              <a:solidFill>
                <a:prstClr val="black"/>
              </a:solidFill>
            </a:endParaRPr>
          </a:p>
          <a:p>
            <a:pPr marL="201216" indent="-201216" algn="just">
              <a:spcBef>
                <a:spcPts val="600"/>
              </a:spcBef>
              <a:spcAft>
                <a:spcPts val="600"/>
              </a:spcAft>
              <a:buFont typeface="Wingdings" panose="05000000000000000000" pitchFamily="2" charset="2"/>
              <a:buChar char="Ø"/>
              <a:defRPr/>
            </a:pPr>
            <a:r>
              <a:rPr lang="en-US" dirty="0"/>
              <a:t>Data on the physical function of children with cerebral malaria.</a:t>
            </a:r>
            <a:r>
              <a:rPr lang="en-US" dirty="0">
                <a:solidFill>
                  <a:srgbClr val="00B050"/>
                </a:solidFill>
              </a:rPr>
              <a:t> Data in Brief</a:t>
            </a:r>
            <a:r>
              <a:rPr lang="en-US" dirty="0">
                <a:solidFill>
                  <a:prstClr val="black"/>
                </a:solidFill>
              </a:rPr>
              <a:t>:</a:t>
            </a:r>
            <a:r>
              <a:rPr lang="en-US" dirty="0"/>
              <a:t> </a:t>
            </a:r>
            <a:r>
              <a:rPr lang="fr-FR" sz="1050" dirty="0">
                <a:hlinkClick r:id="rId5" tooltip="Persistent link using digital object identifier"/>
              </a:rPr>
              <a:t>https://doi.org/10.1016/j.dib.2021.106961</a:t>
            </a:r>
            <a:r>
              <a:rPr lang="fr-FR" sz="1050" dirty="0"/>
              <a:t> </a:t>
            </a:r>
          </a:p>
          <a:p>
            <a:pPr marL="201216" indent="-201216" algn="just">
              <a:spcBef>
                <a:spcPts val="600"/>
              </a:spcBef>
              <a:spcAft>
                <a:spcPts val="600"/>
              </a:spcAft>
              <a:buFont typeface="Wingdings" panose="05000000000000000000" pitchFamily="2" charset="2"/>
              <a:buChar char="Ø"/>
              <a:defRPr/>
            </a:pPr>
            <a:r>
              <a:rPr lang="en-US" dirty="0"/>
              <a:t>Analysis of Chagas disease vectors occurrence data: the Argentinean triatomine species database. </a:t>
            </a:r>
            <a:r>
              <a:rPr lang="en-US" dirty="0">
                <a:solidFill>
                  <a:srgbClr val="00B050"/>
                </a:solidFill>
              </a:rPr>
              <a:t>Biodiversity Data Journal:</a:t>
            </a:r>
            <a:r>
              <a:rPr lang="en-US" dirty="0"/>
              <a:t> </a:t>
            </a:r>
            <a:r>
              <a:rPr lang="en-US" sz="1050" dirty="0">
                <a:hlinkClick r:id="rId6"/>
              </a:rPr>
              <a:t>https://doi.org/10.3897/BDJ.8.e58076</a:t>
            </a:r>
            <a:endParaRPr lang="en-US" sz="1050" dirty="0"/>
          </a:p>
          <a:p>
            <a:pPr marL="201216" indent="-201216" algn="just">
              <a:spcBef>
                <a:spcPts val="600"/>
              </a:spcBef>
              <a:spcAft>
                <a:spcPts val="600"/>
              </a:spcAft>
              <a:buFont typeface="Wingdings" panose="05000000000000000000" pitchFamily="2" charset="2"/>
              <a:buChar char="Ø"/>
              <a:defRPr/>
            </a:pPr>
            <a:r>
              <a:rPr lang="en-US" dirty="0"/>
              <a:t>Response2covid19, a dataset of governments’ responses to COVID-19 all around the world. </a:t>
            </a:r>
            <a:r>
              <a:rPr lang="en-US" dirty="0">
                <a:solidFill>
                  <a:srgbClr val="00B050"/>
                </a:solidFill>
              </a:rPr>
              <a:t>Scientific Data: </a:t>
            </a:r>
            <a:r>
              <a:rPr lang="fr-FR" sz="1050" dirty="0">
                <a:hlinkClick r:id="rId7"/>
              </a:rPr>
              <a:t>https://doi.org/10.1038/s41597-020-00757-y</a:t>
            </a:r>
            <a:endParaRPr lang="fr-FR" sz="1050" dirty="0"/>
          </a:p>
          <a:p>
            <a:pPr marL="201216" indent="-201216" algn="just">
              <a:spcBef>
                <a:spcPts val="600"/>
              </a:spcBef>
              <a:spcAft>
                <a:spcPts val="600"/>
              </a:spcAft>
              <a:buFont typeface="Wingdings" panose="05000000000000000000" pitchFamily="2" charset="2"/>
              <a:buChar char="Ø"/>
              <a:defRPr/>
            </a:pPr>
            <a:r>
              <a:rPr lang="fr-FR" dirty="0"/>
              <a:t>Data Resource Profile: </a:t>
            </a:r>
            <a:r>
              <a:rPr lang="fr-FR" dirty="0" err="1"/>
              <a:t>COVerAGE</a:t>
            </a:r>
            <a:r>
              <a:rPr lang="fr-FR" dirty="0"/>
              <a:t>-DB: a global </a:t>
            </a:r>
            <a:r>
              <a:rPr lang="fr-FR" dirty="0" err="1"/>
              <a:t>demographic</a:t>
            </a:r>
            <a:r>
              <a:rPr lang="fr-FR" dirty="0"/>
              <a:t> </a:t>
            </a:r>
            <a:r>
              <a:rPr lang="fr-FR" dirty="0" err="1"/>
              <a:t>database</a:t>
            </a:r>
            <a:r>
              <a:rPr lang="fr-FR" dirty="0"/>
              <a:t> of COVID-19 cases and </a:t>
            </a:r>
            <a:r>
              <a:rPr lang="fr-FR" dirty="0" err="1"/>
              <a:t>deaths</a:t>
            </a:r>
            <a:r>
              <a:rPr lang="fr-FR" dirty="0"/>
              <a:t>. </a:t>
            </a:r>
            <a:r>
              <a:rPr lang="fr-FR" dirty="0">
                <a:solidFill>
                  <a:srgbClr val="00B050"/>
                </a:solidFill>
              </a:rPr>
              <a:t>International Journal of </a:t>
            </a:r>
            <a:r>
              <a:rPr lang="fr-FR" dirty="0" err="1">
                <a:solidFill>
                  <a:srgbClr val="00B050"/>
                </a:solidFill>
              </a:rPr>
              <a:t>Epidemiology</a:t>
            </a:r>
            <a:r>
              <a:rPr lang="fr-FR" dirty="0">
                <a:solidFill>
                  <a:srgbClr val="00B050"/>
                </a:solidFill>
              </a:rPr>
              <a:t>.</a:t>
            </a:r>
            <a:r>
              <a:rPr lang="fr-FR" dirty="0"/>
              <a:t> </a:t>
            </a:r>
            <a:r>
              <a:rPr lang="fr-FR" sz="1050" dirty="0">
                <a:hlinkClick r:id="rId8"/>
              </a:rPr>
              <a:t>https://doi.org/10.1093/ije/dyab027</a:t>
            </a:r>
            <a:endParaRPr lang="en-US" sz="1050" dirty="0"/>
          </a:p>
          <a:p>
            <a:pPr marL="201216" indent="-201216" algn="just">
              <a:spcBef>
                <a:spcPts val="600"/>
              </a:spcBef>
              <a:spcAft>
                <a:spcPts val="600"/>
              </a:spcAft>
              <a:buFont typeface="Wingdings" panose="05000000000000000000" pitchFamily="2" charset="2"/>
              <a:buChar char="Ø"/>
              <a:defRPr/>
            </a:pPr>
            <a:endParaRPr lang="fr-FR" sz="1050" dirty="0">
              <a:solidFill>
                <a:srgbClr val="0070C0"/>
              </a:solidFill>
            </a:endParaRPr>
          </a:p>
        </p:txBody>
      </p:sp>
      <p:sp>
        <p:nvSpPr>
          <p:cNvPr id="5" name="Rectangle 4">
            <a:extLst>
              <a:ext uri="{FF2B5EF4-FFF2-40B4-BE49-F238E27FC236}">
                <a16:creationId xmlns:a16="http://schemas.microsoft.com/office/drawing/2014/main" id="{3D4DC221-6312-4460-B64B-FC7C199B823C}"/>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Santé</a:t>
            </a:r>
          </a:p>
        </p:txBody>
      </p:sp>
      <p:sp>
        <p:nvSpPr>
          <p:cNvPr id="6" name="Titre 1">
            <a:extLst>
              <a:ext uri="{FF2B5EF4-FFF2-40B4-BE49-F238E27FC236}">
                <a16:creationId xmlns:a16="http://schemas.microsoft.com/office/drawing/2014/main" id="{B73B880E-1810-42E3-A445-A88A07589141}"/>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8" name="Image 7">
            <a:extLst>
              <a:ext uri="{FF2B5EF4-FFF2-40B4-BE49-F238E27FC236}">
                <a16:creationId xmlns:a16="http://schemas.microsoft.com/office/drawing/2014/main" id="{B97427A5-B9A6-471E-BB5B-20AD5EC44E33}"/>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908810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707922" y="1783591"/>
            <a:ext cx="8207478" cy="4765407"/>
          </a:xfrm>
          <a:prstGeom prst="rect">
            <a:avLst/>
          </a:prstGeom>
        </p:spPr>
        <p:txBody>
          <a:bodyPr wrap="square">
            <a:spAutoFit/>
          </a:bodyPr>
          <a:lstStyle/>
          <a:p>
            <a:pPr marL="201216" indent="-201216" algn="just">
              <a:spcBef>
                <a:spcPts val="600"/>
              </a:spcBef>
              <a:spcAft>
                <a:spcPts val="600"/>
              </a:spcAft>
              <a:buFont typeface="Wingdings" panose="05000000000000000000" pitchFamily="2" charset="2"/>
              <a:buChar char="Ø"/>
              <a:defRPr/>
            </a:pPr>
            <a:r>
              <a:rPr lang="en-US" dirty="0"/>
              <a:t>Forecasted data of prices for the most common households’ fuels utilized in Nigeria during the period 2010–2024. </a:t>
            </a:r>
            <a:r>
              <a:rPr lang="en-US" dirty="0">
                <a:solidFill>
                  <a:srgbClr val="00B050"/>
                </a:solidFill>
              </a:rPr>
              <a:t>Data in Brief</a:t>
            </a:r>
            <a:r>
              <a:rPr lang="en-US" dirty="0"/>
              <a:t>:</a:t>
            </a:r>
            <a:r>
              <a:rPr lang="fr-FR" dirty="0">
                <a:hlinkClick r:id="rId3" tooltip="Persistent link using digital object identifier"/>
              </a:rPr>
              <a:t> </a:t>
            </a:r>
            <a:r>
              <a:rPr lang="fr-FR" sz="1050" dirty="0">
                <a:hlinkClick r:id="rId3" tooltip="Persistent link using digital object identifier"/>
              </a:rPr>
              <a:t>https://doi.org/10.1016/j.dib.2022.108561</a:t>
            </a:r>
            <a:endParaRPr lang="en-US" sz="1050" dirty="0"/>
          </a:p>
          <a:p>
            <a:pPr marL="201216" indent="-201216" algn="just">
              <a:spcBef>
                <a:spcPts val="600"/>
              </a:spcBef>
              <a:spcAft>
                <a:spcPts val="600"/>
              </a:spcAft>
              <a:buFont typeface="Wingdings" panose="05000000000000000000" pitchFamily="2" charset="2"/>
              <a:buChar char="Ø"/>
              <a:defRPr/>
            </a:pPr>
            <a:r>
              <a:rPr lang="en-US" dirty="0"/>
              <a:t>Dataset on retail outlet product prices for Botswana, Lesotho and South Africa. </a:t>
            </a:r>
            <a:r>
              <a:rPr lang="en-US" dirty="0">
                <a:solidFill>
                  <a:srgbClr val="00B050"/>
                </a:solidFill>
              </a:rPr>
              <a:t>Data in Brief</a:t>
            </a:r>
            <a:r>
              <a:rPr lang="en-US" dirty="0"/>
              <a:t>: </a:t>
            </a:r>
            <a:r>
              <a:rPr lang="en-US" sz="1050" dirty="0">
                <a:hlinkClick r:id="rId4"/>
              </a:rPr>
              <a:t>https://doi.org/10.1016/j.dib.2018.05.006</a:t>
            </a:r>
            <a:endParaRPr lang="en-US" sz="1050" dirty="0"/>
          </a:p>
          <a:p>
            <a:pPr marL="201216" indent="-201216" algn="just">
              <a:spcBef>
                <a:spcPts val="600"/>
              </a:spcBef>
              <a:spcAft>
                <a:spcPts val="600"/>
              </a:spcAft>
              <a:buFont typeface="Wingdings" panose="05000000000000000000" pitchFamily="2" charset="2"/>
              <a:buChar char="Ø"/>
              <a:defRPr/>
            </a:pPr>
            <a:r>
              <a:rPr lang="en-US" dirty="0"/>
              <a:t>Household economy, forest dependency &amp; opportunity costs of conservation in eastern rainforests of Madagascar. </a:t>
            </a:r>
            <a:r>
              <a:rPr lang="en-US" dirty="0">
                <a:solidFill>
                  <a:srgbClr val="00B050"/>
                </a:solidFill>
              </a:rPr>
              <a:t>Scientific Data</a:t>
            </a:r>
            <a:r>
              <a:rPr lang="en-US" i="1" dirty="0"/>
              <a:t>:</a:t>
            </a:r>
            <a:r>
              <a:rPr lang="fr-FR" sz="1050" dirty="0">
                <a:hlinkClick r:id="rId5"/>
              </a:rPr>
              <a:t> https://doi.org/10.1038/sdata.2018.225</a:t>
            </a:r>
            <a:endParaRPr lang="en-US" sz="1050" dirty="0">
              <a:solidFill>
                <a:prstClr val="black"/>
              </a:solidFill>
            </a:endParaRPr>
          </a:p>
          <a:p>
            <a:pPr marL="201216" indent="-201216" algn="just">
              <a:spcBef>
                <a:spcPts val="600"/>
              </a:spcBef>
              <a:spcAft>
                <a:spcPts val="600"/>
              </a:spcAft>
              <a:buFont typeface="Wingdings" panose="05000000000000000000" pitchFamily="2" charset="2"/>
              <a:buChar char="Ø"/>
              <a:defRPr/>
            </a:pPr>
            <a:r>
              <a:rPr lang="en-US" dirty="0">
                <a:solidFill>
                  <a:prstClr val="black"/>
                </a:solidFill>
              </a:rPr>
              <a:t>World carbon pricing database: sources and methods. </a:t>
            </a:r>
            <a:r>
              <a:rPr lang="en-US" dirty="0">
                <a:solidFill>
                  <a:srgbClr val="00B050"/>
                </a:solidFill>
              </a:rPr>
              <a:t>Scientific Data:</a:t>
            </a:r>
            <a:r>
              <a:rPr lang="en-US" dirty="0">
                <a:solidFill>
                  <a:prstClr val="black"/>
                </a:solidFill>
              </a:rPr>
              <a:t> </a:t>
            </a:r>
            <a:r>
              <a:rPr lang="en-US" sz="1050" dirty="0">
                <a:solidFill>
                  <a:prstClr val="black"/>
                </a:solidFill>
                <a:hlinkClick r:id="rId6"/>
              </a:rPr>
              <a:t>https://doi.org/10.1038/s41597-022-01659-x</a:t>
            </a:r>
            <a:r>
              <a:rPr lang="en-US" sz="1050" dirty="0">
                <a:solidFill>
                  <a:prstClr val="black"/>
                </a:solidFill>
              </a:rPr>
              <a:t> </a:t>
            </a:r>
          </a:p>
          <a:p>
            <a:pPr marL="201216" indent="-201216" algn="just">
              <a:spcBef>
                <a:spcPts val="600"/>
              </a:spcBef>
              <a:spcAft>
                <a:spcPts val="600"/>
              </a:spcAft>
              <a:buFont typeface="Wingdings" panose="05000000000000000000" pitchFamily="2" charset="2"/>
              <a:buChar char="Ø"/>
              <a:defRPr/>
            </a:pPr>
            <a:r>
              <a:rPr lang="en-US" dirty="0">
                <a:solidFill>
                  <a:prstClr val="black"/>
                </a:solidFill>
              </a:rPr>
              <a:t>An extensive data set on energy, economy, environmental pollution and institutional quality in the petroleum-reliant developing and transition economies. </a:t>
            </a:r>
            <a:r>
              <a:rPr lang="en-US" dirty="0">
                <a:solidFill>
                  <a:srgbClr val="00B050"/>
                </a:solidFill>
              </a:rPr>
              <a:t>Data in Brief</a:t>
            </a:r>
            <a:r>
              <a:rPr lang="en-US" dirty="0">
                <a:solidFill>
                  <a:prstClr val="black"/>
                </a:solidFill>
              </a:rPr>
              <a:t>: </a:t>
            </a:r>
            <a:r>
              <a:rPr lang="fr-FR" sz="1050" dirty="0">
                <a:hlinkClick r:id="rId7" tooltip="Persistent link using digital object identifier"/>
              </a:rPr>
              <a:t>https://doi.org/10.1016/j.dib.2021.106766</a:t>
            </a:r>
            <a:endParaRPr lang="fr-FR" sz="1050" dirty="0"/>
          </a:p>
          <a:p>
            <a:pPr marL="214313" indent="-214313" defTabSz="685800">
              <a:spcBef>
                <a:spcPts val="600"/>
              </a:spcBef>
              <a:spcAft>
                <a:spcPts val="600"/>
              </a:spcAft>
              <a:buFont typeface="Wingdings" panose="05000000000000000000" pitchFamily="2" charset="2"/>
              <a:buChar char="Ø"/>
              <a:defRPr/>
            </a:pPr>
            <a:r>
              <a:rPr lang="en-US" dirty="0">
                <a:solidFill>
                  <a:prstClr val="black"/>
                </a:solidFill>
              </a:rPr>
              <a:t>The Household, Income and </a:t>
            </a:r>
            <a:r>
              <a:rPr lang="en-US" dirty="0" err="1">
                <a:solidFill>
                  <a:prstClr val="black"/>
                </a:solidFill>
              </a:rPr>
              <a:t>Labour</a:t>
            </a:r>
            <a:r>
              <a:rPr lang="en-US" dirty="0">
                <a:solidFill>
                  <a:prstClr val="black"/>
                </a:solidFill>
              </a:rPr>
              <a:t> Dynamics in Australia (HILDA) Survey. </a:t>
            </a:r>
            <a:r>
              <a:rPr lang="en-US" dirty="0">
                <a:solidFill>
                  <a:srgbClr val="00B050"/>
                </a:solidFill>
              </a:rPr>
              <a:t>Journal of Economics and Statistics</a:t>
            </a:r>
            <a:r>
              <a:rPr lang="de-DE" dirty="0">
                <a:solidFill>
                  <a:srgbClr val="00B050"/>
                </a:solidFill>
              </a:rPr>
              <a:t>: </a:t>
            </a:r>
            <a:r>
              <a:rPr lang="en-US" sz="1050" dirty="0">
                <a:hlinkClick r:id="rId8"/>
              </a:rPr>
              <a:t>https://doi.org/10.1515/jbnst-2020-0029</a:t>
            </a:r>
            <a:r>
              <a:rPr lang="en-US" sz="1050" dirty="0"/>
              <a:t>.</a:t>
            </a:r>
            <a:endParaRPr lang="en-US" sz="1050" dirty="0">
              <a:solidFill>
                <a:prstClr val="black"/>
              </a:solidFill>
            </a:endParaRPr>
          </a:p>
          <a:p>
            <a:pPr marL="201216" indent="-201216" algn="just">
              <a:spcBef>
                <a:spcPts val="450"/>
              </a:spcBef>
              <a:spcAft>
                <a:spcPts val="450"/>
              </a:spcAft>
              <a:buFont typeface="Wingdings" panose="05000000000000000000" pitchFamily="2" charset="2"/>
              <a:buChar char="Ø"/>
              <a:defRPr/>
            </a:pPr>
            <a:endParaRPr lang="fr-FR" sz="1050" dirty="0">
              <a:solidFill>
                <a:srgbClr val="0070C0"/>
              </a:solidFill>
            </a:endParaRPr>
          </a:p>
        </p:txBody>
      </p:sp>
      <p:sp>
        <p:nvSpPr>
          <p:cNvPr id="5" name="Rectangle 4">
            <a:extLst>
              <a:ext uri="{FF2B5EF4-FFF2-40B4-BE49-F238E27FC236}">
                <a16:creationId xmlns:a16="http://schemas.microsoft.com/office/drawing/2014/main" id="{3D4DC221-6312-4460-B64B-FC7C199B823C}"/>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Economie</a:t>
            </a:r>
          </a:p>
        </p:txBody>
      </p:sp>
      <p:sp>
        <p:nvSpPr>
          <p:cNvPr id="6" name="Titre 1">
            <a:extLst>
              <a:ext uri="{FF2B5EF4-FFF2-40B4-BE49-F238E27FC236}">
                <a16:creationId xmlns:a16="http://schemas.microsoft.com/office/drawing/2014/main" id="{BB7FE169-52EE-4CB7-98B4-39195EDA7532}"/>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FF7FBA2E-E65E-400F-8DAB-BACE6A649FF3}"/>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682337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733618" y="1704719"/>
            <a:ext cx="8248457" cy="3916457"/>
          </a:xfrm>
          <a:prstGeom prst="rect">
            <a:avLst/>
          </a:prstGeom>
        </p:spPr>
        <p:txBody>
          <a:bodyPr wrap="square">
            <a:spAutoFit/>
          </a:bodyPr>
          <a:lstStyle/>
          <a:p>
            <a:pPr marL="285750" lvl="0" indent="-285750" defTabSz="914400">
              <a:spcBef>
                <a:spcPts val="600"/>
              </a:spcBef>
              <a:spcAft>
                <a:spcPts val="600"/>
              </a:spcAft>
              <a:buFont typeface="Wingdings" panose="05000000000000000000" pitchFamily="2" charset="2"/>
              <a:buChar char="Ø"/>
              <a:defRPr/>
            </a:pPr>
            <a:r>
              <a:rPr lang="en-US" dirty="0"/>
              <a:t>Dataset on farmers’ perception of commodity futures market. </a:t>
            </a:r>
            <a:r>
              <a:rPr lang="en-US" i="1" dirty="0">
                <a:solidFill>
                  <a:srgbClr val="00B050"/>
                </a:solidFill>
                <a:cs typeface="Calibri" panose="020F0502020204030204" pitchFamily="34" charset="0"/>
              </a:rPr>
              <a:t>Data in Brief</a:t>
            </a:r>
            <a:r>
              <a:rPr lang="en-US" dirty="0">
                <a:cs typeface="Calibri" panose="020F0502020204030204" pitchFamily="34" charset="0"/>
              </a:rPr>
              <a:t>. 2022. </a:t>
            </a:r>
            <a:r>
              <a:rPr lang="en-US" sz="1050" dirty="0">
                <a:cs typeface="Calibri" panose="020F0502020204030204" pitchFamily="34" charset="0"/>
                <a:hlinkClick r:id="rId3"/>
              </a:rPr>
              <a:t>https://doi.org/10.1016/j.dib.2022.108429</a:t>
            </a:r>
            <a:r>
              <a:rPr lang="en-US" sz="1050" dirty="0">
                <a:cs typeface="Calibri" panose="020F0502020204030204" pitchFamily="34" charset="0"/>
              </a:rPr>
              <a:t> </a:t>
            </a:r>
            <a:endParaRPr lang="en-US" sz="1050" dirty="0"/>
          </a:p>
          <a:p>
            <a:pPr marL="201216" indent="-201216" algn="just">
              <a:spcBef>
                <a:spcPts val="600"/>
              </a:spcBef>
              <a:spcAft>
                <a:spcPts val="600"/>
              </a:spcAft>
              <a:buFont typeface="Wingdings" panose="05000000000000000000" pitchFamily="2" charset="2"/>
              <a:buChar char="Ø"/>
              <a:defRPr/>
            </a:pPr>
            <a:r>
              <a:rPr lang="en-US" dirty="0">
                <a:cs typeface="Calibri" panose="020F0502020204030204" pitchFamily="34" charset="0"/>
              </a:rPr>
              <a:t>Survey data on income, food security, and dietary behavior among women and children from households of differing socio-economic status in urban and peri-urban areas of Nairobi, Kenya. </a:t>
            </a:r>
            <a:r>
              <a:rPr lang="en-US" dirty="0">
                <a:solidFill>
                  <a:srgbClr val="00B050"/>
                </a:solidFill>
                <a:cs typeface="Calibri" panose="020F0502020204030204" pitchFamily="34" charset="0"/>
              </a:rPr>
              <a:t>Data in Brief </a:t>
            </a:r>
            <a:r>
              <a:rPr lang="en-US" dirty="0">
                <a:cs typeface="Calibri" panose="020F0502020204030204" pitchFamily="34" charset="0"/>
              </a:rPr>
              <a:t>:</a:t>
            </a:r>
            <a:r>
              <a:rPr lang="en-US" dirty="0">
                <a:latin typeface="Calibri" panose="020F0502020204030204" pitchFamily="34" charset="0"/>
                <a:cs typeface="Calibri" panose="020F0502020204030204" pitchFamily="34" charset="0"/>
              </a:rPr>
              <a:t> </a:t>
            </a:r>
            <a:r>
              <a:rPr lang="fr-FR" sz="1200" dirty="0">
                <a:hlinkClick r:id="rId4" tooltip="Persistent link using digital object identifier"/>
              </a:rPr>
              <a:t>https://doi.org/10.1016/j.dib.2020.106542</a:t>
            </a:r>
            <a:endParaRPr lang="en-US" sz="1200" dirty="0">
              <a:latin typeface="Calibri" panose="020F0502020204030204" pitchFamily="34" charset="0"/>
              <a:cs typeface="Calibri" panose="020F0502020204030204" pitchFamily="34" charset="0"/>
            </a:endParaRPr>
          </a:p>
          <a:p>
            <a:pPr marL="201216" indent="-201216" algn="just">
              <a:spcBef>
                <a:spcPts val="600"/>
              </a:spcBef>
              <a:spcAft>
                <a:spcPts val="600"/>
              </a:spcAft>
              <a:buFont typeface="Wingdings" panose="05000000000000000000" pitchFamily="2" charset="2"/>
              <a:buChar char="Ø"/>
              <a:defRPr/>
            </a:pPr>
            <a:r>
              <a:rPr lang="en-US" dirty="0">
                <a:solidFill>
                  <a:prstClr val="black"/>
                </a:solidFill>
              </a:rPr>
              <a:t>Using Crowd-Sourced Data to Explore Police-Related-Deaths in the United States (2000–2017): The Case of Fatal Encounters. </a:t>
            </a:r>
            <a:r>
              <a:rPr lang="en-US" dirty="0">
                <a:solidFill>
                  <a:srgbClr val="00B050"/>
                </a:solidFill>
              </a:rPr>
              <a:t>Open Health Data</a:t>
            </a:r>
            <a:r>
              <a:rPr lang="en-US" dirty="0"/>
              <a:t>: </a:t>
            </a:r>
            <a:r>
              <a:rPr lang="en-US" sz="1050" dirty="0">
                <a:hlinkClick r:id="rId5"/>
              </a:rPr>
              <a:t>http://doi.org/10.5334/ohd.30</a:t>
            </a:r>
            <a:endParaRPr lang="en-US" sz="1050" dirty="0"/>
          </a:p>
          <a:p>
            <a:pPr marL="201216" indent="-201216" algn="just">
              <a:spcBef>
                <a:spcPts val="600"/>
              </a:spcBef>
              <a:spcAft>
                <a:spcPts val="600"/>
              </a:spcAft>
              <a:buFont typeface="Wingdings" panose="05000000000000000000" pitchFamily="2" charset="2"/>
              <a:buChar char="Ø"/>
              <a:defRPr/>
            </a:pPr>
            <a:r>
              <a:rPr lang="en-US" dirty="0">
                <a:solidFill>
                  <a:prstClr val="black"/>
                </a:solidFill>
              </a:rPr>
              <a:t>An integrated dataset for stakeholder perceptions of environmental change and instrumented measures of change. </a:t>
            </a:r>
            <a:r>
              <a:rPr lang="en-US" dirty="0">
                <a:solidFill>
                  <a:srgbClr val="00B050"/>
                </a:solidFill>
              </a:rPr>
              <a:t>Data in Brief</a:t>
            </a:r>
            <a:r>
              <a:rPr lang="en-US" dirty="0">
                <a:solidFill>
                  <a:prstClr val="black"/>
                </a:solidFill>
              </a:rPr>
              <a:t>: </a:t>
            </a:r>
            <a:r>
              <a:rPr lang="fr-FR" sz="1050" dirty="0">
                <a:hlinkClick r:id="rId6" tooltip="Persistent link using digital object identifier"/>
              </a:rPr>
              <a:t>https://doi.org/10.1016/j.dib.2018.10.112</a:t>
            </a:r>
            <a:endParaRPr lang="en-US" sz="1050" dirty="0"/>
          </a:p>
          <a:p>
            <a:pPr marL="201216" indent="-201216" algn="just">
              <a:spcBef>
                <a:spcPts val="600"/>
              </a:spcBef>
              <a:spcAft>
                <a:spcPts val="600"/>
              </a:spcAft>
              <a:buFont typeface="Wingdings" panose="05000000000000000000" pitchFamily="2" charset="2"/>
              <a:buChar char="Ø"/>
              <a:defRPr/>
            </a:pPr>
            <a:r>
              <a:rPr lang="en-US" dirty="0">
                <a:solidFill>
                  <a:prstClr val="black"/>
                </a:solidFill>
              </a:rPr>
              <a:t>Dependency Treebanks of Ancient Greek Prose.</a:t>
            </a:r>
            <a:r>
              <a:rPr lang="en-US" dirty="0">
                <a:solidFill>
                  <a:srgbClr val="00B050"/>
                </a:solidFill>
              </a:rPr>
              <a:t> Journal of Open Humanities Data</a:t>
            </a:r>
            <a:r>
              <a:rPr lang="en-US" dirty="0">
                <a:solidFill>
                  <a:prstClr val="black"/>
                </a:solidFill>
              </a:rPr>
              <a:t>:</a:t>
            </a:r>
            <a:r>
              <a:rPr lang="en-US" dirty="0">
                <a:hlinkClick r:id="rId7"/>
              </a:rPr>
              <a:t> </a:t>
            </a:r>
            <a:r>
              <a:rPr lang="en-US" sz="1050" dirty="0">
                <a:hlinkClick r:id="rId7"/>
              </a:rPr>
              <a:t>http://doi.org/10.5334/johd.13</a:t>
            </a:r>
            <a:r>
              <a:rPr lang="en-US" sz="1050" dirty="0"/>
              <a:t>.  </a:t>
            </a:r>
          </a:p>
        </p:txBody>
      </p:sp>
      <p:sp>
        <p:nvSpPr>
          <p:cNvPr id="5" name="Rectangle 4">
            <a:extLst>
              <a:ext uri="{FF2B5EF4-FFF2-40B4-BE49-F238E27FC236}">
                <a16:creationId xmlns:a16="http://schemas.microsoft.com/office/drawing/2014/main" id="{3D4DC221-6312-4460-B64B-FC7C199B823C}"/>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Sciences humaines et sociales</a:t>
            </a:r>
          </a:p>
        </p:txBody>
      </p:sp>
      <p:sp>
        <p:nvSpPr>
          <p:cNvPr id="6" name="Titre 1">
            <a:extLst>
              <a:ext uri="{FF2B5EF4-FFF2-40B4-BE49-F238E27FC236}">
                <a16:creationId xmlns:a16="http://schemas.microsoft.com/office/drawing/2014/main" id="{4037F58C-D446-410E-9BD7-87E26D03395C}"/>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B8C10F4F-E075-4A47-BD36-2B9FCB9A149B}"/>
              </a:ext>
            </a:extLst>
          </p:cNvPr>
          <p:cNvPicPr>
            <a:picLocks noChangeAspect="1"/>
          </p:cNvPicPr>
          <p:nvPr/>
        </p:nvPicPr>
        <p:blipFill>
          <a:blip r:embed="rId8"/>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424185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D4A0F-AB43-4C46-8193-1C94687B69DB}"/>
              </a:ext>
            </a:extLst>
          </p:cNvPr>
          <p:cNvSpPr/>
          <p:nvPr/>
        </p:nvSpPr>
        <p:spPr>
          <a:xfrm>
            <a:off x="684896" y="1661354"/>
            <a:ext cx="8116204" cy="4847481"/>
          </a:xfrm>
          <a:prstGeom prst="rect">
            <a:avLst/>
          </a:prstGeom>
        </p:spPr>
        <p:txBody>
          <a:bodyPr wrap="square">
            <a:spAutoFit/>
          </a:bodyPr>
          <a:lstStyle/>
          <a:p>
            <a:pPr marL="214313" indent="-214313">
              <a:spcBef>
                <a:spcPts val="600"/>
              </a:spcBef>
              <a:spcAft>
                <a:spcPts val="600"/>
              </a:spcAft>
              <a:buFont typeface="Wingdings" panose="05000000000000000000" pitchFamily="2" charset="2"/>
              <a:buChar char="Ø"/>
            </a:pPr>
            <a:r>
              <a:rPr lang="fr-FR" dirty="0"/>
              <a:t>Maillages sanitaires en France : « </a:t>
            </a:r>
            <a:r>
              <a:rPr lang="fr-FR" dirty="0" err="1"/>
              <a:t>Camailleu</a:t>
            </a:r>
            <a:r>
              <a:rPr lang="fr-FR" dirty="0"/>
              <a:t>-santé », un outil de cartographie en ligne pour suivre leurs évolutions dans le temps. </a:t>
            </a:r>
            <a:r>
              <a:rPr lang="fr-FR" dirty="0">
                <a:solidFill>
                  <a:srgbClr val="00B050"/>
                </a:solidFill>
              </a:rPr>
              <a:t>Revue francophone sur la santé et les territoires</a:t>
            </a:r>
            <a:r>
              <a:rPr lang="fr-FR" dirty="0"/>
              <a:t>. </a:t>
            </a:r>
            <a:r>
              <a:rPr lang="fr-FR" sz="1050" dirty="0">
                <a:hlinkClick r:id="rId3"/>
              </a:rPr>
              <a:t>https://doi.org/10.4000/rfst.1939</a:t>
            </a:r>
            <a:endParaRPr lang="fr-FR" dirty="0"/>
          </a:p>
          <a:p>
            <a:pPr marL="214313" indent="-214313">
              <a:spcBef>
                <a:spcPts val="600"/>
              </a:spcBef>
              <a:spcAft>
                <a:spcPts val="600"/>
              </a:spcAft>
              <a:buFont typeface="Wingdings" panose="05000000000000000000" pitchFamily="2" charset="2"/>
              <a:buChar char="Ø"/>
            </a:pPr>
            <a:r>
              <a:rPr lang="fr-FR" dirty="0"/>
              <a:t>Une base de données pour étudier vingt années de dynamiques du marché immobilier résidentiel en Île-de-France. </a:t>
            </a:r>
            <a:r>
              <a:rPr lang="fr-FR" i="1" dirty="0" err="1">
                <a:solidFill>
                  <a:srgbClr val="00B050"/>
                </a:solidFill>
              </a:rPr>
              <a:t>Cybergeo</a:t>
            </a:r>
            <a:r>
              <a:rPr lang="fr-FR" dirty="0"/>
              <a:t>. </a:t>
            </a:r>
            <a:r>
              <a:rPr lang="fr-FR" sz="1050" dirty="0">
                <a:hlinkClick r:id="rId4"/>
              </a:rPr>
              <a:t>https://doi.org/10.4000/cybergeo.37430</a:t>
            </a:r>
            <a:endParaRPr lang="fr-FR" sz="1050" dirty="0"/>
          </a:p>
          <a:p>
            <a:pPr marL="214313" indent="-214313">
              <a:spcBef>
                <a:spcPts val="600"/>
              </a:spcBef>
              <a:spcAft>
                <a:spcPts val="600"/>
              </a:spcAft>
              <a:buFont typeface="Wingdings" panose="05000000000000000000" pitchFamily="2" charset="2"/>
              <a:buChar char="Ø"/>
            </a:pPr>
            <a:r>
              <a:rPr lang="fr-FR" dirty="0"/>
              <a:t>Les déterminants naturels et politiques des AOC viticoles de Côte-d’Or. Jean-Sauveur Ay et Mohamed Hilal. </a:t>
            </a:r>
            <a:r>
              <a:rPr lang="fr-FR" dirty="0" err="1">
                <a:solidFill>
                  <a:srgbClr val="00B050"/>
                </a:solidFill>
              </a:rPr>
              <a:t>Cybergeo</a:t>
            </a:r>
            <a:r>
              <a:rPr lang="fr-FR" dirty="0">
                <a:solidFill>
                  <a:srgbClr val="00B050"/>
                </a:solidFill>
              </a:rPr>
              <a:t>. </a:t>
            </a:r>
            <a:r>
              <a:rPr lang="fr-FR" sz="1050" dirty="0">
                <a:hlinkClick r:id="rId5"/>
              </a:rPr>
              <a:t>https://doi.org/10.4000/cybergeo.36443</a:t>
            </a:r>
            <a:endParaRPr lang="fr-FR" sz="1050" dirty="0"/>
          </a:p>
          <a:p>
            <a:pPr marL="214313" indent="-214313">
              <a:spcBef>
                <a:spcPts val="600"/>
              </a:spcBef>
              <a:spcAft>
                <a:spcPts val="600"/>
              </a:spcAft>
              <a:buFont typeface="Wingdings" panose="05000000000000000000" pitchFamily="2" charset="2"/>
              <a:buChar char="Ø"/>
            </a:pPr>
            <a:r>
              <a:rPr lang="fr-FR" dirty="0"/>
              <a:t>Données d’enquêtes socioéconomiques sur les ménages agricoles dans les pays du Sud ».</a:t>
            </a:r>
            <a:r>
              <a:rPr lang="fr-FR" dirty="0">
                <a:solidFill>
                  <a:srgbClr val="00B050"/>
                </a:solidFill>
              </a:rPr>
              <a:t> Cahiers Agricultures</a:t>
            </a:r>
            <a:r>
              <a:rPr lang="fr-FR" dirty="0"/>
              <a:t>. Numéro thématique</a:t>
            </a:r>
            <a:r>
              <a:rPr lang="fr-FR" i="1" dirty="0"/>
              <a:t>.  </a:t>
            </a:r>
            <a:r>
              <a:rPr lang="fr-FR" sz="1000" dirty="0">
                <a:hlinkClick r:id="rId6"/>
              </a:rPr>
              <a:t>https://www.cahiersagricultures.fr/fr/component/toc/?task=topic&amp;id=889</a:t>
            </a:r>
            <a:r>
              <a:rPr lang="fr-FR" sz="1000" dirty="0"/>
              <a:t> </a:t>
            </a:r>
          </a:p>
          <a:p>
            <a:pPr marL="479822" indent="-214313">
              <a:buFont typeface="Arial" panose="020B0604020202020204" pitchFamily="34" charset="0"/>
              <a:buChar char="•"/>
            </a:pPr>
            <a:r>
              <a:rPr lang="fr-FR" sz="1050" dirty="0">
                <a:solidFill>
                  <a:srgbClr val="0070C0"/>
                </a:solidFill>
                <a:hlinkClick r:id="rId7" tooltip="Vous avez accès au texte intégral">
                  <a:extLst>
                    <a:ext uri="{A12FA001-AC4F-418D-AE19-62706E023703}">
                      <ahyp:hlinkClr xmlns:ahyp="http://schemas.microsoft.com/office/drawing/2018/hyperlinkcolor" val="tx"/>
                    </a:ext>
                  </a:extLst>
                </a:hlinkClick>
              </a:rPr>
              <a:t>Enquêtes sur la consommation, la perception et les utilisations de l’huile de palme rouge chez les ménagères et restauratrices de Yaoundé, Cameroun</a:t>
            </a:r>
            <a:endParaRPr lang="fr-FR" sz="1050" dirty="0">
              <a:solidFill>
                <a:srgbClr val="0070C0"/>
              </a:solidFill>
            </a:endParaRPr>
          </a:p>
          <a:p>
            <a:pPr marL="479822" indent="-214313">
              <a:spcBef>
                <a:spcPts val="300"/>
              </a:spcBef>
              <a:buFont typeface="Arial" panose="020B0604020202020204" pitchFamily="34" charset="0"/>
              <a:buChar char="•"/>
            </a:pPr>
            <a:r>
              <a:rPr lang="fr-FR" sz="1050" dirty="0">
                <a:solidFill>
                  <a:srgbClr val="0070C0"/>
                </a:solidFill>
                <a:hlinkClick r:id="rId8" tooltip="Vous avez accès au texte intégral">
                  <a:extLst>
                    <a:ext uri="{A12FA001-AC4F-418D-AE19-62706E023703}">
                      <ahyp:hlinkClr xmlns:ahyp="http://schemas.microsoft.com/office/drawing/2018/hyperlinkcolor" val="tx"/>
                    </a:ext>
                  </a:extLst>
                </a:hlinkClick>
              </a:rPr>
              <a:t>Explorer les liens entre agriculture, migration et sécurité alimentaire : une enquête auprès de ménages agricoles diversifiés et </a:t>
            </a:r>
            <a:r>
              <a:rPr lang="fr-FR" sz="1050" dirty="0" err="1">
                <a:solidFill>
                  <a:srgbClr val="0070C0"/>
                </a:solidFill>
                <a:hlinkClick r:id="rId8" tooltip="Vous avez accès au texte intégral">
                  <a:extLst>
                    <a:ext uri="{A12FA001-AC4F-418D-AE19-62706E023703}">
                      <ahyp:hlinkClr xmlns:ahyp="http://schemas.microsoft.com/office/drawing/2018/hyperlinkcolor" val="tx"/>
                    </a:ext>
                  </a:extLst>
                </a:hlinkClick>
              </a:rPr>
              <a:t>multilocalisés</a:t>
            </a:r>
            <a:r>
              <a:rPr lang="fr-FR" sz="1050" dirty="0">
                <a:solidFill>
                  <a:srgbClr val="0070C0"/>
                </a:solidFill>
                <a:hlinkClick r:id="rId8" tooltip="Vous avez accès au texte intégral">
                  <a:extLst>
                    <a:ext uri="{A12FA001-AC4F-418D-AE19-62706E023703}">
                      <ahyp:hlinkClr xmlns:ahyp="http://schemas.microsoft.com/office/drawing/2018/hyperlinkcolor" val="tx"/>
                    </a:ext>
                  </a:extLst>
                </a:hlinkClick>
              </a:rPr>
              <a:t> du nord-ouest du Nicaragua</a:t>
            </a:r>
            <a:endParaRPr lang="fr-FR" sz="1050" dirty="0">
              <a:solidFill>
                <a:srgbClr val="0070C0"/>
              </a:solidFill>
            </a:endParaRPr>
          </a:p>
          <a:p>
            <a:pPr marL="479822" indent="-214313">
              <a:spcBef>
                <a:spcPts val="300"/>
              </a:spcBef>
              <a:buFont typeface="Arial" panose="020B0604020202020204" pitchFamily="34" charset="0"/>
              <a:buChar char="•"/>
            </a:pPr>
            <a:r>
              <a:rPr lang="fr-FR" sz="1050" dirty="0">
                <a:solidFill>
                  <a:srgbClr val="0070C0"/>
                </a:solidFill>
                <a:hlinkClick r:id="rId9" tooltip="Vous avez accès au texte intégral">
                  <a:extLst>
                    <a:ext uri="{A12FA001-AC4F-418D-AE19-62706E023703}">
                      <ahyp:hlinkClr xmlns:ahyp="http://schemas.microsoft.com/office/drawing/2018/hyperlinkcolor" val="tx"/>
                    </a:ext>
                  </a:extLst>
                </a:hlinkClick>
              </a:rPr>
              <a:t>L’informel et le non-marchand dans les systèmes d’activités : enquête représentative sur les ménages kanak en tribus de Nouvelle-Calédonie</a:t>
            </a:r>
            <a:endParaRPr lang="fr-FR" sz="1050" dirty="0">
              <a:solidFill>
                <a:srgbClr val="0070C0"/>
              </a:solidFill>
            </a:endParaRPr>
          </a:p>
          <a:p>
            <a:pPr marL="479822" indent="-214313">
              <a:spcBef>
                <a:spcPts val="300"/>
              </a:spcBef>
              <a:buFont typeface="Arial" panose="020B0604020202020204" pitchFamily="34" charset="0"/>
              <a:buChar char="•"/>
            </a:pPr>
            <a:r>
              <a:rPr lang="fr-FR" sz="1050" dirty="0">
                <a:solidFill>
                  <a:srgbClr val="0070C0"/>
                </a:solidFill>
                <a:hlinkClick r:id="rId10" tooltip="Vous avez accès au texte intégral">
                  <a:extLst>
                    <a:ext uri="{A12FA001-AC4F-418D-AE19-62706E023703}">
                      <ahyp:hlinkClr xmlns:ahyp="http://schemas.microsoft.com/office/drawing/2018/hyperlinkcolor" val="tx"/>
                    </a:ext>
                  </a:extLst>
                </a:hlinkClick>
              </a:rPr>
              <a:t>Explorer les liens entre agriculture et sécurité alimentaire : une enquête auprès des femmes du gouvernorat de Sidi-Bouzid en Tunisie</a:t>
            </a:r>
            <a:endParaRPr lang="fr-FR" sz="1050" dirty="0">
              <a:solidFill>
                <a:srgbClr val="0070C0"/>
              </a:solidFill>
            </a:endParaRPr>
          </a:p>
        </p:txBody>
      </p:sp>
      <p:sp>
        <p:nvSpPr>
          <p:cNvPr id="5" name="Rectangle 4">
            <a:extLst>
              <a:ext uri="{FF2B5EF4-FFF2-40B4-BE49-F238E27FC236}">
                <a16:creationId xmlns:a16="http://schemas.microsoft.com/office/drawing/2014/main" id="{3D4DC221-6312-4460-B64B-FC7C199B823C}"/>
              </a:ext>
            </a:extLst>
          </p:cNvPr>
          <p:cNvSpPr/>
          <p:nvPr/>
        </p:nvSpPr>
        <p:spPr>
          <a:xfrm>
            <a:off x="540000" y="1260000"/>
            <a:ext cx="6245327" cy="461665"/>
          </a:xfrm>
          <a:prstGeom prst="rect">
            <a:avLst/>
          </a:prstGeom>
        </p:spPr>
        <p:txBody>
          <a:bodyPr wrap="square">
            <a:spAutoFit/>
          </a:bodyPr>
          <a:lstStyle/>
          <a:p>
            <a:pPr marL="457189" indent="-457189" defTabSz="457189">
              <a:spcBef>
                <a:spcPts val="600"/>
              </a:spcBef>
              <a:spcAft>
                <a:spcPts val="450"/>
              </a:spcAft>
              <a:buClr>
                <a:srgbClr val="E2007A">
                  <a:lumMod val="60000"/>
                  <a:lumOff val="40000"/>
                </a:srgbClr>
              </a:buClr>
              <a:buFont typeface="Wingdings" panose="05000000000000000000" pitchFamily="2" charset="2"/>
              <a:buChar char="§"/>
              <a:defRPr/>
            </a:pPr>
            <a:r>
              <a:rPr lang="fr-FR" sz="2400" kern="0" dirty="0">
                <a:solidFill>
                  <a:srgbClr val="0066FF"/>
                </a:solidFill>
                <a:latin typeface="Arial"/>
                <a:cs typeface="Arial"/>
              </a:rPr>
              <a:t>En français</a:t>
            </a:r>
          </a:p>
        </p:txBody>
      </p:sp>
      <p:sp>
        <p:nvSpPr>
          <p:cNvPr id="6" name="Titre 1">
            <a:extLst>
              <a:ext uri="{FF2B5EF4-FFF2-40B4-BE49-F238E27FC236}">
                <a16:creationId xmlns:a16="http://schemas.microsoft.com/office/drawing/2014/main" id="{237024B5-0E04-45EC-9B82-ECD7DFBD63D9}"/>
              </a:ext>
            </a:extLst>
          </p:cNvPr>
          <p:cNvSpPr txBox="1">
            <a:spLocks/>
          </p:cNvSpPr>
          <p:nvPr/>
        </p:nvSpPr>
        <p:spPr>
          <a:xfrm>
            <a:off x="65315" y="274638"/>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Exemples de </a:t>
            </a:r>
            <a:r>
              <a:rPr lang="fr-FR" i="1" dirty="0"/>
              <a:t>Data papers</a:t>
            </a:r>
          </a:p>
        </p:txBody>
      </p:sp>
      <p:pic>
        <p:nvPicPr>
          <p:cNvPr id="7" name="Image 6">
            <a:extLst>
              <a:ext uri="{FF2B5EF4-FFF2-40B4-BE49-F238E27FC236}">
                <a16:creationId xmlns:a16="http://schemas.microsoft.com/office/drawing/2014/main" id="{0485B1F1-998C-4116-8D10-FCAD33004086}"/>
              </a:ext>
            </a:extLst>
          </p:cNvPr>
          <p:cNvPicPr>
            <a:picLocks noChangeAspect="1"/>
          </p:cNvPicPr>
          <p:nvPr/>
        </p:nvPicPr>
        <p:blipFill>
          <a:blip r:embed="rId11"/>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09821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Image 1">
            <a:extLst>
              <a:ext uri="{FF2B5EF4-FFF2-40B4-BE49-F238E27FC236}">
                <a16:creationId xmlns:a16="http://schemas.microsoft.com/office/drawing/2014/main" id="{F53D96C1-1540-48C5-AF56-C409A428ADDA}"/>
              </a:ext>
            </a:extLst>
          </p:cNvPr>
          <p:cNvPicPr>
            <a:picLocks noChangeAspect="1"/>
          </p:cNvPicPr>
          <p:nvPr/>
        </p:nvPicPr>
        <p:blipFill>
          <a:blip r:embed="rId3"/>
          <a:stretch>
            <a:fillRect/>
          </a:stretch>
        </p:blipFill>
        <p:spPr>
          <a:xfrm>
            <a:off x="237600" y="1114272"/>
            <a:ext cx="3604447" cy="4792752"/>
          </a:xfrm>
          <a:prstGeom prst="rect">
            <a:avLst/>
          </a:prstGeom>
        </p:spPr>
      </p:pic>
      <p:sp>
        <p:nvSpPr>
          <p:cNvPr id="26" name="Titre 1">
            <a:extLst>
              <a:ext uri="{FF2B5EF4-FFF2-40B4-BE49-F238E27FC236}">
                <a16:creationId xmlns:a16="http://schemas.microsoft.com/office/drawing/2014/main" id="{D4DB8A42-B4C7-4DB8-AF63-D4A17CCF8412}"/>
              </a:ext>
            </a:extLst>
          </p:cNvPr>
          <p:cNvSpPr txBox="1">
            <a:spLocks/>
          </p:cNvSpPr>
          <p:nvPr/>
        </p:nvSpPr>
        <p:spPr>
          <a:xfrm>
            <a:off x="-9145" y="73470"/>
            <a:ext cx="9034273"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altLang="fr-FR" i="1" dirty="0">
                <a:latin typeface="Arial" charset="0"/>
              </a:rPr>
              <a:t>Data paper </a:t>
            </a:r>
            <a:r>
              <a:rPr lang="fr-FR" altLang="fr-FR" dirty="0">
                <a:latin typeface="Arial" charset="0"/>
              </a:rPr>
              <a:t>= article </a:t>
            </a:r>
            <a:r>
              <a:rPr lang="fr-FR" altLang="fr-FR" dirty="0">
                <a:solidFill>
                  <a:srgbClr val="0070C0"/>
                </a:solidFill>
                <a:latin typeface="Arial" charset="0"/>
              </a:rPr>
              <a:t>+ entrepôt</a:t>
            </a:r>
            <a:endParaRPr lang="fr-FR" dirty="0">
              <a:solidFill>
                <a:srgbClr val="0070C0"/>
              </a:solidFill>
            </a:endParaRPr>
          </a:p>
        </p:txBody>
      </p:sp>
      <p:pic>
        <p:nvPicPr>
          <p:cNvPr id="20" name="Image 19">
            <a:extLst>
              <a:ext uri="{FF2B5EF4-FFF2-40B4-BE49-F238E27FC236}">
                <a16:creationId xmlns:a16="http://schemas.microsoft.com/office/drawing/2014/main" id="{923176C9-254D-4D15-9D71-148DAA9FEEE3}"/>
              </a:ext>
            </a:extLst>
          </p:cNvPr>
          <p:cNvPicPr>
            <a:picLocks noChangeAspect="1"/>
          </p:cNvPicPr>
          <p:nvPr/>
        </p:nvPicPr>
        <p:blipFill>
          <a:blip r:embed="rId4"/>
          <a:stretch>
            <a:fillRect/>
          </a:stretch>
        </p:blipFill>
        <p:spPr>
          <a:xfrm>
            <a:off x="8172530" y="6445161"/>
            <a:ext cx="917761" cy="323302"/>
          </a:xfrm>
          <a:prstGeom prst="rect">
            <a:avLst/>
          </a:prstGeom>
        </p:spPr>
      </p:pic>
      <p:grpSp>
        <p:nvGrpSpPr>
          <p:cNvPr id="11" name="Groupe 10">
            <a:extLst>
              <a:ext uri="{FF2B5EF4-FFF2-40B4-BE49-F238E27FC236}">
                <a16:creationId xmlns:a16="http://schemas.microsoft.com/office/drawing/2014/main" id="{57D29F77-76A9-4259-877A-C6E90EF3226F}"/>
              </a:ext>
            </a:extLst>
          </p:cNvPr>
          <p:cNvGrpSpPr/>
          <p:nvPr/>
        </p:nvGrpSpPr>
        <p:grpSpPr>
          <a:xfrm>
            <a:off x="3217309" y="1292314"/>
            <a:ext cx="5827228" cy="2425712"/>
            <a:chOff x="3217309" y="1292314"/>
            <a:chExt cx="5827228" cy="2425712"/>
          </a:xfrm>
        </p:grpSpPr>
        <p:grpSp>
          <p:nvGrpSpPr>
            <p:cNvPr id="6" name="Groupe 5">
              <a:extLst>
                <a:ext uri="{FF2B5EF4-FFF2-40B4-BE49-F238E27FC236}">
                  <a16:creationId xmlns:a16="http://schemas.microsoft.com/office/drawing/2014/main" id="{05B7C6F3-6826-47DE-9417-37735AC7916B}"/>
                </a:ext>
              </a:extLst>
            </p:cNvPr>
            <p:cNvGrpSpPr/>
            <p:nvPr/>
          </p:nvGrpSpPr>
          <p:grpSpPr>
            <a:xfrm>
              <a:off x="3866660" y="1606936"/>
              <a:ext cx="1924372" cy="2111090"/>
              <a:chOff x="3752843" y="1606936"/>
              <a:chExt cx="1980513" cy="2111090"/>
            </a:xfrm>
          </p:grpSpPr>
          <p:sp>
            <p:nvSpPr>
              <p:cNvPr id="34" name="ZoneTexte 33">
                <a:extLst>
                  <a:ext uri="{FF2B5EF4-FFF2-40B4-BE49-F238E27FC236}">
                    <a16:creationId xmlns:a16="http://schemas.microsoft.com/office/drawing/2014/main" id="{FC25254B-DC17-4456-90DF-DC5E49E89633}"/>
                  </a:ext>
                </a:extLst>
              </p:cNvPr>
              <p:cNvSpPr txBox="1"/>
              <p:nvPr/>
            </p:nvSpPr>
            <p:spPr>
              <a:xfrm>
                <a:off x="3993744" y="1606936"/>
                <a:ext cx="1473760" cy="276999"/>
              </a:xfrm>
              <a:prstGeom prst="rect">
                <a:avLst/>
              </a:prstGeom>
              <a:solidFill>
                <a:schemeClr val="bg1">
                  <a:lumMod val="85000"/>
                </a:schemeClr>
              </a:solidFill>
              <a:ln w="9525" cap="flat" cmpd="sng" algn="ctr">
                <a:solidFill>
                  <a:srgbClr val="0070C0"/>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fr-FR" sz="1200" b="1" dirty="0">
                    <a:solidFill>
                      <a:prstClr val="black"/>
                    </a:solidFill>
                    <a:latin typeface="Arial"/>
                  </a:rPr>
                  <a:t>Jeu de données</a:t>
                </a:r>
                <a:endParaRPr lang="fr-FR" sz="1200" dirty="0">
                  <a:solidFill>
                    <a:prstClr val="black"/>
                  </a:solidFill>
                  <a:latin typeface="Arial"/>
                </a:endParaRPr>
              </a:p>
            </p:txBody>
          </p:sp>
          <p:pic>
            <p:nvPicPr>
              <p:cNvPr id="5" name="Image 4">
                <a:extLst>
                  <a:ext uri="{FF2B5EF4-FFF2-40B4-BE49-F238E27FC236}">
                    <a16:creationId xmlns:a16="http://schemas.microsoft.com/office/drawing/2014/main" id="{CDF36CDD-88CD-4528-8C49-AAFBFAB55DA3}"/>
                  </a:ext>
                </a:extLst>
              </p:cNvPr>
              <p:cNvPicPr>
                <a:picLocks noChangeAspect="1"/>
              </p:cNvPicPr>
              <p:nvPr/>
            </p:nvPicPr>
            <p:blipFill>
              <a:blip r:embed="rId5"/>
              <a:stretch>
                <a:fillRect/>
              </a:stretch>
            </p:blipFill>
            <p:spPr>
              <a:xfrm>
                <a:off x="3752843" y="1901235"/>
                <a:ext cx="1980513" cy="1816791"/>
              </a:xfrm>
              <a:prstGeom prst="rect">
                <a:avLst/>
              </a:prstGeom>
            </p:spPr>
          </p:pic>
        </p:grpSp>
        <p:grpSp>
          <p:nvGrpSpPr>
            <p:cNvPr id="42" name="Groupe 41">
              <a:extLst>
                <a:ext uri="{FF2B5EF4-FFF2-40B4-BE49-F238E27FC236}">
                  <a16:creationId xmlns:a16="http://schemas.microsoft.com/office/drawing/2014/main" id="{7513E6B7-7D38-4045-BEFE-781D90C52F64}"/>
                </a:ext>
              </a:extLst>
            </p:cNvPr>
            <p:cNvGrpSpPr/>
            <p:nvPr/>
          </p:nvGrpSpPr>
          <p:grpSpPr>
            <a:xfrm>
              <a:off x="5780735" y="1292314"/>
              <a:ext cx="3263802" cy="2361432"/>
              <a:chOff x="5678094" y="762939"/>
              <a:chExt cx="3263802" cy="2361432"/>
            </a:xfrm>
          </p:grpSpPr>
          <p:grpSp>
            <p:nvGrpSpPr>
              <p:cNvPr id="25" name="Groupe 24">
                <a:extLst>
                  <a:ext uri="{FF2B5EF4-FFF2-40B4-BE49-F238E27FC236}">
                    <a16:creationId xmlns:a16="http://schemas.microsoft.com/office/drawing/2014/main" id="{1EA74E75-5BA2-4261-9024-85F16F891154}"/>
                  </a:ext>
                </a:extLst>
              </p:cNvPr>
              <p:cNvGrpSpPr/>
              <p:nvPr/>
            </p:nvGrpSpPr>
            <p:grpSpPr>
              <a:xfrm>
                <a:off x="5678094" y="1181876"/>
                <a:ext cx="2970103" cy="1942495"/>
                <a:chOff x="5650427" y="1615533"/>
                <a:chExt cx="2970103" cy="1942495"/>
              </a:xfrm>
            </p:grpSpPr>
            <p:pic>
              <p:nvPicPr>
                <p:cNvPr id="29" name="Picture 2" descr="Résultat de recherche d'images pour &quot;data repository&quot;">
                  <a:extLst>
                    <a:ext uri="{FF2B5EF4-FFF2-40B4-BE49-F238E27FC236}">
                      <a16:creationId xmlns:a16="http://schemas.microsoft.com/office/drawing/2014/main" id="{C0E1E4BF-9E77-4F45-AF02-10B014077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622" y="1615533"/>
                  <a:ext cx="2345908" cy="1942495"/>
                </a:xfrm>
                <a:prstGeom prst="rect">
                  <a:avLst/>
                </a:prstGeom>
                <a:noFill/>
                <a:extLst>
                  <a:ext uri="{909E8E84-426E-40DD-AFC4-6F175D3DCCD1}">
                    <a14:hiddenFill xmlns:a14="http://schemas.microsoft.com/office/drawing/2010/main">
                      <a:solidFill>
                        <a:srgbClr val="FFFFFF"/>
                      </a:solidFill>
                    </a14:hiddenFill>
                  </a:ext>
                </a:extLst>
              </p:spPr>
            </p:pic>
            <p:sp>
              <p:nvSpPr>
                <p:cNvPr id="27" name="Double flèche horizontale 1">
                  <a:extLst>
                    <a:ext uri="{FF2B5EF4-FFF2-40B4-BE49-F238E27FC236}">
                      <a16:creationId xmlns:a16="http://schemas.microsoft.com/office/drawing/2014/main" id="{27387B32-AC5F-483C-8D8C-65CDC9C62270}"/>
                    </a:ext>
                  </a:extLst>
                </p:cNvPr>
                <p:cNvSpPr/>
                <p:nvPr/>
              </p:nvSpPr>
              <p:spPr>
                <a:xfrm>
                  <a:off x="5650427" y="2257775"/>
                  <a:ext cx="606856" cy="136562"/>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30" name="ZoneTexte 29">
                <a:extLst>
                  <a:ext uri="{FF2B5EF4-FFF2-40B4-BE49-F238E27FC236}">
                    <a16:creationId xmlns:a16="http://schemas.microsoft.com/office/drawing/2014/main" id="{00FBA71F-DAE1-4778-AAA2-FCA6AF961CC1}"/>
                  </a:ext>
                </a:extLst>
              </p:cNvPr>
              <p:cNvSpPr txBox="1"/>
              <p:nvPr/>
            </p:nvSpPr>
            <p:spPr>
              <a:xfrm>
                <a:off x="5953255" y="762939"/>
                <a:ext cx="2988641" cy="400110"/>
              </a:xfrm>
              <a:prstGeom prst="rect">
                <a:avLst/>
              </a:prstGeom>
              <a:solidFill>
                <a:srgbClr val="00B0F0">
                  <a:lumMod val="75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algn="ctr">
                  <a:defRPr/>
                </a:pPr>
                <a:r>
                  <a:rPr lang="fr-FR" sz="2000" b="1" dirty="0">
                    <a:solidFill>
                      <a:prstClr val="white"/>
                    </a:solidFill>
                    <a:latin typeface="Arial"/>
                  </a:rPr>
                  <a:t>Entrepôt de données</a:t>
                </a:r>
              </a:p>
            </p:txBody>
          </p:sp>
        </p:grpSp>
        <p:sp>
          <p:nvSpPr>
            <p:cNvPr id="36" name="Double flèche horizontale 1">
              <a:extLst>
                <a:ext uri="{FF2B5EF4-FFF2-40B4-BE49-F238E27FC236}">
                  <a16:creationId xmlns:a16="http://schemas.microsoft.com/office/drawing/2014/main" id="{9B2A112D-50ED-4FF6-9AE2-BC2A087EE8F7}"/>
                </a:ext>
              </a:extLst>
            </p:cNvPr>
            <p:cNvSpPr/>
            <p:nvPr/>
          </p:nvSpPr>
          <p:spPr>
            <a:xfrm>
              <a:off x="3217309" y="2408715"/>
              <a:ext cx="606856" cy="136562"/>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9" name="Groupe 18">
            <a:extLst>
              <a:ext uri="{FF2B5EF4-FFF2-40B4-BE49-F238E27FC236}">
                <a16:creationId xmlns:a16="http://schemas.microsoft.com/office/drawing/2014/main" id="{AF33CF95-2B18-44DC-9634-8D2984CE6CE3}"/>
              </a:ext>
            </a:extLst>
          </p:cNvPr>
          <p:cNvGrpSpPr/>
          <p:nvPr/>
        </p:nvGrpSpPr>
        <p:grpSpPr>
          <a:xfrm>
            <a:off x="4296180" y="4039370"/>
            <a:ext cx="4360489" cy="1704688"/>
            <a:chOff x="4179925" y="4707830"/>
            <a:chExt cx="6756530" cy="2129850"/>
          </a:xfrm>
        </p:grpSpPr>
        <p:sp>
          <p:nvSpPr>
            <p:cNvPr id="21" name="Flèche : droite 20">
              <a:extLst>
                <a:ext uri="{FF2B5EF4-FFF2-40B4-BE49-F238E27FC236}">
                  <a16:creationId xmlns:a16="http://schemas.microsoft.com/office/drawing/2014/main" id="{04212370-1479-4E52-AA70-15FC75AC8E39}"/>
                </a:ext>
              </a:extLst>
            </p:cNvPr>
            <p:cNvSpPr/>
            <p:nvPr/>
          </p:nvSpPr>
          <p:spPr>
            <a:xfrm rot="3582395">
              <a:off x="5331167" y="5025644"/>
              <a:ext cx="1057912" cy="422284"/>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88"/>
            </a:p>
          </p:txBody>
        </p:sp>
        <p:sp>
          <p:nvSpPr>
            <p:cNvPr id="22" name="ZoneTexte 21">
              <a:extLst>
                <a:ext uri="{FF2B5EF4-FFF2-40B4-BE49-F238E27FC236}">
                  <a16:creationId xmlns:a16="http://schemas.microsoft.com/office/drawing/2014/main" id="{AA88B6C4-7D3A-424D-8FB1-D36D2B54F389}"/>
                </a:ext>
              </a:extLst>
            </p:cNvPr>
            <p:cNvSpPr txBox="1"/>
            <p:nvPr/>
          </p:nvSpPr>
          <p:spPr>
            <a:xfrm>
              <a:off x="4179925" y="5876335"/>
              <a:ext cx="6756530" cy="961345"/>
            </a:xfrm>
            <a:prstGeom prst="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28575">
              <a:noFill/>
            </a:ln>
          </p:spPr>
          <p:txBody>
            <a:bodyPr wrap="none" rtlCol="0">
              <a:spAutoFit/>
            </a:bodyPr>
            <a:lstStyle/>
            <a:p>
              <a:r>
                <a:rPr lang="fr-FR" sz="2200" dirty="0"/>
                <a:t>Objectif : que les données soient </a:t>
              </a:r>
            </a:p>
            <a:p>
              <a:r>
                <a:rPr lang="fr-FR" sz="2200" dirty="0"/>
                <a:t>compréhensibles et réutilisables</a:t>
              </a:r>
            </a:p>
          </p:txBody>
        </p:sp>
      </p:grpSp>
    </p:spTree>
    <p:extLst>
      <p:ext uri="{BB962C8B-B14F-4D97-AF65-F5344CB8AC3E}">
        <p14:creationId xmlns:p14="http://schemas.microsoft.com/office/powerpoint/2010/main" val="94107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5" name="Rectangle 14">
            <a:extLst>
              <a:ext uri="{FF2B5EF4-FFF2-40B4-BE49-F238E27FC236}">
                <a16:creationId xmlns:a16="http://schemas.microsoft.com/office/drawing/2014/main" id="{C8BE9B6D-4222-4F19-84F9-BE85477D3ADE}"/>
              </a:ext>
            </a:extLst>
          </p:cNvPr>
          <p:cNvSpPr/>
          <p:nvPr/>
        </p:nvSpPr>
        <p:spPr>
          <a:xfrm>
            <a:off x="540000" y="1260000"/>
            <a:ext cx="8391949" cy="2031325"/>
          </a:xfrm>
          <a:prstGeom prst="rect">
            <a:avLst/>
          </a:prstGeom>
        </p:spPr>
        <p:txBody>
          <a:bodyPr wrap="square">
            <a:spAutoFit/>
          </a:bodyPr>
          <a:lstStyle/>
          <a:p>
            <a:pPr marL="457200" indent="-457200">
              <a:spcBef>
                <a:spcPct val="20000"/>
              </a:spcBef>
              <a:buClr>
                <a:srgbClr val="0070C0"/>
              </a:buClr>
              <a:buFont typeface="+mj-lt"/>
              <a:buAutoNum type="arabicPeriod"/>
              <a:defRPr/>
            </a:pPr>
            <a:r>
              <a:rPr lang="fr-FR" sz="2400" kern="0" dirty="0">
                <a:solidFill>
                  <a:srgbClr val="0066FF"/>
                </a:solidFill>
                <a:latin typeface="Arial"/>
                <a:cs typeface="Arial"/>
              </a:rPr>
              <a:t>Décrire un jeu de données et son contexte</a:t>
            </a:r>
          </a:p>
          <a:p>
            <a:pPr lvl="1">
              <a:spcBef>
                <a:spcPct val="20000"/>
              </a:spcBef>
              <a:buClr>
                <a:srgbClr val="E2007A"/>
              </a:buClr>
              <a:defRPr/>
            </a:pPr>
            <a:r>
              <a:rPr lang="fr-FR" sz="2000" dirty="0">
                <a:solidFill>
                  <a:prstClr val="black"/>
                </a:solidFill>
              </a:rPr>
              <a:t>suffisamment pour assurer sa compréhension</a:t>
            </a:r>
          </a:p>
          <a:p>
            <a:pPr marL="457200" indent="-457200">
              <a:spcBef>
                <a:spcPts val="1200"/>
              </a:spcBef>
              <a:buClr>
                <a:srgbClr val="CC9900"/>
              </a:buClr>
              <a:buFont typeface="+mj-lt"/>
              <a:buAutoNum type="arabicPeriod"/>
              <a:defRPr/>
            </a:pPr>
            <a:r>
              <a:rPr lang="fr-FR" sz="2400" dirty="0">
                <a:solidFill>
                  <a:srgbClr val="CC9900"/>
                </a:solidFill>
              </a:rPr>
              <a:t>Décrire les méthodes d’obtention</a:t>
            </a:r>
          </a:p>
          <a:p>
            <a:pPr lvl="1">
              <a:spcBef>
                <a:spcPct val="20000"/>
              </a:spcBef>
              <a:buClr>
                <a:srgbClr val="E2007A"/>
              </a:buClr>
              <a:defRPr/>
            </a:pPr>
            <a:r>
              <a:rPr lang="fr-FR" sz="2000" dirty="0">
                <a:solidFill>
                  <a:prstClr val="black"/>
                </a:solidFill>
              </a:rPr>
              <a:t>suffisamment pour reproduire l’étude : </a:t>
            </a:r>
            <a:r>
              <a:rPr lang="fr-FR" sz="2000" i="1" dirty="0">
                <a:solidFill>
                  <a:prstClr val="black"/>
                </a:solidFill>
              </a:rPr>
              <a:t>protocole, méthode   	d’échantillonnage, équipements, contrôle qualité…</a:t>
            </a:r>
          </a:p>
        </p:txBody>
      </p:sp>
      <p:sp>
        <p:nvSpPr>
          <p:cNvPr id="16" name="Rectangle 15">
            <a:extLst>
              <a:ext uri="{FF2B5EF4-FFF2-40B4-BE49-F238E27FC236}">
                <a16:creationId xmlns:a16="http://schemas.microsoft.com/office/drawing/2014/main" id="{96E3CF7A-9CF0-48F3-B5FE-60C7092EAA5C}"/>
              </a:ext>
            </a:extLst>
          </p:cNvPr>
          <p:cNvSpPr/>
          <p:nvPr/>
        </p:nvSpPr>
        <p:spPr>
          <a:xfrm>
            <a:off x="540000" y="3288637"/>
            <a:ext cx="8180349" cy="1138773"/>
          </a:xfrm>
          <a:prstGeom prst="rect">
            <a:avLst/>
          </a:prstGeom>
        </p:spPr>
        <p:txBody>
          <a:bodyPr wrap="square">
            <a:spAutoFit/>
          </a:bodyPr>
          <a:lstStyle/>
          <a:p>
            <a:pPr marL="457200" indent="-457200">
              <a:spcBef>
                <a:spcPct val="20000"/>
              </a:spcBef>
              <a:buClr>
                <a:srgbClr val="1FA22E"/>
              </a:buClr>
              <a:buFont typeface="+mj-lt"/>
              <a:buAutoNum type="arabicPeriod" startAt="3"/>
              <a:defRPr/>
            </a:pPr>
            <a:r>
              <a:rPr lang="fr-FR" sz="2400" dirty="0">
                <a:solidFill>
                  <a:srgbClr val="1FA22E"/>
                </a:solidFill>
              </a:rPr>
              <a:t>Montrer le potentiel de réutilisation des données</a:t>
            </a:r>
          </a:p>
          <a:p>
            <a:pPr lvl="1">
              <a:spcBef>
                <a:spcPct val="20000"/>
              </a:spcBef>
              <a:buClr>
                <a:srgbClr val="E2007A"/>
              </a:buClr>
              <a:defRPr/>
            </a:pPr>
            <a:r>
              <a:rPr lang="fr-FR" sz="2000" dirty="0">
                <a:solidFill>
                  <a:prstClr val="black"/>
                </a:solidFill>
              </a:rPr>
              <a:t>suffisamment pour convaincre l’éditeur de l’originalité des données et de leur importance scientifique, sociétale, environnementale,…. </a:t>
            </a:r>
            <a:endParaRPr lang="fr-FR" sz="2400" dirty="0">
              <a:solidFill>
                <a:srgbClr val="1FA22E"/>
              </a:solidFill>
            </a:endParaRPr>
          </a:p>
        </p:txBody>
      </p:sp>
      <p:sp>
        <p:nvSpPr>
          <p:cNvPr id="17" name="Rectangle 16">
            <a:extLst>
              <a:ext uri="{FF2B5EF4-FFF2-40B4-BE49-F238E27FC236}">
                <a16:creationId xmlns:a16="http://schemas.microsoft.com/office/drawing/2014/main" id="{1B54BDED-FA85-4B28-AE9A-7E94F9C1143F}"/>
              </a:ext>
            </a:extLst>
          </p:cNvPr>
          <p:cNvSpPr/>
          <p:nvPr/>
        </p:nvSpPr>
        <p:spPr>
          <a:xfrm>
            <a:off x="1123491" y="5232899"/>
            <a:ext cx="6758637" cy="461665"/>
          </a:xfrm>
          <a:prstGeom prst="rect">
            <a:avLst/>
          </a:prstGeom>
        </p:spPr>
        <p:txBody>
          <a:bodyPr wrap="square">
            <a:spAutoFit/>
          </a:bodyPr>
          <a:lstStyle/>
          <a:p>
            <a:pPr>
              <a:spcBef>
                <a:spcPts val="600"/>
              </a:spcBef>
              <a:buClr>
                <a:srgbClr val="E2007A"/>
              </a:buClr>
              <a:defRPr/>
            </a:pPr>
            <a:r>
              <a:rPr lang="fr-FR" sz="2400" dirty="0">
                <a:solidFill>
                  <a:srgbClr val="FF0000"/>
                </a:solidFill>
              </a:rPr>
              <a:t>Pas de résultats, ni analyses, ni interprétation</a:t>
            </a:r>
          </a:p>
        </p:txBody>
      </p:sp>
      <p:sp>
        <p:nvSpPr>
          <p:cNvPr id="2" name="Rectangle 1">
            <a:extLst>
              <a:ext uri="{FF2B5EF4-FFF2-40B4-BE49-F238E27FC236}">
                <a16:creationId xmlns:a16="http://schemas.microsoft.com/office/drawing/2014/main" id="{3B75C3C1-11FE-4FC2-9627-35494E64D9AF}"/>
              </a:ext>
            </a:extLst>
          </p:cNvPr>
          <p:cNvSpPr/>
          <p:nvPr/>
        </p:nvSpPr>
        <p:spPr>
          <a:xfrm>
            <a:off x="540000" y="4594152"/>
            <a:ext cx="6388287" cy="492443"/>
          </a:xfrm>
          <a:prstGeom prst="rect">
            <a:avLst/>
          </a:prstGeom>
        </p:spPr>
        <p:txBody>
          <a:bodyPr wrap="none">
            <a:spAutoFit/>
          </a:bodyPr>
          <a:lstStyle/>
          <a:p>
            <a:pPr defTabSz="447675">
              <a:spcBef>
                <a:spcPts val="600"/>
              </a:spcBef>
              <a:buClr>
                <a:srgbClr val="E2007A"/>
              </a:buClr>
              <a:defRPr/>
            </a:pPr>
            <a:r>
              <a:rPr lang="fr-FR" sz="2600" dirty="0">
                <a:solidFill>
                  <a:srgbClr val="0070C0"/>
                </a:solidFill>
                <a:sym typeface="Wingdings" panose="05000000000000000000" pitchFamily="2" charset="2"/>
              </a:rPr>
              <a:t>4.  </a:t>
            </a:r>
            <a:r>
              <a:rPr lang="fr-FR" sz="2400" kern="0" dirty="0">
                <a:solidFill>
                  <a:srgbClr val="0066FF"/>
                </a:solidFill>
                <a:latin typeface="Arial"/>
                <a:cs typeface="Arial"/>
              </a:rPr>
              <a:t>Donner le lien d’accès au jeu de données </a:t>
            </a:r>
          </a:p>
        </p:txBody>
      </p:sp>
      <p:pic>
        <p:nvPicPr>
          <p:cNvPr id="7" name="Image 6">
            <a:extLst>
              <a:ext uri="{FF2B5EF4-FFF2-40B4-BE49-F238E27FC236}">
                <a16:creationId xmlns:a16="http://schemas.microsoft.com/office/drawing/2014/main" id="{5020C674-5ED3-4070-BC6F-1002E7CBD018}"/>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Titre 1">
            <a:extLst>
              <a:ext uri="{FF2B5EF4-FFF2-40B4-BE49-F238E27FC236}">
                <a16:creationId xmlns:a16="http://schemas.microsoft.com/office/drawing/2014/main" id="{9A8BFEC7-A564-4FD9-AAEB-4D2836F2F2CF}"/>
              </a:ext>
            </a:extLst>
          </p:cNvPr>
          <p:cNvSpPr txBox="1">
            <a:spLocks/>
          </p:cNvSpPr>
          <p:nvPr/>
        </p:nvSpPr>
        <p:spPr>
          <a:xfrm>
            <a:off x="-9145" y="73470"/>
            <a:ext cx="9034273"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altLang="fr-FR" i="1" dirty="0">
                <a:latin typeface="Arial" charset="0"/>
              </a:rPr>
              <a:t>Data paper </a:t>
            </a:r>
            <a:r>
              <a:rPr lang="fr-FR" altLang="fr-FR" dirty="0">
                <a:latin typeface="Arial" charset="0"/>
              </a:rPr>
              <a:t>= article </a:t>
            </a:r>
            <a:r>
              <a:rPr lang="fr-FR" altLang="fr-FR" dirty="0">
                <a:solidFill>
                  <a:schemeClr val="bg1">
                    <a:lumMod val="75000"/>
                  </a:schemeClr>
                </a:solidFill>
                <a:latin typeface="Arial" charset="0"/>
              </a:rPr>
              <a:t>+ entrepôt</a:t>
            </a:r>
            <a:endParaRPr lang="fr-FR" dirty="0">
              <a:solidFill>
                <a:schemeClr val="bg1">
                  <a:lumMod val="75000"/>
                </a:schemeClr>
              </a:solidFill>
            </a:endParaRPr>
          </a:p>
        </p:txBody>
      </p:sp>
    </p:spTree>
    <p:extLst>
      <p:ext uri="{BB962C8B-B14F-4D97-AF65-F5344CB8AC3E}">
        <p14:creationId xmlns:p14="http://schemas.microsoft.com/office/powerpoint/2010/main" val="39825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6" name="Rectangle 25">
            <a:extLst>
              <a:ext uri="{FF2B5EF4-FFF2-40B4-BE49-F238E27FC236}">
                <a16:creationId xmlns:a16="http://schemas.microsoft.com/office/drawing/2014/main" id="{02C3F259-EACA-4CDE-A3B3-E5E4333D1E3A}"/>
              </a:ext>
            </a:extLst>
          </p:cNvPr>
          <p:cNvSpPr/>
          <p:nvPr/>
        </p:nvSpPr>
        <p:spPr>
          <a:xfrm>
            <a:off x="540062" y="1080000"/>
            <a:ext cx="8218518" cy="830997"/>
          </a:xfrm>
          <a:prstGeom prst="rect">
            <a:avLst/>
          </a:prstGeom>
        </p:spPr>
        <p:txBody>
          <a:bodyPr wrap="square">
            <a:spAutoFit/>
          </a:bodyPr>
          <a:lstStyle/>
          <a:p>
            <a:pPr marL="457200" indent="-457200">
              <a:spcBef>
                <a:spcPct val="20000"/>
              </a:spcBef>
              <a:buClr>
                <a:srgbClr val="E2007A"/>
              </a:buClr>
              <a:buFont typeface="Wingdings" panose="05000000000000000000" pitchFamily="2" charset="2"/>
              <a:buChar char="§"/>
              <a:defRPr/>
            </a:pPr>
            <a:r>
              <a:rPr lang="fr-FR" sz="2400" dirty="0"/>
              <a:t>Entrepôt: </a:t>
            </a:r>
            <a:r>
              <a:rPr lang="fr-FR" sz="2400" kern="0" dirty="0">
                <a:solidFill>
                  <a:srgbClr val="0066FF"/>
                </a:solidFill>
                <a:cs typeface="Arial"/>
              </a:rPr>
              <a:t>accès aux fichiers de données 										+ documentation associée</a:t>
            </a:r>
          </a:p>
        </p:txBody>
      </p:sp>
      <p:pic>
        <p:nvPicPr>
          <p:cNvPr id="35" name="Image 34">
            <a:extLst>
              <a:ext uri="{FF2B5EF4-FFF2-40B4-BE49-F238E27FC236}">
                <a16:creationId xmlns:a16="http://schemas.microsoft.com/office/drawing/2014/main" id="{1699E38F-D94B-4C1D-8317-91C081FECF61}"/>
              </a:ext>
            </a:extLst>
          </p:cNvPr>
          <p:cNvPicPr>
            <a:picLocks noChangeAspect="1"/>
          </p:cNvPicPr>
          <p:nvPr/>
        </p:nvPicPr>
        <p:blipFill>
          <a:blip r:embed="rId3"/>
          <a:stretch>
            <a:fillRect/>
          </a:stretch>
        </p:blipFill>
        <p:spPr>
          <a:xfrm>
            <a:off x="780438" y="5132557"/>
            <a:ext cx="6464857" cy="552377"/>
          </a:xfrm>
          <a:prstGeom prst="rect">
            <a:avLst/>
          </a:prstGeom>
        </p:spPr>
      </p:pic>
      <p:sp>
        <p:nvSpPr>
          <p:cNvPr id="37" name="ZoneTexte 36">
            <a:extLst>
              <a:ext uri="{FF2B5EF4-FFF2-40B4-BE49-F238E27FC236}">
                <a16:creationId xmlns:a16="http://schemas.microsoft.com/office/drawing/2014/main" id="{37DD3C2F-E02D-4491-A244-2EA8937055BF}"/>
              </a:ext>
            </a:extLst>
          </p:cNvPr>
          <p:cNvSpPr txBox="1"/>
          <p:nvPr/>
        </p:nvSpPr>
        <p:spPr>
          <a:xfrm>
            <a:off x="1446132" y="5668664"/>
            <a:ext cx="3028393" cy="276999"/>
          </a:xfrm>
          <a:prstGeom prst="rect">
            <a:avLst/>
          </a:prstGeom>
          <a:noFill/>
        </p:spPr>
        <p:txBody>
          <a:bodyPr wrap="none" rtlCol="0">
            <a:spAutoFit/>
          </a:bodyPr>
          <a:lstStyle/>
          <a:p>
            <a:pPr algn="r"/>
            <a:r>
              <a:rPr lang="fr-FR" sz="1200" dirty="0">
                <a:hlinkClick r:id="rId4"/>
              </a:rPr>
              <a:t>https://doi.org/10.18167/DVN1/PKCW2S</a:t>
            </a:r>
            <a:r>
              <a:rPr lang="fr-FR" sz="1200" dirty="0"/>
              <a:t> </a:t>
            </a:r>
          </a:p>
        </p:txBody>
      </p:sp>
      <p:grpSp>
        <p:nvGrpSpPr>
          <p:cNvPr id="4" name="Groupe 3">
            <a:extLst>
              <a:ext uri="{FF2B5EF4-FFF2-40B4-BE49-F238E27FC236}">
                <a16:creationId xmlns:a16="http://schemas.microsoft.com/office/drawing/2014/main" id="{1619D60D-588C-4034-9ACA-54D9E4A46381}"/>
              </a:ext>
            </a:extLst>
          </p:cNvPr>
          <p:cNvGrpSpPr/>
          <p:nvPr/>
        </p:nvGrpSpPr>
        <p:grpSpPr>
          <a:xfrm>
            <a:off x="702071" y="2197999"/>
            <a:ext cx="8138315" cy="2731462"/>
            <a:chOff x="720000" y="2335838"/>
            <a:chExt cx="8138315" cy="2731462"/>
          </a:xfrm>
        </p:grpSpPr>
        <p:pic>
          <p:nvPicPr>
            <p:cNvPr id="44" name="Image 43">
              <a:extLst>
                <a:ext uri="{FF2B5EF4-FFF2-40B4-BE49-F238E27FC236}">
                  <a16:creationId xmlns:a16="http://schemas.microsoft.com/office/drawing/2014/main" id="{9BA10CDC-5A0C-4EF0-82BC-977D445DDEDD}"/>
                </a:ext>
              </a:extLst>
            </p:cNvPr>
            <p:cNvPicPr>
              <a:picLocks noChangeAspect="1"/>
            </p:cNvPicPr>
            <p:nvPr/>
          </p:nvPicPr>
          <p:blipFill>
            <a:blip r:embed="rId5"/>
            <a:stretch>
              <a:fillRect/>
            </a:stretch>
          </p:blipFill>
          <p:spPr>
            <a:xfrm>
              <a:off x="720000" y="2335838"/>
              <a:ext cx="8138315" cy="2731462"/>
            </a:xfrm>
            <a:prstGeom prst="rect">
              <a:avLst/>
            </a:prstGeom>
          </p:spPr>
        </p:pic>
        <p:sp>
          <p:nvSpPr>
            <p:cNvPr id="48" name="ZoneTexte 47">
              <a:extLst>
                <a:ext uri="{FF2B5EF4-FFF2-40B4-BE49-F238E27FC236}">
                  <a16:creationId xmlns:a16="http://schemas.microsoft.com/office/drawing/2014/main" id="{E2172ED2-9B7F-46B8-B141-4D20A9396F40}"/>
                </a:ext>
              </a:extLst>
            </p:cNvPr>
            <p:cNvSpPr txBox="1"/>
            <p:nvPr/>
          </p:nvSpPr>
          <p:spPr>
            <a:xfrm>
              <a:off x="4849284" y="3643689"/>
              <a:ext cx="1003801" cy="338554"/>
            </a:xfrm>
            <a:prstGeom prst="rect">
              <a:avLst/>
            </a:prstGeom>
            <a:solidFill>
              <a:srgbClr val="00B0F0"/>
            </a:solidFill>
            <a:ln>
              <a:noFill/>
            </a:ln>
            <a:effectLst/>
          </p:spPr>
          <p:txBody>
            <a:bodyPr wrap="none" rtlCol="0">
              <a:spAutoFit/>
            </a:bodyPr>
            <a:lstStyle/>
            <a:p>
              <a:pPr algn="r">
                <a:defRPr/>
              </a:pPr>
              <a:r>
                <a:rPr lang="fr-FR" sz="1600" dirty="0">
                  <a:solidFill>
                    <a:prstClr val="white"/>
                  </a:solidFill>
                  <a:latin typeface="Arial"/>
                </a:rPr>
                <a:t>Données</a:t>
              </a:r>
            </a:p>
          </p:txBody>
        </p:sp>
        <p:sp>
          <p:nvSpPr>
            <p:cNvPr id="49" name="Lune 48">
              <a:extLst>
                <a:ext uri="{FF2B5EF4-FFF2-40B4-BE49-F238E27FC236}">
                  <a16:creationId xmlns:a16="http://schemas.microsoft.com/office/drawing/2014/main" id="{49C71B9B-538A-418D-8C86-3DF964A79D68}"/>
                </a:ext>
              </a:extLst>
            </p:cNvPr>
            <p:cNvSpPr/>
            <p:nvPr/>
          </p:nvSpPr>
          <p:spPr>
            <a:xfrm flipH="1">
              <a:off x="4210050" y="3301582"/>
              <a:ext cx="457200" cy="1022768"/>
            </a:xfrm>
            <a:prstGeom prst="moon">
              <a:avLst>
                <a:gd name="adj" fmla="val 28261"/>
              </a:avLst>
            </a:prstGeom>
            <a:solidFill>
              <a:srgbClr val="00B0F0"/>
            </a:solidFill>
            <a:ln>
              <a:noFill/>
            </a:ln>
            <a:effectLst/>
          </p:spPr>
          <p:txBody>
            <a:bodyPr rtlCol="0" anchor="ctr"/>
            <a:lstStyle/>
            <a:p>
              <a:pPr algn="ctr">
                <a:defRPr/>
              </a:pPr>
              <a:endParaRPr lang="fr-FR">
                <a:solidFill>
                  <a:prstClr val="white"/>
                </a:solidFill>
                <a:latin typeface="Arial"/>
              </a:endParaRPr>
            </a:p>
          </p:txBody>
        </p:sp>
      </p:grpSp>
      <p:grpSp>
        <p:nvGrpSpPr>
          <p:cNvPr id="6" name="Groupe 5">
            <a:extLst>
              <a:ext uri="{FF2B5EF4-FFF2-40B4-BE49-F238E27FC236}">
                <a16:creationId xmlns:a16="http://schemas.microsoft.com/office/drawing/2014/main" id="{1982C64D-E225-4364-9187-D9108B664664}"/>
              </a:ext>
            </a:extLst>
          </p:cNvPr>
          <p:cNvGrpSpPr/>
          <p:nvPr/>
        </p:nvGrpSpPr>
        <p:grpSpPr>
          <a:xfrm>
            <a:off x="4240747" y="2388354"/>
            <a:ext cx="2903942" cy="2475325"/>
            <a:chOff x="4258676" y="2517227"/>
            <a:chExt cx="2903942" cy="2475325"/>
          </a:xfrm>
        </p:grpSpPr>
        <p:sp>
          <p:nvSpPr>
            <p:cNvPr id="51" name="Bulle narrative : ronde 50">
              <a:extLst>
                <a:ext uri="{FF2B5EF4-FFF2-40B4-BE49-F238E27FC236}">
                  <a16:creationId xmlns:a16="http://schemas.microsoft.com/office/drawing/2014/main" id="{BC3C1FDC-A9EE-47C4-8465-6DE767C67C69}"/>
                </a:ext>
              </a:extLst>
            </p:cNvPr>
            <p:cNvSpPr/>
            <p:nvPr/>
          </p:nvSpPr>
          <p:spPr>
            <a:xfrm>
              <a:off x="4789157" y="4167402"/>
              <a:ext cx="2373461" cy="825150"/>
            </a:xfrm>
            <a:prstGeom prst="wedgeEllipseCallout">
              <a:avLst>
                <a:gd name="adj1" fmla="val -153267"/>
                <a:gd name="adj2" fmla="val -6714"/>
              </a:avLst>
            </a:prstGeom>
            <a:gradFill rotWithShape="1">
              <a:gsLst>
                <a:gs pos="0">
                  <a:srgbClr val="E2007A">
                    <a:tint val="50000"/>
                    <a:satMod val="300000"/>
                  </a:srgbClr>
                </a:gs>
                <a:gs pos="35000">
                  <a:srgbClr val="E2007A">
                    <a:tint val="37000"/>
                    <a:satMod val="300000"/>
                  </a:srgbClr>
                </a:gs>
                <a:gs pos="100000">
                  <a:srgbClr val="E2007A">
                    <a:tint val="15000"/>
                    <a:satMod val="350000"/>
                  </a:srgbClr>
                </a:gs>
              </a:gsLst>
              <a:lin ang="16200000" scaled="1"/>
            </a:gradFill>
            <a:ln w="9525" cap="flat" cmpd="sng" algn="ctr">
              <a:solidFill>
                <a:srgbClr val="E2007A">
                  <a:shade val="95000"/>
                  <a:satMod val="105000"/>
                </a:srgbClr>
              </a:solidFill>
              <a:prstDash val="solid"/>
            </a:ln>
            <a:effectLst>
              <a:outerShdw blurRad="40000" dist="20000" dir="5400000" rotWithShape="0">
                <a:srgbClr val="000000">
                  <a:alpha val="38000"/>
                </a:srgbClr>
              </a:outerShdw>
            </a:effectLst>
          </p:spPr>
          <p:txBody>
            <a:bodyPr rtlCol="0" anchor="ctr"/>
            <a:lstStyle/>
            <a:p>
              <a:pPr>
                <a:defRPr/>
              </a:pPr>
              <a:r>
                <a:rPr lang="fr-FR" sz="1600" dirty="0">
                  <a:solidFill>
                    <a:prstClr val="black"/>
                  </a:solidFill>
                  <a:latin typeface="Arial"/>
                </a:rPr>
                <a:t>protocoles, explications, abréviations, …</a:t>
              </a:r>
            </a:p>
          </p:txBody>
        </p:sp>
        <p:sp>
          <p:nvSpPr>
            <p:cNvPr id="46" name="ZoneTexte 45">
              <a:extLst>
                <a:ext uri="{FF2B5EF4-FFF2-40B4-BE49-F238E27FC236}">
                  <a16:creationId xmlns:a16="http://schemas.microsoft.com/office/drawing/2014/main" id="{0A9BD6BF-64A5-45B3-AB87-655EB2AD8AAB}"/>
                </a:ext>
              </a:extLst>
            </p:cNvPr>
            <p:cNvSpPr txBox="1"/>
            <p:nvPr/>
          </p:nvSpPr>
          <p:spPr>
            <a:xfrm>
              <a:off x="4258676" y="2517227"/>
              <a:ext cx="2646795" cy="476071"/>
            </a:xfrm>
            <a:prstGeom prst="wedgeEllipseCallout">
              <a:avLst>
                <a:gd name="adj1" fmla="val -116558"/>
                <a:gd name="adj2" fmla="val 6479"/>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algn="r">
                <a:defRPr/>
              </a:pPr>
              <a:r>
                <a:rPr lang="fr-FR" sz="1600" dirty="0">
                  <a:solidFill>
                    <a:prstClr val="black"/>
                  </a:solidFill>
                  <a:latin typeface="Arial"/>
                </a:rPr>
                <a:t>Liste des variables</a:t>
              </a:r>
            </a:p>
          </p:txBody>
        </p:sp>
      </p:grpSp>
      <p:pic>
        <p:nvPicPr>
          <p:cNvPr id="14" name="Image 13">
            <a:extLst>
              <a:ext uri="{FF2B5EF4-FFF2-40B4-BE49-F238E27FC236}">
                <a16:creationId xmlns:a16="http://schemas.microsoft.com/office/drawing/2014/main" id="{FBE8FD27-7050-4593-97D7-1A3A2FD2B687}"/>
              </a:ext>
            </a:extLst>
          </p:cNvPr>
          <p:cNvPicPr>
            <a:picLocks noChangeAspect="1"/>
          </p:cNvPicPr>
          <p:nvPr/>
        </p:nvPicPr>
        <p:blipFill>
          <a:blip r:embed="rId6"/>
          <a:stretch>
            <a:fillRect/>
          </a:stretch>
        </p:blipFill>
        <p:spPr>
          <a:xfrm>
            <a:off x="8172530" y="6445161"/>
            <a:ext cx="917761" cy="323302"/>
          </a:xfrm>
          <a:prstGeom prst="rect">
            <a:avLst/>
          </a:prstGeom>
        </p:spPr>
      </p:pic>
      <p:sp>
        <p:nvSpPr>
          <p:cNvPr id="15" name="Titre 1">
            <a:extLst>
              <a:ext uri="{FF2B5EF4-FFF2-40B4-BE49-F238E27FC236}">
                <a16:creationId xmlns:a16="http://schemas.microsoft.com/office/drawing/2014/main" id="{59378F3F-8432-4CAA-878E-EA5947415C0C}"/>
              </a:ext>
            </a:extLst>
          </p:cNvPr>
          <p:cNvSpPr txBox="1">
            <a:spLocks/>
          </p:cNvSpPr>
          <p:nvPr/>
        </p:nvSpPr>
        <p:spPr>
          <a:xfrm>
            <a:off x="-9145" y="73470"/>
            <a:ext cx="9034273" cy="79835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altLang="fr-FR" i="1" dirty="0">
                <a:latin typeface="Arial" charset="0"/>
              </a:rPr>
              <a:t>Data paper </a:t>
            </a:r>
            <a:r>
              <a:rPr lang="fr-FR" altLang="fr-FR" dirty="0">
                <a:latin typeface="Arial" charset="0"/>
              </a:rPr>
              <a:t>= </a:t>
            </a:r>
            <a:r>
              <a:rPr lang="fr-FR" altLang="fr-FR" dirty="0">
                <a:solidFill>
                  <a:schemeClr val="bg1">
                    <a:lumMod val="75000"/>
                  </a:schemeClr>
                </a:solidFill>
                <a:latin typeface="Arial" charset="0"/>
              </a:rPr>
              <a:t>article</a:t>
            </a:r>
            <a:r>
              <a:rPr lang="fr-FR" altLang="fr-FR" dirty="0">
                <a:latin typeface="Arial" charset="0"/>
              </a:rPr>
              <a:t> </a:t>
            </a:r>
            <a:r>
              <a:rPr lang="fr-FR" altLang="fr-FR" dirty="0">
                <a:solidFill>
                  <a:srgbClr val="0070C0"/>
                </a:solidFill>
                <a:latin typeface="Arial" charset="0"/>
              </a:rPr>
              <a:t>+ entrepôt</a:t>
            </a:r>
            <a:endParaRPr lang="fr-FR" dirty="0">
              <a:solidFill>
                <a:srgbClr val="0070C0"/>
              </a:solidFill>
            </a:endParaRPr>
          </a:p>
        </p:txBody>
      </p:sp>
    </p:spTree>
    <p:extLst>
      <p:ext uri="{BB962C8B-B14F-4D97-AF65-F5344CB8AC3E}">
        <p14:creationId xmlns:p14="http://schemas.microsoft.com/office/powerpoint/2010/main" val="16683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8"/>
          <p:cNvSpPr txBox="1">
            <a:spLocks noGrp="1"/>
          </p:cNvSpPr>
          <p:nvPr>
            <p:ph type="title" idx="4294967295"/>
          </p:nvPr>
        </p:nvSpPr>
        <p:spPr>
          <a:xfrm>
            <a:off x="140495" y="74559"/>
            <a:ext cx="9033591" cy="772284"/>
          </a:xfrm>
          <a:prstGeom prst="rect">
            <a:avLst/>
          </a:prstGeom>
        </p:spPr>
        <p:txBody>
          <a:bodyPr spcFirstLastPara="1" wrap="square" lIns="91425" tIns="91425" rIns="91425" bIns="91425" anchor="t" anchorCtr="0">
            <a:noAutofit/>
          </a:bodyPr>
          <a:lstStyle/>
          <a:p>
            <a:pPr lvl="0"/>
            <a:r>
              <a:rPr lang="fr-FR" b="0" kern="1200" dirty="0">
                <a:solidFill>
                  <a:srgbClr val="1FA22E"/>
                </a:solidFill>
                <a:latin typeface="Arial" charset="0"/>
                <a:ea typeface="+mj-ea"/>
                <a:cs typeface="+mj-cs"/>
              </a:rPr>
              <a:t>Ex 1: </a:t>
            </a:r>
            <a:r>
              <a:rPr lang="fr-FR" sz="4000" b="0" i="1" kern="1200" dirty="0">
                <a:solidFill>
                  <a:srgbClr val="1FA22E"/>
                </a:solidFill>
                <a:latin typeface="Arial" charset="0"/>
                <a:ea typeface="+mj-ea"/>
                <a:cs typeface="+mj-cs"/>
              </a:rPr>
              <a:t>Data paper </a:t>
            </a:r>
            <a:r>
              <a:rPr lang="fr-FR" sz="4000" b="0" kern="1200" dirty="0">
                <a:solidFill>
                  <a:srgbClr val="1FA22E"/>
                </a:solidFill>
                <a:latin typeface="Arial" charset="0"/>
                <a:ea typeface="+mj-ea"/>
                <a:cs typeface="+mj-cs"/>
              </a:rPr>
              <a:t>sur données d’enquête</a:t>
            </a:r>
          </a:p>
        </p:txBody>
      </p:sp>
      <p:sp>
        <p:nvSpPr>
          <p:cNvPr id="43" name="ZoneTexte 42">
            <a:extLst>
              <a:ext uri="{FF2B5EF4-FFF2-40B4-BE49-F238E27FC236}">
                <a16:creationId xmlns:a16="http://schemas.microsoft.com/office/drawing/2014/main" id="{C99CBAD0-8473-42D4-A99F-EAAD82C6B83A}"/>
              </a:ext>
            </a:extLst>
          </p:cNvPr>
          <p:cNvSpPr txBox="1"/>
          <p:nvPr/>
        </p:nvSpPr>
        <p:spPr>
          <a:xfrm>
            <a:off x="4599432" y="5558793"/>
            <a:ext cx="4498962" cy="892552"/>
          </a:xfrm>
          <a:prstGeom prst="rect">
            <a:avLst/>
          </a:prstGeom>
          <a:solidFill>
            <a:schemeClr val="accent1">
              <a:lumMod val="40000"/>
              <a:lumOff val="60000"/>
            </a:schemeClr>
          </a:solidFill>
        </p:spPr>
        <p:txBody>
          <a:bodyPr wrap="square" rtlCol="0">
            <a:spAutoFit/>
          </a:bodyPr>
          <a:lstStyle/>
          <a:p>
            <a:pPr defTabSz="1219170">
              <a:buClr>
                <a:srgbClr val="000000"/>
              </a:buClr>
            </a:pPr>
            <a:r>
              <a:rPr lang="fr-FR" kern="0" dirty="0">
                <a:solidFill>
                  <a:srgbClr val="000000"/>
                </a:solidFill>
                <a:latin typeface="Arial"/>
                <a:cs typeface="Arial"/>
                <a:sym typeface="Arial"/>
              </a:rPr>
              <a:t>Lien vers les données </a:t>
            </a:r>
          </a:p>
          <a:p>
            <a:pPr defTabSz="1219170">
              <a:buClr>
                <a:srgbClr val="000000"/>
              </a:buClr>
            </a:pPr>
            <a:r>
              <a:rPr lang="fr-FR" kern="0" dirty="0">
                <a:solidFill>
                  <a:srgbClr val="000000"/>
                </a:solidFill>
                <a:latin typeface="Arial"/>
                <a:cs typeface="Arial"/>
                <a:sym typeface="Arial"/>
              </a:rPr>
              <a:t>dans l’entrepôt </a:t>
            </a:r>
            <a:r>
              <a:rPr lang="fr-FR" kern="0" dirty="0">
                <a:solidFill>
                  <a:srgbClr val="212121"/>
                </a:solidFill>
                <a:latin typeface="Arial"/>
                <a:cs typeface="Arial"/>
                <a:sym typeface="Arial"/>
              </a:rPr>
              <a:t>Recherche Data Gouv</a:t>
            </a:r>
          </a:p>
          <a:p>
            <a:pPr marL="358758" defTabSz="1219170">
              <a:buClr>
                <a:srgbClr val="000000"/>
              </a:buClr>
            </a:pPr>
            <a:r>
              <a:rPr lang="fr-FR" sz="1600" kern="0" dirty="0">
                <a:solidFill>
                  <a:srgbClr val="000000"/>
                </a:solidFill>
                <a:latin typeface="Arial"/>
                <a:cs typeface="Arial"/>
                <a:sym typeface="Arial"/>
                <a:hlinkClick r:id="rId3"/>
              </a:rPr>
              <a:t>https://doi.org/10.57745/KMGODH</a:t>
            </a:r>
            <a:endParaRPr lang="fr-FR" sz="1600" kern="0" dirty="0">
              <a:solidFill>
                <a:srgbClr val="000000"/>
              </a:solidFill>
              <a:latin typeface="Arial"/>
              <a:cs typeface="Arial"/>
              <a:sym typeface="Arial"/>
            </a:endParaRPr>
          </a:p>
        </p:txBody>
      </p:sp>
      <p:grpSp>
        <p:nvGrpSpPr>
          <p:cNvPr id="3" name="Groupe 2">
            <a:extLst>
              <a:ext uri="{FF2B5EF4-FFF2-40B4-BE49-F238E27FC236}">
                <a16:creationId xmlns:a16="http://schemas.microsoft.com/office/drawing/2014/main" id="{B8209B04-D370-4152-A270-F090BC7D2527}"/>
              </a:ext>
            </a:extLst>
          </p:cNvPr>
          <p:cNvGrpSpPr/>
          <p:nvPr/>
        </p:nvGrpSpPr>
        <p:grpSpPr>
          <a:xfrm>
            <a:off x="4685908" y="1102020"/>
            <a:ext cx="4423006" cy="4334448"/>
            <a:chOff x="4685908" y="1102020"/>
            <a:chExt cx="4423006" cy="4334448"/>
          </a:xfrm>
        </p:grpSpPr>
        <p:grpSp>
          <p:nvGrpSpPr>
            <p:cNvPr id="2" name="Groupe 1">
              <a:extLst>
                <a:ext uri="{FF2B5EF4-FFF2-40B4-BE49-F238E27FC236}">
                  <a16:creationId xmlns:a16="http://schemas.microsoft.com/office/drawing/2014/main" id="{1BBB64AD-93C2-4534-9755-B00297B0D0F8}"/>
                </a:ext>
              </a:extLst>
            </p:cNvPr>
            <p:cNvGrpSpPr/>
            <p:nvPr/>
          </p:nvGrpSpPr>
          <p:grpSpPr>
            <a:xfrm>
              <a:off x="4685908" y="1331784"/>
              <a:ext cx="4423006" cy="4104684"/>
              <a:chOff x="4658472" y="337225"/>
              <a:chExt cx="4423007" cy="4104682"/>
            </a:xfrm>
          </p:grpSpPr>
          <p:pic>
            <p:nvPicPr>
              <p:cNvPr id="21" name="Image 20">
                <a:extLst>
                  <a:ext uri="{FF2B5EF4-FFF2-40B4-BE49-F238E27FC236}">
                    <a16:creationId xmlns:a16="http://schemas.microsoft.com/office/drawing/2014/main" id="{31EA2CCC-9ED8-4ECB-924B-3321ED663BF4}"/>
                  </a:ext>
                </a:extLst>
              </p:cNvPr>
              <p:cNvPicPr>
                <a:picLocks noChangeAspect="1"/>
              </p:cNvPicPr>
              <p:nvPr/>
            </p:nvPicPr>
            <p:blipFill>
              <a:blip r:embed="rId4"/>
              <a:stretch>
                <a:fillRect/>
              </a:stretch>
            </p:blipFill>
            <p:spPr>
              <a:xfrm>
                <a:off x="5010909" y="337225"/>
                <a:ext cx="4014763" cy="3314434"/>
              </a:xfrm>
              <a:prstGeom prst="rect">
                <a:avLst/>
              </a:prstGeom>
            </p:spPr>
          </p:pic>
          <p:sp>
            <p:nvSpPr>
              <p:cNvPr id="22" name="Rectangle : coins arrondis 21">
                <a:extLst>
                  <a:ext uri="{FF2B5EF4-FFF2-40B4-BE49-F238E27FC236}">
                    <a16:creationId xmlns:a16="http://schemas.microsoft.com/office/drawing/2014/main" id="{1F1E8995-DF6C-4E1A-ADDA-DB16045CF22A}"/>
                  </a:ext>
                </a:extLst>
              </p:cNvPr>
              <p:cNvSpPr/>
              <p:nvPr/>
            </p:nvSpPr>
            <p:spPr>
              <a:xfrm>
                <a:off x="5010909" y="446153"/>
                <a:ext cx="2029967" cy="340121"/>
              </a:xfrm>
              <a:prstGeom prst="round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r-FR" sz="1400" kern="0">
                  <a:solidFill>
                    <a:srgbClr val="FFFFFF"/>
                  </a:solidFill>
                  <a:latin typeface="Arial"/>
                  <a:sym typeface="Arial"/>
                </a:endParaRPr>
              </a:p>
            </p:txBody>
          </p:sp>
          <p:grpSp>
            <p:nvGrpSpPr>
              <p:cNvPr id="42" name="Groupe 41">
                <a:extLst>
                  <a:ext uri="{FF2B5EF4-FFF2-40B4-BE49-F238E27FC236}">
                    <a16:creationId xmlns:a16="http://schemas.microsoft.com/office/drawing/2014/main" id="{41D1E076-9823-4B76-B4D6-0376DA41A52E}"/>
                  </a:ext>
                </a:extLst>
              </p:cNvPr>
              <p:cNvGrpSpPr/>
              <p:nvPr/>
            </p:nvGrpSpPr>
            <p:grpSpPr>
              <a:xfrm>
                <a:off x="4658472" y="3657077"/>
                <a:ext cx="4423007" cy="784830"/>
                <a:chOff x="4555472" y="4113746"/>
                <a:chExt cx="4423007" cy="784830"/>
              </a:xfrm>
            </p:grpSpPr>
            <p:sp>
              <p:nvSpPr>
                <p:cNvPr id="26" name="ZoneTexte 25">
                  <a:extLst>
                    <a:ext uri="{FF2B5EF4-FFF2-40B4-BE49-F238E27FC236}">
                      <a16:creationId xmlns:a16="http://schemas.microsoft.com/office/drawing/2014/main" id="{03AFD047-DA6B-420D-AED1-0718E311E9F9}"/>
                    </a:ext>
                  </a:extLst>
                </p:cNvPr>
                <p:cNvSpPr txBox="1"/>
                <p:nvPr/>
              </p:nvSpPr>
              <p:spPr>
                <a:xfrm>
                  <a:off x="4555472" y="4113746"/>
                  <a:ext cx="4423007" cy="784830"/>
                </a:xfrm>
                <a:prstGeom prst="rect">
                  <a:avLst/>
                </a:prstGeom>
                <a:noFill/>
              </p:spPr>
              <p:txBody>
                <a:bodyPr wrap="none" rtlCol="0">
                  <a:spAutoFit/>
                </a:bodyPr>
                <a:lstStyle/>
                <a:p>
                  <a:pPr defTabSz="1219170">
                    <a:buClr>
                      <a:srgbClr val="000000"/>
                    </a:buClr>
                  </a:pPr>
                  <a:r>
                    <a:rPr lang="en-US" sz="2000" kern="0" dirty="0">
                      <a:solidFill>
                        <a:srgbClr val="000000"/>
                      </a:solidFill>
                      <a:latin typeface="Arial"/>
                      <a:cs typeface="Arial"/>
                      <a:sym typeface="Arial"/>
                    </a:rPr>
                    <a:t>607 </a:t>
                  </a:r>
                  <a:r>
                    <a:rPr lang="en-US" sz="2000" kern="0" dirty="0" err="1">
                      <a:solidFill>
                        <a:srgbClr val="000000"/>
                      </a:solidFill>
                      <a:latin typeface="Arial"/>
                      <a:cs typeface="Arial"/>
                      <a:sym typeface="Arial"/>
                    </a:rPr>
                    <a:t>réponses</a:t>
                  </a:r>
                  <a:r>
                    <a:rPr lang="en-US" sz="2000" kern="0" dirty="0">
                      <a:solidFill>
                        <a:srgbClr val="000000"/>
                      </a:solidFill>
                      <a:latin typeface="Arial"/>
                      <a:cs typeface="Arial"/>
                      <a:sym typeface="Arial"/>
                    </a:rPr>
                    <a:t>, 12 regions de France</a:t>
                  </a:r>
                </a:p>
                <a:p>
                  <a:pPr marL="612743" indent="-342882" defTabSz="1219170">
                    <a:spcBef>
                      <a:spcPts val="600"/>
                    </a:spcBef>
                    <a:buClr>
                      <a:srgbClr val="000000"/>
                    </a:buClr>
                    <a:buFont typeface="Arial"/>
                    <a:buAutoNum type="arabicPlain" startAt="442"/>
                  </a:pPr>
                  <a:r>
                    <a:rPr lang="en-US" sz="2000" kern="0" dirty="0">
                      <a:solidFill>
                        <a:srgbClr val="000000"/>
                      </a:solidFill>
                      <a:latin typeface="Arial"/>
                      <a:cs typeface="Arial"/>
                      <a:sym typeface="Arial"/>
                    </a:rPr>
                    <a:t>   ;</a:t>
                  </a:r>
                  <a:r>
                    <a:rPr lang="en-US" sz="1000" kern="0" dirty="0">
                      <a:solidFill>
                        <a:srgbClr val="000000"/>
                      </a:solidFill>
                      <a:latin typeface="Arial"/>
                      <a:cs typeface="Arial"/>
                      <a:sym typeface="Arial"/>
                    </a:rPr>
                    <a:t> </a:t>
                  </a:r>
                  <a:r>
                    <a:rPr lang="en-US" sz="2000" kern="0" dirty="0">
                      <a:solidFill>
                        <a:srgbClr val="000000"/>
                      </a:solidFill>
                      <a:latin typeface="Arial"/>
                      <a:cs typeface="Arial"/>
                      <a:sym typeface="Arial"/>
                    </a:rPr>
                    <a:t>154   ;</a:t>
                  </a:r>
                  <a:r>
                    <a:rPr lang="en-US" sz="1000" kern="0" dirty="0">
                      <a:solidFill>
                        <a:srgbClr val="000000"/>
                      </a:solidFill>
                      <a:latin typeface="Arial"/>
                      <a:cs typeface="Arial"/>
                      <a:sym typeface="Arial"/>
                    </a:rPr>
                    <a:t> </a:t>
                  </a:r>
                  <a:r>
                    <a:rPr lang="en-US" sz="2000" kern="0" dirty="0">
                      <a:solidFill>
                        <a:srgbClr val="000000"/>
                      </a:solidFill>
                      <a:latin typeface="Arial"/>
                      <a:cs typeface="Arial"/>
                      <a:sym typeface="Arial"/>
                    </a:rPr>
                    <a:t>11</a:t>
                  </a:r>
                  <a:r>
                    <a:rPr lang="en-US" sz="1000" kern="0" dirty="0">
                      <a:solidFill>
                        <a:srgbClr val="000000"/>
                      </a:solidFill>
                      <a:latin typeface="Arial"/>
                      <a:cs typeface="Arial"/>
                      <a:sym typeface="Arial"/>
                    </a:rPr>
                    <a:t> </a:t>
                  </a:r>
                  <a:r>
                    <a:rPr lang="en-US" sz="2000" kern="0" dirty="0">
                      <a:solidFill>
                        <a:srgbClr val="000000"/>
                      </a:solidFill>
                      <a:latin typeface="Arial"/>
                      <a:cs typeface="Arial"/>
                      <a:sym typeface="Arial"/>
                    </a:rPr>
                    <a:t>?</a:t>
                  </a:r>
                  <a:r>
                    <a:rPr lang="en-US" sz="1000" kern="0" dirty="0">
                      <a:solidFill>
                        <a:srgbClr val="000000"/>
                      </a:solidFill>
                      <a:latin typeface="Arial"/>
                      <a:cs typeface="Arial"/>
                      <a:sym typeface="Arial"/>
                    </a:rPr>
                    <a:t> </a:t>
                  </a:r>
                  <a:r>
                    <a:rPr lang="en-US" sz="2000" kern="0" dirty="0">
                      <a:solidFill>
                        <a:srgbClr val="000000"/>
                      </a:solidFill>
                      <a:latin typeface="Arial"/>
                      <a:cs typeface="Arial"/>
                      <a:sym typeface="Arial"/>
                    </a:rPr>
                    <a:t>: de</a:t>
                  </a:r>
                  <a:r>
                    <a:rPr lang="en-US" sz="1000" kern="0" dirty="0">
                      <a:solidFill>
                        <a:srgbClr val="000000"/>
                      </a:solidFill>
                      <a:latin typeface="Arial"/>
                      <a:cs typeface="Arial"/>
                      <a:sym typeface="Arial"/>
                    </a:rPr>
                    <a:t> </a:t>
                  </a:r>
                  <a:r>
                    <a:rPr lang="fr-FR" sz="2000" kern="0" dirty="0">
                      <a:solidFill>
                        <a:srgbClr val="000000"/>
                      </a:solidFill>
                      <a:latin typeface="Arial"/>
                      <a:cs typeface="Arial"/>
                      <a:sym typeface="Arial"/>
                    </a:rPr>
                    <a:t>18 à 91 ans</a:t>
                  </a:r>
                </a:p>
              </p:txBody>
            </p:sp>
            <p:pic>
              <p:nvPicPr>
                <p:cNvPr id="29" name="Graphique 28" descr="Femme">
                  <a:extLst>
                    <a:ext uri="{FF2B5EF4-FFF2-40B4-BE49-F238E27FC236}">
                      <a16:creationId xmlns:a16="http://schemas.microsoft.com/office/drawing/2014/main" id="{1E996AA0-56A1-4C51-A2EF-62566F276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426" y="4485628"/>
                  <a:ext cx="395112" cy="395112"/>
                </a:xfrm>
                <a:prstGeom prst="rect">
                  <a:avLst/>
                </a:prstGeom>
              </p:spPr>
            </p:pic>
            <p:pic>
              <p:nvPicPr>
                <p:cNvPr id="31" name="Graphique 30" descr="Homme">
                  <a:extLst>
                    <a:ext uri="{FF2B5EF4-FFF2-40B4-BE49-F238E27FC236}">
                      <a16:creationId xmlns:a16="http://schemas.microsoft.com/office/drawing/2014/main" id="{4BF649AF-5905-4F9C-8396-2A0A3D7350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3880" y="4477827"/>
                  <a:ext cx="395112" cy="395112"/>
                </a:xfrm>
                <a:prstGeom prst="rect">
                  <a:avLst/>
                </a:prstGeom>
              </p:spPr>
            </p:pic>
          </p:grpSp>
        </p:grpSp>
        <p:sp>
          <p:nvSpPr>
            <p:cNvPr id="18" name="ZoneTexte 17">
              <a:extLst>
                <a:ext uri="{FF2B5EF4-FFF2-40B4-BE49-F238E27FC236}">
                  <a16:creationId xmlns:a16="http://schemas.microsoft.com/office/drawing/2014/main" id="{294E1C73-F50F-4537-95E0-67228DC930EF}"/>
                </a:ext>
              </a:extLst>
            </p:cNvPr>
            <p:cNvSpPr txBox="1"/>
            <p:nvPr/>
          </p:nvSpPr>
          <p:spPr>
            <a:xfrm>
              <a:off x="5232628" y="1102020"/>
              <a:ext cx="1309974" cy="400110"/>
            </a:xfrm>
            <a:prstGeom prst="rect">
              <a:avLst/>
            </a:prstGeom>
            <a:noFill/>
          </p:spPr>
          <p:txBody>
            <a:bodyPr wrap="none" rtlCol="0">
              <a:spAutoFit/>
            </a:bodyPr>
            <a:lstStyle/>
            <a:p>
              <a:pPr defTabSz="1219170">
                <a:buClr>
                  <a:srgbClr val="000000"/>
                </a:buClr>
              </a:pPr>
              <a:r>
                <a:rPr lang="fr-FR" sz="2000" kern="0" dirty="0">
                  <a:solidFill>
                    <a:srgbClr val="000000"/>
                  </a:solidFill>
                  <a:latin typeface="Arial"/>
                  <a:cs typeface="Arial"/>
                  <a:sym typeface="Arial"/>
                </a:rPr>
                <a:t>Méthodes</a:t>
              </a:r>
              <a:endParaRPr lang="fr-FR" sz="1600" kern="0" dirty="0">
                <a:solidFill>
                  <a:srgbClr val="000000"/>
                </a:solidFill>
                <a:latin typeface="Arial"/>
                <a:cs typeface="Arial"/>
                <a:sym typeface="Arial"/>
              </a:endParaRPr>
            </a:p>
          </p:txBody>
        </p:sp>
      </p:grpSp>
      <p:grpSp>
        <p:nvGrpSpPr>
          <p:cNvPr id="4" name="Groupe 3">
            <a:extLst>
              <a:ext uri="{FF2B5EF4-FFF2-40B4-BE49-F238E27FC236}">
                <a16:creationId xmlns:a16="http://schemas.microsoft.com/office/drawing/2014/main" id="{A4C6B7ED-9F88-4FD3-B9DC-02900EC3CB72}"/>
              </a:ext>
            </a:extLst>
          </p:cNvPr>
          <p:cNvGrpSpPr/>
          <p:nvPr/>
        </p:nvGrpSpPr>
        <p:grpSpPr>
          <a:xfrm>
            <a:off x="36922" y="1036615"/>
            <a:ext cx="4776618" cy="5425205"/>
            <a:chOff x="36922" y="1036615"/>
            <a:chExt cx="4776618" cy="5425205"/>
          </a:xfrm>
        </p:grpSpPr>
        <p:sp>
          <p:nvSpPr>
            <p:cNvPr id="20" name="ZoneTexte 19">
              <a:extLst>
                <a:ext uri="{FF2B5EF4-FFF2-40B4-BE49-F238E27FC236}">
                  <a16:creationId xmlns:a16="http://schemas.microsoft.com/office/drawing/2014/main" id="{CDC4C67E-B892-4857-9BFA-D6D243D9102F}"/>
                </a:ext>
              </a:extLst>
            </p:cNvPr>
            <p:cNvSpPr txBox="1"/>
            <p:nvPr/>
          </p:nvSpPr>
          <p:spPr>
            <a:xfrm>
              <a:off x="36922" y="1036615"/>
              <a:ext cx="4776618"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219170">
                <a:spcBef>
                  <a:spcPts val="300"/>
                </a:spcBef>
                <a:buClr>
                  <a:srgbClr val="000000"/>
                </a:buClr>
              </a:pPr>
              <a:r>
                <a:rPr lang="fr-FR" sz="1600" kern="0" dirty="0">
                  <a:solidFill>
                    <a:srgbClr val="000000"/>
                  </a:solidFill>
                  <a:cs typeface="Arial"/>
                  <a:sym typeface="Arial"/>
                </a:rPr>
                <a:t>Food and </a:t>
              </a:r>
              <a:r>
                <a:rPr lang="fr-FR" sz="1600" kern="0" dirty="0" err="1">
                  <a:solidFill>
                    <a:srgbClr val="000000"/>
                  </a:solidFill>
                  <a:cs typeface="Arial"/>
                  <a:sym typeface="Arial"/>
                </a:rPr>
                <a:t>Ecological</a:t>
              </a:r>
              <a:r>
                <a:rPr lang="fr-FR" sz="1600" kern="0" dirty="0">
                  <a:solidFill>
                    <a:srgbClr val="000000"/>
                  </a:solidFill>
                  <a:cs typeface="Arial"/>
                  <a:sym typeface="Arial"/>
                </a:rPr>
                <a:t> </a:t>
              </a:r>
              <a:r>
                <a:rPr lang="fr-FR" sz="1600" kern="0" dirty="0" err="1">
                  <a:solidFill>
                    <a:srgbClr val="000000"/>
                  </a:solidFill>
                  <a:cs typeface="Arial"/>
                  <a:sym typeface="Arial"/>
                </a:rPr>
                <a:t>Systems</a:t>
              </a:r>
              <a:r>
                <a:rPr lang="fr-FR" sz="1600" kern="0" dirty="0">
                  <a:solidFill>
                    <a:srgbClr val="000000"/>
                  </a:solidFill>
                  <a:cs typeface="Arial"/>
                  <a:sym typeface="Arial"/>
                </a:rPr>
                <a:t> </a:t>
              </a:r>
              <a:r>
                <a:rPr lang="fr-FR" sz="1600" kern="0" dirty="0" err="1">
                  <a:solidFill>
                    <a:srgbClr val="000000"/>
                  </a:solidFill>
                  <a:cs typeface="Arial"/>
                  <a:sym typeface="Arial"/>
                </a:rPr>
                <a:t>Modelling</a:t>
              </a:r>
              <a:r>
                <a:rPr lang="fr-FR" sz="1600" kern="0" dirty="0">
                  <a:solidFill>
                    <a:srgbClr val="000000"/>
                  </a:solidFill>
                  <a:cs typeface="Arial"/>
                  <a:sym typeface="Arial"/>
                </a:rPr>
                <a:t> Journal</a:t>
              </a:r>
              <a:endParaRPr lang="fr-FR" sz="1600" kern="0" dirty="0">
                <a:solidFill>
                  <a:srgbClr val="000000"/>
                </a:solidFill>
                <a:latin typeface="Arial"/>
                <a:cs typeface="Arial"/>
                <a:sym typeface="Arial"/>
              </a:endParaRPr>
            </a:p>
          </p:txBody>
        </p:sp>
        <p:grpSp>
          <p:nvGrpSpPr>
            <p:cNvPr id="23" name="Groupe 22">
              <a:extLst>
                <a:ext uri="{FF2B5EF4-FFF2-40B4-BE49-F238E27FC236}">
                  <a16:creationId xmlns:a16="http://schemas.microsoft.com/office/drawing/2014/main" id="{008E9F39-16F8-4C22-A573-D1A45A8BEB5A}"/>
                </a:ext>
              </a:extLst>
            </p:cNvPr>
            <p:cNvGrpSpPr/>
            <p:nvPr/>
          </p:nvGrpSpPr>
          <p:grpSpPr>
            <a:xfrm>
              <a:off x="114849" y="1502131"/>
              <a:ext cx="4255291" cy="3806054"/>
              <a:chOff x="140492" y="830445"/>
              <a:chExt cx="3948487" cy="3401752"/>
            </a:xfrm>
          </p:grpSpPr>
          <p:pic>
            <p:nvPicPr>
              <p:cNvPr id="24" name="Image 23">
                <a:extLst>
                  <a:ext uri="{FF2B5EF4-FFF2-40B4-BE49-F238E27FC236}">
                    <a16:creationId xmlns:a16="http://schemas.microsoft.com/office/drawing/2014/main" id="{35CB2AC3-A487-40F2-86FF-1057374A1632}"/>
                  </a:ext>
                </a:extLst>
              </p:cNvPr>
              <p:cNvPicPr>
                <a:picLocks noChangeAspect="1"/>
              </p:cNvPicPr>
              <p:nvPr/>
            </p:nvPicPr>
            <p:blipFill>
              <a:blip r:embed="rId9"/>
              <a:stretch>
                <a:fillRect/>
              </a:stretch>
            </p:blipFill>
            <p:spPr>
              <a:xfrm>
                <a:off x="140492" y="830445"/>
                <a:ext cx="3948487" cy="1419225"/>
              </a:xfrm>
              <a:prstGeom prst="rect">
                <a:avLst/>
              </a:prstGeom>
            </p:spPr>
          </p:pic>
          <p:pic>
            <p:nvPicPr>
              <p:cNvPr id="25" name="Image 24">
                <a:extLst>
                  <a:ext uri="{FF2B5EF4-FFF2-40B4-BE49-F238E27FC236}">
                    <a16:creationId xmlns:a16="http://schemas.microsoft.com/office/drawing/2014/main" id="{AC60F81B-CB4A-4F8B-B5DB-ED5209E39B8C}"/>
                  </a:ext>
                </a:extLst>
              </p:cNvPr>
              <p:cNvPicPr>
                <a:picLocks noChangeAspect="1"/>
              </p:cNvPicPr>
              <p:nvPr/>
            </p:nvPicPr>
            <p:blipFill>
              <a:blip r:embed="rId10"/>
              <a:stretch>
                <a:fillRect/>
              </a:stretch>
            </p:blipFill>
            <p:spPr>
              <a:xfrm>
                <a:off x="308687" y="1857249"/>
                <a:ext cx="2838450" cy="228600"/>
              </a:xfrm>
              <a:prstGeom prst="rect">
                <a:avLst/>
              </a:prstGeom>
            </p:spPr>
          </p:pic>
          <p:pic>
            <p:nvPicPr>
              <p:cNvPr id="27" name="Image 26">
                <a:extLst>
                  <a:ext uri="{FF2B5EF4-FFF2-40B4-BE49-F238E27FC236}">
                    <a16:creationId xmlns:a16="http://schemas.microsoft.com/office/drawing/2014/main" id="{E6C25213-1660-4885-95B1-DBB8BED745AA}"/>
                  </a:ext>
                </a:extLst>
              </p:cNvPr>
              <p:cNvPicPr>
                <a:picLocks noChangeAspect="1"/>
              </p:cNvPicPr>
              <p:nvPr/>
            </p:nvPicPr>
            <p:blipFill>
              <a:blip r:embed="rId11"/>
              <a:stretch>
                <a:fillRect/>
              </a:stretch>
            </p:blipFill>
            <p:spPr>
              <a:xfrm>
                <a:off x="338084" y="2085849"/>
                <a:ext cx="3750895" cy="1114062"/>
              </a:xfrm>
              <a:prstGeom prst="rect">
                <a:avLst/>
              </a:prstGeom>
            </p:spPr>
          </p:pic>
          <p:pic>
            <p:nvPicPr>
              <p:cNvPr id="30" name="Image 29">
                <a:extLst>
                  <a:ext uri="{FF2B5EF4-FFF2-40B4-BE49-F238E27FC236}">
                    <a16:creationId xmlns:a16="http://schemas.microsoft.com/office/drawing/2014/main" id="{B998A531-CAC2-49EF-B85F-F4275BF4653D}"/>
                  </a:ext>
                </a:extLst>
              </p:cNvPr>
              <p:cNvPicPr>
                <a:picLocks noChangeAspect="1"/>
              </p:cNvPicPr>
              <p:nvPr/>
            </p:nvPicPr>
            <p:blipFill>
              <a:blip r:embed="rId12"/>
              <a:stretch>
                <a:fillRect/>
              </a:stretch>
            </p:blipFill>
            <p:spPr>
              <a:xfrm>
                <a:off x="308687" y="3197591"/>
                <a:ext cx="3780292" cy="1034606"/>
              </a:xfrm>
              <a:prstGeom prst="rect">
                <a:avLst/>
              </a:prstGeom>
            </p:spPr>
          </p:pic>
        </p:grpSp>
        <p:sp>
          <p:nvSpPr>
            <p:cNvPr id="32" name="ZoneTexte 31">
              <a:extLst>
                <a:ext uri="{FF2B5EF4-FFF2-40B4-BE49-F238E27FC236}">
                  <a16:creationId xmlns:a16="http://schemas.microsoft.com/office/drawing/2014/main" id="{6A603342-798F-4859-971C-7EFCB0D8CB19}"/>
                </a:ext>
              </a:extLst>
            </p:cNvPr>
            <p:cNvSpPr txBox="1"/>
            <p:nvPr/>
          </p:nvSpPr>
          <p:spPr>
            <a:xfrm>
              <a:off x="82663" y="5223019"/>
              <a:ext cx="4385055" cy="123880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pPr defTabSz="1219170">
                <a:spcBef>
                  <a:spcPts val="300"/>
                </a:spcBef>
                <a:buClr>
                  <a:srgbClr val="000000"/>
                </a:buClr>
              </a:pPr>
              <a:r>
                <a:rPr lang="fr-FR" kern="0" dirty="0">
                  <a:solidFill>
                    <a:srgbClr val="000000"/>
                  </a:solidFill>
                  <a:cs typeface="Arial"/>
                  <a:sym typeface="Arial"/>
                </a:rPr>
                <a:t>Pratiques de consommation de lentilles en France</a:t>
              </a:r>
            </a:p>
            <a:p>
              <a:pPr defTabSz="1219170">
                <a:spcBef>
                  <a:spcPts val="300"/>
                </a:spcBef>
                <a:buClr>
                  <a:srgbClr val="000000"/>
                </a:buClr>
              </a:pPr>
              <a:r>
                <a:rPr lang="fr-FR" kern="0" dirty="0">
                  <a:solidFill>
                    <a:srgbClr val="000000"/>
                  </a:solidFill>
                  <a:cs typeface="Arial"/>
                  <a:sym typeface="Wingdings" panose="05000000000000000000" pitchFamily="2" charset="2"/>
                </a:rPr>
                <a:t> étude de l’alimentation à base de protéines végétales</a:t>
              </a:r>
              <a:endParaRPr lang="fr-FR" kern="0" dirty="0">
                <a:solidFill>
                  <a:srgbClr val="000000"/>
                </a:solidFill>
                <a:latin typeface="Arial"/>
                <a:cs typeface="Arial"/>
                <a:sym typeface="Arial"/>
              </a:endParaRPr>
            </a:p>
          </p:txBody>
        </p:sp>
      </p:grpSp>
      <p:pic>
        <p:nvPicPr>
          <p:cNvPr id="38" name="Image 37">
            <a:extLst>
              <a:ext uri="{FF2B5EF4-FFF2-40B4-BE49-F238E27FC236}">
                <a16:creationId xmlns:a16="http://schemas.microsoft.com/office/drawing/2014/main" id="{9D794722-68CF-4378-8276-F9335DF9AE6D}"/>
              </a:ext>
            </a:extLst>
          </p:cNvPr>
          <p:cNvPicPr>
            <a:picLocks noChangeAspect="1"/>
          </p:cNvPicPr>
          <p:nvPr/>
        </p:nvPicPr>
        <p:blipFill>
          <a:blip r:embed="rId13"/>
          <a:stretch>
            <a:fillRect/>
          </a:stretch>
        </p:blipFill>
        <p:spPr>
          <a:xfrm>
            <a:off x="3911373" y="1209459"/>
            <a:ext cx="1146474" cy="1133380"/>
          </a:xfrm>
          <a:prstGeom prst="rect">
            <a:avLst/>
          </a:prstGeom>
        </p:spPr>
      </p:pic>
    </p:spTree>
    <p:extLst>
      <p:ext uri="{BB962C8B-B14F-4D97-AF65-F5344CB8AC3E}">
        <p14:creationId xmlns:p14="http://schemas.microsoft.com/office/powerpoint/2010/main" val="122635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theme/theme1.xml><?xml version="1.0" encoding="utf-8"?>
<a:theme xmlns:a="http://schemas.openxmlformats.org/drawingml/2006/main" name="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722313" indent="-342900" algn="l">
          <a:spcBef>
            <a:spcPts val="600"/>
          </a:spcBef>
          <a:spcAft>
            <a:spcPts val="600"/>
          </a:spcAft>
          <a:buClr>
            <a:srgbClr val="FFCCFF"/>
          </a:buClr>
          <a:buFont typeface="Wingdings" panose="05000000000000000000" pitchFamily="2" charset="2"/>
          <a:buChar char="§"/>
          <a:defRPr sz="2400" b="1" dirty="0">
            <a:solidFill>
              <a:prstClr val="black"/>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a:defPPr>
      </a:lstStyle>
    </a:txDef>
  </a:objectDefaults>
  <a:extraClrSchemeLst/>
</a:theme>
</file>

<file path=ppt/theme/theme2.xml><?xml version="1.0" encoding="utf-8"?>
<a:theme xmlns:a="http://schemas.openxmlformats.org/drawingml/2006/main" name="3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ellar Project Proposal by Slidesgo">
  <a:themeElements>
    <a:clrScheme name="Simple Light">
      <a:dk1>
        <a:srgbClr val="2C3E50"/>
      </a:dk1>
      <a:lt1>
        <a:srgbClr val="FFFFFF"/>
      </a:lt1>
      <a:dk2>
        <a:srgbClr val="21B6B2"/>
      </a:dk2>
      <a:lt2>
        <a:srgbClr val="EEEEEE"/>
      </a:lt2>
      <a:accent1>
        <a:srgbClr val="4285F4"/>
      </a:accent1>
      <a:accent2>
        <a:srgbClr val="212121"/>
      </a:accent2>
      <a:accent3>
        <a:srgbClr val="212121"/>
      </a:accent3>
      <a:accent4>
        <a:srgbClr val="FFFFFF"/>
      </a:accent4>
      <a:accent5>
        <a:srgbClr val="FFFF00"/>
      </a:accent5>
      <a:accent6>
        <a:srgbClr val="246B87"/>
      </a:accent6>
      <a:hlink>
        <a:srgbClr val="246B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ppt/theme/theme5.xml><?xml version="1.0" encoding="utf-8"?>
<a:theme xmlns:a="http://schemas.openxmlformats.org/drawingml/2006/main" name="2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9772</TotalTime>
  <Words>19108</Words>
  <Application>Microsoft Office PowerPoint</Application>
  <PresentationFormat>Affichage à l'écran (4:3)</PresentationFormat>
  <Paragraphs>1108</Paragraphs>
  <Slides>58</Slides>
  <Notes>58</Notes>
  <HiddenSlides>0</HiddenSlides>
  <MMClips>0</MMClips>
  <ScaleCrop>false</ScaleCrop>
  <HeadingPairs>
    <vt:vector size="6" baseType="variant">
      <vt:variant>
        <vt:lpstr>Polices utilisées</vt:lpstr>
      </vt:variant>
      <vt:variant>
        <vt:i4>7</vt:i4>
      </vt:variant>
      <vt:variant>
        <vt:lpstr>Thème</vt:lpstr>
      </vt:variant>
      <vt:variant>
        <vt:i4>5</vt:i4>
      </vt:variant>
      <vt:variant>
        <vt:lpstr>Titres des diapositives</vt:lpstr>
      </vt:variant>
      <vt:variant>
        <vt:i4>58</vt:i4>
      </vt:variant>
    </vt:vector>
  </HeadingPairs>
  <TitlesOfParts>
    <vt:vector size="70" baseType="lpstr">
      <vt:lpstr>Arial</vt:lpstr>
      <vt:lpstr>Calibri</vt:lpstr>
      <vt:lpstr>Open Sans</vt:lpstr>
      <vt:lpstr>Oswald</vt:lpstr>
      <vt:lpstr>Symbol</vt:lpstr>
      <vt:lpstr>Times New Roman</vt:lpstr>
      <vt:lpstr>Wingdings</vt:lpstr>
      <vt:lpstr>Thème Cirad</vt:lpstr>
      <vt:lpstr>3_Thème Cirad</vt:lpstr>
      <vt:lpstr>Stellar Project Proposal by Slidesgo</vt:lpstr>
      <vt:lpstr>1_Thème Cirad</vt:lpstr>
      <vt:lpstr>2_Thème Cirad</vt:lpstr>
      <vt:lpstr>Présentation PowerPoint</vt:lpstr>
      <vt:lpstr>Présentation PowerPoint</vt:lpstr>
      <vt:lpstr>Présentation PowerPoint</vt:lpstr>
      <vt:lpstr>Présentation PowerPoint</vt:lpstr>
      <vt:lpstr>Concept et objectif du Data paper</vt:lpstr>
      <vt:lpstr>Présentation PowerPoint</vt:lpstr>
      <vt:lpstr>Présentation PowerPoint</vt:lpstr>
      <vt:lpstr>Présentation PowerPoint</vt:lpstr>
      <vt:lpstr>Ex 1: Data paper sur données d’enquête</vt:lpstr>
      <vt:lpstr>Présentation PowerPoint</vt:lpstr>
      <vt:lpstr>Présentation PowerPoint</vt:lpstr>
      <vt:lpstr>Présentation PowerPoint</vt:lpstr>
      <vt:lpstr>Présentation PowerPoint</vt:lpstr>
      <vt:lpstr>Publier un  Data paper</vt:lpstr>
      <vt:lpstr>Présentation PowerPoint</vt:lpstr>
      <vt:lpstr>Présentation PowerPoint</vt:lpstr>
      <vt:lpstr>Choisir la revue et l’entrepôt de données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retenir</vt:lpstr>
      <vt:lpstr>Présentation PowerPoint</vt:lpstr>
      <vt:lpstr>Présentation PowerPoint</vt:lpstr>
      <vt:lpstr>Présentation PowerPoint</vt:lpstr>
      <vt:lpstr>Présentation PowerPoint</vt:lpstr>
      <vt:lpstr>Exemples de Data papers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CIRAD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Denis Delebecque</dc:creator>
  <cp:lastModifiedBy>Laurence DEDIEU-ENGELMANN</cp:lastModifiedBy>
  <cp:revision>890</cp:revision>
  <cp:lastPrinted>2024-02-01T17:12:34Z</cp:lastPrinted>
  <dcterms:created xsi:type="dcterms:W3CDTF">2014-09-11T09:14:34Z</dcterms:created>
  <dcterms:modified xsi:type="dcterms:W3CDTF">2024-02-05T08:29:26Z</dcterms:modified>
</cp:coreProperties>
</file>